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6"/>
  </p:notesMasterIdLst>
  <p:handoutMasterIdLst>
    <p:handoutMasterId r:id="rId57"/>
  </p:handoutMasterIdLst>
  <p:sldIdLst>
    <p:sldId id="771" r:id="rId2"/>
    <p:sldId id="786" r:id="rId3"/>
    <p:sldId id="767" r:id="rId4"/>
    <p:sldId id="770" r:id="rId5"/>
    <p:sldId id="768" r:id="rId6"/>
    <p:sldId id="562" r:id="rId7"/>
    <p:sldId id="769" r:id="rId8"/>
    <p:sldId id="487" r:id="rId9"/>
    <p:sldId id="484" r:id="rId10"/>
    <p:sldId id="766" r:id="rId11"/>
    <p:sldId id="652" r:id="rId12"/>
    <p:sldId id="563" r:id="rId13"/>
    <p:sldId id="764" r:id="rId14"/>
    <p:sldId id="784" r:id="rId15"/>
    <p:sldId id="505" r:id="rId16"/>
    <p:sldId id="540" r:id="rId17"/>
    <p:sldId id="538" r:id="rId18"/>
    <p:sldId id="542" r:id="rId19"/>
    <p:sldId id="532" r:id="rId20"/>
    <p:sldId id="638" r:id="rId21"/>
    <p:sldId id="500" r:id="rId22"/>
    <p:sldId id="595" r:id="rId23"/>
    <p:sldId id="639" r:id="rId24"/>
    <p:sldId id="644" r:id="rId25"/>
    <p:sldId id="642" r:id="rId26"/>
    <p:sldId id="640" r:id="rId27"/>
    <p:sldId id="788" r:id="rId28"/>
    <p:sldId id="643" r:id="rId29"/>
    <p:sldId id="547" r:id="rId30"/>
    <p:sldId id="545" r:id="rId31"/>
    <p:sldId id="548" r:id="rId32"/>
    <p:sldId id="498" r:id="rId33"/>
    <p:sldId id="549" r:id="rId34"/>
    <p:sldId id="597" r:id="rId35"/>
    <p:sldId id="551" r:id="rId36"/>
    <p:sldId id="598" r:id="rId37"/>
    <p:sldId id="599" r:id="rId38"/>
    <p:sldId id="604" r:id="rId39"/>
    <p:sldId id="528" r:id="rId40"/>
    <p:sldId id="489" r:id="rId41"/>
    <p:sldId id="502" r:id="rId42"/>
    <p:sldId id="560" r:id="rId43"/>
    <p:sldId id="787" r:id="rId44"/>
    <p:sldId id="552" r:id="rId45"/>
    <p:sldId id="553" r:id="rId46"/>
    <p:sldId id="554" r:id="rId47"/>
    <p:sldId id="564" r:id="rId48"/>
    <p:sldId id="558" r:id="rId49"/>
    <p:sldId id="557" r:id="rId50"/>
    <p:sldId id="565" r:id="rId51"/>
    <p:sldId id="539" r:id="rId52"/>
    <p:sldId id="559" r:id="rId53"/>
    <p:sldId id="630" r:id="rId54"/>
    <p:sldId id="478" r:id="rId5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ank" initials="ad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23"/>
    <a:srgbClr val="006B2D"/>
    <a:srgbClr val="33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29" autoAdjust="0"/>
    <p:restoredTop sz="87469" autoAdjust="0"/>
  </p:normalViewPr>
  <p:slideViewPr>
    <p:cSldViewPr snapToGrid="0" snapToObjects="1">
      <p:cViewPr varScale="1">
        <p:scale>
          <a:sx n="108" d="100"/>
          <a:sy n="108" d="100"/>
        </p:scale>
        <p:origin x="200" y="5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Minutes per Bug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Sheet1!$B$1</c:f>
              <c:strCache>
                <c:ptCount val="1"/>
                <c:pt idx="0">
                  <c:v>% of students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Sheet1!$A$2:$A$13</c:f>
              <c:numCache>
                <c:formatCode>General</c:formatCode>
                <c:ptCount val="12"/>
                <c:pt idx="0">
                  <c:v>5</c:v>
                </c:pt>
                <c:pt idx="1">
                  <c:v>10</c:v>
                </c:pt>
                <c:pt idx="2">
                  <c:v>15</c:v>
                </c:pt>
                <c:pt idx="3">
                  <c:v>20</c:v>
                </c:pt>
                <c:pt idx="4">
                  <c:v>25</c:v>
                </c:pt>
                <c:pt idx="5">
                  <c:v>30</c:v>
                </c:pt>
                <c:pt idx="6">
                  <c:v>35</c:v>
                </c:pt>
                <c:pt idx="7">
                  <c:v>40</c:v>
                </c:pt>
                <c:pt idx="8">
                  <c:v>45</c:v>
                </c:pt>
                <c:pt idx="9">
                  <c:v>50</c:v>
                </c:pt>
                <c:pt idx="10">
                  <c:v>55</c:v>
                </c:pt>
                <c:pt idx="11">
                  <c:v>60</c:v>
                </c:pt>
              </c:numCache>
            </c:numRef>
          </c:xVal>
          <c:yVal>
            <c:numRef>
              <c:f>Sheet1!$B$2:$B$13</c:f>
              <c:numCache>
                <c:formatCode>General</c:formatCode>
                <c:ptCount val="12"/>
                <c:pt idx="0">
                  <c:v>2.8</c:v>
                </c:pt>
                <c:pt idx="1">
                  <c:v>7.5</c:v>
                </c:pt>
                <c:pt idx="2">
                  <c:v>7.8</c:v>
                </c:pt>
                <c:pt idx="3">
                  <c:v>8.6</c:v>
                </c:pt>
                <c:pt idx="4">
                  <c:v>10.7</c:v>
                </c:pt>
                <c:pt idx="5">
                  <c:v>7.5</c:v>
                </c:pt>
                <c:pt idx="6">
                  <c:v>9.1</c:v>
                </c:pt>
                <c:pt idx="7">
                  <c:v>6.5</c:v>
                </c:pt>
                <c:pt idx="8">
                  <c:v>4.5</c:v>
                </c:pt>
                <c:pt idx="9">
                  <c:v>5.6</c:v>
                </c:pt>
                <c:pt idx="10">
                  <c:v>4.4000000000000004</c:v>
                </c:pt>
                <c:pt idx="11">
                  <c:v>25.1</c:v>
                </c:pt>
              </c:numCache>
            </c:numRef>
          </c:yVal>
          <c:smooth val="1"/>
          <c:extLst>
            <c:ext xmlns:c16="http://schemas.microsoft.com/office/drawing/2014/chart" uri="{C3380CC4-5D6E-409C-BE32-E72D297353CC}">
              <c16:uniqueId val="{00000000-A799-704C-BC16-A7C89BB31F9F}"/>
            </c:ext>
          </c:extLst>
        </c:ser>
        <c:dLbls>
          <c:showLegendKey val="0"/>
          <c:showVal val="0"/>
          <c:showCatName val="0"/>
          <c:showSerName val="0"/>
          <c:showPercent val="0"/>
          <c:showBubbleSize val="0"/>
        </c:dLbls>
        <c:axId val="690075760"/>
        <c:axId val="690077488"/>
      </c:scatterChart>
      <c:valAx>
        <c:axId val="690075760"/>
        <c:scaling>
          <c:orientation val="minMax"/>
          <c:max val="6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Minutes Debugging (60</a:t>
                </a:r>
                <a:r>
                  <a:rPr lang="en-US" baseline="0"/>
                  <a:t> is 60+)</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077488"/>
        <c:crosses val="autoZero"/>
        <c:crossBetween val="midCat"/>
      </c:valAx>
      <c:valAx>
        <c:axId val="690077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bugs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075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53CCED9B-6553-E946-85D3-BF6504D6DEB8}" type="datetimeFigureOut">
              <a:rPr lang="en-US" smtClean="0"/>
              <a:t>4/17/25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D7DEAAA-90D5-564F-8AC7-C45D513AD510}" type="slidenum">
              <a:rPr lang="en-US" smtClean="0"/>
              <a:t>‹#›</a:t>
            </a:fld>
            <a:endParaRPr lang="en-US"/>
          </a:p>
        </p:txBody>
      </p:sp>
    </p:spTree>
    <p:extLst>
      <p:ext uri="{BB962C8B-B14F-4D97-AF65-F5344CB8AC3E}">
        <p14:creationId xmlns:p14="http://schemas.microsoft.com/office/powerpoint/2010/main" val="3069475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63FB922-F127-5E47-9B2E-CA730A74DCAB}" type="datetimeFigureOut">
              <a:rPr lang="en-US" smtClean="0"/>
              <a:t>4/17/25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FE1A22D-B0DA-7946-9107-1C35E13A8882}" type="slidenum">
              <a:rPr lang="en-US" smtClean="0"/>
              <a:t>‹#›</a:t>
            </a:fld>
            <a:endParaRPr lang="en-US"/>
          </a:p>
        </p:txBody>
      </p:sp>
    </p:spTree>
    <p:extLst>
      <p:ext uri="{BB962C8B-B14F-4D97-AF65-F5344CB8AC3E}">
        <p14:creationId xmlns:p14="http://schemas.microsoft.com/office/powerpoint/2010/main" val="2340084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6</a:t>
            </a:fld>
            <a:endParaRPr lang="en-US"/>
          </a:p>
        </p:txBody>
      </p:sp>
    </p:spTree>
    <p:extLst>
      <p:ext uri="{BB962C8B-B14F-4D97-AF65-F5344CB8AC3E}">
        <p14:creationId xmlns:p14="http://schemas.microsoft.com/office/powerpoint/2010/main" val="2341905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4BC81-B9D5-2936-FA6D-E89887B176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234ADE-2AA5-2F22-27EE-F90C684513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06B7D4-4A1B-B4F9-0BF4-E405984E85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E7FB8C-A7F3-3433-32BF-071D4B8B982E}"/>
              </a:ext>
            </a:extLst>
          </p:cNvPr>
          <p:cNvSpPr>
            <a:spLocks noGrp="1"/>
          </p:cNvSpPr>
          <p:nvPr>
            <p:ph type="sldNum" sz="quarter" idx="5"/>
          </p:nvPr>
        </p:nvSpPr>
        <p:spPr/>
        <p:txBody>
          <a:bodyPr/>
          <a:lstStyle/>
          <a:p>
            <a:fld id="{4FE1A22D-B0DA-7946-9107-1C35E13A8882}" type="slidenum">
              <a:rPr lang="en-US" smtClean="0"/>
              <a:t>23</a:t>
            </a:fld>
            <a:endParaRPr lang="en-US"/>
          </a:p>
        </p:txBody>
      </p:sp>
    </p:spTree>
    <p:extLst>
      <p:ext uri="{BB962C8B-B14F-4D97-AF65-F5344CB8AC3E}">
        <p14:creationId xmlns:p14="http://schemas.microsoft.com/office/powerpoint/2010/main" val="4064922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docs.oracle.com</a:t>
            </a:r>
            <a:r>
              <a:rPr lang="en-US" dirty="0"/>
              <a:t>/</a:t>
            </a:r>
            <a:r>
              <a:rPr lang="en-US" dirty="0" err="1"/>
              <a:t>en</a:t>
            </a:r>
            <a:r>
              <a:rPr lang="en-US" dirty="0"/>
              <a:t>/java/</a:t>
            </a:r>
            <a:r>
              <a:rPr lang="en-US" dirty="0" err="1"/>
              <a:t>javase</a:t>
            </a:r>
            <a:r>
              <a:rPr lang="en-US" dirty="0"/>
              <a:t>/17/docs/</a:t>
            </a:r>
            <a:r>
              <a:rPr lang="en-US" dirty="0" err="1"/>
              <a:t>api</a:t>
            </a:r>
            <a:r>
              <a:rPr lang="en-US" dirty="0"/>
              <a:t>/</a:t>
            </a:r>
            <a:r>
              <a:rPr lang="en-US" dirty="0" err="1"/>
              <a:t>java.base</a:t>
            </a:r>
            <a:r>
              <a:rPr lang="en-US" dirty="0"/>
              <a:t>/java/util/</a:t>
            </a:r>
            <a:r>
              <a:rPr lang="en-US" dirty="0" err="1"/>
              <a:t>Map.html#replace</a:t>
            </a:r>
            <a:r>
              <a:rPr lang="en-US" dirty="0"/>
              <a:t>(K,V)</a:t>
            </a:r>
          </a:p>
        </p:txBody>
      </p:sp>
      <p:sp>
        <p:nvSpPr>
          <p:cNvPr id="4" name="Slide Number Placeholder 3"/>
          <p:cNvSpPr>
            <a:spLocks noGrp="1"/>
          </p:cNvSpPr>
          <p:nvPr>
            <p:ph type="sldNum" sz="quarter" idx="5"/>
          </p:nvPr>
        </p:nvSpPr>
        <p:spPr/>
        <p:txBody>
          <a:bodyPr/>
          <a:lstStyle/>
          <a:p>
            <a:fld id="{4FE1A22D-B0DA-7946-9107-1C35E13A8882}" type="slidenum">
              <a:rPr lang="en-US" smtClean="0"/>
              <a:t>25</a:t>
            </a:fld>
            <a:endParaRPr lang="en-US"/>
          </a:p>
        </p:txBody>
      </p:sp>
    </p:spTree>
    <p:extLst>
      <p:ext uri="{BB962C8B-B14F-4D97-AF65-F5344CB8AC3E}">
        <p14:creationId xmlns:p14="http://schemas.microsoft.com/office/powerpoint/2010/main" val="4069982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docs.oracle.com</a:t>
            </a:r>
            <a:r>
              <a:rPr lang="en-US" dirty="0"/>
              <a:t>/</a:t>
            </a:r>
            <a:r>
              <a:rPr lang="en-US" dirty="0" err="1"/>
              <a:t>en</a:t>
            </a:r>
            <a:r>
              <a:rPr lang="en-US" dirty="0"/>
              <a:t>/java/</a:t>
            </a:r>
            <a:r>
              <a:rPr lang="en-US" dirty="0" err="1"/>
              <a:t>javase</a:t>
            </a:r>
            <a:r>
              <a:rPr lang="en-US" dirty="0"/>
              <a:t>/17/docs/</a:t>
            </a:r>
            <a:r>
              <a:rPr lang="en-US" dirty="0" err="1"/>
              <a:t>api</a:t>
            </a:r>
            <a:r>
              <a:rPr lang="en-US" dirty="0"/>
              <a:t>/</a:t>
            </a:r>
            <a:r>
              <a:rPr lang="en-US" dirty="0" err="1"/>
              <a:t>java.base</a:t>
            </a:r>
            <a:r>
              <a:rPr lang="en-US" dirty="0"/>
              <a:t>/java/util/</a:t>
            </a:r>
            <a:r>
              <a:rPr lang="en-US" dirty="0" err="1"/>
              <a:t>Map.html#putAll</a:t>
            </a:r>
            <a:r>
              <a:rPr lang="en-US" dirty="0"/>
              <a:t>(</a:t>
            </a:r>
            <a:r>
              <a:rPr lang="en-US" dirty="0" err="1"/>
              <a:t>java.util.Map</a:t>
            </a:r>
            <a:r>
              <a:rPr lang="en-US" dirty="0"/>
              <a:t>)</a:t>
            </a:r>
          </a:p>
        </p:txBody>
      </p:sp>
      <p:sp>
        <p:nvSpPr>
          <p:cNvPr id="4" name="Slide Number Placeholder 3"/>
          <p:cNvSpPr>
            <a:spLocks noGrp="1"/>
          </p:cNvSpPr>
          <p:nvPr>
            <p:ph type="sldNum" sz="quarter" idx="5"/>
          </p:nvPr>
        </p:nvSpPr>
        <p:spPr/>
        <p:txBody>
          <a:bodyPr/>
          <a:lstStyle/>
          <a:p>
            <a:fld id="{4FE1A22D-B0DA-7946-9107-1C35E13A8882}" type="slidenum">
              <a:rPr lang="en-US" smtClean="0"/>
              <a:t>26</a:t>
            </a:fld>
            <a:endParaRPr lang="en-US"/>
          </a:p>
        </p:txBody>
      </p:sp>
    </p:spTree>
    <p:extLst>
      <p:ext uri="{BB962C8B-B14F-4D97-AF65-F5344CB8AC3E}">
        <p14:creationId xmlns:p14="http://schemas.microsoft.com/office/powerpoint/2010/main" val="1749421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docs.oracle.com</a:t>
            </a:r>
            <a:r>
              <a:rPr lang="en-US" dirty="0"/>
              <a:t>/</a:t>
            </a:r>
            <a:r>
              <a:rPr lang="en-US" dirty="0" err="1"/>
              <a:t>javase</a:t>
            </a:r>
            <a:r>
              <a:rPr lang="en-US" dirty="0"/>
              <a:t>/8/docs/</a:t>
            </a:r>
            <a:r>
              <a:rPr lang="en-US" dirty="0" err="1"/>
              <a:t>api</a:t>
            </a:r>
            <a:r>
              <a:rPr lang="en-US" dirty="0"/>
              <a:t>/java/util/</a:t>
            </a:r>
            <a:r>
              <a:rPr lang="en-US" dirty="0" err="1"/>
              <a:t>Map.html#containsKey-java.lang.Object</a:t>
            </a:r>
            <a:r>
              <a:rPr lang="en-US" dirty="0"/>
              <a:t>-</a:t>
            </a:r>
          </a:p>
        </p:txBody>
      </p:sp>
      <p:sp>
        <p:nvSpPr>
          <p:cNvPr id="4" name="Slide Number Placeholder 3"/>
          <p:cNvSpPr>
            <a:spLocks noGrp="1"/>
          </p:cNvSpPr>
          <p:nvPr>
            <p:ph type="sldNum" sz="quarter" idx="5"/>
          </p:nvPr>
        </p:nvSpPr>
        <p:spPr/>
        <p:txBody>
          <a:bodyPr/>
          <a:lstStyle/>
          <a:p>
            <a:fld id="{4FE1A22D-B0DA-7946-9107-1C35E13A8882}" type="slidenum">
              <a:rPr lang="en-US" smtClean="0"/>
              <a:t>27</a:t>
            </a:fld>
            <a:endParaRPr lang="en-US"/>
          </a:p>
        </p:txBody>
      </p:sp>
    </p:spTree>
    <p:extLst>
      <p:ext uri="{BB962C8B-B14F-4D97-AF65-F5344CB8AC3E}">
        <p14:creationId xmlns:p14="http://schemas.microsoft.com/office/powerpoint/2010/main" val="4133985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docs.oracle.com</a:t>
            </a:r>
            <a:r>
              <a:rPr lang="en-US" dirty="0"/>
              <a:t>/</a:t>
            </a:r>
            <a:r>
              <a:rPr lang="en-US" dirty="0" err="1"/>
              <a:t>en</a:t>
            </a:r>
            <a:r>
              <a:rPr lang="en-US" dirty="0"/>
              <a:t>/java/</a:t>
            </a:r>
            <a:r>
              <a:rPr lang="en-US" dirty="0" err="1"/>
              <a:t>javase</a:t>
            </a:r>
            <a:r>
              <a:rPr lang="en-US" dirty="0"/>
              <a:t>/17/docs/</a:t>
            </a:r>
            <a:r>
              <a:rPr lang="en-US" dirty="0" err="1"/>
              <a:t>api</a:t>
            </a:r>
            <a:r>
              <a:rPr lang="en-US" dirty="0"/>
              <a:t>/</a:t>
            </a:r>
            <a:r>
              <a:rPr lang="en-US" dirty="0" err="1"/>
              <a:t>java.base</a:t>
            </a:r>
            <a:r>
              <a:rPr lang="en-US" dirty="0"/>
              <a:t>/java/lang/</a:t>
            </a:r>
            <a:r>
              <a:rPr lang="en-US" dirty="0" err="1"/>
              <a:t>Object.html#hashCode</a:t>
            </a:r>
            <a:r>
              <a:rPr lang="en-US" dirty="0"/>
              <a:t>()</a:t>
            </a:r>
          </a:p>
        </p:txBody>
      </p:sp>
      <p:sp>
        <p:nvSpPr>
          <p:cNvPr id="4" name="Slide Number Placeholder 3"/>
          <p:cNvSpPr>
            <a:spLocks noGrp="1"/>
          </p:cNvSpPr>
          <p:nvPr>
            <p:ph type="sldNum" sz="quarter" idx="5"/>
          </p:nvPr>
        </p:nvSpPr>
        <p:spPr/>
        <p:txBody>
          <a:bodyPr/>
          <a:lstStyle/>
          <a:p>
            <a:fld id="{4FE1A22D-B0DA-7946-9107-1C35E13A8882}" type="slidenum">
              <a:rPr lang="en-US" smtClean="0"/>
              <a:t>28</a:t>
            </a:fld>
            <a:endParaRPr lang="en-US"/>
          </a:p>
        </p:txBody>
      </p:sp>
    </p:spTree>
    <p:extLst>
      <p:ext uri="{BB962C8B-B14F-4D97-AF65-F5344CB8AC3E}">
        <p14:creationId xmlns:p14="http://schemas.microsoft.com/office/powerpoint/2010/main" val="2725298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31</a:t>
            </a:fld>
            <a:endParaRPr lang="en-US"/>
          </a:p>
        </p:txBody>
      </p:sp>
    </p:spTree>
    <p:extLst>
      <p:ext uri="{BB962C8B-B14F-4D97-AF65-F5344CB8AC3E}">
        <p14:creationId xmlns:p14="http://schemas.microsoft.com/office/powerpoint/2010/main" val="370540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32</a:t>
            </a:fld>
            <a:endParaRPr lang="en-US"/>
          </a:p>
        </p:txBody>
      </p:sp>
    </p:spTree>
    <p:extLst>
      <p:ext uri="{BB962C8B-B14F-4D97-AF65-F5344CB8AC3E}">
        <p14:creationId xmlns:p14="http://schemas.microsoft.com/office/powerpoint/2010/main" val="3687191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33</a:t>
            </a:fld>
            <a:endParaRPr lang="en-US"/>
          </a:p>
        </p:txBody>
      </p:sp>
    </p:spTree>
    <p:extLst>
      <p:ext uri="{BB962C8B-B14F-4D97-AF65-F5344CB8AC3E}">
        <p14:creationId xmlns:p14="http://schemas.microsoft.com/office/powerpoint/2010/main" val="3734747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34</a:t>
            </a:fld>
            <a:endParaRPr lang="en-US"/>
          </a:p>
        </p:txBody>
      </p:sp>
    </p:spTree>
    <p:extLst>
      <p:ext uri="{BB962C8B-B14F-4D97-AF65-F5344CB8AC3E}">
        <p14:creationId xmlns:p14="http://schemas.microsoft.com/office/powerpoint/2010/main" val="2926491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35</a:t>
            </a:fld>
            <a:endParaRPr lang="en-US"/>
          </a:p>
        </p:txBody>
      </p:sp>
    </p:spTree>
    <p:extLst>
      <p:ext uri="{BB962C8B-B14F-4D97-AF65-F5344CB8AC3E}">
        <p14:creationId xmlns:p14="http://schemas.microsoft.com/office/powerpoint/2010/main" val="293630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0CC5A-868B-843C-0274-FE225E264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90F09D-9B79-D648-5139-7264D16409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18F5AB-450D-9342-7711-E58A5CBBEC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D0CD6C-E9A3-3A9E-FE10-2573F3BBF52F}"/>
              </a:ext>
            </a:extLst>
          </p:cNvPr>
          <p:cNvSpPr>
            <a:spLocks noGrp="1"/>
          </p:cNvSpPr>
          <p:nvPr>
            <p:ph type="sldNum" sz="quarter" idx="5"/>
          </p:nvPr>
        </p:nvSpPr>
        <p:spPr/>
        <p:txBody>
          <a:bodyPr/>
          <a:lstStyle/>
          <a:p>
            <a:fld id="{4FE1A22D-B0DA-7946-9107-1C35E13A8882}" type="slidenum">
              <a:rPr lang="en-US" smtClean="0"/>
              <a:t>7</a:t>
            </a:fld>
            <a:endParaRPr lang="en-US"/>
          </a:p>
        </p:txBody>
      </p:sp>
    </p:spTree>
    <p:extLst>
      <p:ext uri="{BB962C8B-B14F-4D97-AF65-F5344CB8AC3E}">
        <p14:creationId xmlns:p14="http://schemas.microsoft.com/office/powerpoint/2010/main" val="4185950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36</a:t>
            </a:fld>
            <a:endParaRPr lang="en-US"/>
          </a:p>
        </p:txBody>
      </p:sp>
    </p:spTree>
    <p:extLst>
      <p:ext uri="{BB962C8B-B14F-4D97-AF65-F5344CB8AC3E}">
        <p14:creationId xmlns:p14="http://schemas.microsoft.com/office/powerpoint/2010/main" val="2535218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37</a:t>
            </a:fld>
            <a:endParaRPr lang="en-US"/>
          </a:p>
        </p:txBody>
      </p:sp>
    </p:spTree>
    <p:extLst>
      <p:ext uri="{BB962C8B-B14F-4D97-AF65-F5344CB8AC3E}">
        <p14:creationId xmlns:p14="http://schemas.microsoft.com/office/powerpoint/2010/main" val="206206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38</a:t>
            </a:fld>
            <a:endParaRPr lang="en-US"/>
          </a:p>
        </p:txBody>
      </p:sp>
    </p:spTree>
    <p:extLst>
      <p:ext uri="{BB962C8B-B14F-4D97-AF65-F5344CB8AC3E}">
        <p14:creationId xmlns:p14="http://schemas.microsoft.com/office/powerpoint/2010/main" val="703088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39</a:t>
            </a:fld>
            <a:endParaRPr lang="en-US"/>
          </a:p>
        </p:txBody>
      </p:sp>
    </p:spTree>
    <p:extLst>
      <p:ext uri="{BB962C8B-B14F-4D97-AF65-F5344CB8AC3E}">
        <p14:creationId xmlns:p14="http://schemas.microsoft.com/office/powerpoint/2010/main" val="4230920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40</a:t>
            </a:fld>
            <a:endParaRPr lang="en-US"/>
          </a:p>
        </p:txBody>
      </p:sp>
    </p:spTree>
    <p:extLst>
      <p:ext uri="{BB962C8B-B14F-4D97-AF65-F5344CB8AC3E}">
        <p14:creationId xmlns:p14="http://schemas.microsoft.com/office/powerpoint/2010/main" val="2461966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41</a:t>
            </a:fld>
            <a:endParaRPr lang="en-US"/>
          </a:p>
        </p:txBody>
      </p:sp>
    </p:spTree>
    <p:extLst>
      <p:ext uri="{BB962C8B-B14F-4D97-AF65-F5344CB8AC3E}">
        <p14:creationId xmlns:p14="http://schemas.microsoft.com/office/powerpoint/2010/main" val="592879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42</a:t>
            </a:fld>
            <a:endParaRPr lang="en-US"/>
          </a:p>
        </p:txBody>
      </p:sp>
    </p:spTree>
    <p:extLst>
      <p:ext uri="{BB962C8B-B14F-4D97-AF65-F5344CB8AC3E}">
        <p14:creationId xmlns:p14="http://schemas.microsoft.com/office/powerpoint/2010/main" val="1995721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43</a:t>
            </a:fld>
            <a:endParaRPr lang="en-US"/>
          </a:p>
        </p:txBody>
      </p:sp>
    </p:spTree>
    <p:extLst>
      <p:ext uri="{BB962C8B-B14F-4D97-AF65-F5344CB8AC3E}">
        <p14:creationId xmlns:p14="http://schemas.microsoft.com/office/powerpoint/2010/main" val="2430554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51</a:t>
            </a:fld>
            <a:endParaRPr lang="en-US"/>
          </a:p>
        </p:txBody>
      </p:sp>
    </p:spTree>
    <p:extLst>
      <p:ext uri="{BB962C8B-B14F-4D97-AF65-F5344CB8AC3E}">
        <p14:creationId xmlns:p14="http://schemas.microsoft.com/office/powerpoint/2010/main" val="3386002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52</a:t>
            </a:fld>
            <a:endParaRPr lang="en-US"/>
          </a:p>
        </p:txBody>
      </p:sp>
    </p:spTree>
    <p:extLst>
      <p:ext uri="{BB962C8B-B14F-4D97-AF65-F5344CB8AC3E}">
        <p14:creationId xmlns:p14="http://schemas.microsoft.com/office/powerpoint/2010/main" val="260368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8</a:t>
            </a:fld>
            <a:endParaRPr lang="en-US"/>
          </a:p>
        </p:txBody>
      </p:sp>
    </p:spTree>
    <p:extLst>
      <p:ext uri="{BB962C8B-B14F-4D97-AF65-F5344CB8AC3E}">
        <p14:creationId xmlns:p14="http://schemas.microsoft.com/office/powerpoint/2010/main" val="2164551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53</a:t>
            </a:fld>
            <a:endParaRPr lang="en-US"/>
          </a:p>
        </p:txBody>
      </p:sp>
    </p:spTree>
    <p:extLst>
      <p:ext uri="{BB962C8B-B14F-4D97-AF65-F5344CB8AC3E}">
        <p14:creationId xmlns:p14="http://schemas.microsoft.com/office/powerpoint/2010/main" val="1482418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54</a:t>
            </a:fld>
            <a:endParaRPr lang="en-US"/>
          </a:p>
        </p:txBody>
      </p:sp>
    </p:spTree>
    <p:extLst>
      <p:ext uri="{BB962C8B-B14F-4D97-AF65-F5344CB8AC3E}">
        <p14:creationId xmlns:p14="http://schemas.microsoft.com/office/powerpoint/2010/main" val="390931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9</a:t>
            </a:fld>
            <a:endParaRPr lang="en-US"/>
          </a:p>
        </p:txBody>
      </p:sp>
    </p:spTree>
    <p:extLst>
      <p:ext uri="{BB962C8B-B14F-4D97-AF65-F5344CB8AC3E}">
        <p14:creationId xmlns:p14="http://schemas.microsoft.com/office/powerpoint/2010/main" val="2112790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11</a:t>
            </a:fld>
            <a:endParaRPr lang="en-US"/>
          </a:p>
        </p:txBody>
      </p:sp>
    </p:spTree>
    <p:extLst>
      <p:ext uri="{BB962C8B-B14F-4D97-AF65-F5344CB8AC3E}">
        <p14:creationId xmlns:p14="http://schemas.microsoft.com/office/powerpoint/2010/main" val="471915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19</a:t>
            </a:fld>
            <a:endParaRPr lang="en-US"/>
          </a:p>
        </p:txBody>
      </p:sp>
    </p:spTree>
    <p:extLst>
      <p:ext uri="{BB962C8B-B14F-4D97-AF65-F5344CB8AC3E}">
        <p14:creationId xmlns:p14="http://schemas.microsoft.com/office/powerpoint/2010/main" val="3558640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9427E-B37B-04CD-A51E-CA1464A8B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233D0-2219-C6AF-D1EE-E8636F2AD3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52D8A-8B54-4B20-DC63-2DD900454A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9BB8B5-AEC1-0B11-4B5D-45862DA0CB9C}"/>
              </a:ext>
            </a:extLst>
          </p:cNvPr>
          <p:cNvSpPr>
            <a:spLocks noGrp="1"/>
          </p:cNvSpPr>
          <p:nvPr>
            <p:ph type="sldNum" sz="quarter" idx="5"/>
          </p:nvPr>
        </p:nvSpPr>
        <p:spPr/>
        <p:txBody>
          <a:bodyPr/>
          <a:lstStyle/>
          <a:p>
            <a:fld id="{4FE1A22D-B0DA-7946-9107-1C35E13A8882}" type="slidenum">
              <a:rPr lang="en-US" smtClean="0"/>
              <a:t>20</a:t>
            </a:fld>
            <a:endParaRPr lang="en-US"/>
          </a:p>
        </p:txBody>
      </p:sp>
    </p:spTree>
    <p:extLst>
      <p:ext uri="{BB962C8B-B14F-4D97-AF65-F5344CB8AC3E}">
        <p14:creationId xmlns:p14="http://schemas.microsoft.com/office/powerpoint/2010/main" val="361618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21</a:t>
            </a:fld>
            <a:endParaRPr lang="en-US"/>
          </a:p>
        </p:txBody>
      </p:sp>
    </p:spTree>
    <p:extLst>
      <p:ext uri="{BB962C8B-B14F-4D97-AF65-F5344CB8AC3E}">
        <p14:creationId xmlns:p14="http://schemas.microsoft.com/office/powerpoint/2010/main" val="1036811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22</a:t>
            </a:fld>
            <a:endParaRPr lang="en-US"/>
          </a:p>
        </p:txBody>
      </p:sp>
    </p:spTree>
    <p:extLst>
      <p:ext uri="{BB962C8B-B14F-4D97-AF65-F5344CB8AC3E}">
        <p14:creationId xmlns:p14="http://schemas.microsoft.com/office/powerpoint/2010/main" val="4136161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58037"/>
            <a:ext cx="7772400" cy="815815"/>
          </a:xfrm>
          <a:prstGeom prst="rect">
            <a:avLst/>
          </a:prstGeom>
        </p:spPr>
        <p:txBody>
          <a:bodyPr/>
          <a:lstStyle>
            <a:lvl1pPr>
              <a:defRPr>
                <a:latin typeface="Franklin Gothic Medium"/>
                <a:cs typeface="Franklin Gothic Medium"/>
              </a:defRPr>
            </a:lvl1pPr>
          </a:lstStyle>
          <a:p>
            <a:r>
              <a:rPr lang="en-US" dirty="0"/>
              <a:t>Click to edit Master title style</a:t>
            </a:r>
          </a:p>
        </p:txBody>
      </p:sp>
      <p:sp>
        <p:nvSpPr>
          <p:cNvPr id="3" name="Slide Number Placeholder 1">
            <a:extLst>
              <a:ext uri="{FF2B5EF4-FFF2-40B4-BE49-F238E27FC236}">
                <a16:creationId xmlns:a16="http://schemas.microsoft.com/office/drawing/2014/main" id="{990B506C-7399-87D9-1AAB-0C88DF5DB76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Franklin Gothic Medium" panose="020B0603020102020204" pitchFamily="34" charset="0"/>
              </a:defRPr>
            </a:lvl1pPr>
          </a:lstStyle>
          <a:p>
            <a:fld id="{60F4F636-6A27-E649-AEDF-9DE4D4E58670}" type="slidenum">
              <a:rPr lang="en-US" smtClean="0"/>
              <a:pPr/>
              <a:t>‹#›</a:t>
            </a:fld>
            <a:endParaRPr lang="en-US" dirty="0"/>
          </a:p>
        </p:txBody>
      </p:sp>
    </p:spTree>
    <p:extLst>
      <p:ext uri="{BB962C8B-B14F-4D97-AF65-F5344CB8AC3E}">
        <p14:creationId xmlns:p14="http://schemas.microsoft.com/office/powerpoint/2010/main" val="62717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6642"/>
          </a:xfrm>
          <a:prstGeom prst="rect">
            <a:avLst/>
          </a:prstGeom>
        </p:spPr>
        <p:txBody>
          <a:bodyPr>
            <a:normAutofit/>
          </a:bodyPr>
          <a:lstStyle>
            <a:lvl1pPr algn="l">
              <a:defRPr sz="3200">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457200" y="1244160"/>
            <a:ext cx="8229600" cy="5140800"/>
          </a:xfrm>
          <a:prstGeom prst="rect">
            <a:avLst/>
          </a:prstGeom>
        </p:spPr>
        <p:txBody>
          <a:bodyPr/>
          <a:lstStyle>
            <a:lvl1pPr>
              <a:defRPr>
                <a:latin typeface="Franklin Gothic Medium"/>
                <a:cs typeface="Franklin Gothic Medium"/>
              </a:defRPr>
            </a:lvl1pPr>
            <a:lvl2pPr>
              <a:defRPr>
                <a:latin typeface="Franklin Gothic Medium"/>
                <a:cs typeface="Franklin Gothic Medium"/>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cxnSp>
        <p:nvCxnSpPr>
          <p:cNvPr id="8" name="Straight Connector 7"/>
          <p:cNvCxnSpPr/>
          <p:nvPr userDrawn="1"/>
        </p:nvCxnSpPr>
        <p:spPr>
          <a:xfrm>
            <a:off x="457200" y="881280"/>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1">
            <a:extLst>
              <a:ext uri="{FF2B5EF4-FFF2-40B4-BE49-F238E27FC236}">
                <a16:creationId xmlns:a16="http://schemas.microsoft.com/office/drawing/2014/main" id="{DF808AB4-879A-0905-A54C-7A5D37F4011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Franklin Gothic Medium" panose="020B0603020102020204" pitchFamily="34" charset="0"/>
              </a:defRPr>
            </a:lvl1pPr>
          </a:lstStyle>
          <a:p>
            <a:fld id="{60F4F636-6A27-E649-AEDF-9DE4D4E58670}" type="slidenum">
              <a:rPr lang="en-US" smtClean="0"/>
              <a:pPr/>
              <a:t>‹#›</a:t>
            </a:fld>
            <a:endParaRPr lang="en-US" dirty="0"/>
          </a:p>
        </p:txBody>
      </p:sp>
    </p:spTree>
    <p:extLst>
      <p:ext uri="{BB962C8B-B14F-4D97-AF65-F5344CB8AC3E}">
        <p14:creationId xmlns:p14="http://schemas.microsoft.com/office/powerpoint/2010/main" val="4245649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06642"/>
          </a:xfrm>
          <a:prstGeom prst="rect">
            <a:avLst/>
          </a:prstGeom>
        </p:spPr>
        <p:txBody>
          <a:bodyPr>
            <a:normAutofit/>
          </a:bodyPr>
          <a:lstStyle>
            <a:lvl1pPr algn="l">
              <a:defRPr sz="3200">
                <a:latin typeface="Franklin Gothic Medium"/>
                <a:cs typeface="Franklin Gothic Medium"/>
              </a:defRPr>
            </a:lvl1pPr>
          </a:lstStyle>
          <a:p>
            <a:r>
              <a:rPr lang="en-US" dirty="0"/>
              <a:t>Click to edit Master title style</a:t>
            </a:r>
          </a:p>
        </p:txBody>
      </p:sp>
      <p:cxnSp>
        <p:nvCxnSpPr>
          <p:cNvPr id="7" name="Straight Connector 6"/>
          <p:cNvCxnSpPr/>
          <p:nvPr userDrawn="1"/>
        </p:nvCxnSpPr>
        <p:spPr>
          <a:xfrm>
            <a:off x="457200" y="881280"/>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3F6CADE6-B25D-70B2-54F6-1D842E2B80D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Franklin Gothic Medium" panose="020B0603020102020204" pitchFamily="34" charset="0"/>
              </a:defRPr>
            </a:lvl1pPr>
          </a:lstStyle>
          <a:p>
            <a:fld id="{60F4F636-6A27-E649-AEDF-9DE4D4E58670}" type="slidenum">
              <a:rPr lang="en-US" smtClean="0"/>
              <a:pPr/>
              <a:t>‹#›</a:t>
            </a:fld>
            <a:endParaRPr lang="en-US" dirty="0"/>
          </a:p>
        </p:txBody>
      </p:sp>
    </p:spTree>
    <p:extLst>
      <p:ext uri="{BB962C8B-B14F-4D97-AF65-F5344CB8AC3E}">
        <p14:creationId xmlns:p14="http://schemas.microsoft.com/office/powerpoint/2010/main" val="14531583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94913-18AA-3C6D-4AEF-CE749FAE22E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Franklin Gothic Medium" panose="020B0603020102020204" pitchFamily="34" charset="0"/>
              </a:defRPr>
            </a:lvl1pPr>
          </a:lstStyle>
          <a:p>
            <a:fld id="{60F4F636-6A27-E649-AEDF-9DE4D4E58670}" type="slidenum">
              <a:rPr lang="en-US" smtClean="0"/>
              <a:pPr/>
              <a:t>‹#›</a:t>
            </a:fld>
            <a:endParaRPr lang="en-US" dirty="0"/>
          </a:p>
        </p:txBody>
      </p:sp>
    </p:spTree>
    <p:extLst>
      <p:ext uri="{BB962C8B-B14F-4D97-AF65-F5344CB8AC3E}">
        <p14:creationId xmlns:p14="http://schemas.microsoft.com/office/powerpoint/2010/main" val="173824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courses.cs.washington.edu/courses/cse331/25sp/resources/comfy-tslint.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997E-2A8E-37E1-1B4C-3203BE1824FD}"/>
              </a:ext>
            </a:extLst>
          </p:cNvPr>
          <p:cNvSpPr>
            <a:spLocks noGrp="1"/>
          </p:cNvSpPr>
          <p:nvPr>
            <p:ph type="ctrTitle"/>
          </p:nvPr>
        </p:nvSpPr>
        <p:spPr>
          <a:xfrm>
            <a:off x="685800" y="2244163"/>
            <a:ext cx="4418635" cy="815815"/>
          </a:xfrm>
        </p:spPr>
        <p:txBody>
          <a:bodyPr/>
          <a:lstStyle/>
          <a:p>
            <a:pPr algn="l"/>
            <a:r>
              <a:rPr lang="en-US" sz="3800" dirty="0">
                <a:solidFill>
                  <a:srgbClr val="7030A0"/>
                </a:solidFill>
              </a:rPr>
              <a:t>Specifications</a:t>
            </a:r>
          </a:p>
        </p:txBody>
      </p:sp>
      <p:sp>
        <p:nvSpPr>
          <p:cNvPr id="5" name="Title 1">
            <a:extLst>
              <a:ext uri="{FF2B5EF4-FFF2-40B4-BE49-F238E27FC236}">
                <a16:creationId xmlns:a16="http://schemas.microsoft.com/office/drawing/2014/main" id="{98C0A688-BC38-5406-4B86-4D270A616529}"/>
              </a:ext>
            </a:extLst>
          </p:cNvPr>
          <p:cNvSpPr txBox="1">
            <a:spLocks/>
          </p:cNvSpPr>
          <p:nvPr/>
        </p:nvSpPr>
        <p:spPr>
          <a:xfrm>
            <a:off x="685800" y="5251355"/>
            <a:ext cx="2184722" cy="600938"/>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sz="3200" dirty="0"/>
              <a:t>Matt Wang</a:t>
            </a:r>
          </a:p>
        </p:txBody>
      </p:sp>
      <p:sp>
        <p:nvSpPr>
          <p:cNvPr id="6" name="Title 1">
            <a:extLst>
              <a:ext uri="{FF2B5EF4-FFF2-40B4-BE49-F238E27FC236}">
                <a16:creationId xmlns:a16="http://schemas.microsoft.com/office/drawing/2014/main" id="{B891C57D-56ED-22FF-FC36-71081233A538}"/>
              </a:ext>
            </a:extLst>
          </p:cNvPr>
          <p:cNvSpPr txBox="1">
            <a:spLocks/>
          </p:cNvSpPr>
          <p:nvPr/>
        </p:nvSpPr>
        <p:spPr>
          <a:xfrm>
            <a:off x="685800" y="5839936"/>
            <a:ext cx="3886200" cy="889773"/>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sz="1600" dirty="0">
                <a:solidFill>
                  <a:schemeClr val="tx1">
                    <a:lumMod val="95000"/>
                    <a:lumOff val="5000"/>
                  </a:schemeClr>
                </a:solidFill>
                <a:latin typeface="Franklin Gothic Medium Cond" panose="020B0606030402020204" pitchFamily="34" charset="0"/>
              </a:rPr>
              <a:t>&amp; Ali, Alice, Andrew, Anmol, Antonio, Connor, Edison, Helena, Jonathan, Katherine, Lauren, Lawrence, Mayee, Omar, Riva, Saan, and </a:t>
            </a:r>
            <a:r>
              <a:rPr lang="en-US" sz="1600" dirty="0" err="1">
                <a:solidFill>
                  <a:schemeClr val="tx1">
                    <a:lumMod val="95000"/>
                    <a:lumOff val="5000"/>
                  </a:schemeClr>
                </a:solidFill>
                <a:latin typeface="Franklin Gothic Medium Cond" panose="020B0606030402020204" pitchFamily="34" charset="0"/>
              </a:rPr>
              <a:t>Yusong</a:t>
            </a:r>
            <a:endParaRPr lang="en-US" sz="1600" dirty="0">
              <a:solidFill>
                <a:schemeClr val="tx1">
                  <a:lumMod val="95000"/>
                  <a:lumOff val="5000"/>
                </a:schemeClr>
              </a:solidFill>
              <a:latin typeface="Franklin Gothic Medium Cond" panose="020B0606030402020204" pitchFamily="34" charset="0"/>
            </a:endParaRPr>
          </a:p>
        </p:txBody>
      </p:sp>
      <p:sp>
        <p:nvSpPr>
          <p:cNvPr id="8" name="Title 1">
            <a:extLst>
              <a:ext uri="{FF2B5EF4-FFF2-40B4-BE49-F238E27FC236}">
                <a16:creationId xmlns:a16="http://schemas.microsoft.com/office/drawing/2014/main" id="{F889BDC2-E803-9F76-A7EF-D8764234F9F4}"/>
              </a:ext>
            </a:extLst>
          </p:cNvPr>
          <p:cNvSpPr txBox="1">
            <a:spLocks/>
          </p:cNvSpPr>
          <p:nvPr/>
        </p:nvSpPr>
        <p:spPr>
          <a:xfrm>
            <a:off x="685800" y="735865"/>
            <a:ext cx="3886200" cy="1537131"/>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dirty="0"/>
              <a:t>CSE 331</a:t>
            </a:r>
          </a:p>
          <a:p>
            <a:pPr algn="l"/>
            <a:r>
              <a:rPr lang="en-US" dirty="0"/>
              <a:t>Spring 2025</a:t>
            </a:r>
          </a:p>
        </p:txBody>
      </p:sp>
      <p:sp>
        <p:nvSpPr>
          <p:cNvPr id="10" name="Title 1">
            <a:extLst>
              <a:ext uri="{FF2B5EF4-FFF2-40B4-BE49-F238E27FC236}">
                <a16:creationId xmlns:a16="http://schemas.microsoft.com/office/drawing/2014/main" id="{E3429ACC-2FC4-B95E-3FD2-B61454DA2BFF}"/>
              </a:ext>
            </a:extLst>
          </p:cNvPr>
          <p:cNvSpPr txBox="1">
            <a:spLocks/>
          </p:cNvSpPr>
          <p:nvPr/>
        </p:nvSpPr>
        <p:spPr>
          <a:xfrm>
            <a:off x="5964166" y="5243854"/>
            <a:ext cx="2184722" cy="404090"/>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r>
              <a:rPr lang="en-US" sz="1800" dirty="0" err="1"/>
              <a:t>xkcd</a:t>
            </a:r>
            <a:r>
              <a:rPr lang="en-US" sz="1800" dirty="0"/>
              <a:t> #2687</a:t>
            </a:r>
          </a:p>
        </p:txBody>
      </p:sp>
      <p:pic>
        <p:nvPicPr>
          <p:cNvPr id="1026" name="Picture 2" descr="xkcd: Division Notation &#10;&#10;Transcript from https://www.explainxkcd.com/wiki/index.php/2687:_Division_Notation&#10;&#10;[The transcript has both formatted text for visuals and a description at the start of the line.]&#10;[Underlined text:] Division notation&#10;[A [Division sign] B is above, B [Long division symbol] A is below. They are connected by a close brace.]  &#10;A÷B&#10;B⟌A&#10; }&#10;[Label on the right:] Schoolchild&#10;A/B&#10;[Label:] Software engineer&#10;[A/B except the A is slightly above and the B is slightly below, and the slash is more diagonal to fit them.] A⁄B&#10;[Label:] Normal person or Unicode enthusiast&#10;[A fraction with A on the top and B on the bottom.]  &#10;A&#10;B&#10; &#10;[Label:] Scientist&#10;[AB with -1 in superscript.] AB-1&#10;[Label:] Fancy scientist&#10;F(A, B) [text gets smaller] such that [text gets smaller] F(G)= [Text is too small to read]&#10;[Label:] Oh no, run&#10;">
            <a:extLst>
              <a:ext uri="{FF2B5EF4-FFF2-40B4-BE49-F238E27FC236}">
                <a16:creationId xmlns:a16="http://schemas.microsoft.com/office/drawing/2014/main" id="{4BFFAF14-B88C-B841-E752-26CE52D09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037" y="938432"/>
            <a:ext cx="3200980" cy="4243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456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16147-C86F-BD7D-626B-E46DBFA15F0B}"/>
              </a:ext>
            </a:extLst>
          </p:cNvPr>
          <p:cNvSpPr>
            <a:spLocks noGrp="1"/>
          </p:cNvSpPr>
          <p:nvPr>
            <p:ph type="title"/>
          </p:nvPr>
        </p:nvSpPr>
        <p:spPr/>
        <p:txBody>
          <a:bodyPr/>
          <a:lstStyle/>
          <a:p>
            <a:r>
              <a:rPr lang="en-US" dirty="0"/>
              <a:t>Rules of Thumb: Mutation XOR Aliasing</a:t>
            </a:r>
          </a:p>
        </p:txBody>
      </p:sp>
      <p:sp>
        <p:nvSpPr>
          <p:cNvPr id="3" name="Content Placeholder 2">
            <a:extLst>
              <a:ext uri="{FF2B5EF4-FFF2-40B4-BE49-F238E27FC236}">
                <a16:creationId xmlns:a16="http://schemas.microsoft.com/office/drawing/2014/main" id="{E95E0A97-C3C0-0912-3D80-6A36CE121A47}"/>
              </a:ext>
            </a:extLst>
          </p:cNvPr>
          <p:cNvSpPr>
            <a:spLocks noGrp="1"/>
          </p:cNvSpPr>
          <p:nvPr>
            <p:ph idx="1"/>
          </p:nvPr>
        </p:nvSpPr>
        <p:spPr>
          <a:xfrm>
            <a:off x="457200" y="1244160"/>
            <a:ext cx="4114800" cy="5339202"/>
          </a:xfrm>
        </p:spPr>
        <p:txBody>
          <a:bodyPr/>
          <a:lstStyle/>
          <a:p>
            <a:pPr marL="0" indent="0" algn="ctr">
              <a:buNone/>
            </a:pPr>
            <a:r>
              <a:rPr lang="en-US" sz="2600" u="sng" dirty="0"/>
              <a:t>Client Side</a:t>
            </a:r>
          </a:p>
          <a:p>
            <a:pPr marL="914400" lvl="1" indent="-514350"/>
            <a:endParaRPr lang="en-US" sz="2200" dirty="0"/>
          </a:p>
          <a:p>
            <a:pPr marL="514350" indent="-514350">
              <a:buFont typeface="+mj-lt"/>
              <a:buAutoNum type="arabicPeriod"/>
            </a:pPr>
            <a:r>
              <a:rPr lang="en-US" sz="2600" dirty="0"/>
              <a:t>Data is small</a:t>
            </a:r>
          </a:p>
          <a:p>
            <a:pPr marL="914400" lvl="1" indent="-274320"/>
            <a:r>
              <a:rPr lang="en-US" sz="2000" dirty="0"/>
              <a:t>anything on screen is O(1)</a:t>
            </a:r>
          </a:p>
          <a:p>
            <a:pPr marL="914400" lvl="1" indent="-274320"/>
            <a:endParaRPr lang="en-US" sz="2000" dirty="0"/>
          </a:p>
          <a:p>
            <a:pPr marL="514350" indent="-514350">
              <a:buFont typeface="+mj-lt"/>
              <a:buAutoNum type="arabicPeriod"/>
            </a:pPr>
            <a:r>
              <a:rPr lang="en-US" sz="2600" dirty="0"/>
              <a:t>Aliasing is common</a:t>
            </a:r>
          </a:p>
          <a:p>
            <a:pPr marL="914400" lvl="1" indent="-274320"/>
            <a:r>
              <a:rPr lang="en-US" sz="2000" dirty="0"/>
              <a:t>UI design forces modules</a:t>
            </a:r>
          </a:p>
          <a:p>
            <a:pPr marL="914400" lvl="1" indent="-274320"/>
            <a:r>
              <a:rPr lang="en-US" sz="2000" dirty="0"/>
              <a:t>data is widely shared</a:t>
            </a:r>
          </a:p>
          <a:p>
            <a:pPr marL="0" indent="0">
              <a:buNone/>
            </a:pPr>
            <a:endParaRPr lang="en-US" sz="2400" dirty="0"/>
          </a:p>
          <a:p>
            <a:pPr marL="0" indent="0">
              <a:buNone/>
            </a:pPr>
            <a:r>
              <a:rPr lang="en-US" sz="2400" b="1" dirty="0">
                <a:solidFill>
                  <a:schemeClr val="accent3">
                    <a:lumMod val="75000"/>
                  </a:schemeClr>
                </a:solidFill>
              </a:rPr>
              <a:t>Rule</a:t>
            </a:r>
            <a:r>
              <a:rPr lang="en-US" sz="2400" dirty="0"/>
              <a:t>: avoid </a:t>
            </a:r>
            <a:r>
              <a:rPr lang="en-US" sz="2400" u="sng" dirty="0"/>
              <a:t>mutation</a:t>
            </a:r>
          </a:p>
          <a:p>
            <a:pPr marL="466344" lvl="1"/>
            <a:r>
              <a:rPr lang="en-US" sz="2000" dirty="0"/>
              <a:t>create new values instead</a:t>
            </a:r>
          </a:p>
          <a:p>
            <a:pPr marL="466344" lvl="1"/>
            <a:r>
              <a:rPr lang="en-US" sz="2000" dirty="0"/>
              <a:t>performance will be fine</a:t>
            </a:r>
          </a:p>
          <a:p>
            <a:pPr marL="466344" lvl="1"/>
            <a:r>
              <a:rPr lang="en-US" sz="2000" dirty="0"/>
              <a:t>(local-only mutation can be OK)</a:t>
            </a:r>
          </a:p>
        </p:txBody>
      </p:sp>
      <p:sp>
        <p:nvSpPr>
          <p:cNvPr id="4" name="Content Placeholder 2">
            <a:extLst>
              <a:ext uri="{FF2B5EF4-FFF2-40B4-BE49-F238E27FC236}">
                <a16:creationId xmlns:a16="http://schemas.microsoft.com/office/drawing/2014/main" id="{ABB23B7A-C66E-D099-732B-62AF449E0159}"/>
              </a:ext>
            </a:extLst>
          </p:cNvPr>
          <p:cNvSpPr txBox="1">
            <a:spLocks/>
          </p:cNvSpPr>
          <p:nvPr/>
        </p:nvSpPr>
        <p:spPr>
          <a:xfrm>
            <a:off x="4571999" y="1244159"/>
            <a:ext cx="4456253" cy="53392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600" u="sng" dirty="0"/>
              <a:t>Server Side</a:t>
            </a:r>
          </a:p>
          <a:p>
            <a:pPr marL="914400" lvl="1" indent="-514350"/>
            <a:endParaRPr lang="en-US" sz="2200" dirty="0"/>
          </a:p>
          <a:p>
            <a:pPr marL="514350" indent="-514350">
              <a:buFont typeface="+mj-lt"/>
              <a:buAutoNum type="arabicPeriod"/>
            </a:pPr>
            <a:r>
              <a:rPr lang="en-US" sz="2600" dirty="0"/>
              <a:t>Data is large</a:t>
            </a:r>
          </a:p>
          <a:p>
            <a:pPr marL="914400" lvl="1" indent="-274320"/>
            <a:r>
              <a:rPr lang="en-US" sz="2000" dirty="0"/>
              <a:t>efficiency matters</a:t>
            </a:r>
          </a:p>
          <a:p>
            <a:pPr marL="914400" lvl="1" indent="-274320"/>
            <a:endParaRPr lang="en-US" sz="2000" dirty="0"/>
          </a:p>
          <a:p>
            <a:pPr marL="514350" indent="-514350">
              <a:buFont typeface="+mj-lt"/>
              <a:buAutoNum type="arabicPeriod"/>
            </a:pPr>
            <a:r>
              <a:rPr lang="en-US" sz="2600" dirty="0"/>
              <a:t>Aliasing is avoidable</a:t>
            </a:r>
          </a:p>
          <a:p>
            <a:pPr marL="914400" lvl="1" indent="-274320"/>
            <a:r>
              <a:rPr lang="en-US" sz="2000" dirty="0"/>
              <a:t>you decide on modules</a:t>
            </a:r>
          </a:p>
          <a:p>
            <a:pPr marL="914400" lvl="1" indent="-274320"/>
            <a:r>
              <a:rPr lang="en-US" sz="2000" dirty="0"/>
              <a:t>data is </a:t>
            </a:r>
            <a:r>
              <a:rPr lang="en-US" sz="2000" u="sng" dirty="0"/>
              <a:t>not</a:t>
            </a:r>
            <a:r>
              <a:rPr lang="en-US" sz="2000" dirty="0"/>
              <a:t> widely shared</a:t>
            </a:r>
          </a:p>
          <a:p>
            <a:pPr marL="0" indent="0">
              <a:buFont typeface="Arial"/>
              <a:buNone/>
            </a:pPr>
            <a:endParaRPr lang="en-US" sz="2400" dirty="0"/>
          </a:p>
          <a:p>
            <a:pPr marL="0" indent="0">
              <a:buFont typeface="Arial"/>
              <a:buNone/>
            </a:pPr>
            <a:r>
              <a:rPr lang="en-US" sz="2400" b="1" dirty="0">
                <a:solidFill>
                  <a:schemeClr val="accent3">
                    <a:lumMod val="75000"/>
                  </a:schemeClr>
                </a:solidFill>
              </a:rPr>
              <a:t>Rule</a:t>
            </a:r>
            <a:r>
              <a:rPr lang="en-US" sz="2400" dirty="0"/>
              <a:t>: avoid </a:t>
            </a:r>
            <a:r>
              <a:rPr lang="en-US" sz="2400" u="sng" dirty="0"/>
              <a:t>aliases</a:t>
            </a:r>
          </a:p>
          <a:p>
            <a:pPr marL="466344" lvl="1"/>
            <a:r>
              <a:rPr lang="en-US" sz="2000" dirty="0"/>
              <a:t>do not allow aliases to your data</a:t>
            </a:r>
          </a:p>
          <a:p>
            <a:pPr marL="466344" lvl="1"/>
            <a:r>
              <a:rPr lang="en-US" sz="2000" dirty="0"/>
              <a:t>hand out copies not aliases</a:t>
            </a:r>
          </a:p>
          <a:p>
            <a:pPr marL="466344" lvl="1"/>
            <a:r>
              <a:rPr lang="en-US" sz="2000" dirty="0"/>
              <a:t>(good enough for us in 331)</a:t>
            </a:r>
          </a:p>
        </p:txBody>
      </p:sp>
      <p:sp>
        <p:nvSpPr>
          <p:cNvPr id="5" name="Slide Number Placeholder 4">
            <a:extLst>
              <a:ext uri="{FF2B5EF4-FFF2-40B4-BE49-F238E27FC236}">
                <a16:creationId xmlns:a16="http://schemas.microsoft.com/office/drawing/2014/main" id="{8AB3D98C-6780-1898-6FDA-FE8A25ABBBAF}"/>
              </a:ext>
            </a:extLst>
          </p:cNvPr>
          <p:cNvSpPr>
            <a:spLocks noGrp="1"/>
          </p:cNvSpPr>
          <p:nvPr>
            <p:ph type="sldNum" sz="quarter" idx="4"/>
          </p:nvPr>
        </p:nvSpPr>
        <p:spPr/>
        <p:txBody>
          <a:bodyPr/>
          <a:lstStyle/>
          <a:p>
            <a:fld id="{60F4F636-6A27-E649-AEDF-9DE4D4E58670}" type="slidenum">
              <a:rPr lang="en-US" smtClean="0"/>
              <a:pPr/>
              <a:t>10</a:t>
            </a:fld>
            <a:endParaRPr lang="en-US" dirty="0"/>
          </a:p>
        </p:txBody>
      </p:sp>
    </p:spTree>
    <p:extLst>
      <p:ext uri="{BB962C8B-B14F-4D97-AF65-F5344CB8AC3E}">
        <p14:creationId xmlns:p14="http://schemas.microsoft.com/office/powerpoint/2010/main" val="84030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Language Features &amp; Aliasing</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Most recent languages have some answer to this…</a:t>
            </a:r>
          </a:p>
          <a:p>
            <a:pPr lvl="2"/>
            <a:endParaRPr lang="en-US" sz="1600" dirty="0"/>
          </a:p>
          <a:p>
            <a:r>
              <a:rPr lang="en-US" sz="2600" dirty="0"/>
              <a:t>Java chose to make </a:t>
            </a:r>
            <a:r>
              <a:rPr lang="en-US" sz="2400" dirty="0">
                <a:latin typeface="Courier New" panose="02070309020205020404" pitchFamily="49" charset="0"/>
                <a:cs typeface="Courier New" panose="02070309020205020404" pitchFamily="49" charset="0"/>
              </a:rPr>
              <a:t>String</a:t>
            </a:r>
            <a:r>
              <a:rPr lang="en-US" sz="2600" dirty="0"/>
              <a:t> immutable</a:t>
            </a:r>
          </a:p>
          <a:p>
            <a:pPr lvl="1"/>
            <a:r>
              <a:rPr lang="en-US" sz="2200" dirty="0"/>
              <a:t>most keys in maps are strings</a:t>
            </a:r>
          </a:p>
          <a:p>
            <a:pPr lvl="1"/>
            <a:r>
              <a:rPr lang="en-US" sz="2200" dirty="0"/>
              <a:t>hugely controversial at the time, but great decision</a:t>
            </a:r>
          </a:p>
          <a:p>
            <a:pPr lvl="2"/>
            <a:endParaRPr lang="en-US" sz="1600" dirty="0"/>
          </a:p>
          <a:p>
            <a:r>
              <a:rPr lang="en-US" sz="2600" dirty="0"/>
              <a:t>Python chose to only allow immutable keys in maps</a:t>
            </a:r>
          </a:p>
          <a:p>
            <a:pPr lvl="1"/>
            <a:r>
              <a:rPr lang="en-US" sz="2200" dirty="0"/>
              <a:t>only numbers, strings, and tuples allowed</a:t>
            </a:r>
          </a:p>
          <a:p>
            <a:pPr lvl="1"/>
            <a:r>
              <a:rPr lang="en-US" sz="2200" dirty="0"/>
              <a:t>surprisingly, not that inconvenient</a:t>
            </a:r>
          </a:p>
          <a:p>
            <a:pPr lvl="2"/>
            <a:endParaRPr lang="en-US" sz="1600" dirty="0"/>
          </a:p>
          <a:p>
            <a:r>
              <a:rPr lang="en-US" sz="2600" dirty="0"/>
              <a:t>Rust has built-in support for “mutation XOR aliasing”</a:t>
            </a:r>
          </a:p>
          <a:p>
            <a:pPr lvl="1"/>
            <a:r>
              <a:rPr lang="en-US" sz="2200" dirty="0"/>
              <a:t>ownership of value can be “borrowed” and returned</a:t>
            </a:r>
          </a:p>
          <a:p>
            <a:pPr lvl="1"/>
            <a:r>
              <a:rPr lang="en-US" sz="2200" dirty="0"/>
              <a:t>type system ensures there is only one usable alias</a:t>
            </a:r>
          </a:p>
        </p:txBody>
      </p:sp>
      <p:sp>
        <p:nvSpPr>
          <p:cNvPr id="4" name="Slide Number Placeholder 3">
            <a:extLst>
              <a:ext uri="{FF2B5EF4-FFF2-40B4-BE49-F238E27FC236}">
                <a16:creationId xmlns:a16="http://schemas.microsoft.com/office/drawing/2014/main" id="{CDCFA763-292B-9B10-8869-BAF21261BCED}"/>
              </a:ext>
            </a:extLst>
          </p:cNvPr>
          <p:cNvSpPr>
            <a:spLocks noGrp="1"/>
          </p:cNvSpPr>
          <p:nvPr>
            <p:ph type="sldNum" sz="quarter" idx="4"/>
          </p:nvPr>
        </p:nvSpPr>
        <p:spPr/>
        <p:txBody>
          <a:bodyPr/>
          <a:lstStyle/>
          <a:p>
            <a:fld id="{60F4F636-6A27-E649-AEDF-9DE4D4E58670}" type="slidenum">
              <a:rPr lang="en-US" smtClean="0"/>
              <a:pPr/>
              <a:t>11</a:t>
            </a:fld>
            <a:endParaRPr lang="en-US" dirty="0"/>
          </a:p>
        </p:txBody>
      </p:sp>
      <p:pic>
        <p:nvPicPr>
          <p:cNvPr id="1026" name="Picture 2" descr="The Rust mascot, “Ferris” the crab. Ferris is bright orange and smiling, probably because Rust disallows many types of mutation bugs.">
            <a:extLst>
              <a:ext uri="{FF2B5EF4-FFF2-40B4-BE49-F238E27FC236}">
                <a16:creationId xmlns:a16="http://schemas.microsoft.com/office/drawing/2014/main" id="{52AE6F23-26AD-ADEC-CB09-2EEF4F434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939670"/>
            <a:ext cx="2057400" cy="1373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00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616DC-9E33-4AC6-C945-BBD17C020A94}"/>
              </a:ext>
            </a:extLst>
          </p:cNvPr>
          <p:cNvSpPr>
            <a:spLocks noGrp="1"/>
          </p:cNvSpPr>
          <p:nvPr>
            <p:ph type="title"/>
          </p:nvPr>
        </p:nvSpPr>
        <p:spPr/>
        <p:txBody>
          <a:bodyPr/>
          <a:lstStyle/>
          <a:p>
            <a:r>
              <a:rPr lang="en-US" dirty="0"/>
              <a:t>Readonly in TypeScript (1/2)</a:t>
            </a:r>
          </a:p>
        </p:txBody>
      </p:sp>
      <p:sp>
        <p:nvSpPr>
          <p:cNvPr id="3" name="Content Placeholder 2">
            <a:extLst>
              <a:ext uri="{FF2B5EF4-FFF2-40B4-BE49-F238E27FC236}">
                <a16:creationId xmlns:a16="http://schemas.microsoft.com/office/drawing/2014/main" id="{94A4B9F1-C523-5854-6367-00D8D863E3A7}"/>
              </a:ext>
            </a:extLst>
          </p:cNvPr>
          <p:cNvSpPr>
            <a:spLocks noGrp="1"/>
          </p:cNvSpPr>
          <p:nvPr>
            <p:ph idx="1"/>
          </p:nvPr>
        </p:nvSpPr>
        <p:spPr/>
        <p:txBody>
          <a:bodyPr/>
          <a:lstStyle/>
          <a:p>
            <a:r>
              <a:rPr lang="en-US" sz="2400" dirty="0"/>
              <a:t>TypeScript can ensure values aren’t modified</a:t>
            </a:r>
          </a:p>
          <a:p>
            <a:pPr lvl="1"/>
            <a:r>
              <a:rPr lang="en-US" sz="2000" dirty="0"/>
              <a:t>extremely useful!</a:t>
            </a:r>
          </a:p>
          <a:p>
            <a:pPr lvl="1"/>
            <a:r>
              <a:rPr lang="en-US" sz="2000" dirty="0"/>
              <a:t>but, </a:t>
            </a:r>
            <a:r>
              <a:rPr lang="en-US" sz="2000" u="sng" dirty="0"/>
              <a:t>only a compile-time check</a:t>
            </a:r>
            <a:r>
              <a:rPr lang="en-US" sz="2000" dirty="0"/>
              <a:t> (not a runtime guarantee)</a:t>
            </a:r>
          </a:p>
          <a:p>
            <a:pPr lvl="1"/>
            <a:endParaRPr lang="en-US" sz="2000" dirty="0"/>
          </a:p>
          <a:p>
            <a:r>
              <a:rPr lang="en-US" sz="2400" dirty="0"/>
              <a:t>Readonly tuples:</a:t>
            </a:r>
          </a:p>
          <a:p>
            <a:pPr lvl="2"/>
            <a:endParaRPr lang="en-US" sz="1600" dirty="0"/>
          </a:p>
          <a:p>
            <a:pPr lvl="2"/>
            <a:r>
              <a:rPr lang="en-US" sz="1600" b="1" dirty="0">
                <a:solidFill>
                  <a:srgbClr val="0070C0"/>
                </a:solidFill>
                <a:latin typeface="Courier New" panose="02070309020205020404" pitchFamily="49" charset="0"/>
                <a:cs typeface="Courier New" panose="02070309020205020404" pitchFamily="49" charset="0"/>
              </a:rPr>
              <a:t>type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IntPair</a:t>
            </a:r>
            <a:r>
              <a:rPr lang="en-US" sz="1600" dirty="0">
                <a:latin typeface="Courier New" panose="02070309020205020404" pitchFamily="49" charset="0"/>
                <a:cs typeface="Courier New" panose="02070309020205020404" pitchFamily="49" charset="0"/>
              </a:rPr>
              <a:t> = </a:t>
            </a:r>
            <a:r>
              <a:rPr lang="en-US" sz="1600" b="1" dirty="0">
                <a:solidFill>
                  <a:srgbClr val="0070C0"/>
                </a:solidFill>
                <a:latin typeface="Courier New" panose="02070309020205020404" pitchFamily="49" charset="0"/>
                <a:cs typeface="Courier New" panose="02070309020205020404" pitchFamily="49" charset="0"/>
              </a:rPr>
              <a:t>readonly</a:t>
            </a:r>
            <a:r>
              <a:rPr lang="en-US" sz="1600" dirty="0">
                <a:latin typeface="Courier New" panose="02070309020205020404" pitchFamily="49" charset="0"/>
                <a:cs typeface="Courier New" panose="02070309020205020404" pitchFamily="49" charset="0"/>
              </a:rPr>
              <a:t> [</a:t>
            </a:r>
            <a:r>
              <a:rPr lang="en-US" sz="1600" b="1" dirty="0">
                <a:solidFill>
                  <a:srgbClr val="00B050"/>
                </a:solidFill>
                <a:latin typeface="Courier New" panose="02070309020205020404" pitchFamily="49" charset="0"/>
                <a:cs typeface="Courier New" panose="02070309020205020404" pitchFamily="49" charset="0"/>
              </a:rPr>
              <a:t>bigint</a:t>
            </a:r>
            <a:r>
              <a:rPr lang="en-US" sz="1600" dirty="0">
                <a:latin typeface="Courier New" panose="02070309020205020404" pitchFamily="49" charset="0"/>
                <a:cs typeface="Courier New" panose="02070309020205020404" pitchFamily="49" charset="0"/>
              </a:rPr>
              <a:t>, </a:t>
            </a:r>
            <a:r>
              <a:rPr lang="en-US" sz="1600" b="1" dirty="0">
                <a:solidFill>
                  <a:srgbClr val="00B050"/>
                </a:solidFill>
                <a:latin typeface="Courier New" panose="02070309020205020404" pitchFamily="49" charset="0"/>
                <a:cs typeface="Courier New" panose="02070309020205020404" pitchFamily="49" charset="0"/>
              </a:rPr>
              <a:t>bigint</a:t>
            </a:r>
            <a:r>
              <a:rPr lang="en-US" sz="1600" dirty="0">
                <a:latin typeface="Courier New" panose="02070309020205020404" pitchFamily="49" charset="0"/>
                <a:cs typeface="Courier New" panose="02070309020205020404" pitchFamily="49" charset="0"/>
              </a:rPr>
              <a:t>];</a:t>
            </a:r>
          </a:p>
          <a:p>
            <a:pPr lvl="2"/>
            <a:endParaRPr lang="en-US" sz="1600" dirty="0"/>
          </a:p>
          <a:p>
            <a:r>
              <a:rPr lang="en-US" sz="2400" dirty="0"/>
              <a:t>Readonly fields of records:</a:t>
            </a:r>
          </a:p>
          <a:p>
            <a:pPr lvl="2"/>
            <a:endParaRPr lang="en-US" sz="1600" dirty="0"/>
          </a:p>
          <a:p>
            <a:pPr lvl="2"/>
            <a:r>
              <a:rPr lang="en-US" sz="1600" b="1" dirty="0">
                <a:solidFill>
                  <a:srgbClr val="0070C0"/>
                </a:solidFill>
                <a:latin typeface="Courier New" panose="02070309020205020404" pitchFamily="49" charset="0"/>
                <a:cs typeface="Courier New" panose="02070309020205020404" pitchFamily="49" charset="0"/>
              </a:rPr>
              <a:t>type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IntPoint</a:t>
            </a:r>
            <a:r>
              <a:rPr lang="en-US" sz="1600" dirty="0">
                <a:latin typeface="Courier New" panose="02070309020205020404" pitchFamily="49" charset="0"/>
                <a:cs typeface="Courier New" panose="02070309020205020404" pitchFamily="49" charset="0"/>
              </a:rPr>
              <a:t> = {</a:t>
            </a:r>
            <a:r>
              <a:rPr lang="en-US" sz="1600" b="1" dirty="0">
                <a:solidFill>
                  <a:srgbClr val="0070C0"/>
                </a:solidFill>
                <a:latin typeface="Courier New" panose="02070309020205020404" pitchFamily="49" charset="0"/>
                <a:cs typeface="Courier New" panose="02070309020205020404" pitchFamily="49" charset="0"/>
              </a:rPr>
              <a:t>readonly</a:t>
            </a:r>
            <a:r>
              <a:rPr lang="en-US" sz="1600" dirty="0">
                <a:latin typeface="Courier New" panose="02070309020205020404" pitchFamily="49" charset="0"/>
                <a:cs typeface="Courier New" panose="02070309020205020404" pitchFamily="49" charset="0"/>
              </a:rPr>
              <a:t> x: </a:t>
            </a:r>
            <a:r>
              <a:rPr lang="en-US" sz="1600" b="1" dirty="0">
                <a:solidFill>
                  <a:srgbClr val="00B050"/>
                </a:solidFill>
                <a:latin typeface="Courier New" panose="02070309020205020404" pitchFamily="49" charset="0"/>
                <a:cs typeface="Courier New" panose="02070309020205020404" pitchFamily="49" charset="0"/>
              </a:rPr>
              <a:t>bigint</a:t>
            </a:r>
            <a:r>
              <a:rPr lang="en-US" sz="1600" dirty="0">
                <a:latin typeface="Courier New" panose="02070309020205020404" pitchFamily="49" charset="0"/>
                <a:cs typeface="Courier New" panose="02070309020205020404" pitchFamily="49" charset="0"/>
              </a:rPr>
              <a:t>,</a:t>
            </a:r>
          </a:p>
          <a:p>
            <a:pPr lvl="2"/>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readonly</a:t>
            </a:r>
            <a:r>
              <a:rPr lang="en-US" sz="1600" dirty="0">
                <a:latin typeface="Courier New" panose="02070309020205020404" pitchFamily="49" charset="0"/>
                <a:cs typeface="Courier New" panose="02070309020205020404" pitchFamily="49" charset="0"/>
              </a:rPr>
              <a:t> y: </a:t>
            </a:r>
            <a:r>
              <a:rPr lang="en-US" sz="1600" b="1" dirty="0">
                <a:solidFill>
                  <a:srgbClr val="00B050"/>
                </a:solidFill>
                <a:latin typeface="Courier New" panose="02070309020205020404" pitchFamily="49" charset="0"/>
                <a:cs typeface="Courier New" panose="02070309020205020404" pitchFamily="49" charset="0"/>
              </a:rPr>
              <a:t>bigint</a:t>
            </a:r>
            <a:r>
              <a:rPr lang="en-US" sz="1600"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3A125DF4-ECBC-252D-EC33-377E22FC2220}"/>
              </a:ext>
            </a:extLst>
          </p:cNvPr>
          <p:cNvSpPr>
            <a:spLocks noGrp="1"/>
          </p:cNvSpPr>
          <p:nvPr>
            <p:ph type="sldNum" sz="quarter" idx="4"/>
          </p:nvPr>
        </p:nvSpPr>
        <p:spPr/>
        <p:txBody>
          <a:bodyPr/>
          <a:lstStyle/>
          <a:p>
            <a:fld id="{60F4F636-6A27-E649-AEDF-9DE4D4E58670}" type="slidenum">
              <a:rPr lang="en-US" smtClean="0"/>
              <a:pPr/>
              <a:t>12</a:t>
            </a:fld>
            <a:endParaRPr lang="en-US" dirty="0"/>
          </a:p>
        </p:txBody>
      </p:sp>
    </p:spTree>
    <p:extLst>
      <p:ext uri="{BB962C8B-B14F-4D97-AF65-F5344CB8AC3E}">
        <p14:creationId xmlns:p14="http://schemas.microsoft.com/office/powerpoint/2010/main" val="231375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BE33B-6224-EC96-4232-86DAAFCD83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FEE1E3-F460-DD1D-8FC5-751A4CEB2507}"/>
              </a:ext>
            </a:extLst>
          </p:cNvPr>
          <p:cNvSpPr>
            <a:spLocks noGrp="1"/>
          </p:cNvSpPr>
          <p:nvPr>
            <p:ph type="title"/>
          </p:nvPr>
        </p:nvSpPr>
        <p:spPr/>
        <p:txBody>
          <a:bodyPr/>
          <a:lstStyle/>
          <a:p>
            <a:r>
              <a:rPr lang="en-US" dirty="0" err="1"/>
              <a:t>Readonly</a:t>
            </a:r>
            <a:r>
              <a:rPr lang="en-US" dirty="0"/>
              <a:t> in TypeScript (2/2)</a:t>
            </a:r>
          </a:p>
        </p:txBody>
      </p:sp>
      <p:sp>
        <p:nvSpPr>
          <p:cNvPr id="3" name="Content Placeholder 2">
            <a:extLst>
              <a:ext uri="{FF2B5EF4-FFF2-40B4-BE49-F238E27FC236}">
                <a16:creationId xmlns:a16="http://schemas.microsoft.com/office/drawing/2014/main" id="{EBE619EE-07D4-DD79-81D5-C5BD44D5E34B}"/>
              </a:ext>
            </a:extLst>
          </p:cNvPr>
          <p:cNvSpPr>
            <a:spLocks noGrp="1"/>
          </p:cNvSpPr>
          <p:nvPr>
            <p:ph idx="1"/>
          </p:nvPr>
        </p:nvSpPr>
        <p:spPr/>
        <p:txBody>
          <a:bodyPr/>
          <a:lstStyle/>
          <a:p>
            <a:r>
              <a:rPr lang="en-US" sz="2400" dirty="0"/>
              <a:t>Readonly fields of records:</a:t>
            </a:r>
          </a:p>
          <a:p>
            <a:pPr lvl="2"/>
            <a:endParaRPr lang="en-US" sz="1200" dirty="0"/>
          </a:p>
          <a:p>
            <a:pPr lvl="2"/>
            <a:r>
              <a:rPr lang="en-US" sz="1600" b="1" dirty="0">
                <a:solidFill>
                  <a:srgbClr val="0070C0"/>
                </a:solidFill>
                <a:latin typeface="Courier New" panose="02070309020205020404" pitchFamily="49" charset="0"/>
                <a:cs typeface="Courier New" panose="02070309020205020404" pitchFamily="49" charset="0"/>
              </a:rPr>
              <a:t>type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IntPoint</a:t>
            </a:r>
            <a:r>
              <a:rPr lang="en-US" sz="1600" dirty="0">
                <a:latin typeface="Courier New" panose="02070309020205020404" pitchFamily="49" charset="0"/>
                <a:cs typeface="Courier New" panose="02070309020205020404" pitchFamily="49" charset="0"/>
              </a:rPr>
              <a:t> = {</a:t>
            </a:r>
            <a:r>
              <a:rPr lang="en-US" sz="1600" b="1" dirty="0">
                <a:solidFill>
                  <a:srgbClr val="0070C0"/>
                </a:solidFill>
                <a:latin typeface="Courier New" panose="02070309020205020404" pitchFamily="49" charset="0"/>
                <a:cs typeface="Courier New" panose="02070309020205020404" pitchFamily="49" charset="0"/>
              </a:rPr>
              <a:t>readonly</a:t>
            </a:r>
            <a:r>
              <a:rPr lang="en-US" sz="1600" dirty="0">
                <a:latin typeface="Courier New" panose="02070309020205020404" pitchFamily="49" charset="0"/>
                <a:cs typeface="Courier New" panose="02070309020205020404" pitchFamily="49" charset="0"/>
              </a:rPr>
              <a:t> x: </a:t>
            </a:r>
            <a:r>
              <a:rPr lang="en-US" sz="1600" b="1" dirty="0">
                <a:solidFill>
                  <a:srgbClr val="00B050"/>
                </a:solidFill>
                <a:latin typeface="Courier New" panose="02070309020205020404" pitchFamily="49" charset="0"/>
                <a:cs typeface="Courier New" panose="02070309020205020404" pitchFamily="49" charset="0"/>
              </a:rPr>
              <a:t>bigint</a:t>
            </a:r>
            <a:r>
              <a:rPr lang="en-US" sz="1600" dirty="0">
                <a:latin typeface="Courier New" panose="02070309020205020404" pitchFamily="49" charset="0"/>
                <a:cs typeface="Courier New" panose="02070309020205020404" pitchFamily="49" charset="0"/>
              </a:rPr>
              <a:t>,</a:t>
            </a:r>
          </a:p>
          <a:p>
            <a:pPr lvl="2"/>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readonly</a:t>
            </a:r>
            <a:r>
              <a:rPr lang="en-US" sz="1600" dirty="0">
                <a:latin typeface="Courier New" panose="02070309020205020404" pitchFamily="49" charset="0"/>
                <a:cs typeface="Courier New" panose="02070309020205020404" pitchFamily="49" charset="0"/>
              </a:rPr>
              <a:t> y: </a:t>
            </a:r>
            <a:r>
              <a:rPr lang="en-US" sz="1600" b="1" dirty="0">
                <a:solidFill>
                  <a:srgbClr val="00B050"/>
                </a:solidFill>
                <a:latin typeface="Courier New" panose="02070309020205020404" pitchFamily="49" charset="0"/>
                <a:cs typeface="Courier New" panose="02070309020205020404" pitchFamily="49" charset="0"/>
              </a:rPr>
              <a:t>bigint</a:t>
            </a:r>
            <a:r>
              <a:rPr lang="en-US" sz="1600" dirty="0">
                <a:latin typeface="Courier New" panose="02070309020205020404" pitchFamily="49" charset="0"/>
                <a:cs typeface="Courier New" panose="02070309020205020404" pitchFamily="49" charset="0"/>
              </a:rPr>
              <a:t>};</a:t>
            </a:r>
          </a:p>
          <a:p>
            <a:pPr lvl="2"/>
            <a:endParaRPr lang="en-US" sz="1600" dirty="0">
              <a:latin typeface="Courier New" panose="02070309020205020404" pitchFamily="49" charset="0"/>
              <a:cs typeface="Courier New" panose="02070309020205020404" pitchFamily="49" charset="0"/>
            </a:endParaRPr>
          </a:p>
          <a:p>
            <a:r>
              <a:rPr lang="en-US" sz="2400" dirty="0"/>
              <a:t>Readonly records:</a:t>
            </a:r>
          </a:p>
          <a:p>
            <a:pPr lvl="2"/>
            <a:endParaRPr lang="en-US" sz="1200" dirty="0"/>
          </a:p>
          <a:p>
            <a:pPr lvl="2"/>
            <a:r>
              <a:rPr lang="en-US" sz="1600" b="1" dirty="0">
                <a:solidFill>
                  <a:srgbClr val="0070C0"/>
                </a:solidFill>
                <a:latin typeface="Courier New" panose="02070309020205020404" pitchFamily="49" charset="0"/>
                <a:cs typeface="Courier New" panose="02070309020205020404" pitchFamily="49" charset="0"/>
              </a:rPr>
              <a:t>type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IntPoint</a:t>
            </a:r>
            <a:r>
              <a:rPr lang="en-US" sz="1600" dirty="0">
                <a:latin typeface="Courier New" panose="02070309020205020404" pitchFamily="49" charset="0"/>
                <a:cs typeface="Courier New" panose="02070309020205020404" pitchFamily="49" charset="0"/>
              </a:rPr>
              <a:t> = Readonly&lt;{x: </a:t>
            </a:r>
            <a:r>
              <a:rPr lang="en-US" sz="1600" b="1" dirty="0">
                <a:solidFill>
                  <a:srgbClr val="00B050"/>
                </a:solidFill>
                <a:latin typeface="Courier New" panose="02070309020205020404" pitchFamily="49" charset="0"/>
                <a:cs typeface="Courier New" panose="02070309020205020404" pitchFamily="49" charset="0"/>
              </a:rPr>
              <a:t>bigint</a:t>
            </a:r>
            <a:r>
              <a:rPr lang="en-US" sz="1600" dirty="0">
                <a:latin typeface="Courier New" panose="02070309020205020404" pitchFamily="49" charset="0"/>
                <a:cs typeface="Courier New" panose="02070309020205020404" pitchFamily="49" charset="0"/>
              </a:rPr>
              <a:t>, y: </a:t>
            </a:r>
            <a:r>
              <a:rPr lang="en-US" sz="1600" b="1" dirty="0">
                <a:solidFill>
                  <a:srgbClr val="00B050"/>
                </a:solidFill>
                <a:latin typeface="Courier New" panose="02070309020205020404" pitchFamily="49" charset="0"/>
                <a:cs typeface="Courier New" panose="02070309020205020404" pitchFamily="49" charset="0"/>
              </a:rPr>
              <a:t>bigint</a:t>
            </a:r>
            <a:r>
              <a:rPr lang="en-US" sz="1600" dirty="0">
                <a:latin typeface="Courier New" panose="02070309020205020404" pitchFamily="49" charset="0"/>
                <a:cs typeface="Courier New" panose="02070309020205020404" pitchFamily="49" charset="0"/>
              </a:rPr>
              <a:t>}&gt;;</a:t>
            </a:r>
          </a:p>
          <a:p>
            <a:pPr lvl="2"/>
            <a:endParaRPr lang="en-US" sz="1600" dirty="0">
              <a:latin typeface="Courier New" panose="02070309020205020404" pitchFamily="49" charset="0"/>
              <a:cs typeface="Courier New" panose="02070309020205020404" pitchFamily="49" charset="0"/>
            </a:endParaRPr>
          </a:p>
          <a:p>
            <a:pPr lvl="1"/>
            <a:r>
              <a:rPr lang="en-US" sz="2000" dirty="0"/>
              <a:t> </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.props</a:t>
            </a:r>
            <a:r>
              <a:rPr lang="en-US" sz="2000" dirty="0"/>
              <a:t>  is  </a:t>
            </a:r>
            <a:r>
              <a:rPr lang="en-US" sz="1800" dirty="0">
                <a:latin typeface="Courier New" panose="02070309020205020404" pitchFamily="49" charset="0"/>
                <a:cs typeface="Courier New" panose="02070309020205020404" pitchFamily="49" charset="0"/>
              </a:rPr>
              <a:t>Readonly&lt;</a:t>
            </a:r>
            <a:r>
              <a:rPr lang="en-US" sz="1800" dirty="0" err="1">
                <a:latin typeface="Courier New" panose="02070309020205020404" pitchFamily="49" charset="0"/>
                <a:cs typeface="Courier New" panose="02070309020205020404" pitchFamily="49" charset="0"/>
              </a:rPr>
              <a:t>MyPropsType</a:t>
            </a:r>
            <a:r>
              <a:rPr lang="en-US" sz="1800" dirty="0">
                <a:latin typeface="Courier New" panose="02070309020205020404" pitchFamily="49" charset="0"/>
                <a:cs typeface="Courier New" panose="02070309020205020404" pitchFamily="49" charset="0"/>
              </a:rPr>
              <a:t>&gt;</a:t>
            </a:r>
          </a:p>
          <a:p>
            <a:pPr lvl="1"/>
            <a:endParaRPr lang="en-US" sz="2000" dirty="0"/>
          </a:p>
          <a:p>
            <a:r>
              <a:rPr lang="en-US" sz="2400" dirty="0"/>
              <a:t>More readonly…</a:t>
            </a:r>
          </a:p>
          <a:p>
            <a:pPr lvl="2"/>
            <a:endParaRPr lang="en-US" sz="1200" dirty="0"/>
          </a:p>
          <a:p>
            <a:pPr lvl="2"/>
            <a:r>
              <a:rPr lang="en-US" sz="1600" dirty="0" err="1">
                <a:latin typeface="Courier New" panose="02070309020205020404" pitchFamily="49" charset="0"/>
                <a:cs typeface="Courier New" panose="02070309020205020404" pitchFamily="49" charset="0"/>
              </a:rPr>
              <a:t>ReadonlyArray</a:t>
            </a:r>
            <a:r>
              <a:rPr lang="en-US" sz="1600" dirty="0">
                <a:latin typeface="Courier New" panose="02070309020205020404" pitchFamily="49" charset="0"/>
                <a:cs typeface="Courier New" panose="02070309020205020404" pitchFamily="49" charset="0"/>
              </a:rPr>
              <a:t>&lt;</a:t>
            </a:r>
            <a:r>
              <a:rPr lang="en-US" sz="1600" b="1" dirty="0">
                <a:solidFill>
                  <a:srgbClr val="00B050"/>
                </a:solidFill>
                <a:latin typeface="Courier New" panose="02070309020205020404" pitchFamily="49" charset="0"/>
                <a:cs typeface="Courier New" panose="02070309020205020404" pitchFamily="49" charset="0"/>
              </a:rPr>
              <a:t>bigint</a:t>
            </a:r>
            <a:r>
              <a:rPr lang="en-US" sz="1600" dirty="0">
                <a:latin typeface="Courier New" panose="02070309020205020404" pitchFamily="49" charset="0"/>
                <a:cs typeface="Courier New" panose="02070309020205020404" pitchFamily="49" charset="0"/>
              </a:rPr>
              <a:t>&gt;</a:t>
            </a:r>
          </a:p>
          <a:p>
            <a:pPr lvl="2"/>
            <a:r>
              <a:rPr lang="en-US" sz="1600" dirty="0" err="1">
                <a:latin typeface="Courier New" panose="02070309020205020404" pitchFamily="49" charset="0"/>
                <a:cs typeface="Courier New" panose="02070309020205020404" pitchFamily="49" charset="0"/>
              </a:rPr>
              <a:t>ReadonlyMap</a:t>
            </a:r>
            <a:r>
              <a:rPr lang="en-US" sz="1600" dirty="0">
                <a:latin typeface="Courier New" panose="02070309020205020404" pitchFamily="49" charset="0"/>
                <a:cs typeface="Courier New" panose="02070309020205020404" pitchFamily="49" charset="0"/>
              </a:rPr>
              <a:t>&lt;</a:t>
            </a:r>
            <a:r>
              <a:rPr lang="en-US" sz="1600" b="1" dirty="0">
                <a:solidFill>
                  <a:srgbClr val="00B050"/>
                </a:solidFill>
                <a:latin typeface="Courier New" panose="02070309020205020404" pitchFamily="49" charset="0"/>
                <a:cs typeface="Courier New" panose="02070309020205020404" pitchFamily="49" charset="0"/>
              </a:rPr>
              <a:t>string</a:t>
            </a:r>
            <a:r>
              <a:rPr lang="en-US" sz="1600" dirty="0">
                <a:latin typeface="Courier New" panose="02070309020205020404" pitchFamily="49" charset="0"/>
                <a:cs typeface="Courier New" panose="02070309020205020404" pitchFamily="49" charset="0"/>
              </a:rPr>
              <a:t>, </a:t>
            </a:r>
            <a:r>
              <a:rPr lang="en-US" sz="1600" b="1" dirty="0">
                <a:solidFill>
                  <a:srgbClr val="00B050"/>
                </a:solidFill>
                <a:latin typeface="Courier New" panose="02070309020205020404" pitchFamily="49" charset="0"/>
                <a:cs typeface="Courier New" panose="02070309020205020404" pitchFamily="49" charset="0"/>
              </a:rPr>
              <a:t>bigint</a:t>
            </a:r>
            <a:r>
              <a:rPr lang="en-US" sz="1600" dirty="0">
                <a:latin typeface="Courier New" panose="02070309020205020404" pitchFamily="49" charset="0"/>
                <a:cs typeface="Courier New" panose="02070309020205020404" pitchFamily="49" charset="0"/>
              </a:rPr>
              <a:t>&gt;</a:t>
            </a:r>
          </a:p>
          <a:p>
            <a:pPr lvl="2"/>
            <a:r>
              <a:rPr lang="en-US" sz="1600" dirty="0" err="1">
                <a:latin typeface="Courier New" panose="02070309020205020404" pitchFamily="49" charset="0"/>
                <a:cs typeface="Courier New" panose="02070309020205020404" pitchFamily="49" charset="0"/>
              </a:rPr>
              <a:t>ReadonlySet</a:t>
            </a:r>
            <a:r>
              <a:rPr lang="en-US" sz="1600" dirty="0">
                <a:latin typeface="Courier New" panose="02070309020205020404" pitchFamily="49" charset="0"/>
                <a:cs typeface="Courier New" panose="02070309020205020404" pitchFamily="49" charset="0"/>
              </a:rPr>
              <a:t>&lt;</a:t>
            </a:r>
            <a:r>
              <a:rPr lang="en-US" sz="1600" b="1" dirty="0">
                <a:solidFill>
                  <a:srgbClr val="00B050"/>
                </a:solidFill>
                <a:latin typeface="Courier New" panose="02070309020205020404" pitchFamily="49" charset="0"/>
                <a:cs typeface="Courier New" panose="02070309020205020404" pitchFamily="49" charset="0"/>
              </a:rPr>
              <a:t>string</a:t>
            </a:r>
            <a:r>
              <a:rPr lang="en-US" sz="1600" dirty="0">
                <a:latin typeface="Courier New" panose="02070309020205020404" pitchFamily="49" charset="0"/>
                <a:cs typeface="Courier New" panose="02070309020205020404" pitchFamily="49" charset="0"/>
              </a:rPr>
              <a:t>&gt;</a:t>
            </a:r>
          </a:p>
        </p:txBody>
      </p:sp>
      <p:sp>
        <p:nvSpPr>
          <p:cNvPr id="4" name="Slide Number Placeholder 3">
            <a:extLst>
              <a:ext uri="{FF2B5EF4-FFF2-40B4-BE49-F238E27FC236}">
                <a16:creationId xmlns:a16="http://schemas.microsoft.com/office/drawing/2014/main" id="{4B02B70A-EBA1-69DE-96FE-63F8076F8923}"/>
              </a:ext>
            </a:extLst>
          </p:cNvPr>
          <p:cNvSpPr>
            <a:spLocks noGrp="1"/>
          </p:cNvSpPr>
          <p:nvPr>
            <p:ph type="sldNum" sz="quarter" idx="4"/>
          </p:nvPr>
        </p:nvSpPr>
        <p:spPr/>
        <p:txBody>
          <a:bodyPr/>
          <a:lstStyle/>
          <a:p>
            <a:fld id="{60F4F636-6A27-E649-AEDF-9DE4D4E58670}" type="slidenum">
              <a:rPr lang="en-US" smtClean="0"/>
              <a:pPr/>
              <a:t>13</a:t>
            </a:fld>
            <a:endParaRPr lang="en-US" dirty="0"/>
          </a:p>
        </p:txBody>
      </p:sp>
    </p:spTree>
    <p:extLst>
      <p:ext uri="{BB962C8B-B14F-4D97-AF65-F5344CB8AC3E}">
        <p14:creationId xmlns:p14="http://schemas.microsoft.com/office/powerpoint/2010/main" val="11419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0BFC-FF31-BBA3-0C51-27F84A4ED8C3}"/>
              </a:ext>
            </a:extLst>
          </p:cNvPr>
          <p:cNvSpPr>
            <a:spLocks noGrp="1"/>
          </p:cNvSpPr>
          <p:nvPr>
            <p:ph type="title"/>
          </p:nvPr>
        </p:nvSpPr>
        <p:spPr/>
        <p:txBody>
          <a:bodyPr/>
          <a:lstStyle/>
          <a:p>
            <a:r>
              <a:rPr lang="en-US" dirty="0"/>
              <a:t>comfy-</a:t>
            </a:r>
            <a:r>
              <a:rPr lang="en-US" dirty="0" err="1"/>
              <a:t>tslint</a:t>
            </a:r>
            <a:endParaRPr lang="en-US" dirty="0"/>
          </a:p>
        </p:txBody>
      </p:sp>
      <p:sp>
        <p:nvSpPr>
          <p:cNvPr id="3" name="Content Placeholder 2">
            <a:extLst>
              <a:ext uri="{FF2B5EF4-FFF2-40B4-BE49-F238E27FC236}">
                <a16:creationId xmlns:a16="http://schemas.microsoft.com/office/drawing/2014/main" id="{66699652-F039-0C0C-B9DE-D47A598D3EAC}"/>
              </a:ext>
            </a:extLst>
          </p:cNvPr>
          <p:cNvSpPr>
            <a:spLocks noGrp="1"/>
          </p:cNvSpPr>
          <p:nvPr>
            <p:ph idx="1"/>
          </p:nvPr>
        </p:nvSpPr>
        <p:spPr/>
        <p:txBody>
          <a:bodyPr/>
          <a:lstStyle/>
          <a:p>
            <a:r>
              <a:rPr lang="en-US" sz="2800" dirty="0"/>
              <a:t>we’ve written a TS linter for this class that enforces some of our conventions, e.g.</a:t>
            </a:r>
          </a:p>
          <a:p>
            <a:pPr lvl="1"/>
            <a:r>
              <a:rPr lang="en-US" sz="2400" dirty="0"/>
              <a:t>requiring type annotations for functions</a:t>
            </a:r>
          </a:p>
          <a:p>
            <a:pPr lvl="1"/>
            <a:r>
              <a:rPr lang="en-US" sz="2400" dirty="0"/>
              <a:t>disallowing the any type</a:t>
            </a:r>
          </a:p>
          <a:p>
            <a:pPr lvl="1"/>
            <a:r>
              <a:rPr lang="en-US" sz="2400" dirty="0"/>
              <a:t>naming &amp; structure conventions for React methods</a:t>
            </a:r>
          </a:p>
          <a:p>
            <a:r>
              <a:rPr lang="en-US" sz="2800" dirty="0"/>
              <a:t>available to you…</a:t>
            </a:r>
          </a:p>
          <a:p>
            <a:pPr lvl="1"/>
            <a:r>
              <a:rPr lang="en-US" sz="2400" dirty="0"/>
              <a:t>as a </a:t>
            </a:r>
            <a:r>
              <a:rPr lang="en-US" sz="2400" dirty="0" err="1"/>
              <a:t>VSCode</a:t>
            </a:r>
            <a:r>
              <a:rPr lang="en-US" sz="2400" dirty="0"/>
              <a:t> extension</a:t>
            </a:r>
          </a:p>
          <a:p>
            <a:pPr lvl="1"/>
            <a:r>
              <a:rPr lang="en-US" sz="2400" dirty="0"/>
              <a:t>as an </a:t>
            </a:r>
            <a:r>
              <a:rPr lang="en-US" sz="2400" dirty="0" err="1"/>
              <a:t>npm</a:t>
            </a:r>
            <a:r>
              <a:rPr lang="en-US" sz="2400" dirty="0"/>
              <a:t> module (that you can run yourself)</a:t>
            </a:r>
          </a:p>
          <a:p>
            <a:r>
              <a:rPr lang="en-US" sz="2800" dirty="0"/>
              <a:t>please:</a:t>
            </a:r>
          </a:p>
          <a:p>
            <a:pPr lvl="1"/>
            <a:r>
              <a:rPr lang="en-US" sz="2400" dirty="0"/>
              <a:t>take a careful look at the HW3 spec + </a:t>
            </a:r>
            <a:r>
              <a:rPr lang="en-US" sz="2400" dirty="0" err="1"/>
              <a:t>autograder</a:t>
            </a:r>
            <a:endParaRPr lang="en-US" sz="2400" dirty="0"/>
          </a:p>
          <a:p>
            <a:pPr lvl="1"/>
            <a:r>
              <a:rPr lang="en-US" sz="2400" dirty="0"/>
              <a:t>briefly read the </a:t>
            </a:r>
            <a:r>
              <a:rPr lang="en-US" sz="2400" dirty="0">
                <a:solidFill>
                  <a:schemeClr val="accent6"/>
                </a:solidFill>
                <a:hlinkClick r:id="rId2">
                  <a:extLst>
                    <a:ext uri="{A12FA001-AC4F-418D-AE19-62706E023703}">
                      <ahyp:hlinkClr xmlns:ahyp="http://schemas.microsoft.com/office/drawing/2018/hyperlinkcolor" val="tx"/>
                    </a:ext>
                  </a:extLst>
                </a:hlinkClick>
              </a:rPr>
              <a:t>website page on comfy-</a:t>
            </a:r>
            <a:r>
              <a:rPr lang="en-US" sz="2400" dirty="0" err="1">
                <a:solidFill>
                  <a:schemeClr val="accent6"/>
                </a:solidFill>
                <a:hlinkClick r:id="rId2">
                  <a:extLst>
                    <a:ext uri="{A12FA001-AC4F-418D-AE19-62706E023703}">
                      <ahyp:hlinkClr xmlns:ahyp="http://schemas.microsoft.com/office/drawing/2018/hyperlinkcolor" val="tx"/>
                    </a:ext>
                  </a:extLst>
                </a:hlinkClick>
              </a:rPr>
              <a:t>tslint</a:t>
            </a:r>
            <a:endParaRPr lang="en-US" sz="2400" dirty="0">
              <a:solidFill>
                <a:schemeClr val="accent6"/>
              </a:solidFill>
            </a:endParaRPr>
          </a:p>
        </p:txBody>
      </p:sp>
      <p:sp>
        <p:nvSpPr>
          <p:cNvPr id="4" name="Slide Number Placeholder 3">
            <a:extLst>
              <a:ext uri="{FF2B5EF4-FFF2-40B4-BE49-F238E27FC236}">
                <a16:creationId xmlns:a16="http://schemas.microsoft.com/office/drawing/2014/main" id="{87D2A80E-C8C6-70CB-0A5F-EB319C4EDC19}"/>
              </a:ext>
            </a:extLst>
          </p:cNvPr>
          <p:cNvSpPr>
            <a:spLocks noGrp="1"/>
          </p:cNvSpPr>
          <p:nvPr>
            <p:ph type="sldNum" sz="quarter" idx="4"/>
          </p:nvPr>
        </p:nvSpPr>
        <p:spPr/>
        <p:txBody>
          <a:bodyPr/>
          <a:lstStyle/>
          <a:p>
            <a:fld id="{60F4F636-6A27-E649-AEDF-9DE4D4E58670}" type="slidenum">
              <a:rPr lang="en-US" smtClean="0"/>
              <a:pPr/>
              <a:t>14</a:t>
            </a:fld>
            <a:endParaRPr lang="en-US" dirty="0"/>
          </a:p>
        </p:txBody>
      </p:sp>
    </p:spTree>
    <p:extLst>
      <p:ext uri="{BB962C8B-B14F-4D97-AF65-F5344CB8AC3E}">
        <p14:creationId xmlns:p14="http://schemas.microsoft.com/office/powerpoint/2010/main" val="154140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50F3-0309-1140-619C-D691584F0C54}"/>
              </a:ext>
            </a:extLst>
          </p:cNvPr>
          <p:cNvSpPr>
            <a:spLocks noGrp="1"/>
          </p:cNvSpPr>
          <p:nvPr>
            <p:ph type="ctrTitle"/>
          </p:nvPr>
        </p:nvSpPr>
        <p:spPr/>
        <p:txBody>
          <a:bodyPr/>
          <a:lstStyle/>
          <a:p>
            <a:r>
              <a:rPr lang="en-US" dirty="0"/>
              <a:t>Precise Specifications</a:t>
            </a:r>
          </a:p>
        </p:txBody>
      </p:sp>
    </p:spTree>
    <p:extLst>
      <p:ext uri="{BB962C8B-B14F-4D97-AF65-F5344CB8AC3E}">
        <p14:creationId xmlns:p14="http://schemas.microsoft.com/office/powerpoint/2010/main" val="258354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A2CC-891A-94DC-BCB1-CD7130E3FCD3}"/>
              </a:ext>
            </a:extLst>
          </p:cNvPr>
          <p:cNvSpPr>
            <a:spLocks noGrp="1"/>
          </p:cNvSpPr>
          <p:nvPr>
            <p:ph type="title"/>
          </p:nvPr>
        </p:nvSpPr>
        <p:spPr/>
        <p:txBody>
          <a:bodyPr/>
          <a:lstStyle/>
          <a:p>
            <a:r>
              <a:rPr lang="en-US" dirty="0"/>
              <a:t>Where We Are in the Course</a:t>
            </a:r>
          </a:p>
        </p:txBody>
      </p:sp>
      <p:sp>
        <p:nvSpPr>
          <p:cNvPr id="3" name="Content Placeholder 2">
            <a:extLst>
              <a:ext uri="{FF2B5EF4-FFF2-40B4-BE49-F238E27FC236}">
                <a16:creationId xmlns:a16="http://schemas.microsoft.com/office/drawing/2014/main" id="{F507C1AA-A1BC-1369-75C0-2CD3B41E6395}"/>
              </a:ext>
            </a:extLst>
          </p:cNvPr>
          <p:cNvSpPr>
            <a:spLocks noGrp="1"/>
          </p:cNvSpPr>
          <p:nvPr>
            <p:ph idx="1"/>
          </p:nvPr>
        </p:nvSpPr>
        <p:spPr>
          <a:xfrm>
            <a:off x="457200" y="1244160"/>
            <a:ext cx="8229600" cy="606642"/>
          </a:xfrm>
        </p:spPr>
        <p:txBody>
          <a:bodyPr/>
          <a:lstStyle/>
          <a:p>
            <a:pPr marL="0" indent="0">
              <a:buNone/>
            </a:pPr>
            <a:r>
              <a:rPr lang="en-US" sz="2800" dirty="0"/>
              <a:t>Nine assignments split into these groups:</a:t>
            </a:r>
          </a:p>
        </p:txBody>
      </p:sp>
      <p:sp>
        <p:nvSpPr>
          <p:cNvPr id="4" name="TextBox 3">
            <a:extLst>
              <a:ext uri="{FF2B5EF4-FFF2-40B4-BE49-F238E27FC236}">
                <a16:creationId xmlns:a16="http://schemas.microsoft.com/office/drawing/2014/main" id="{2CB343D7-8CB9-408E-E90D-020C0777CD34}"/>
              </a:ext>
            </a:extLst>
          </p:cNvPr>
          <p:cNvSpPr txBox="1"/>
          <p:nvPr/>
        </p:nvSpPr>
        <p:spPr>
          <a:xfrm>
            <a:off x="1562983" y="2254098"/>
            <a:ext cx="726481" cy="400110"/>
          </a:xfrm>
          <a:prstGeom prst="rect">
            <a:avLst/>
          </a:prstGeom>
          <a:solidFill>
            <a:schemeClr val="accent6">
              <a:lumMod val="20000"/>
              <a:lumOff val="80000"/>
            </a:schemeClr>
          </a:solidFill>
          <a:ln>
            <a:solidFill>
              <a:schemeClr val="accent6"/>
            </a:solidFill>
          </a:ln>
        </p:spPr>
        <p:txBody>
          <a:bodyPr wrap="none" rtlCol="0">
            <a:spAutoFit/>
          </a:bodyPr>
          <a:lstStyle/>
          <a:p>
            <a:r>
              <a:rPr lang="en-US" sz="2000" dirty="0">
                <a:latin typeface="Franklin Gothic Medium"/>
                <a:cs typeface="Franklin Gothic Medium"/>
              </a:rPr>
              <a:t>HW1</a:t>
            </a:r>
          </a:p>
        </p:txBody>
      </p:sp>
      <p:sp>
        <p:nvSpPr>
          <p:cNvPr id="5" name="TextBox 4">
            <a:extLst>
              <a:ext uri="{FF2B5EF4-FFF2-40B4-BE49-F238E27FC236}">
                <a16:creationId xmlns:a16="http://schemas.microsoft.com/office/drawing/2014/main" id="{40A650AA-DB48-4A19-E995-E0EA5C8CF24A}"/>
              </a:ext>
            </a:extLst>
          </p:cNvPr>
          <p:cNvSpPr txBox="1"/>
          <p:nvPr/>
        </p:nvSpPr>
        <p:spPr>
          <a:xfrm>
            <a:off x="1562983" y="2654208"/>
            <a:ext cx="726481" cy="400110"/>
          </a:xfrm>
          <a:prstGeom prst="rect">
            <a:avLst/>
          </a:prstGeom>
          <a:solidFill>
            <a:schemeClr val="accent6">
              <a:lumMod val="20000"/>
              <a:lumOff val="80000"/>
            </a:schemeClr>
          </a:solidFill>
          <a:ln>
            <a:solidFill>
              <a:schemeClr val="accent6"/>
            </a:solidFill>
          </a:ln>
        </p:spPr>
        <p:txBody>
          <a:bodyPr wrap="none" rtlCol="0">
            <a:spAutoFit/>
          </a:bodyPr>
          <a:lstStyle/>
          <a:p>
            <a:r>
              <a:rPr lang="en-US" sz="2000" dirty="0">
                <a:latin typeface="Franklin Gothic Medium"/>
                <a:cs typeface="Franklin Gothic Medium"/>
              </a:rPr>
              <a:t>HW2</a:t>
            </a:r>
          </a:p>
        </p:txBody>
      </p:sp>
      <p:sp>
        <p:nvSpPr>
          <p:cNvPr id="6" name="TextBox 5">
            <a:extLst>
              <a:ext uri="{FF2B5EF4-FFF2-40B4-BE49-F238E27FC236}">
                <a16:creationId xmlns:a16="http://schemas.microsoft.com/office/drawing/2014/main" id="{A0435EC2-87BE-0B53-8A88-6BD56CFB1A28}"/>
              </a:ext>
            </a:extLst>
          </p:cNvPr>
          <p:cNvSpPr txBox="1"/>
          <p:nvPr/>
        </p:nvSpPr>
        <p:spPr>
          <a:xfrm>
            <a:off x="1562983" y="3035591"/>
            <a:ext cx="726481" cy="400110"/>
          </a:xfrm>
          <a:prstGeom prst="rect">
            <a:avLst/>
          </a:prstGeom>
          <a:solidFill>
            <a:schemeClr val="accent6">
              <a:lumMod val="20000"/>
              <a:lumOff val="80000"/>
            </a:schemeClr>
          </a:solidFill>
          <a:ln>
            <a:solidFill>
              <a:schemeClr val="accent6"/>
            </a:solidFill>
          </a:ln>
        </p:spPr>
        <p:txBody>
          <a:bodyPr wrap="none" rtlCol="0">
            <a:spAutoFit/>
          </a:bodyPr>
          <a:lstStyle/>
          <a:p>
            <a:r>
              <a:rPr lang="en-US" sz="2000" dirty="0">
                <a:latin typeface="Franklin Gothic Medium"/>
                <a:cs typeface="Franklin Gothic Medium"/>
              </a:rPr>
              <a:t>HW3</a:t>
            </a:r>
          </a:p>
        </p:txBody>
      </p:sp>
      <p:sp>
        <p:nvSpPr>
          <p:cNvPr id="7" name="TextBox 6">
            <a:extLst>
              <a:ext uri="{FF2B5EF4-FFF2-40B4-BE49-F238E27FC236}">
                <a16:creationId xmlns:a16="http://schemas.microsoft.com/office/drawing/2014/main" id="{C1225D47-E9FD-78F4-CD0B-688D4539A3DC}"/>
              </a:ext>
            </a:extLst>
          </p:cNvPr>
          <p:cNvSpPr txBox="1"/>
          <p:nvPr/>
        </p:nvSpPr>
        <p:spPr>
          <a:xfrm>
            <a:off x="1562983" y="3504077"/>
            <a:ext cx="726481" cy="400110"/>
          </a:xfrm>
          <a:prstGeom prst="rect">
            <a:avLst/>
          </a:prstGeom>
          <a:solidFill>
            <a:srgbClr val="FFFCB1"/>
          </a:solidFill>
          <a:ln>
            <a:solidFill>
              <a:schemeClr val="accent3">
                <a:lumMod val="75000"/>
              </a:schemeClr>
            </a:solidFill>
          </a:ln>
        </p:spPr>
        <p:txBody>
          <a:bodyPr wrap="none" rtlCol="0">
            <a:spAutoFit/>
          </a:bodyPr>
          <a:lstStyle/>
          <a:p>
            <a:r>
              <a:rPr lang="en-US" sz="2000" dirty="0">
                <a:latin typeface="Franklin Gothic Medium"/>
                <a:cs typeface="Franklin Gothic Medium"/>
              </a:rPr>
              <a:t>HW4</a:t>
            </a:r>
          </a:p>
        </p:txBody>
      </p:sp>
      <p:sp>
        <p:nvSpPr>
          <p:cNvPr id="8" name="TextBox 7">
            <a:extLst>
              <a:ext uri="{FF2B5EF4-FFF2-40B4-BE49-F238E27FC236}">
                <a16:creationId xmlns:a16="http://schemas.microsoft.com/office/drawing/2014/main" id="{8E9467DA-6908-81D7-CA2F-88BB94191863}"/>
              </a:ext>
            </a:extLst>
          </p:cNvPr>
          <p:cNvSpPr txBox="1"/>
          <p:nvPr/>
        </p:nvSpPr>
        <p:spPr>
          <a:xfrm>
            <a:off x="1562983" y="3904187"/>
            <a:ext cx="726481" cy="400110"/>
          </a:xfrm>
          <a:prstGeom prst="rect">
            <a:avLst/>
          </a:prstGeom>
          <a:solidFill>
            <a:srgbClr val="FFFCB1"/>
          </a:solidFill>
          <a:ln>
            <a:solidFill>
              <a:schemeClr val="accent3">
                <a:lumMod val="75000"/>
              </a:schemeClr>
            </a:solidFill>
          </a:ln>
        </p:spPr>
        <p:txBody>
          <a:bodyPr wrap="none" rtlCol="0">
            <a:spAutoFit/>
          </a:bodyPr>
          <a:lstStyle/>
          <a:p>
            <a:r>
              <a:rPr lang="en-US" sz="2000" dirty="0">
                <a:latin typeface="Franklin Gothic Medium"/>
                <a:cs typeface="Franklin Gothic Medium"/>
              </a:rPr>
              <a:t>HW5</a:t>
            </a:r>
          </a:p>
        </p:txBody>
      </p:sp>
      <p:sp>
        <p:nvSpPr>
          <p:cNvPr id="9" name="TextBox 8">
            <a:extLst>
              <a:ext uri="{FF2B5EF4-FFF2-40B4-BE49-F238E27FC236}">
                <a16:creationId xmlns:a16="http://schemas.microsoft.com/office/drawing/2014/main" id="{E86B3024-D9B0-A35C-A3B0-BAE659B1858C}"/>
              </a:ext>
            </a:extLst>
          </p:cNvPr>
          <p:cNvSpPr txBox="1"/>
          <p:nvPr/>
        </p:nvSpPr>
        <p:spPr>
          <a:xfrm>
            <a:off x="1562983" y="4285570"/>
            <a:ext cx="726481" cy="400110"/>
          </a:xfrm>
          <a:prstGeom prst="rect">
            <a:avLst/>
          </a:prstGeom>
          <a:solidFill>
            <a:srgbClr val="FFFCB1"/>
          </a:solidFill>
          <a:ln>
            <a:solidFill>
              <a:schemeClr val="accent3">
                <a:lumMod val="75000"/>
              </a:schemeClr>
            </a:solidFill>
          </a:ln>
        </p:spPr>
        <p:txBody>
          <a:bodyPr wrap="none" rtlCol="0">
            <a:spAutoFit/>
          </a:bodyPr>
          <a:lstStyle/>
          <a:p>
            <a:r>
              <a:rPr lang="en-US" sz="2000" dirty="0">
                <a:latin typeface="Franklin Gothic Medium"/>
                <a:cs typeface="Franklin Gothic Medium"/>
              </a:rPr>
              <a:t>HW6</a:t>
            </a:r>
          </a:p>
        </p:txBody>
      </p:sp>
      <p:sp>
        <p:nvSpPr>
          <p:cNvPr id="10" name="TextBox 9">
            <a:extLst>
              <a:ext uri="{FF2B5EF4-FFF2-40B4-BE49-F238E27FC236}">
                <a16:creationId xmlns:a16="http://schemas.microsoft.com/office/drawing/2014/main" id="{E4E667BE-BCE5-BFBC-45FE-BC8EDF0D5B05}"/>
              </a:ext>
            </a:extLst>
          </p:cNvPr>
          <p:cNvSpPr txBox="1"/>
          <p:nvPr/>
        </p:nvSpPr>
        <p:spPr>
          <a:xfrm>
            <a:off x="1562983" y="4746939"/>
            <a:ext cx="726481" cy="400110"/>
          </a:xfrm>
          <a:prstGeom prst="rect">
            <a:avLst/>
          </a:prstGeom>
          <a:solidFill>
            <a:srgbClr val="0070C0">
              <a:alpha val="25000"/>
            </a:srgbClr>
          </a:solidFill>
          <a:ln>
            <a:solidFill>
              <a:schemeClr val="accent6"/>
            </a:solidFill>
          </a:ln>
        </p:spPr>
        <p:txBody>
          <a:bodyPr wrap="none" rtlCol="0">
            <a:spAutoFit/>
          </a:bodyPr>
          <a:lstStyle/>
          <a:p>
            <a:r>
              <a:rPr lang="en-US" sz="2000" dirty="0">
                <a:latin typeface="Franklin Gothic Medium"/>
                <a:cs typeface="Franklin Gothic Medium"/>
              </a:rPr>
              <a:t>HW7</a:t>
            </a:r>
          </a:p>
        </p:txBody>
      </p:sp>
      <p:sp>
        <p:nvSpPr>
          <p:cNvPr id="11" name="TextBox 10">
            <a:extLst>
              <a:ext uri="{FF2B5EF4-FFF2-40B4-BE49-F238E27FC236}">
                <a16:creationId xmlns:a16="http://schemas.microsoft.com/office/drawing/2014/main" id="{C06EA0EF-F34E-5521-B405-EF182C08FECD}"/>
              </a:ext>
            </a:extLst>
          </p:cNvPr>
          <p:cNvSpPr txBox="1"/>
          <p:nvPr/>
        </p:nvSpPr>
        <p:spPr>
          <a:xfrm>
            <a:off x="1562983" y="5147049"/>
            <a:ext cx="726481" cy="400110"/>
          </a:xfrm>
          <a:prstGeom prst="rect">
            <a:avLst/>
          </a:prstGeom>
          <a:solidFill>
            <a:srgbClr val="0070C0">
              <a:alpha val="25000"/>
            </a:srgbClr>
          </a:solidFill>
          <a:ln>
            <a:solidFill>
              <a:schemeClr val="accent6"/>
            </a:solidFill>
          </a:ln>
        </p:spPr>
        <p:txBody>
          <a:bodyPr wrap="none" rtlCol="0">
            <a:spAutoFit/>
          </a:bodyPr>
          <a:lstStyle/>
          <a:p>
            <a:r>
              <a:rPr lang="en-US" sz="2000" dirty="0">
                <a:latin typeface="Franklin Gothic Medium"/>
                <a:cs typeface="Franklin Gothic Medium"/>
              </a:rPr>
              <a:t>HW8</a:t>
            </a:r>
          </a:p>
        </p:txBody>
      </p:sp>
      <p:sp>
        <p:nvSpPr>
          <p:cNvPr id="12" name="TextBox 11">
            <a:extLst>
              <a:ext uri="{FF2B5EF4-FFF2-40B4-BE49-F238E27FC236}">
                <a16:creationId xmlns:a16="http://schemas.microsoft.com/office/drawing/2014/main" id="{7693E1A9-D1D6-CD8C-00BA-1B05FF01850E}"/>
              </a:ext>
            </a:extLst>
          </p:cNvPr>
          <p:cNvSpPr txBox="1"/>
          <p:nvPr/>
        </p:nvSpPr>
        <p:spPr>
          <a:xfrm>
            <a:off x="1562983" y="5547159"/>
            <a:ext cx="726481" cy="400110"/>
          </a:xfrm>
          <a:prstGeom prst="rect">
            <a:avLst/>
          </a:prstGeom>
          <a:solidFill>
            <a:srgbClr val="0070C0">
              <a:alpha val="25000"/>
            </a:srgbClr>
          </a:solidFill>
          <a:ln>
            <a:solidFill>
              <a:schemeClr val="accent6"/>
            </a:solidFill>
          </a:ln>
        </p:spPr>
        <p:txBody>
          <a:bodyPr wrap="none" rtlCol="0">
            <a:spAutoFit/>
          </a:bodyPr>
          <a:lstStyle/>
          <a:p>
            <a:r>
              <a:rPr lang="en-US" sz="2000" dirty="0">
                <a:latin typeface="Franklin Gothic Medium"/>
                <a:cs typeface="Franklin Gothic Medium"/>
              </a:rPr>
              <a:t>HW9</a:t>
            </a:r>
          </a:p>
        </p:txBody>
      </p:sp>
      <p:sp>
        <p:nvSpPr>
          <p:cNvPr id="14" name="TextBox 13">
            <a:extLst>
              <a:ext uri="{FF2B5EF4-FFF2-40B4-BE49-F238E27FC236}">
                <a16:creationId xmlns:a16="http://schemas.microsoft.com/office/drawing/2014/main" id="{9CE176C3-1CF8-FCA3-CFB6-F7EE4930B1BD}"/>
              </a:ext>
            </a:extLst>
          </p:cNvPr>
          <p:cNvSpPr txBox="1"/>
          <p:nvPr/>
        </p:nvSpPr>
        <p:spPr>
          <a:xfrm>
            <a:off x="2828093" y="2528868"/>
            <a:ext cx="3487814" cy="646331"/>
          </a:xfrm>
          <a:prstGeom prst="rect">
            <a:avLst/>
          </a:prstGeom>
          <a:noFill/>
        </p:spPr>
        <p:txBody>
          <a:bodyPr wrap="none" rtlCol="0">
            <a:spAutoFit/>
          </a:bodyPr>
          <a:lstStyle/>
          <a:p>
            <a:r>
              <a:rPr lang="en-US" dirty="0">
                <a:solidFill>
                  <a:schemeClr val="accent3">
                    <a:lumMod val="50000"/>
                  </a:schemeClr>
                </a:solidFill>
                <a:latin typeface="Franklin Gothic Medium"/>
                <a:cs typeface="Franklin Gothic Medium"/>
              </a:rPr>
              <a:t>learn to write more complex apps</a:t>
            </a:r>
          </a:p>
          <a:p>
            <a:r>
              <a:rPr lang="en-US" dirty="0">
                <a:solidFill>
                  <a:schemeClr val="accent3">
                    <a:lumMod val="50000"/>
                  </a:schemeClr>
                </a:solidFill>
                <a:latin typeface="Franklin Gothic Medium"/>
                <a:cs typeface="Franklin Gothic Medium"/>
              </a:rPr>
              <a:t>practice debugging</a:t>
            </a:r>
          </a:p>
        </p:txBody>
      </p:sp>
      <p:sp>
        <p:nvSpPr>
          <p:cNvPr id="15" name="TextBox 14">
            <a:extLst>
              <a:ext uri="{FF2B5EF4-FFF2-40B4-BE49-F238E27FC236}">
                <a16:creationId xmlns:a16="http://schemas.microsoft.com/office/drawing/2014/main" id="{EEF1A93D-B24F-7689-E767-162E9D546921}"/>
              </a:ext>
            </a:extLst>
          </p:cNvPr>
          <p:cNvSpPr txBox="1"/>
          <p:nvPr/>
        </p:nvSpPr>
        <p:spPr>
          <a:xfrm>
            <a:off x="2828093" y="3853265"/>
            <a:ext cx="4711546" cy="646331"/>
          </a:xfrm>
          <a:prstGeom prst="rect">
            <a:avLst/>
          </a:prstGeom>
          <a:noFill/>
        </p:spPr>
        <p:txBody>
          <a:bodyPr wrap="none" rtlCol="0">
            <a:spAutoFit/>
          </a:bodyPr>
          <a:lstStyle/>
          <a:p>
            <a:r>
              <a:rPr lang="en-US" dirty="0">
                <a:solidFill>
                  <a:schemeClr val="accent3">
                    <a:lumMod val="50000"/>
                  </a:schemeClr>
                </a:solidFill>
                <a:latin typeface="Franklin Gothic Medium"/>
                <a:cs typeface="Franklin Gothic Medium"/>
              </a:rPr>
              <a:t>learn how to be </a:t>
            </a:r>
            <a:r>
              <a:rPr lang="en-US" u="sng" dirty="0">
                <a:solidFill>
                  <a:schemeClr val="accent3">
                    <a:lumMod val="50000"/>
                  </a:schemeClr>
                </a:solidFill>
                <a:latin typeface="Franklin Gothic Medium"/>
                <a:cs typeface="Franklin Gothic Medium"/>
              </a:rPr>
              <a:t>100% sure</a:t>
            </a:r>
            <a:r>
              <a:rPr lang="en-US" dirty="0">
                <a:solidFill>
                  <a:schemeClr val="accent3">
                    <a:lumMod val="50000"/>
                  </a:schemeClr>
                </a:solidFill>
                <a:latin typeface="Franklin Gothic Medium"/>
                <a:cs typeface="Franklin Gothic Medium"/>
              </a:rPr>
              <a:t> the code is correct</a:t>
            </a:r>
          </a:p>
          <a:p>
            <a:r>
              <a:rPr lang="en-US" dirty="0">
                <a:solidFill>
                  <a:schemeClr val="accent3">
                    <a:lumMod val="50000"/>
                  </a:schemeClr>
                </a:solidFill>
                <a:latin typeface="Franklin Gothic Medium"/>
                <a:cs typeface="Franklin Gothic Medium"/>
              </a:rPr>
              <a:t>(most of the work done on </a:t>
            </a:r>
            <a:r>
              <a:rPr lang="en-US" i="1" dirty="0">
                <a:solidFill>
                  <a:schemeClr val="accent3">
                    <a:lumMod val="50000"/>
                  </a:schemeClr>
                </a:solidFill>
                <a:latin typeface="Franklin Gothic Medium"/>
                <a:cs typeface="Franklin Gothic Medium"/>
              </a:rPr>
              <a:t>paper</a:t>
            </a:r>
            <a:r>
              <a:rPr lang="en-US" dirty="0">
                <a:solidFill>
                  <a:schemeClr val="accent3">
                    <a:lumMod val="50000"/>
                  </a:schemeClr>
                </a:solidFill>
                <a:latin typeface="Franklin Gothic Medium"/>
                <a:cs typeface="Franklin Gothic Medium"/>
              </a:rPr>
              <a:t>)</a:t>
            </a:r>
          </a:p>
        </p:txBody>
      </p:sp>
      <p:sp>
        <p:nvSpPr>
          <p:cNvPr id="13" name="Slide Number Placeholder 12">
            <a:extLst>
              <a:ext uri="{FF2B5EF4-FFF2-40B4-BE49-F238E27FC236}">
                <a16:creationId xmlns:a16="http://schemas.microsoft.com/office/drawing/2014/main" id="{4014F50B-A665-6036-E000-0820E0EB5996}"/>
              </a:ext>
            </a:extLst>
          </p:cNvPr>
          <p:cNvSpPr>
            <a:spLocks noGrp="1"/>
          </p:cNvSpPr>
          <p:nvPr>
            <p:ph type="sldNum" sz="quarter" idx="4"/>
          </p:nvPr>
        </p:nvSpPr>
        <p:spPr/>
        <p:txBody>
          <a:bodyPr/>
          <a:lstStyle/>
          <a:p>
            <a:fld id="{6B4E548F-600F-2C44-99B3-CA3A86763C81}" type="slidenum">
              <a:rPr lang="en-US" smtClean="0"/>
              <a:pPr/>
              <a:t>16</a:t>
            </a:fld>
            <a:endParaRPr lang="en-US" dirty="0"/>
          </a:p>
        </p:txBody>
      </p:sp>
    </p:spTree>
    <p:extLst>
      <p:ext uri="{BB962C8B-B14F-4D97-AF65-F5344CB8AC3E}">
        <p14:creationId xmlns:p14="http://schemas.microsoft.com/office/powerpoint/2010/main" val="388320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2C6C-7FCA-C52B-1236-BCB74F6A37F4}"/>
              </a:ext>
            </a:extLst>
          </p:cNvPr>
          <p:cNvSpPr>
            <a:spLocks noGrp="1"/>
          </p:cNvSpPr>
          <p:nvPr>
            <p:ph type="title"/>
          </p:nvPr>
        </p:nvSpPr>
        <p:spPr/>
        <p:txBody>
          <a:bodyPr/>
          <a:lstStyle/>
          <a:p>
            <a:r>
              <a:rPr lang="en-US" dirty="0"/>
              <a:t>Correctness and Specifications</a:t>
            </a:r>
          </a:p>
        </p:txBody>
      </p:sp>
      <p:sp>
        <p:nvSpPr>
          <p:cNvPr id="3" name="Content Placeholder 2">
            <a:extLst>
              <a:ext uri="{FF2B5EF4-FFF2-40B4-BE49-F238E27FC236}">
                <a16:creationId xmlns:a16="http://schemas.microsoft.com/office/drawing/2014/main" id="{D4A2784E-D5A5-C533-7D13-9EBF6982413A}"/>
              </a:ext>
            </a:extLst>
          </p:cNvPr>
          <p:cNvSpPr>
            <a:spLocks noGrp="1"/>
          </p:cNvSpPr>
          <p:nvPr>
            <p:ph idx="1"/>
          </p:nvPr>
        </p:nvSpPr>
        <p:spPr/>
        <p:txBody>
          <a:bodyPr/>
          <a:lstStyle/>
          <a:p>
            <a:r>
              <a:rPr lang="en-US" sz="2400" dirty="0"/>
              <a:t>Correctness requires a </a:t>
            </a:r>
            <a:r>
              <a:rPr lang="en-US" sz="2400" u="sng" dirty="0"/>
              <a:t>definition</a:t>
            </a:r>
            <a:r>
              <a:rPr lang="en-US" sz="2400" dirty="0"/>
              <a:t> of the correct answer</a:t>
            </a:r>
          </a:p>
          <a:p>
            <a:pPr lvl="1"/>
            <a:endParaRPr lang="en-US" sz="2000" dirty="0"/>
          </a:p>
          <a:p>
            <a:r>
              <a:rPr lang="en-US" sz="2400" dirty="0"/>
              <a:t>Description must be </a:t>
            </a:r>
            <a:r>
              <a:rPr lang="en-US" sz="2400" u="sng" dirty="0"/>
              <a:t>precise</a:t>
            </a:r>
          </a:p>
          <a:p>
            <a:pPr lvl="1"/>
            <a:r>
              <a:rPr lang="en-US" sz="2000" dirty="0"/>
              <a:t>can’t have disagreement about what is correct</a:t>
            </a:r>
          </a:p>
          <a:p>
            <a:pPr lvl="1"/>
            <a:endParaRPr lang="en-US" sz="2000" dirty="0"/>
          </a:p>
          <a:p>
            <a:r>
              <a:rPr lang="en-US" sz="2400" dirty="0"/>
              <a:t>Informal descriptions (English) are usually imprecise</a:t>
            </a:r>
          </a:p>
          <a:p>
            <a:pPr lvl="1"/>
            <a:r>
              <a:rPr lang="en-US" sz="2000" dirty="0"/>
              <a:t>necessary to “formalize” the English</a:t>
            </a:r>
          </a:p>
          <a:p>
            <a:pPr lvl="2"/>
            <a:r>
              <a:rPr lang="en-US" sz="1600" dirty="0"/>
              <a:t>turn the English into a precise </a:t>
            </a:r>
            <a:r>
              <a:rPr lang="en-US" sz="1600" i="1" dirty="0"/>
              <a:t>mathematical </a:t>
            </a:r>
            <a:r>
              <a:rPr lang="en-US" sz="1600" dirty="0"/>
              <a:t>definition</a:t>
            </a:r>
          </a:p>
          <a:p>
            <a:pPr lvl="1"/>
            <a:r>
              <a:rPr lang="en-US" sz="2000" dirty="0"/>
              <a:t>professionals are </a:t>
            </a:r>
            <a:r>
              <a:rPr lang="en-US" sz="2000" i="1" dirty="0"/>
              <a:t>very</a:t>
            </a:r>
            <a:r>
              <a:rPr lang="en-US" sz="2000" dirty="0"/>
              <a:t> good at this</a:t>
            </a:r>
          </a:p>
          <a:p>
            <a:pPr lvl="2"/>
            <a:r>
              <a:rPr lang="en-US" sz="1600" dirty="0"/>
              <a:t>usually just give English definitions</a:t>
            </a:r>
          </a:p>
          <a:p>
            <a:pPr lvl="2"/>
            <a:r>
              <a:rPr lang="en-US" sz="1600" dirty="0"/>
              <a:t>important skill to practice</a:t>
            </a:r>
          </a:p>
          <a:p>
            <a:pPr lvl="1"/>
            <a:r>
              <a:rPr lang="en-US" sz="2000" dirty="0"/>
              <a:t>we will start out completely formal to make it easier</a:t>
            </a:r>
            <a:endParaRPr lang="en-US" sz="1600" dirty="0"/>
          </a:p>
        </p:txBody>
      </p:sp>
      <p:sp>
        <p:nvSpPr>
          <p:cNvPr id="4" name="Slide Number Placeholder 3">
            <a:extLst>
              <a:ext uri="{FF2B5EF4-FFF2-40B4-BE49-F238E27FC236}">
                <a16:creationId xmlns:a16="http://schemas.microsoft.com/office/drawing/2014/main" id="{9B75EA01-2BCD-991D-D719-764755A6243C}"/>
              </a:ext>
            </a:extLst>
          </p:cNvPr>
          <p:cNvSpPr>
            <a:spLocks noGrp="1"/>
          </p:cNvSpPr>
          <p:nvPr>
            <p:ph type="sldNum" sz="quarter" idx="4"/>
          </p:nvPr>
        </p:nvSpPr>
        <p:spPr/>
        <p:txBody>
          <a:bodyPr/>
          <a:lstStyle/>
          <a:p>
            <a:fld id="{60F4F636-6A27-E649-AEDF-9DE4D4E58670}" type="slidenum">
              <a:rPr lang="en-US" smtClean="0"/>
              <a:pPr/>
              <a:t>17</a:t>
            </a:fld>
            <a:endParaRPr lang="en-US" dirty="0"/>
          </a:p>
        </p:txBody>
      </p:sp>
    </p:spTree>
    <p:extLst>
      <p:ext uri="{BB962C8B-B14F-4D97-AF65-F5344CB8AC3E}">
        <p14:creationId xmlns:p14="http://schemas.microsoft.com/office/powerpoint/2010/main" val="13267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2C6C-7FCA-C52B-1236-BCB74F6A37F4}"/>
              </a:ext>
            </a:extLst>
          </p:cNvPr>
          <p:cNvSpPr>
            <a:spLocks noGrp="1"/>
          </p:cNvSpPr>
          <p:nvPr>
            <p:ph type="title"/>
          </p:nvPr>
        </p:nvSpPr>
        <p:spPr/>
        <p:txBody>
          <a:bodyPr/>
          <a:lstStyle/>
          <a:p>
            <a:r>
              <a:rPr lang="en-US" dirty="0"/>
              <a:t>Kinds of Specifications</a:t>
            </a:r>
          </a:p>
        </p:txBody>
      </p:sp>
      <p:sp>
        <p:nvSpPr>
          <p:cNvPr id="3" name="Content Placeholder 2">
            <a:extLst>
              <a:ext uri="{FF2B5EF4-FFF2-40B4-BE49-F238E27FC236}">
                <a16:creationId xmlns:a16="http://schemas.microsoft.com/office/drawing/2014/main" id="{D4A2784E-D5A5-C533-7D13-9EBF6982413A}"/>
              </a:ext>
            </a:extLst>
          </p:cNvPr>
          <p:cNvSpPr>
            <a:spLocks noGrp="1"/>
          </p:cNvSpPr>
          <p:nvPr>
            <p:ph idx="1"/>
          </p:nvPr>
        </p:nvSpPr>
        <p:spPr/>
        <p:txBody>
          <a:bodyPr/>
          <a:lstStyle/>
          <a:p>
            <a:r>
              <a:rPr lang="en-US" sz="2400" b="1" dirty="0"/>
              <a:t> </a:t>
            </a:r>
            <a:r>
              <a:rPr lang="en-US" sz="2400" b="1" dirty="0">
                <a:solidFill>
                  <a:srgbClr val="7030A0"/>
                </a:solidFill>
              </a:rPr>
              <a:t>Imperative</a:t>
            </a:r>
            <a:r>
              <a:rPr lang="en-US" sz="2400" dirty="0"/>
              <a:t> specification says </a:t>
            </a:r>
            <a:r>
              <a:rPr lang="en-US" sz="2400" u="sng" dirty="0"/>
              <a:t>how</a:t>
            </a:r>
            <a:r>
              <a:rPr lang="en-US" sz="2400" dirty="0"/>
              <a:t> to calculate the answer</a:t>
            </a:r>
          </a:p>
          <a:p>
            <a:pPr lvl="1"/>
            <a:r>
              <a:rPr lang="en-US" sz="2000" dirty="0"/>
              <a:t>lays out the exact steps to perform to get the answer</a:t>
            </a:r>
          </a:p>
          <a:p>
            <a:pPr lvl="1"/>
            <a:endParaRPr lang="en-US" sz="2000" dirty="0"/>
          </a:p>
          <a:p>
            <a:r>
              <a:rPr lang="en-US" sz="2400" b="1" dirty="0"/>
              <a:t> </a:t>
            </a:r>
            <a:r>
              <a:rPr lang="en-US" sz="2400" b="1" dirty="0">
                <a:solidFill>
                  <a:srgbClr val="7030A0"/>
                </a:solidFill>
              </a:rPr>
              <a:t>Declarative</a:t>
            </a:r>
            <a:r>
              <a:rPr lang="en-US" sz="2400" dirty="0"/>
              <a:t> specification says </a:t>
            </a:r>
            <a:r>
              <a:rPr lang="en-US" sz="2400" u="sng" dirty="0"/>
              <a:t>what</a:t>
            </a:r>
            <a:r>
              <a:rPr lang="en-US" sz="2400" dirty="0"/>
              <a:t> the answer looks like</a:t>
            </a:r>
          </a:p>
          <a:p>
            <a:pPr lvl="1"/>
            <a:r>
              <a:rPr lang="en-US" sz="2000" dirty="0"/>
              <a:t>does not say how to calculate it</a:t>
            </a:r>
          </a:p>
          <a:p>
            <a:pPr lvl="1"/>
            <a:r>
              <a:rPr lang="en-US" sz="2000" dirty="0"/>
              <a:t>up to us to ensure that our code satisfies the spec</a:t>
            </a:r>
          </a:p>
          <a:p>
            <a:pPr lvl="1"/>
            <a:endParaRPr lang="en-US" sz="2000" dirty="0"/>
          </a:p>
          <a:p>
            <a:r>
              <a:rPr lang="en-US" sz="2400" dirty="0"/>
              <a:t>Can implement a </a:t>
            </a:r>
            <a:r>
              <a:rPr lang="en-US" sz="2400" i="1" dirty="0"/>
              <a:t>different</a:t>
            </a:r>
            <a:r>
              <a:rPr lang="en-US" sz="2400" dirty="0"/>
              <a:t> imperative specification</a:t>
            </a:r>
          </a:p>
          <a:p>
            <a:pPr lvl="1"/>
            <a:r>
              <a:rPr lang="en-US" sz="2000" dirty="0"/>
              <a:t>again, up to us to ensure that our code satisfies the spec</a:t>
            </a:r>
          </a:p>
        </p:txBody>
      </p:sp>
      <p:sp>
        <p:nvSpPr>
          <p:cNvPr id="4" name="Slide Number Placeholder 3">
            <a:extLst>
              <a:ext uri="{FF2B5EF4-FFF2-40B4-BE49-F238E27FC236}">
                <a16:creationId xmlns:a16="http://schemas.microsoft.com/office/drawing/2014/main" id="{905A592F-1332-8A0D-87CA-AA7CEEE781AD}"/>
              </a:ext>
            </a:extLst>
          </p:cNvPr>
          <p:cNvSpPr>
            <a:spLocks noGrp="1"/>
          </p:cNvSpPr>
          <p:nvPr>
            <p:ph type="sldNum" sz="quarter" idx="4"/>
          </p:nvPr>
        </p:nvSpPr>
        <p:spPr/>
        <p:txBody>
          <a:bodyPr/>
          <a:lstStyle/>
          <a:p>
            <a:fld id="{60F4F636-6A27-E649-AEDF-9DE4D4E58670}" type="slidenum">
              <a:rPr lang="en-US" smtClean="0"/>
              <a:pPr/>
              <a:t>18</a:t>
            </a:fld>
            <a:endParaRPr lang="en-US" dirty="0"/>
          </a:p>
        </p:txBody>
      </p:sp>
    </p:spTree>
    <p:extLst>
      <p:ext uri="{BB962C8B-B14F-4D97-AF65-F5344CB8AC3E}">
        <p14:creationId xmlns:p14="http://schemas.microsoft.com/office/powerpoint/2010/main" val="176953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Example: Imperative Specification (abs) </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800" u="sng" dirty="0"/>
              <a:t>Absolute value</a:t>
            </a:r>
            <a:r>
              <a:rPr lang="en-US" sz="2800" dirty="0"/>
              <a:t>: </a:t>
            </a:r>
            <a:r>
              <a:rPr lang="en-US" sz="2800" dirty="0">
                <a:latin typeface="Cambria Math" panose="02040503050406030204" pitchFamily="18" charset="0"/>
                <a:ea typeface="Cambria Math" panose="02040503050406030204" pitchFamily="18" charset="0"/>
              </a:rPr>
              <a:t>|x| = x</a:t>
            </a:r>
            <a:r>
              <a:rPr lang="en-US" sz="2800" dirty="0"/>
              <a:t> if </a:t>
            </a:r>
            <a:r>
              <a:rPr lang="en-US" sz="2800" dirty="0">
                <a:latin typeface="Cambria Math" panose="02040503050406030204" pitchFamily="18" charset="0"/>
                <a:ea typeface="Cambria Math" panose="02040503050406030204" pitchFamily="18" charset="0"/>
              </a:rPr>
              <a:t>x ≥ 0</a:t>
            </a:r>
            <a:r>
              <a:rPr lang="en-US" sz="2800" dirty="0"/>
              <a:t> and </a:t>
            </a:r>
            <a:r>
              <a:rPr lang="en-US" sz="2800" dirty="0">
                <a:latin typeface="Cambria Math" panose="02040503050406030204" pitchFamily="18" charset="0"/>
                <a:ea typeface="Cambria Math" panose="02040503050406030204" pitchFamily="18" charset="0"/>
              </a:rPr>
              <a:t>–x</a:t>
            </a:r>
            <a:r>
              <a:rPr lang="en-US" sz="2800" dirty="0"/>
              <a:t> otherwise</a:t>
            </a:r>
          </a:p>
          <a:p>
            <a:pPr lvl="1"/>
            <a:r>
              <a:rPr lang="en-US" sz="2400" dirty="0"/>
              <a:t>definition is an “if” statement</a:t>
            </a:r>
          </a:p>
          <a:p>
            <a:pPr lvl="2"/>
            <a:endParaRPr lang="en-US" sz="2000" dirty="0"/>
          </a:p>
          <a:p>
            <a:pPr marL="457200" lvl="1" indent="0">
              <a:buNone/>
            </a:pPr>
            <a:endParaRPr lang="en-US" sz="2400" dirty="0"/>
          </a:p>
          <a:p>
            <a:pPr marL="0" indent="0">
              <a:buNone/>
            </a:pPr>
            <a:r>
              <a:rPr lang="en-US" sz="2000" b="1"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const</a:t>
            </a:r>
            <a:r>
              <a:rPr lang="en-US" sz="2000" dirty="0">
                <a:latin typeface="Courier New" panose="02070309020205020404" pitchFamily="49" charset="0"/>
                <a:cs typeface="Courier New" panose="02070309020205020404" pitchFamily="49" charset="0"/>
              </a:rPr>
              <a:t> abs = (x: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=&gt;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if</a:t>
            </a:r>
            <a:r>
              <a:rPr lang="en-US" sz="2000" dirty="0">
                <a:latin typeface="Courier New" panose="02070309020205020404" pitchFamily="49" charset="0"/>
                <a:cs typeface="Courier New" panose="02070309020205020404" pitchFamily="49" charset="0"/>
              </a:rPr>
              <a:t> (x &gt;= 0n)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return</a:t>
            </a:r>
            <a:r>
              <a:rPr lang="en-US" sz="2000" dirty="0">
                <a:latin typeface="Courier New" panose="02070309020205020404" pitchFamily="49" charset="0"/>
                <a:cs typeface="Courier New" panose="02070309020205020404" pitchFamily="49" charset="0"/>
              </a:rPr>
              <a:t> x;</a:t>
            </a:r>
          </a:p>
          <a:p>
            <a:pPr marL="0" indent="0">
              <a:buNone/>
            </a:pPr>
            <a:r>
              <a:rPr lang="en-US" sz="2000" dirty="0">
                <a:latin typeface="Courier New" panose="02070309020205020404" pitchFamily="49" charset="0"/>
                <a:cs typeface="Courier New" panose="02070309020205020404" pitchFamily="49" charset="0"/>
              </a:rPr>
              <a:t>	  } </a:t>
            </a:r>
            <a:r>
              <a:rPr lang="en-US" sz="2000" b="1" dirty="0">
                <a:solidFill>
                  <a:srgbClr val="0070C0"/>
                </a:solidFill>
                <a:latin typeface="Courier New" panose="02070309020205020404" pitchFamily="49" charset="0"/>
                <a:cs typeface="Courier New" panose="02070309020205020404" pitchFamily="49" charset="0"/>
              </a:rPr>
              <a:t>else</a:t>
            </a: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return</a:t>
            </a:r>
            <a:r>
              <a:rPr lang="en-US" sz="2000" dirty="0">
                <a:latin typeface="Courier New" panose="02070309020205020404" pitchFamily="49" charset="0"/>
                <a:cs typeface="Courier New" panose="02070309020205020404" pitchFamily="49" charset="0"/>
              </a:rPr>
              <a:t> –x;</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494865B9-ED19-DE57-BEBF-D01CD46F7EE8}"/>
              </a:ext>
            </a:extLst>
          </p:cNvPr>
          <p:cNvSpPr txBox="1"/>
          <p:nvPr/>
        </p:nvSpPr>
        <p:spPr>
          <a:xfrm>
            <a:off x="4250029" y="4930934"/>
            <a:ext cx="3570721"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just translating math to TypeScript</a:t>
            </a:r>
          </a:p>
        </p:txBody>
      </p:sp>
      <p:sp>
        <p:nvSpPr>
          <p:cNvPr id="5" name="Slide Number Placeholder 4">
            <a:extLst>
              <a:ext uri="{FF2B5EF4-FFF2-40B4-BE49-F238E27FC236}">
                <a16:creationId xmlns:a16="http://schemas.microsoft.com/office/drawing/2014/main" id="{E6441278-C8DD-0AA6-737E-ABF4DD5EC5F1}"/>
              </a:ext>
            </a:extLst>
          </p:cNvPr>
          <p:cNvSpPr>
            <a:spLocks noGrp="1"/>
          </p:cNvSpPr>
          <p:nvPr>
            <p:ph type="sldNum" sz="quarter" idx="4"/>
          </p:nvPr>
        </p:nvSpPr>
        <p:spPr/>
        <p:txBody>
          <a:bodyPr/>
          <a:lstStyle/>
          <a:p>
            <a:fld id="{60F4F636-6A27-E649-AEDF-9DE4D4E58670}" type="slidenum">
              <a:rPr lang="en-US" smtClean="0"/>
              <a:pPr/>
              <a:t>19</a:t>
            </a:fld>
            <a:endParaRPr lang="en-US" dirty="0"/>
          </a:p>
        </p:txBody>
      </p:sp>
    </p:spTree>
    <p:extLst>
      <p:ext uri="{BB962C8B-B14F-4D97-AF65-F5344CB8AC3E}">
        <p14:creationId xmlns:p14="http://schemas.microsoft.com/office/powerpoint/2010/main" val="364342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D2176-94C6-5D64-336D-E098FAD6A0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9A875-AE18-17CB-FCBB-1D2DFDE3ED5A}"/>
              </a:ext>
            </a:extLst>
          </p:cNvPr>
          <p:cNvSpPr>
            <a:spLocks noGrp="1"/>
          </p:cNvSpPr>
          <p:nvPr>
            <p:ph type="title"/>
          </p:nvPr>
        </p:nvSpPr>
        <p:spPr/>
        <p:txBody>
          <a:bodyPr/>
          <a:lstStyle/>
          <a:p>
            <a:r>
              <a:rPr lang="en-US" dirty="0"/>
              <a:t>A Brief Look at HW: Time Spent</a:t>
            </a:r>
          </a:p>
        </p:txBody>
      </p:sp>
      <p:sp>
        <p:nvSpPr>
          <p:cNvPr id="3" name="Content Placeholder 2">
            <a:extLst>
              <a:ext uri="{FF2B5EF4-FFF2-40B4-BE49-F238E27FC236}">
                <a16:creationId xmlns:a16="http://schemas.microsoft.com/office/drawing/2014/main" id="{3B5ECDC4-047C-0EB4-6BF6-B0139AC34DDC}"/>
              </a:ext>
            </a:extLst>
          </p:cNvPr>
          <p:cNvSpPr>
            <a:spLocks noGrp="1"/>
          </p:cNvSpPr>
          <p:nvPr>
            <p:ph idx="1"/>
          </p:nvPr>
        </p:nvSpPr>
        <p:spPr/>
        <p:txBody>
          <a:bodyPr/>
          <a:lstStyle/>
          <a:p>
            <a:r>
              <a:rPr lang="en-US" sz="2600" dirty="0"/>
              <a:t>Time spent per bug: ~ 42 min/bug, 25% &gt; 1 hour</a:t>
            </a:r>
          </a:p>
          <a:p>
            <a:r>
              <a:rPr lang="en-US" sz="2600" dirty="0"/>
              <a:t>~ 1 bug per 22 lines of code (harder with JSX)</a:t>
            </a:r>
            <a:br>
              <a:rPr lang="en-US" sz="2600" dirty="0"/>
            </a:br>
            <a:br>
              <a:rPr lang="en-US" sz="2600" dirty="0"/>
            </a:br>
            <a:endParaRPr lang="en-US" sz="2200" dirty="0"/>
          </a:p>
          <a:p>
            <a:pPr lvl="1"/>
            <a:endParaRPr lang="en-US" sz="2200" dirty="0"/>
          </a:p>
          <a:p>
            <a:pPr lvl="1"/>
            <a:endParaRPr lang="en-US" sz="2200" dirty="0"/>
          </a:p>
          <a:p>
            <a:pPr lvl="1"/>
            <a:endParaRPr lang="en-US" sz="2200" dirty="0"/>
          </a:p>
          <a:p>
            <a:pPr lvl="1"/>
            <a:endParaRPr lang="en-US" sz="2200" dirty="0"/>
          </a:p>
          <a:p>
            <a:pPr lvl="1"/>
            <a:endParaRPr lang="en-US" sz="2200" dirty="0"/>
          </a:p>
          <a:p>
            <a:pPr marL="457200" lvl="1" indent="0">
              <a:buNone/>
            </a:pPr>
            <a:br>
              <a:rPr lang="en-US" sz="2200" dirty="0"/>
            </a:br>
            <a:endParaRPr lang="en-US" sz="2200" dirty="0"/>
          </a:p>
          <a:p>
            <a:r>
              <a:rPr lang="en-US" sz="2600" dirty="0"/>
              <a:t>Long tail is making itself visible…</a:t>
            </a:r>
          </a:p>
        </p:txBody>
      </p:sp>
      <p:sp>
        <p:nvSpPr>
          <p:cNvPr id="5" name="Slide Number Placeholder 4">
            <a:extLst>
              <a:ext uri="{FF2B5EF4-FFF2-40B4-BE49-F238E27FC236}">
                <a16:creationId xmlns:a16="http://schemas.microsoft.com/office/drawing/2014/main" id="{2211A479-EB03-FD2C-C943-0E6B10E43206}"/>
              </a:ext>
            </a:extLst>
          </p:cNvPr>
          <p:cNvSpPr>
            <a:spLocks noGrp="1"/>
          </p:cNvSpPr>
          <p:nvPr>
            <p:ph type="sldNum" sz="quarter" idx="4"/>
          </p:nvPr>
        </p:nvSpPr>
        <p:spPr/>
        <p:txBody>
          <a:bodyPr/>
          <a:lstStyle/>
          <a:p>
            <a:fld id="{60F4F636-6A27-E649-AEDF-9DE4D4E58670}" type="slidenum">
              <a:rPr lang="en-US" smtClean="0"/>
              <a:pPr/>
              <a:t>2</a:t>
            </a:fld>
            <a:endParaRPr lang="en-US" dirty="0"/>
          </a:p>
        </p:txBody>
      </p:sp>
      <p:graphicFrame>
        <p:nvGraphicFramePr>
          <p:cNvPr id="6" name="Chart 5" descr="Graph showing minutes per bug. Graph in tabular form:&#10;&#10;Minutes per Bug&#9;% of students&#13;&#10;5&#9;2.8&#13;&#10;10&#9;7.5&#13;&#10;15&#9;7.8&#13;&#10;20&#9;8.6&#13;&#10;25&#9;10.7&#13;&#10;30&#9;7.5&#13;&#10;35&#9;9.1&#13;&#10;40&#9;6.5&#13;&#10;45&#9;4.5&#13;&#10;50&#9;5.6&#13;&#10;55&#9;4.4&#13;&#10;60+&#9;25.1">
            <a:extLst>
              <a:ext uri="{FF2B5EF4-FFF2-40B4-BE49-F238E27FC236}">
                <a16:creationId xmlns:a16="http://schemas.microsoft.com/office/drawing/2014/main" id="{8780B279-5DCB-CEE6-3D7B-8275F0C740F9}"/>
              </a:ext>
            </a:extLst>
          </p:cNvPr>
          <p:cNvGraphicFramePr>
            <a:graphicFrameLocks/>
          </p:cNvGraphicFramePr>
          <p:nvPr>
            <p:extLst>
              <p:ext uri="{D42A27DB-BD31-4B8C-83A1-F6EECF244321}">
                <p14:modId xmlns:p14="http://schemas.microsoft.com/office/powerpoint/2010/main" val="2368315056"/>
              </p:ext>
            </p:extLst>
          </p:nvPr>
        </p:nvGraphicFramePr>
        <p:xfrm>
          <a:off x="1917700" y="2292790"/>
          <a:ext cx="5568950" cy="3321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330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DB089-D40B-AC9C-D9CA-01E2B1CD00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4678A-E2B4-ABB7-BB0B-34296ABEABE7}"/>
              </a:ext>
            </a:extLst>
          </p:cNvPr>
          <p:cNvSpPr>
            <a:spLocks noGrp="1"/>
          </p:cNvSpPr>
          <p:nvPr>
            <p:ph type="title"/>
          </p:nvPr>
        </p:nvSpPr>
        <p:spPr/>
        <p:txBody>
          <a:bodyPr/>
          <a:lstStyle/>
          <a:p>
            <a:r>
              <a:rPr lang="en-US" dirty="0"/>
              <a:t>Example: Declarative Specification (sub) </a:t>
            </a:r>
          </a:p>
        </p:txBody>
      </p:sp>
      <p:sp>
        <p:nvSpPr>
          <p:cNvPr id="3" name="Content Placeholder 2">
            <a:extLst>
              <a:ext uri="{FF2B5EF4-FFF2-40B4-BE49-F238E27FC236}">
                <a16:creationId xmlns:a16="http://schemas.microsoft.com/office/drawing/2014/main" id="{7D66DA0D-14B6-6E94-2A31-68E7B2DD9EE7}"/>
              </a:ext>
            </a:extLst>
          </p:cNvPr>
          <p:cNvSpPr>
            <a:spLocks noGrp="1"/>
          </p:cNvSpPr>
          <p:nvPr>
            <p:ph idx="1"/>
          </p:nvPr>
        </p:nvSpPr>
        <p:spPr/>
        <p:txBody>
          <a:bodyPr/>
          <a:lstStyle/>
          <a:p>
            <a:r>
              <a:rPr lang="en-US" sz="2800" u="sng" dirty="0"/>
              <a:t>Subtraction</a:t>
            </a:r>
            <a:r>
              <a:rPr lang="en-US" sz="2800" dirty="0"/>
              <a:t> (</a:t>
            </a:r>
            <a:r>
              <a:rPr lang="en-US" sz="2800" dirty="0">
                <a:latin typeface="Cambria Math" panose="02040503050406030204" pitchFamily="18" charset="0"/>
                <a:ea typeface="Cambria Math" panose="02040503050406030204" pitchFamily="18" charset="0"/>
              </a:rPr>
              <a:t>a – b</a:t>
            </a:r>
            <a:r>
              <a:rPr lang="en-US" sz="2800" dirty="0"/>
              <a:t>): return </a:t>
            </a:r>
            <a:r>
              <a:rPr lang="en-US" sz="2800" dirty="0">
                <a:latin typeface="Cambria Math" panose="02040503050406030204" pitchFamily="18" charset="0"/>
                <a:ea typeface="Cambria Math" panose="02040503050406030204" pitchFamily="18" charset="0"/>
              </a:rPr>
              <a:t>x</a:t>
            </a:r>
            <a:r>
              <a:rPr lang="en-US" sz="2800" dirty="0"/>
              <a:t> such that </a:t>
            </a:r>
            <a:r>
              <a:rPr lang="en-US" sz="2800" dirty="0">
                <a:latin typeface="Cambria Math" panose="02040503050406030204" pitchFamily="18" charset="0"/>
                <a:ea typeface="Cambria Math" panose="02040503050406030204" pitchFamily="18" charset="0"/>
              </a:rPr>
              <a:t>b + x = a</a:t>
            </a:r>
            <a:endParaRPr lang="en-US" sz="2800" dirty="0"/>
          </a:p>
          <a:p>
            <a:pPr lvl="1"/>
            <a:r>
              <a:rPr lang="en-US" sz="2400" dirty="0"/>
              <a:t>can see that </a:t>
            </a:r>
            <a:r>
              <a:rPr lang="en-US" sz="2400" dirty="0">
                <a:latin typeface="Cambria Math" panose="02040503050406030204" pitchFamily="18" charset="0"/>
                <a:ea typeface="Cambria Math" panose="02040503050406030204" pitchFamily="18" charset="0"/>
              </a:rPr>
              <a:t>b + (a – b) = b + a – b = a</a:t>
            </a:r>
            <a:endParaRPr lang="en-US" sz="2400" dirty="0"/>
          </a:p>
          <a:p>
            <a:pPr lvl="2"/>
            <a:endParaRPr lang="en-US" sz="1600" dirty="0"/>
          </a:p>
          <a:p>
            <a:pPr lvl="2"/>
            <a:endParaRPr lang="en-US" sz="1600" dirty="0"/>
          </a:p>
          <a:p>
            <a:pPr lvl="2"/>
            <a:endParaRPr lang="en-US" sz="1600" dirty="0"/>
          </a:p>
          <a:p>
            <a:pPr marL="0" indent="0">
              <a:buNone/>
            </a:pPr>
            <a:r>
              <a:rPr lang="en-US" sz="2000" b="1"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const</a:t>
            </a:r>
            <a:r>
              <a:rPr lang="en-US" sz="2000" dirty="0">
                <a:latin typeface="Courier New" panose="02070309020205020404" pitchFamily="49" charset="0"/>
                <a:cs typeface="Courier New" panose="02070309020205020404" pitchFamily="49" charset="0"/>
              </a:rPr>
              <a:t> sub = (a :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b: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=&gt; {</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p>
          <a:p>
            <a:pPr lvl="2"/>
            <a:endParaRPr lang="en-US" sz="1600" dirty="0"/>
          </a:p>
          <a:p>
            <a:pPr lvl="1"/>
            <a:endParaRPr lang="en-US" sz="2400" dirty="0"/>
          </a:p>
        </p:txBody>
      </p:sp>
      <p:sp>
        <p:nvSpPr>
          <p:cNvPr id="6" name="TextBox 5">
            <a:extLst>
              <a:ext uri="{FF2B5EF4-FFF2-40B4-BE49-F238E27FC236}">
                <a16:creationId xmlns:a16="http://schemas.microsoft.com/office/drawing/2014/main" id="{2F24B80B-D11B-D4B2-0E94-D00D5F8CB97D}"/>
              </a:ext>
            </a:extLst>
          </p:cNvPr>
          <p:cNvSpPr txBox="1"/>
          <p:nvPr/>
        </p:nvSpPr>
        <p:spPr>
          <a:xfrm>
            <a:off x="3915109" y="5290674"/>
            <a:ext cx="4430828" cy="646331"/>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we are left to figure out how to do this…</a:t>
            </a:r>
          </a:p>
          <a:p>
            <a:r>
              <a:rPr lang="en-US" dirty="0">
                <a:solidFill>
                  <a:schemeClr val="accent3">
                    <a:lumMod val="75000"/>
                  </a:schemeClr>
                </a:solidFill>
                <a:latin typeface="Franklin Gothic Medium"/>
                <a:cs typeface="Franklin Gothic Medium"/>
              </a:rPr>
              <a:t>and convince ourselves it satisfies the spec</a:t>
            </a:r>
          </a:p>
        </p:txBody>
      </p:sp>
      <p:sp>
        <p:nvSpPr>
          <p:cNvPr id="4" name="Slide Number Placeholder 3">
            <a:extLst>
              <a:ext uri="{FF2B5EF4-FFF2-40B4-BE49-F238E27FC236}">
                <a16:creationId xmlns:a16="http://schemas.microsoft.com/office/drawing/2014/main" id="{993E5233-CCCD-3E8D-DB8D-31572727F291}"/>
              </a:ext>
            </a:extLst>
          </p:cNvPr>
          <p:cNvSpPr>
            <a:spLocks noGrp="1"/>
          </p:cNvSpPr>
          <p:nvPr>
            <p:ph type="sldNum" sz="quarter" idx="4"/>
          </p:nvPr>
        </p:nvSpPr>
        <p:spPr/>
        <p:txBody>
          <a:bodyPr/>
          <a:lstStyle/>
          <a:p>
            <a:fld id="{60F4F636-6A27-E649-AEDF-9DE4D4E58670}" type="slidenum">
              <a:rPr lang="en-US" smtClean="0"/>
              <a:pPr/>
              <a:t>20</a:t>
            </a:fld>
            <a:endParaRPr lang="en-US" dirty="0"/>
          </a:p>
        </p:txBody>
      </p:sp>
    </p:spTree>
    <p:extLst>
      <p:ext uri="{BB962C8B-B14F-4D97-AF65-F5344CB8AC3E}">
        <p14:creationId xmlns:p14="http://schemas.microsoft.com/office/powerpoint/2010/main" val="105569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Example: Declarative Specification (sqrt)</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800" dirty="0"/>
              <a:t>Square root of </a:t>
            </a:r>
            <a:r>
              <a:rPr lang="en-US" sz="2800" dirty="0">
                <a:latin typeface="Cambria Math" panose="02040503050406030204" pitchFamily="18" charset="0"/>
                <a:ea typeface="Cambria Math" panose="02040503050406030204" pitchFamily="18" charset="0"/>
              </a:rPr>
              <a:t>x</a:t>
            </a:r>
            <a:r>
              <a:rPr lang="en-US" sz="2800" dirty="0"/>
              <a:t> is number </a:t>
            </a:r>
            <a:r>
              <a:rPr lang="en-US" sz="2800" dirty="0">
                <a:latin typeface="Cambria Math" panose="02040503050406030204" pitchFamily="18" charset="0"/>
                <a:ea typeface="Cambria Math" panose="02040503050406030204" pitchFamily="18" charset="0"/>
              </a:rPr>
              <a:t>y</a:t>
            </a:r>
            <a:r>
              <a:rPr lang="en-US" sz="2800" dirty="0"/>
              <a:t> such that </a:t>
            </a:r>
            <a:r>
              <a:rPr lang="en-US" sz="2800" dirty="0">
                <a:latin typeface="Cambria Math" panose="02040503050406030204" pitchFamily="18" charset="0"/>
                <a:ea typeface="Cambria Math" panose="02040503050406030204" pitchFamily="18" charset="0"/>
              </a:rPr>
              <a:t>y</a:t>
            </a:r>
            <a:r>
              <a:rPr lang="en-US" sz="2800" baseline="30000" dirty="0">
                <a:latin typeface="Cambria Math" panose="02040503050406030204" pitchFamily="18" charset="0"/>
                <a:ea typeface="Cambria Math" panose="02040503050406030204" pitchFamily="18" charset="0"/>
              </a:rPr>
              <a:t>2</a:t>
            </a:r>
            <a:r>
              <a:rPr lang="en-US" sz="2800" dirty="0">
                <a:latin typeface="Cambria Math" panose="02040503050406030204" pitchFamily="18" charset="0"/>
                <a:ea typeface="Cambria Math" panose="02040503050406030204" pitchFamily="18" charset="0"/>
              </a:rPr>
              <a:t> = x</a:t>
            </a:r>
            <a:endParaRPr lang="en-US" sz="2800" dirty="0"/>
          </a:p>
          <a:p>
            <a:pPr lvl="1"/>
            <a:r>
              <a:rPr lang="en-US" sz="2400" dirty="0">
                <a:latin typeface="Franklin Gothic Medium" panose="020B0603020102020204" pitchFamily="34" charset="0"/>
                <a:ea typeface="Cambria Math" panose="02040503050406030204" pitchFamily="18" charset="0"/>
              </a:rPr>
              <a:t>not all positive integers have integer square roots,</a:t>
            </a:r>
            <a:br>
              <a:rPr lang="en-US" sz="2400" dirty="0">
                <a:latin typeface="Franklin Gothic Medium" panose="020B0603020102020204" pitchFamily="34" charset="0"/>
                <a:ea typeface="Cambria Math" panose="02040503050406030204" pitchFamily="18" charset="0"/>
              </a:rPr>
            </a:br>
            <a:r>
              <a:rPr lang="en-US" sz="2400" dirty="0">
                <a:latin typeface="Franklin Gothic Medium" panose="020B0603020102020204" pitchFamily="34" charset="0"/>
                <a:ea typeface="Cambria Math" panose="02040503050406030204" pitchFamily="18" charset="0"/>
              </a:rPr>
              <a:t>so… let’s round up</a:t>
            </a:r>
          </a:p>
          <a:p>
            <a:pPr lvl="1"/>
            <a:r>
              <a:rPr lang="en-US" sz="2400" dirty="0">
                <a:latin typeface="Cambria Math" panose="02040503050406030204" pitchFamily="18" charset="0"/>
                <a:ea typeface="Cambria Math" panose="02040503050406030204" pitchFamily="18" charset="0"/>
              </a:rPr>
              <a:t>(y – 1)</a:t>
            </a:r>
            <a:r>
              <a:rPr lang="en-US" sz="2400" baseline="30000" dirty="0">
                <a:latin typeface="Cambria Math" panose="02040503050406030204" pitchFamily="18" charset="0"/>
                <a:ea typeface="Cambria Math" panose="02040503050406030204" pitchFamily="18" charset="0"/>
              </a:rPr>
              <a:t>2</a:t>
            </a:r>
            <a:r>
              <a:rPr lang="en-US" sz="2400" dirty="0">
                <a:latin typeface="Cambria Math" panose="02040503050406030204" pitchFamily="18" charset="0"/>
                <a:ea typeface="Cambria Math" panose="02040503050406030204" pitchFamily="18" charset="0"/>
              </a:rPr>
              <a:t> ≤ x ≤ y</a:t>
            </a:r>
            <a:r>
              <a:rPr lang="en-US" sz="2400" baseline="30000" dirty="0">
                <a:latin typeface="Cambria Math" panose="02040503050406030204" pitchFamily="18" charset="0"/>
                <a:ea typeface="Cambria Math" panose="02040503050406030204" pitchFamily="18" charset="0"/>
              </a:rPr>
              <a:t>2</a:t>
            </a:r>
            <a:endParaRPr lang="en-US" sz="2400" dirty="0">
              <a:latin typeface="Franklin Gothic Medium" panose="020B0603020102020204" pitchFamily="34" charset="0"/>
              <a:ea typeface="Cambria Math" panose="02040503050406030204" pitchFamily="18" charset="0"/>
            </a:endParaRPr>
          </a:p>
          <a:p>
            <a:pPr lvl="2"/>
            <a:r>
              <a:rPr lang="en-US" sz="2000" dirty="0">
                <a:ea typeface="Cambria Math" panose="02040503050406030204" pitchFamily="18" charset="0"/>
              </a:rPr>
              <a:t>smallest integer </a:t>
            </a:r>
            <a:r>
              <a:rPr lang="en-US" sz="2000" dirty="0">
                <a:latin typeface="Cambria Math" panose="02040503050406030204" pitchFamily="18" charset="0"/>
                <a:ea typeface="Cambria Math" panose="02040503050406030204" pitchFamily="18" charset="0"/>
              </a:rPr>
              <a:t>y</a:t>
            </a:r>
            <a:r>
              <a:rPr lang="en-US" sz="2000" dirty="0">
                <a:ea typeface="Cambria Math" panose="02040503050406030204" pitchFamily="18" charset="0"/>
              </a:rPr>
              <a:t> such that </a:t>
            </a:r>
            <a:r>
              <a:rPr lang="en-US" sz="2000" dirty="0">
                <a:latin typeface="Cambria Math" panose="02040503050406030204" pitchFamily="18" charset="0"/>
                <a:ea typeface="Cambria Math" panose="02040503050406030204" pitchFamily="18" charset="0"/>
              </a:rPr>
              <a:t>x ≤ y</a:t>
            </a:r>
            <a:r>
              <a:rPr lang="en-US" sz="2000" baseline="30000" dirty="0">
                <a:latin typeface="Cambria Math" panose="02040503050406030204" pitchFamily="18" charset="0"/>
                <a:ea typeface="Cambria Math" panose="02040503050406030204" pitchFamily="18" charset="0"/>
              </a:rPr>
              <a:t>2</a:t>
            </a:r>
            <a:endParaRPr lang="en-US" sz="2000" dirty="0">
              <a:ea typeface="Cambria Math" panose="02040503050406030204" pitchFamily="18" charset="0"/>
            </a:endParaRPr>
          </a:p>
          <a:p>
            <a:pPr marL="457200" lvl="1" indent="0">
              <a:buNone/>
            </a:pPr>
            <a:endParaRPr lang="en-US" sz="2400" dirty="0"/>
          </a:p>
          <a:p>
            <a:pPr marL="0" indent="0">
              <a:buNone/>
            </a:pPr>
            <a:r>
              <a:rPr lang="en-US" sz="2000" b="1"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const</a:t>
            </a:r>
            <a:r>
              <a:rPr lang="en-US" sz="2000" dirty="0">
                <a:latin typeface="Courier New" panose="02070309020205020404" pitchFamily="49" charset="0"/>
                <a:cs typeface="Courier New" panose="02070309020205020404" pitchFamily="49" charset="0"/>
              </a:rPr>
              <a:t> sqrt = (x: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=&gt; {</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BC84F244-848F-18F3-A1B2-219956BC9B10}"/>
              </a:ext>
            </a:extLst>
          </p:cNvPr>
          <p:cNvSpPr txBox="1"/>
          <p:nvPr/>
        </p:nvSpPr>
        <p:spPr>
          <a:xfrm>
            <a:off x="3915109" y="5290674"/>
            <a:ext cx="4430828" cy="646331"/>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we are left to figure out how to do this…</a:t>
            </a:r>
          </a:p>
          <a:p>
            <a:r>
              <a:rPr lang="en-US" dirty="0">
                <a:solidFill>
                  <a:schemeClr val="accent3">
                    <a:lumMod val="75000"/>
                  </a:schemeClr>
                </a:solidFill>
                <a:latin typeface="Franklin Gothic Medium"/>
                <a:cs typeface="Franklin Gothic Medium"/>
              </a:rPr>
              <a:t>and convince ourselves it satisfies the spec</a:t>
            </a:r>
          </a:p>
        </p:txBody>
      </p:sp>
      <p:sp>
        <p:nvSpPr>
          <p:cNvPr id="5" name="Slide Number Placeholder 4">
            <a:extLst>
              <a:ext uri="{FF2B5EF4-FFF2-40B4-BE49-F238E27FC236}">
                <a16:creationId xmlns:a16="http://schemas.microsoft.com/office/drawing/2014/main" id="{183D867F-91DC-DFD9-E547-9374C9475F31}"/>
              </a:ext>
            </a:extLst>
          </p:cNvPr>
          <p:cNvSpPr>
            <a:spLocks noGrp="1"/>
          </p:cNvSpPr>
          <p:nvPr>
            <p:ph type="sldNum" sz="quarter" idx="4"/>
          </p:nvPr>
        </p:nvSpPr>
        <p:spPr/>
        <p:txBody>
          <a:bodyPr/>
          <a:lstStyle/>
          <a:p>
            <a:fld id="{60F4F636-6A27-E649-AEDF-9DE4D4E58670}" type="slidenum">
              <a:rPr lang="en-US" smtClean="0"/>
              <a:pPr/>
              <a:t>21</a:t>
            </a:fld>
            <a:endParaRPr lang="en-US" dirty="0"/>
          </a:p>
        </p:txBody>
      </p:sp>
    </p:spTree>
    <p:extLst>
      <p:ext uri="{BB962C8B-B14F-4D97-AF65-F5344CB8AC3E}">
        <p14:creationId xmlns:p14="http://schemas.microsoft.com/office/powerpoint/2010/main" val="64913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Example: Declarative Specification (abs)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800" dirty="0"/>
              <a:t>Absolute value </a:t>
            </a:r>
            <a:r>
              <a:rPr lang="en-US" sz="2800" dirty="0">
                <a:latin typeface="Cambria Math" panose="02040503050406030204" pitchFamily="18" charset="0"/>
                <a:ea typeface="Cambria Math" panose="02040503050406030204" pitchFamily="18" charset="0"/>
              </a:rPr>
              <a:t>|x|</a:t>
            </a:r>
            <a:r>
              <a:rPr lang="en-US" sz="2800" dirty="0"/>
              <a:t> is an integer </a:t>
            </a:r>
            <a:r>
              <a:rPr lang="en-US" sz="2800" dirty="0">
                <a:latin typeface="Cambria Math" panose="02040503050406030204" pitchFamily="18" charset="0"/>
                <a:ea typeface="Cambria Math" panose="02040503050406030204" pitchFamily="18" charset="0"/>
              </a:rPr>
              <a:t>y</a:t>
            </a:r>
            <a:r>
              <a:rPr lang="en-US" sz="2800" dirty="0"/>
              <a:t> such that</a:t>
            </a:r>
          </a:p>
          <a:p>
            <a:pPr lvl="1"/>
            <a:r>
              <a:rPr lang="en-US" sz="2400" dirty="0">
                <a:latin typeface="Cambria Math" panose="02040503050406030204" pitchFamily="18" charset="0"/>
                <a:ea typeface="Cambria Math" panose="02040503050406030204" pitchFamily="18" charset="0"/>
              </a:rPr>
              <a:t>y ≥ x </a:t>
            </a:r>
          </a:p>
          <a:p>
            <a:pPr lvl="1"/>
            <a:r>
              <a:rPr lang="en-US" sz="2400" dirty="0">
                <a:latin typeface="Cambria Math" panose="02040503050406030204" pitchFamily="18" charset="0"/>
                <a:ea typeface="Cambria Math" panose="02040503050406030204" pitchFamily="18" charset="0"/>
              </a:rPr>
              <a:t>y ≥ –x</a:t>
            </a:r>
          </a:p>
          <a:p>
            <a:pPr lvl="1"/>
            <a:r>
              <a:rPr lang="en-US" sz="2400" dirty="0">
                <a:latin typeface="Cambria Math" panose="02040503050406030204" pitchFamily="18" charset="0"/>
                <a:ea typeface="Cambria Math" panose="02040503050406030204" pitchFamily="18" charset="0"/>
              </a:rPr>
              <a:t>y = x </a:t>
            </a:r>
            <a:r>
              <a:rPr lang="en-US" sz="2400" dirty="0"/>
              <a:t>or </a:t>
            </a:r>
            <a:r>
              <a:rPr lang="en-US" sz="2400" dirty="0">
                <a:latin typeface="Cambria Math" panose="02040503050406030204" pitchFamily="18" charset="0"/>
                <a:ea typeface="Cambria Math" panose="02040503050406030204" pitchFamily="18" charset="0"/>
              </a:rPr>
              <a:t>y = –x</a:t>
            </a:r>
            <a:endParaRPr lang="en-US" sz="2400" dirty="0"/>
          </a:p>
          <a:p>
            <a:pPr marL="457200" lvl="1" indent="0">
              <a:buNone/>
            </a:pPr>
            <a:endParaRPr lang="en-US" sz="2400" dirty="0"/>
          </a:p>
          <a:p>
            <a:pPr marL="0" indent="0">
              <a:buNone/>
            </a:pPr>
            <a:r>
              <a:rPr lang="en-US" sz="2000" b="1"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const</a:t>
            </a:r>
            <a:r>
              <a:rPr lang="en-US" sz="2000" dirty="0">
                <a:latin typeface="Courier New" panose="02070309020205020404" pitchFamily="49" charset="0"/>
                <a:cs typeface="Courier New" panose="02070309020205020404" pitchFamily="49" charset="0"/>
              </a:rPr>
              <a:t> abs = (x: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=&gt;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if</a:t>
            </a:r>
            <a:r>
              <a:rPr lang="en-US" sz="2000" dirty="0">
                <a:latin typeface="Courier New" panose="02070309020205020404" pitchFamily="49" charset="0"/>
                <a:cs typeface="Courier New" panose="02070309020205020404" pitchFamily="49" charset="0"/>
              </a:rPr>
              <a:t> (x &gt;= 0)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return</a:t>
            </a:r>
            <a:r>
              <a:rPr lang="en-US" sz="2000" dirty="0">
                <a:latin typeface="Courier New" panose="02070309020205020404" pitchFamily="49" charset="0"/>
                <a:cs typeface="Courier New" panose="02070309020205020404" pitchFamily="49" charset="0"/>
              </a:rPr>
              <a:t> x;</a:t>
            </a:r>
          </a:p>
          <a:p>
            <a:pPr marL="0" indent="0">
              <a:buNone/>
            </a:pPr>
            <a:r>
              <a:rPr lang="en-US" sz="2000" dirty="0">
                <a:latin typeface="Courier New" panose="02070309020205020404" pitchFamily="49" charset="0"/>
                <a:cs typeface="Courier New" panose="02070309020205020404" pitchFamily="49" charset="0"/>
              </a:rPr>
              <a:t>	  } </a:t>
            </a:r>
            <a:r>
              <a:rPr lang="en-US" sz="2000" b="1" dirty="0">
                <a:solidFill>
                  <a:srgbClr val="0070C0"/>
                </a:solidFill>
                <a:latin typeface="Courier New" panose="02070309020205020404" pitchFamily="49" charset="0"/>
                <a:cs typeface="Courier New" panose="02070309020205020404" pitchFamily="49" charset="0"/>
              </a:rPr>
              <a:t>else</a:t>
            </a: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return</a:t>
            </a:r>
            <a:r>
              <a:rPr lang="en-US" sz="2000" dirty="0">
                <a:latin typeface="Courier New" panose="02070309020205020404" pitchFamily="49" charset="0"/>
                <a:cs typeface="Courier New" panose="02070309020205020404" pitchFamily="49" charset="0"/>
              </a:rPr>
              <a:t> –x;</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BC84F244-848F-18F3-A1B2-219956BC9B10}"/>
              </a:ext>
            </a:extLst>
          </p:cNvPr>
          <p:cNvSpPr txBox="1"/>
          <p:nvPr/>
        </p:nvSpPr>
        <p:spPr>
          <a:xfrm>
            <a:off x="3915109" y="5290674"/>
            <a:ext cx="4771691" cy="646331"/>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requires some </a:t>
            </a:r>
            <a:r>
              <a:rPr lang="en-US" u="sng" dirty="0">
                <a:solidFill>
                  <a:schemeClr val="accent3">
                    <a:lumMod val="75000"/>
                  </a:schemeClr>
                </a:solidFill>
                <a:latin typeface="Franklin Gothic Medium"/>
                <a:cs typeface="Franklin Gothic Medium"/>
              </a:rPr>
              <a:t>thinking</a:t>
            </a:r>
            <a:r>
              <a:rPr lang="en-US" dirty="0">
                <a:solidFill>
                  <a:schemeClr val="accent3">
                    <a:lumMod val="75000"/>
                  </a:schemeClr>
                </a:solidFill>
                <a:latin typeface="Franklin Gothic Medium"/>
                <a:cs typeface="Franklin Gothic Medium"/>
              </a:rPr>
              <a:t> to make sure this code</a:t>
            </a:r>
          </a:p>
          <a:p>
            <a:r>
              <a:rPr lang="en-US" dirty="0">
                <a:solidFill>
                  <a:schemeClr val="accent3">
                    <a:lumMod val="75000"/>
                  </a:schemeClr>
                </a:solidFill>
                <a:latin typeface="Franklin Gothic Medium"/>
                <a:cs typeface="Franklin Gothic Medium"/>
              </a:rPr>
              <a:t>returns a number with the properties above</a:t>
            </a:r>
          </a:p>
        </p:txBody>
      </p:sp>
      <p:sp>
        <p:nvSpPr>
          <p:cNvPr id="5" name="Slide Number Placeholder 4">
            <a:extLst>
              <a:ext uri="{FF2B5EF4-FFF2-40B4-BE49-F238E27FC236}">
                <a16:creationId xmlns:a16="http://schemas.microsoft.com/office/drawing/2014/main" id="{36AB7BEC-C575-DF65-6B05-98979AB60819}"/>
              </a:ext>
            </a:extLst>
          </p:cNvPr>
          <p:cNvSpPr>
            <a:spLocks noGrp="1"/>
          </p:cNvSpPr>
          <p:nvPr>
            <p:ph type="sldNum" sz="quarter" idx="4"/>
          </p:nvPr>
        </p:nvSpPr>
        <p:spPr/>
        <p:txBody>
          <a:bodyPr/>
          <a:lstStyle/>
          <a:p>
            <a:fld id="{60F4F636-6A27-E649-AEDF-9DE4D4E58670}" type="slidenum">
              <a:rPr lang="en-US" smtClean="0"/>
              <a:pPr/>
              <a:t>22</a:t>
            </a:fld>
            <a:endParaRPr lang="en-US" dirty="0"/>
          </a:p>
        </p:txBody>
      </p:sp>
    </p:spTree>
    <p:extLst>
      <p:ext uri="{BB962C8B-B14F-4D97-AF65-F5344CB8AC3E}">
        <p14:creationId xmlns:p14="http://schemas.microsoft.com/office/powerpoint/2010/main" val="240360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ADF36-88FC-3F73-9415-24F4D03D3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5075BE-E467-19F3-E88F-62C2E0179934}"/>
              </a:ext>
            </a:extLst>
          </p:cNvPr>
          <p:cNvSpPr>
            <a:spLocks noGrp="1"/>
          </p:cNvSpPr>
          <p:nvPr>
            <p:ph type="title"/>
          </p:nvPr>
        </p:nvSpPr>
        <p:spPr/>
        <p:txBody>
          <a:bodyPr/>
          <a:lstStyle/>
          <a:p>
            <a:r>
              <a:rPr lang="en-US" dirty="0"/>
              <a:t>Example: Imperative Specification (HW3)</a:t>
            </a:r>
          </a:p>
        </p:txBody>
      </p:sp>
      <p:sp>
        <p:nvSpPr>
          <p:cNvPr id="3" name="Content Placeholder 2">
            <a:extLst>
              <a:ext uri="{FF2B5EF4-FFF2-40B4-BE49-F238E27FC236}">
                <a16:creationId xmlns:a16="http://schemas.microsoft.com/office/drawing/2014/main" id="{DF9772CE-5B5A-480B-BD8A-C72ADD408C75}"/>
              </a:ext>
            </a:extLst>
          </p:cNvPr>
          <p:cNvSpPr>
            <a:spLocks noGrp="1"/>
          </p:cNvSpPr>
          <p:nvPr>
            <p:ph idx="1"/>
          </p:nvPr>
        </p:nvSpPr>
        <p:spPr/>
        <p:txBody>
          <a:bodyPr/>
          <a:lstStyle/>
          <a:p>
            <a:pPr marL="0" indent="0">
              <a:buNone/>
            </a:pPr>
            <a:r>
              <a:rPr lang="en-US" sz="2800" dirty="0"/>
              <a:t>From HW3: Dijkstra's Algorithm</a:t>
            </a:r>
            <a:endParaRPr lang="en-US" sz="2400" dirty="0"/>
          </a:p>
          <a:p>
            <a:pPr>
              <a:lnSpc>
                <a:spcPts val="1350"/>
              </a:lnSpc>
              <a:buNone/>
            </a:pPr>
            <a:r>
              <a:rPr lang="en-US" sz="1600" b="0" dirty="0">
                <a:effectLst/>
                <a:latin typeface="Consolas" panose="020B0609020204030204" pitchFamily="49" charset="0"/>
                <a:cs typeface="Consolas" panose="020B0609020204030204" pitchFamily="49" charset="0"/>
              </a:rPr>
              <a:t>add a 0-step (empty) path from start to itself to active</a:t>
            </a:r>
          </a:p>
          <a:p>
            <a:pPr>
              <a:lnSpc>
                <a:spcPts val="1350"/>
              </a:lnSpc>
              <a:buNone/>
            </a:pPr>
            <a:endParaRPr lang="en-US" sz="1600" b="0" dirty="0">
              <a:effectLst/>
              <a:latin typeface="Consolas" panose="020B0609020204030204" pitchFamily="49" charset="0"/>
              <a:cs typeface="Consolas" panose="020B0609020204030204" pitchFamily="49" charset="0"/>
            </a:endParaRPr>
          </a:p>
          <a:p>
            <a:pPr>
              <a:lnSpc>
                <a:spcPts val="1350"/>
              </a:lnSpc>
              <a:buNone/>
            </a:pPr>
            <a:r>
              <a:rPr lang="en-US" sz="1600" b="0" dirty="0">
                <a:effectLst/>
                <a:latin typeface="Consolas" panose="020B0609020204030204" pitchFamily="49" charset="0"/>
                <a:cs typeface="Consolas" panose="020B0609020204030204" pitchFamily="49" charset="0"/>
              </a:rPr>
              <a:t>while active is not empty:</a:t>
            </a:r>
          </a:p>
          <a:p>
            <a:pPr>
              <a:lnSpc>
                <a:spcPts val="1350"/>
              </a:lnSpc>
              <a:buNone/>
            </a:pPr>
            <a:r>
              <a:rPr lang="en-US" sz="1600" b="0" dirty="0">
                <a:effectLst/>
                <a:latin typeface="Consolas" panose="020B0609020204030204" pitchFamily="49" charset="0"/>
                <a:cs typeface="Consolas" panose="020B0609020204030204" pitchFamily="49" charset="0"/>
              </a:rPr>
              <a:t>  </a:t>
            </a:r>
            <a:r>
              <a:rPr lang="en-US" sz="1600" b="0" dirty="0" err="1">
                <a:effectLst/>
                <a:latin typeface="Consolas" panose="020B0609020204030204" pitchFamily="49" charset="0"/>
                <a:cs typeface="Consolas" panose="020B0609020204030204" pitchFamily="49" charset="0"/>
              </a:rPr>
              <a:t>minPath</a:t>
            </a:r>
            <a:r>
              <a:rPr lang="en-US" sz="1600" b="0" dirty="0">
                <a:effectLst/>
                <a:latin typeface="Consolas" panose="020B0609020204030204" pitchFamily="49" charset="0"/>
                <a:cs typeface="Consolas" panose="020B0609020204030204" pitchFamily="49" charset="0"/>
              </a:rPr>
              <a:t> = </a:t>
            </a:r>
            <a:r>
              <a:rPr lang="en-US" sz="1600" b="0" dirty="0" err="1">
                <a:effectLst/>
                <a:latin typeface="Consolas" panose="020B0609020204030204" pitchFamily="49" charset="0"/>
                <a:cs typeface="Consolas" panose="020B0609020204030204" pitchFamily="49" charset="0"/>
              </a:rPr>
              <a:t>active.removeMin</a:t>
            </a:r>
            <a:r>
              <a:rPr lang="en-US" sz="1600" b="0" dirty="0">
                <a:effectLst/>
                <a:latin typeface="Consolas" panose="020B0609020204030204" pitchFamily="49" charset="0"/>
                <a:cs typeface="Consolas" panose="020B0609020204030204" pitchFamily="49" charset="0"/>
              </a:rPr>
              <a:t>()  // shortest active path</a:t>
            </a:r>
          </a:p>
          <a:p>
            <a:pPr>
              <a:lnSpc>
                <a:spcPts val="1350"/>
              </a:lnSpc>
              <a:buNone/>
            </a:pPr>
            <a:endParaRPr lang="en-US" sz="1600" b="0" dirty="0">
              <a:effectLst/>
              <a:latin typeface="Consolas" panose="020B0609020204030204" pitchFamily="49" charset="0"/>
              <a:cs typeface="Consolas" panose="020B0609020204030204" pitchFamily="49" charset="0"/>
            </a:endParaRPr>
          </a:p>
          <a:p>
            <a:pPr>
              <a:lnSpc>
                <a:spcPts val="1350"/>
              </a:lnSpc>
              <a:buNone/>
            </a:pPr>
            <a:r>
              <a:rPr lang="en-US" sz="1600" b="0" dirty="0">
                <a:effectLst/>
                <a:latin typeface="Consolas" panose="020B0609020204030204" pitchFamily="49" charset="0"/>
                <a:cs typeface="Consolas" panose="020B0609020204030204" pitchFamily="49" charset="0"/>
              </a:rPr>
              <a:t>  if </a:t>
            </a:r>
            <a:r>
              <a:rPr lang="en-US" sz="1600" b="0" dirty="0" err="1">
                <a:effectLst/>
                <a:latin typeface="Consolas" panose="020B0609020204030204" pitchFamily="49" charset="0"/>
                <a:cs typeface="Consolas" panose="020B0609020204030204" pitchFamily="49" charset="0"/>
              </a:rPr>
              <a:t>minPath.end</a:t>
            </a:r>
            <a:r>
              <a:rPr lang="en-US" sz="1600" b="0" dirty="0">
                <a:effectLst/>
                <a:latin typeface="Consolas" panose="020B0609020204030204" pitchFamily="49" charset="0"/>
                <a:cs typeface="Consolas" panose="020B0609020204030204" pitchFamily="49" charset="0"/>
              </a:rPr>
              <a:t> is end:</a:t>
            </a:r>
          </a:p>
          <a:p>
            <a:pPr>
              <a:lnSpc>
                <a:spcPts val="1350"/>
              </a:lnSpc>
              <a:buNone/>
            </a:pPr>
            <a:r>
              <a:rPr lang="en-US" sz="1600" b="0" dirty="0">
                <a:effectLst/>
                <a:latin typeface="Consolas" panose="020B0609020204030204" pitchFamily="49" charset="0"/>
                <a:cs typeface="Consolas" panose="020B0609020204030204" pitchFamily="49" charset="0"/>
              </a:rPr>
              <a:t>    return </a:t>
            </a:r>
            <a:r>
              <a:rPr lang="en-US" sz="1600" b="0" dirty="0" err="1">
                <a:effectLst/>
                <a:latin typeface="Consolas" panose="020B0609020204030204" pitchFamily="49" charset="0"/>
                <a:cs typeface="Consolas" panose="020B0609020204030204" pitchFamily="49" charset="0"/>
              </a:rPr>
              <a:t>minPath</a:t>
            </a:r>
            <a:r>
              <a:rPr lang="en-US" sz="1600" b="0" dirty="0">
                <a:effectLst/>
                <a:latin typeface="Consolas" panose="020B0609020204030204" pitchFamily="49" charset="0"/>
                <a:cs typeface="Consolas" panose="020B0609020204030204" pitchFamily="49" charset="0"/>
              </a:rPr>
              <a:t>  // shortest path from start to end!</a:t>
            </a:r>
          </a:p>
          <a:p>
            <a:pPr>
              <a:lnSpc>
                <a:spcPts val="1350"/>
              </a:lnSpc>
              <a:buNone/>
            </a:pPr>
            <a:endParaRPr lang="en-US" sz="1600" b="0" dirty="0">
              <a:effectLst/>
              <a:latin typeface="Consolas" panose="020B0609020204030204" pitchFamily="49" charset="0"/>
              <a:cs typeface="Consolas" panose="020B0609020204030204" pitchFamily="49" charset="0"/>
            </a:endParaRPr>
          </a:p>
          <a:p>
            <a:pPr>
              <a:lnSpc>
                <a:spcPts val="1350"/>
              </a:lnSpc>
              <a:buNone/>
            </a:pPr>
            <a:r>
              <a:rPr lang="en-US" sz="1600" b="0" dirty="0">
                <a:effectLst/>
                <a:latin typeface="Consolas" panose="020B0609020204030204" pitchFamily="49" charset="0"/>
                <a:cs typeface="Consolas" panose="020B0609020204030204" pitchFamily="49" charset="0"/>
              </a:rPr>
              <a:t>  if </a:t>
            </a:r>
            <a:r>
              <a:rPr lang="en-US" sz="1600" b="0" dirty="0" err="1">
                <a:effectLst/>
                <a:latin typeface="Consolas" panose="020B0609020204030204" pitchFamily="49" charset="0"/>
                <a:cs typeface="Consolas" panose="020B0609020204030204" pitchFamily="49" charset="0"/>
              </a:rPr>
              <a:t>minPath.end</a:t>
            </a:r>
            <a:r>
              <a:rPr lang="en-US" sz="1600" b="0" dirty="0">
                <a:effectLst/>
                <a:latin typeface="Consolas" panose="020B0609020204030204" pitchFamily="49" charset="0"/>
                <a:cs typeface="Consolas" panose="020B0609020204030204" pitchFamily="49" charset="0"/>
              </a:rPr>
              <a:t> is in finished:</a:t>
            </a:r>
          </a:p>
          <a:p>
            <a:pPr>
              <a:lnSpc>
                <a:spcPts val="1350"/>
              </a:lnSpc>
              <a:buNone/>
            </a:pPr>
            <a:r>
              <a:rPr lang="en-US" sz="1600" b="0" dirty="0">
                <a:effectLst/>
                <a:latin typeface="Consolas" panose="020B0609020204030204" pitchFamily="49" charset="0"/>
                <a:cs typeface="Consolas" panose="020B0609020204030204" pitchFamily="49" charset="0"/>
              </a:rPr>
              <a:t>    continue  // longer path to </a:t>
            </a:r>
            <a:r>
              <a:rPr lang="en-US" sz="1600" b="0" dirty="0" err="1">
                <a:effectLst/>
                <a:latin typeface="Consolas" panose="020B0609020204030204" pitchFamily="49" charset="0"/>
                <a:cs typeface="Consolas" panose="020B0609020204030204" pitchFamily="49" charset="0"/>
              </a:rPr>
              <a:t>minPath.end</a:t>
            </a:r>
            <a:r>
              <a:rPr lang="en-US" sz="1600" b="0" dirty="0">
                <a:effectLst/>
                <a:latin typeface="Consolas" panose="020B0609020204030204" pitchFamily="49" charset="0"/>
                <a:cs typeface="Consolas" panose="020B0609020204030204" pitchFamily="49" charset="0"/>
              </a:rPr>
              <a:t> than the one we found before</a:t>
            </a:r>
          </a:p>
          <a:p>
            <a:pPr>
              <a:lnSpc>
                <a:spcPts val="1350"/>
              </a:lnSpc>
              <a:buNone/>
            </a:pPr>
            <a:endParaRPr lang="en-US" sz="1600" b="0" dirty="0">
              <a:effectLst/>
              <a:latin typeface="Consolas" panose="020B0609020204030204" pitchFamily="49" charset="0"/>
              <a:cs typeface="Consolas" panose="020B0609020204030204" pitchFamily="49" charset="0"/>
            </a:endParaRPr>
          </a:p>
          <a:p>
            <a:pPr>
              <a:lnSpc>
                <a:spcPts val="1350"/>
              </a:lnSpc>
              <a:buNone/>
            </a:pPr>
            <a:r>
              <a:rPr lang="en-US" sz="1600" b="0" dirty="0">
                <a:effectLst/>
                <a:latin typeface="Consolas" panose="020B0609020204030204" pitchFamily="49" charset="0"/>
                <a:cs typeface="Consolas" panose="020B0609020204030204" pitchFamily="49" charset="0"/>
              </a:rPr>
              <a:t>  add </a:t>
            </a:r>
            <a:r>
              <a:rPr lang="en-US" sz="1600" b="0" dirty="0" err="1">
                <a:effectLst/>
                <a:latin typeface="Consolas" panose="020B0609020204030204" pitchFamily="49" charset="0"/>
                <a:cs typeface="Consolas" panose="020B0609020204030204" pitchFamily="49" charset="0"/>
              </a:rPr>
              <a:t>minPath.end</a:t>
            </a:r>
            <a:r>
              <a:rPr lang="en-US" sz="1600" b="0" dirty="0">
                <a:effectLst/>
                <a:latin typeface="Consolas" panose="020B0609020204030204" pitchFamily="49" charset="0"/>
                <a:cs typeface="Consolas" panose="020B0609020204030204" pitchFamily="49" charset="0"/>
              </a:rPr>
              <a:t> to finished  // just found shortest path to here!</a:t>
            </a:r>
          </a:p>
          <a:p>
            <a:pPr>
              <a:lnSpc>
                <a:spcPts val="1350"/>
              </a:lnSpc>
              <a:buNone/>
            </a:pPr>
            <a:endParaRPr lang="en-US" sz="1600" b="0" dirty="0">
              <a:effectLst/>
              <a:latin typeface="Consolas" panose="020B0609020204030204" pitchFamily="49" charset="0"/>
              <a:cs typeface="Consolas" panose="020B0609020204030204" pitchFamily="49" charset="0"/>
            </a:endParaRPr>
          </a:p>
          <a:p>
            <a:pPr>
              <a:lnSpc>
                <a:spcPts val="1350"/>
              </a:lnSpc>
              <a:buNone/>
            </a:pPr>
            <a:r>
              <a:rPr lang="en-US" sz="1600" b="0" dirty="0">
                <a:effectLst/>
                <a:latin typeface="Consolas" panose="020B0609020204030204" pitchFamily="49" charset="0"/>
                <a:cs typeface="Consolas" panose="020B0609020204030204" pitchFamily="49" charset="0"/>
              </a:rPr>
              <a:t>  // add all paths that have one step added to this shortest path</a:t>
            </a:r>
          </a:p>
          <a:p>
            <a:pPr>
              <a:lnSpc>
                <a:spcPts val="1350"/>
              </a:lnSpc>
              <a:buNone/>
            </a:pPr>
            <a:r>
              <a:rPr lang="en-US" sz="1600" b="0" dirty="0">
                <a:effectLst/>
                <a:latin typeface="Consolas" panose="020B0609020204030204" pitchFamily="49" charset="0"/>
                <a:cs typeface="Consolas" panose="020B0609020204030204" pitchFamily="49" charset="0"/>
              </a:rPr>
              <a:t>  for each edge e in </a:t>
            </a:r>
            <a:r>
              <a:rPr lang="en-US" sz="1600" b="0" dirty="0" err="1">
                <a:effectLst/>
                <a:latin typeface="Consolas" panose="020B0609020204030204" pitchFamily="49" charset="0"/>
                <a:cs typeface="Consolas" panose="020B0609020204030204" pitchFamily="49" charset="0"/>
              </a:rPr>
              <a:t>adjacent.get</a:t>
            </a:r>
            <a:r>
              <a:rPr lang="en-US" sz="1600" b="0" dirty="0">
                <a:effectLst/>
                <a:latin typeface="Consolas" panose="020B0609020204030204" pitchFamily="49" charset="0"/>
                <a:cs typeface="Consolas" panose="020B0609020204030204" pitchFamily="49" charset="0"/>
              </a:rPr>
              <a:t>(</a:t>
            </a:r>
            <a:r>
              <a:rPr lang="en-US" sz="1600" b="0" dirty="0" err="1">
                <a:effectLst/>
                <a:latin typeface="Consolas" panose="020B0609020204030204" pitchFamily="49" charset="0"/>
                <a:cs typeface="Consolas" panose="020B0609020204030204" pitchFamily="49" charset="0"/>
              </a:rPr>
              <a:t>minPath.end</a:t>
            </a:r>
            <a:r>
              <a:rPr lang="en-US" sz="1600" b="0" dirty="0">
                <a:effectLst/>
                <a:latin typeface="Consolas" panose="020B0609020204030204" pitchFamily="49" charset="0"/>
                <a:cs typeface="Consolas" panose="020B0609020204030204" pitchFamily="49" charset="0"/>
              </a:rPr>
              <a:t>):</a:t>
            </a:r>
          </a:p>
          <a:p>
            <a:pPr>
              <a:lnSpc>
                <a:spcPts val="1350"/>
              </a:lnSpc>
              <a:buNone/>
            </a:pPr>
            <a:r>
              <a:rPr lang="en-US" sz="1600" b="0" dirty="0">
                <a:effectLst/>
                <a:latin typeface="Consolas" panose="020B0609020204030204" pitchFamily="49" charset="0"/>
                <a:cs typeface="Consolas" panose="020B0609020204030204" pitchFamily="49" charset="0"/>
              </a:rPr>
              <a:t>    if </a:t>
            </a:r>
            <a:r>
              <a:rPr lang="en-US" sz="1600" b="0" dirty="0" err="1">
                <a:effectLst/>
                <a:latin typeface="Consolas" panose="020B0609020204030204" pitchFamily="49" charset="0"/>
                <a:cs typeface="Consolas" panose="020B0609020204030204" pitchFamily="49" charset="0"/>
              </a:rPr>
              <a:t>e.end</a:t>
            </a:r>
            <a:r>
              <a:rPr lang="en-US" sz="1600" b="0" dirty="0">
                <a:effectLst/>
                <a:latin typeface="Consolas" panose="020B0609020204030204" pitchFamily="49" charset="0"/>
                <a:cs typeface="Consolas" panose="020B0609020204030204" pitchFamily="49" charset="0"/>
              </a:rPr>
              <a:t> is not in finished:</a:t>
            </a:r>
          </a:p>
          <a:p>
            <a:pPr>
              <a:lnSpc>
                <a:spcPts val="1350"/>
              </a:lnSpc>
              <a:buNone/>
            </a:pPr>
            <a:r>
              <a:rPr lang="en-US" sz="1600" b="0" dirty="0">
                <a:effectLst/>
                <a:latin typeface="Consolas" panose="020B0609020204030204" pitchFamily="49" charset="0"/>
                <a:cs typeface="Consolas" panose="020B0609020204030204" pitchFamily="49" charset="0"/>
              </a:rPr>
              <a:t>      </a:t>
            </a:r>
            <a:r>
              <a:rPr lang="en-US" sz="1600" b="0" dirty="0" err="1">
                <a:effectLst/>
                <a:latin typeface="Consolas" panose="020B0609020204030204" pitchFamily="49" charset="0"/>
                <a:cs typeface="Consolas" panose="020B0609020204030204" pitchFamily="49" charset="0"/>
              </a:rPr>
              <a:t>newPath</a:t>
            </a:r>
            <a:r>
              <a:rPr lang="en-US" sz="1600" b="0" dirty="0">
                <a:effectLst/>
                <a:latin typeface="Consolas" panose="020B0609020204030204" pitchFamily="49" charset="0"/>
                <a:cs typeface="Consolas" panose="020B0609020204030204" pitchFamily="49" charset="0"/>
              </a:rPr>
              <a:t> = </a:t>
            </a:r>
            <a:r>
              <a:rPr lang="en-US" sz="1600" b="0" dirty="0" err="1">
                <a:effectLst/>
                <a:latin typeface="Consolas" panose="020B0609020204030204" pitchFamily="49" charset="0"/>
                <a:cs typeface="Consolas" panose="020B0609020204030204" pitchFamily="49" charset="0"/>
              </a:rPr>
              <a:t>minPath</a:t>
            </a:r>
            <a:r>
              <a:rPr lang="en-US" sz="1600" b="0" dirty="0">
                <a:effectLst/>
                <a:latin typeface="Consolas" panose="020B0609020204030204" pitchFamily="49" charset="0"/>
                <a:cs typeface="Consolas" panose="020B0609020204030204" pitchFamily="49" charset="0"/>
              </a:rPr>
              <a:t> + e</a:t>
            </a:r>
          </a:p>
          <a:p>
            <a:pPr>
              <a:lnSpc>
                <a:spcPts val="1350"/>
              </a:lnSpc>
              <a:buNone/>
            </a:pPr>
            <a:r>
              <a:rPr lang="en-US" sz="1600" b="0" dirty="0">
                <a:effectLst/>
                <a:latin typeface="Consolas" panose="020B0609020204030204" pitchFamily="49" charset="0"/>
                <a:cs typeface="Consolas" panose="020B0609020204030204" pitchFamily="49" charset="0"/>
              </a:rPr>
              <a:t>      add </a:t>
            </a:r>
            <a:r>
              <a:rPr lang="en-US" sz="1600" b="0" dirty="0" err="1">
                <a:effectLst/>
                <a:latin typeface="Consolas" panose="020B0609020204030204" pitchFamily="49" charset="0"/>
                <a:cs typeface="Consolas" panose="020B0609020204030204" pitchFamily="49" charset="0"/>
              </a:rPr>
              <a:t>newPath</a:t>
            </a:r>
            <a:r>
              <a:rPr lang="en-US" sz="1600" b="0" dirty="0">
                <a:effectLst/>
                <a:latin typeface="Consolas" panose="020B0609020204030204" pitchFamily="49" charset="0"/>
                <a:cs typeface="Consolas" panose="020B0609020204030204" pitchFamily="49" charset="0"/>
              </a:rPr>
              <a:t> to active</a:t>
            </a:r>
          </a:p>
          <a:p>
            <a:pPr>
              <a:lnSpc>
                <a:spcPts val="1350"/>
              </a:lnSpc>
              <a:buNone/>
            </a:pPr>
            <a:endParaRPr lang="en-US" sz="1600" b="0" dirty="0">
              <a:effectLst/>
              <a:latin typeface="Consolas" panose="020B0609020204030204" pitchFamily="49" charset="0"/>
              <a:cs typeface="Consolas" panose="020B0609020204030204" pitchFamily="49" charset="0"/>
            </a:endParaRPr>
          </a:p>
          <a:p>
            <a:pPr>
              <a:lnSpc>
                <a:spcPts val="1350"/>
              </a:lnSpc>
              <a:buNone/>
            </a:pPr>
            <a:r>
              <a:rPr lang="en-US" sz="1600" b="0" dirty="0">
                <a:effectLst/>
                <a:latin typeface="Consolas" panose="020B0609020204030204" pitchFamily="49" charset="0"/>
                <a:cs typeface="Consolas" panose="020B0609020204030204" pitchFamily="49" charset="0"/>
              </a:rPr>
              <a:t>return undefined  // no path from start to end :(</a:t>
            </a:r>
            <a:endParaRPr lang="en-US" sz="1600" dirty="0">
              <a:latin typeface="Consolas" panose="020B0609020204030204" pitchFamily="49" charset="0"/>
              <a:cs typeface="Consolas" panose="020B0609020204030204" pitchFamily="49" charset="0"/>
            </a:endParaRPr>
          </a:p>
        </p:txBody>
      </p:sp>
      <p:sp>
        <p:nvSpPr>
          <p:cNvPr id="6" name="TextBox 5">
            <a:extLst>
              <a:ext uri="{FF2B5EF4-FFF2-40B4-BE49-F238E27FC236}">
                <a16:creationId xmlns:a16="http://schemas.microsoft.com/office/drawing/2014/main" id="{B9329E96-F4E7-1A46-47BA-B01B93322576}"/>
              </a:ext>
            </a:extLst>
          </p:cNvPr>
          <p:cNvSpPr txBox="1"/>
          <p:nvPr/>
        </p:nvSpPr>
        <p:spPr>
          <a:xfrm>
            <a:off x="5746123" y="5205414"/>
            <a:ext cx="2940677" cy="646331"/>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steps are described fully</a:t>
            </a:r>
          </a:p>
          <a:p>
            <a:r>
              <a:rPr lang="en-US" dirty="0">
                <a:solidFill>
                  <a:schemeClr val="accent3">
                    <a:lumMod val="75000"/>
                  </a:schemeClr>
                </a:solidFill>
                <a:latin typeface="Franklin Gothic Medium"/>
                <a:cs typeface="Franklin Gothic Medium"/>
              </a:rPr>
              <a:t>(just translate to TypeScript)</a:t>
            </a:r>
          </a:p>
        </p:txBody>
      </p:sp>
      <p:sp>
        <p:nvSpPr>
          <p:cNvPr id="4" name="Slide Number Placeholder 3">
            <a:extLst>
              <a:ext uri="{FF2B5EF4-FFF2-40B4-BE49-F238E27FC236}">
                <a16:creationId xmlns:a16="http://schemas.microsoft.com/office/drawing/2014/main" id="{61CFEAFF-9833-412E-8F2B-F4079D54D084}"/>
              </a:ext>
            </a:extLst>
          </p:cNvPr>
          <p:cNvSpPr>
            <a:spLocks noGrp="1"/>
          </p:cNvSpPr>
          <p:nvPr>
            <p:ph type="sldNum" sz="quarter" idx="4"/>
          </p:nvPr>
        </p:nvSpPr>
        <p:spPr/>
        <p:txBody>
          <a:bodyPr/>
          <a:lstStyle/>
          <a:p>
            <a:fld id="{60F4F636-6A27-E649-AEDF-9DE4D4E58670}" type="slidenum">
              <a:rPr lang="en-US" smtClean="0"/>
              <a:pPr/>
              <a:t>23</a:t>
            </a:fld>
            <a:endParaRPr lang="en-US" dirty="0"/>
          </a:p>
        </p:txBody>
      </p:sp>
    </p:spTree>
    <p:extLst>
      <p:ext uri="{BB962C8B-B14F-4D97-AF65-F5344CB8AC3E}">
        <p14:creationId xmlns:p14="http://schemas.microsoft.com/office/powerpoint/2010/main" val="157369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DF37F-7332-BFC1-1640-6D2EFB4BDD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8E1D02-EA48-22B7-C922-6EEB9E0084B8}"/>
              </a:ext>
            </a:extLst>
          </p:cNvPr>
          <p:cNvSpPr>
            <a:spLocks noGrp="1"/>
          </p:cNvSpPr>
          <p:nvPr>
            <p:ph type="title"/>
          </p:nvPr>
        </p:nvSpPr>
        <p:spPr/>
        <p:txBody>
          <a:bodyPr/>
          <a:lstStyle/>
          <a:p>
            <a:r>
              <a:rPr lang="en-US" dirty="0"/>
              <a:t>"Straight From the Spec"</a:t>
            </a:r>
          </a:p>
        </p:txBody>
      </p:sp>
      <p:sp>
        <p:nvSpPr>
          <p:cNvPr id="3" name="Content Placeholder 2">
            <a:extLst>
              <a:ext uri="{FF2B5EF4-FFF2-40B4-BE49-F238E27FC236}">
                <a16:creationId xmlns:a16="http://schemas.microsoft.com/office/drawing/2014/main" id="{803F669E-5626-ED10-038B-485B80102B8B}"/>
              </a:ext>
            </a:extLst>
          </p:cNvPr>
          <p:cNvSpPr>
            <a:spLocks noGrp="1"/>
          </p:cNvSpPr>
          <p:nvPr>
            <p:ph idx="1"/>
          </p:nvPr>
        </p:nvSpPr>
        <p:spPr/>
        <p:txBody>
          <a:bodyPr/>
          <a:lstStyle/>
          <a:p>
            <a:r>
              <a:rPr lang="en-US" sz="2400" dirty="0"/>
              <a:t>If imperative, just translate math into code</a:t>
            </a:r>
          </a:p>
          <a:p>
            <a:pPr lvl="1"/>
            <a:r>
              <a:rPr lang="en-US" sz="2000" dirty="0"/>
              <a:t>TypeScript here, but could also be Java</a:t>
            </a:r>
          </a:p>
          <a:p>
            <a:pPr lvl="1"/>
            <a:r>
              <a:rPr lang="en-US" sz="2000" dirty="0"/>
              <a:t>we often call this "straight from the spec"</a:t>
            </a:r>
          </a:p>
          <a:p>
            <a:pPr lvl="1"/>
            <a:endParaRPr lang="en-US" sz="2000" dirty="0"/>
          </a:p>
          <a:p>
            <a:r>
              <a:rPr lang="en-US" sz="2400" dirty="0"/>
              <a:t>if declarative (or implementing different imperative spec), then we will need new tools for checking its correctness</a:t>
            </a:r>
            <a:endParaRPr lang="en-US" sz="2000" dirty="0"/>
          </a:p>
        </p:txBody>
      </p:sp>
      <p:sp>
        <p:nvSpPr>
          <p:cNvPr id="4" name="Slide Number Placeholder 3">
            <a:extLst>
              <a:ext uri="{FF2B5EF4-FFF2-40B4-BE49-F238E27FC236}">
                <a16:creationId xmlns:a16="http://schemas.microsoft.com/office/drawing/2014/main" id="{6C0BC7BA-CAC4-0DC7-667B-08C5D25EC569}"/>
              </a:ext>
            </a:extLst>
          </p:cNvPr>
          <p:cNvSpPr>
            <a:spLocks noGrp="1"/>
          </p:cNvSpPr>
          <p:nvPr>
            <p:ph type="sldNum" sz="quarter" idx="4"/>
          </p:nvPr>
        </p:nvSpPr>
        <p:spPr/>
        <p:txBody>
          <a:bodyPr/>
          <a:lstStyle/>
          <a:p>
            <a:fld id="{60F4F636-6A27-E649-AEDF-9DE4D4E58670}" type="slidenum">
              <a:rPr lang="en-US" smtClean="0"/>
              <a:pPr/>
              <a:t>24</a:t>
            </a:fld>
            <a:endParaRPr lang="en-US" dirty="0"/>
          </a:p>
        </p:txBody>
      </p:sp>
    </p:spTree>
    <p:extLst>
      <p:ext uri="{BB962C8B-B14F-4D97-AF65-F5344CB8AC3E}">
        <p14:creationId xmlns:p14="http://schemas.microsoft.com/office/powerpoint/2010/main" val="2857741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E7641-D45E-C01F-A765-1F8F5ABACF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E223C-49A0-8560-3D42-1F074C8FB41B}"/>
              </a:ext>
            </a:extLst>
          </p:cNvPr>
          <p:cNvSpPr>
            <a:spLocks noGrp="1"/>
          </p:cNvSpPr>
          <p:nvPr>
            <p:ph type="title"/>
          </p:nvPr>
        </p:nvSpPr>
        <p:spPr/>
        <p:txBody>
          <a:bodyPr/>
          <a:lstStyle/>
          <a:p>
            <a:r>
              <a:rPr lang="en-US" dirty="0"/>
              <a:t>Examples from Java: Map .replace()</a:t>
            </a:r>
          </a:p>
        </p:txBody>
      </p:sp>
      <p:sp>
        <p:nvSpPr>
          <p:cNvPr id="3" name="Content Placeholder 2">
            <a:extLst>
              <a:ext uri="{FF2B5EF4-FFF2-40B4-BE49-F238E27FC236}">
                <a16:creationId xmlns:a16="http://schemas.microsoft.com/office/drawing/2014/main" id="{8D7F6FFE-244D-9A52-7118-FAA08133623A}"/>
              </a:ext>
            </a:extLst>
          </p:cNvPr>
          <p:cNvSpPr>
            <a:spLocks noGrp="1"/>
          </p:cNvSpPr>
          <p:nvPr>
            <p:ph idx="1"/>
          </p:nvPr>
        </p:nvSpPr>
        <p:spPr>
          <a:xfrm>
            <a:off x="457200" y="1244160"/>
            <a:ext cx="8229600" cy="639319"/>
          </a:xfrm>
        </p:spPr>
        <p:txBody>
          <a:bodyPr/>
          <a:lstStyle/>
          <a:p>
            <a:pPr marL="0" indent="0">
              <a:buNone/>
            </a:pPr>
            <a:r>
              <a:rPr lang="en-US" sz="2600" dirty="0" err="1">
                <a:latin typeface="Courier New" panose="02070309020205020404" pitchFamily="49" charset="0"/>
                <a:cs typeface="Courier New" panose="02070309020205020404" pitchFamily="49" charset="0"/>
              </a:rPr>
              <a:t>java.util.Map</a:t>
            </a:r>
            <a:r>
              <a:rPr lang="en-US" sz="2600" dirty="0">
                <a:latin typeface="Franklin Gothic Medium" panose="020B0603020102020204" pitchFamily="34" charset="0"/>
                <a:cs typeface="Courier New" panose="02070309020205020404" pitchFamily="49" charset="0"/>
              </a:rPr>
              <a:t>  —  set of (key, value) pairs</a:t>
            </a:r>
          </a:p>
          <a:p>
            <a:pPr marL="0" indent="0">
              <a:buNone/>
            </a:pPr>
            <a:endParaRPr lang="en-US" sz="2600" dirty="0">
              <a:latin typeface="Franklin Gothic Medium" panose="020B0603020102020204" pitchFamily="34" charset="0"/>
              <a:cs typeface="Courier New" panose="02070309020205020404" pitchFamily="49" charset="0"/>
            </a:endParaRPr>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p:txBody>
      </p:sp>
      <p:sp>
        <p:nvSpPr>
          <p:cNvPr id="8" name="TextBox 7">
            <a:extLst>
              <a:ext uri="{FF2B5EF4-FFF2-40B4-BE49-F238E27FC236}">
                <a16:creationId xmlns:a16="http://schemas.microsoft.com/office/drawing/2014/main" id="{87EE3E58-0166-B1D4-34D2-1067CEB3DAC3}"/>
              </a:ext>
            </a:extLst>
          </p:cNvPr>
          <p:cNvSpPr txBox="1"/>
          <p:nvPr/>
        </p:nvSpPr>
        <p:spPr>
          <a:xfrm>
            <a:off x="3488155" y="6125517"/>
            <a:ext cx="1569982" cy="461665"/>
          </a:xfrm>
          <a:prstGeom prst="rect">
            <a:avLst/>
          </a:prstGeom>
          <a:noFill/>
        </p:spPr>
        <p:txBody>
          <a:bodyPr wrap="none" rtlCol="0">
            <a:spAutoFit/>
          </a:bodyPr>
          <a:lstStyle/>
          <a:p>
            <a:r>
              <a:rPr lang="en-US" sz="2400" b="1" dirty="0">
                <a:solidFill>
                  <a:srgbClr val="7030A0"/>
                </a:solidFill>
              </a:rPr>
              <a:t>Imperative</a:t>
            </a:r>
            <a:endParaRPr lang="en-US" sz="2400" dirty="0">
              <a:latin typeface="Franklin Gothic Medium"/>
              <a:cs typeface="Franklin Gothic Medium"/>
            </a:endParaRPr>
          </a:p>
        </p:txBody>
      </p:sp>
      <p:sp>
        <p:nvSpPr>
          <p:cNvPr id="4" name="Slide Number Placeholder 3">
            <a:extLst>
              <a:ext uri="{FF2B5EF4-FFF2-40B4-BE49-F238E27FC236}">
                <a16:creationId xmlns:a16="http://schemas.microsoft.com/office/drawing/2014/main" id="{965FC3F6-403D-46F5-9C0A-E2482D6128D4}"/>
              </a:ext>
            </a:extLst>
          </p:cNvPr>
          <p:cNvSpPr>
            <a:spLocks noGrp="1"/>
          </p:cNvSpPr>
          <p:nvPr>
            <p:ph type="sldNum" sz="quarter" idx="4"/>
          </p:nvPr>
        </p:nvSpPr>
        <p:spPr/>
        <p:txBody>
          <a:bodyPr/>
          <a:lstStyle/>
          <a:p>
            <a:fld id="{60F4F636-6A27-E649-AEDF-9DE4D4E58670}" type="slidenum">
              <a:rPr lang="en-US" smtClean="0"/>
              <a:pPr/>
              <a:t>25</a:t>
            </a:fld>
            <a:endParaRPr lang="en-US" dirty="0"/>
          </a:p>
        </p:txBody>
      </p:sp>
      <p:pic>
        <p:nvPicPr>
          <p:cNvPr id="14" name="Picture 13" descr="javadoc for replace. notably, it has an if statement in its spec:  if (map.containsKey(key)) {&#10;     return map.put(key, value);&#10; } else&#10;     return null;">
            <a:extLst>
              <a:ext uri="{FF2B5EF4-FFF2-40B4-BE49-F238E27FC236}">
                <a16:creationId xmlns:a16="http://schemas.microsoft.com/office/drawing/2014/main" id="{8C90BE0E-6026-8BD0-1310-9734055605B1}"/>
              </a:ext>
            </a:extLst>
          </p:cNvPr>
          <p:cNvPicPr>
            <a:picLocks noChangeAspect="1"/>
          </p:cNvPicPr>
          <p:nvPr/>
        </p:nvPicPr>
        <p:blipFill>
          <a:blip r:embed="rId3"/>
          <a:stretch>
            <a:fillRect/>
          </a:stretch>
        </p:blipFill>
        <p:spPr>
          <a:xfrm>
            <a:off x="457199" y="1883479"/>
            <a:ext cx="8217137" cy="3822840"/>
          </a:xfrm>
          <a:prstGeom prst="rect">
            <a:avLst/>
          </a:prstGeom>
        </p:spPr>
      </p:pic>
    </p:spTree>
    <p:extLst>
      <p:ext uri="{BB962C8B-B14F-4D97-AF65-F5344CB8AC3E}">
        <p14:creationId xmlns:p14="http://schemas.microsoft.com/office/powerpoint/2010/main" val="298105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C6E7-0CDD-17A0-6A4C-1D7FD1FDC524}"/>
              </a:ext>
            </a:extLst>
          </p:cNvPr>
          <p:cNvSpPr>
            <a:spLocks noGrp="1"/>
          </p:cNvSpPr>
          <p:nvPr>
            <p:ph type="title"/>
          </p:nvPr>
        </p:nvSpPr>
        <p:spPr/>
        <p:txBody>
          <a:bodyPr/>
          <a:lstStyle/>
          <a:p>
            <a:r>
              <a:rPr lang="en-US" dirty="0"/>
              <a:t>Examples from Java: Map .</a:t>
            </a:r>
            <a:r>
              <a:rPr lang="en-US" dirty="0" err="1"/>
              <a:t>putAll</a:t>
            </a:r>
            <a:r>
              <a:rPr lang="en-US" dirty="0"/>
              <a:t>()</a:t>
            </a:r>
          </a:p>
        </p:txBody>
      </p:sp>
      <p:sp>
        <p:nvSpPr>
          <p:cNvPr id="3" name="Content Placeholder 2">
            <a:extLst>
              <a:ext uri="{FF2B5EF4-FFF2-40B4-BE49-F238E27FC236}">
                <a16:creationId xmlns:a16="http://schemas.microsoft.com/office/drawing/2014/main" id="{99A61C55-8D78-FAC6-541A-03FFA5ADD6CA}"/>
              </a:ext>
            </a:extLst>
          </p:cNvPr>
          <p:cNvSpPr>
            <a:spLocks noGrp="1"/>
          </p:cNvSpPr>
          <p:nvPr>
            <p:ph idx="1"/>
          </p:nvPr>
        </p:nvSpPr>
        <p:spPr>
          <a:xfrm>
            <a:off x="457200" y="1244160"/>
            <a:ext cx="8229600" cy="885582"/>
          </a:xfrm>
        </p:spPr>
        <p:txBody>
          <a:bodyPr/>
          <a:lstStyle/>
          <a:p>
            <a:pPr marL="0" indent="0">
              <a:buNone/>
            </a:pPr>
            <a:r>
              <a:rPr lang="en-US" sz="2600" dirty="0" err="1">
                <a:latin typeface="Courier New" panose="02070309020205020404" pitchFamily="49" charset="0"/>
                <a:cs typeface="Courier New" panose="02070309020205020404" pitchFamily="49" charset="0"/>
              </a:rPr>
              <a:t>java.util.Map</a:t>
            </a:r>
            <a:r>
              <a:rPr lang="en-US" sz="2600" dirty="0">
                <a:latin typeface="Franklin Gothic Medium" panose="020B0603020102020204" pitchFamily="34" charset="0"/>
                <a:cs typeface="Courier New" panose="02070309020205020404" pitchFamily="49" charset="0"/>
              </a:rPr>
              <a:t>  —  set of (key, value) pairs</a:t>
            </a:r>
          </a:p>
          <a:p>
            <a:pPr marL="0" indent="0">
              <a:buNone/>
            </a:pPr>
            <a:endParaRPr lang="en-US" sz="2600" dirty="0"/>
          </a:p>
        </p:txBody>
      </p:sp>
      <p:sp>
        <p:nvSpPr>
          <p:cNvPr id="7" name="TextBox 6">
            <a:extLst>
              <a:ext uri="{FF2B5EF4-FFF2-40B4-BE49-F238E27FC236}">
                <a16:creationId xmlns:a16="http://schemas.microsoft.com/office/drawing/2014/main" id="{87AE9B27-EED3-DA43-E9A7-0611AA556ADB}"/>
              </a:ext>
            </a:extLst>
          </p:cNvPr>
          <p:cNvSpPr txBox="1"/>
          <p:nvPr/>
        </p:nvSpPr>
        <p:spPr>
          <a:xfrm>
            <a:off x="3445296" y="5152175"/>
            <a:ext cx="1569982" cy="461665"/>
          </a:xfrm>
          <a:prstGeom prst="rect">
            <a:avLst/>
          </a:prstGeom>
          <a:noFill/>
        </p:spPr>
        <p:txBody>
          <a:bodyPr wrap="none" rtlCol="0">
            <a:spAutoFit/>
          </a:bodyPr>
          <a:lstStyle/>
          <a:p>
            <a:r>
              <a:rPr lang="en-US" sz="2400" b="1" dirty="0">
                <a:solidFill>
                  <a:srgbClr val="7030A0"/>
                </a:solidFill>
              </a:rPr>
              <a:t>Imperative</a:t>
            </a:r>
            <a:endParaRPr lang="en-US" sz="2400" dirty="0">
              <a:latin typeface="Franklin Gothic Medium"/>
              <a:cs typeface="Franklin Gothic Medium"/>
            </a:endParaRPr>
          </a:p>
        </p:txBody>
      </p:sp>
      <p:sp>
        <p:nvSpPr>
          <p:cNvPr id="6" name="Slide Number Placeholder 5">
            <a:extLst>
              <a:ext uri="{FF2B5EF4-FFF2-40B4-BE49-F238E27FC236}">
                <a16:creationId xmlns:a16="http://schemas.microsoft.com/office/drawing/2014/main" id="{22324A89-D147-6CF0-F213-C46ABC53E545}"/>
              </a:ext>
            </a:extLst>
          </p:cNvPr>
          <p:cNvSpPr>
            <a:spLocks noGrp="1"/>
          </p:cNvSpPr>
          <p:nvPr>
            <p:ph type="sldNum" sz="quarter" idx="4"/>
          </p:nvPr>
        </p:nvSpPr>
        <p:spPr/>
        <p:txBody>
          <a:bodyPr/>
          <a:lstStyle/>
          <a:p>
            <a:fld id="{60F4F636-6A27-E649-AEDF-9DE4D4E58670}" type="slidenum">
              <a:rPr lang="en-US" smtClean="0"/>
              <a:pPr/>
              <a:t>26</a:t>
            </a:fld>
            <a:endParaRPr lang="en-US" dirty="0"/>
          </a:p>
        </p:txBody>
      </p:sp>
      <p:pic>
        <p:nvPicPr>
          <p:cNvPr id="13" name="Picture 12" descr="Javadoc for putAll. The line “The effect of this call is equivalent to that of calling put(k, v) on this map once for each mapping from key k to value v in the specified map.” is highlighted">
            <a:extLst>
              <a:ext uri="{FF2B5EF4-FFF2-40B4-BE49-F238E27FC236}">
                <a16:creationId xmlns:a16="http://schemas.microsoft.com/office/drawing/2014/main" id="{F389308A-7485-DA83-9B30-0FA2FA5FA265}"/>
              </a:ext>
            </a:extLst>
          </p:cNvPr>
          <p:cNvPicPr>
            <a:picLocks noChangeAspect="1"/>
          </p:cNvPicPr>
          <p:nvPr/>
        </p:nvPicPr>
        <p:blipFill>
          <a:blip r:embed="rId3"/>
          <a:stretch>
            <a:fillRect/>
          </a:stretch>
        </p:blipFill>
        <p:spPr>
          <a:xfrm>
            <a:off x="457201" y="2129742"/>
            <a:ext cx="8229599" cy="2782811"/>
          </a:xfrm>
          <a:prstGeom prst="rect">
            <a:avLst/>
          </a:prstGeom>
        </p:spPr>
      </p:pic>
    </p:spTree>
    <p:extLst>
      <p:ext uri="{BB962C8B-B14F-4D97-AF65-F5344CB8AC3E}">
        <p14:creationId xmlns:p14="http://schemas.microsoft.com/office/powerpoint/2010/main" val="177346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DD416-B8E6-B665-3D50-4A0B3C0C92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64458C-E090-B413-AD5E-62197E958F4B}"/>
              </a:ext>
            </a:extLst>
          </p:cNvPr>
          <p:cNvSpPr>
            <a:spLocks noGrp="1"/>
          </p:cNvSpPr>
          <p:nvPr>
            <p:ph type="title"/>
          </p:nvPr>
        </p:nvSpPr>
        <p:spPr/>
        <p:txBody>
          <a:bodyPr/>
          <a:lstStyle/>
          <a:p>
            <a:r>
              <a:rPr lang="en-US" dirty="0"/>
              <a:t>Examples from Java: Map .</a:t>
            </a:r>
            <a:r>
              <a:rPr lang="en-US" dirty="0" err="1"/>
              <a:t>containsKey</a:t>
            </a:r>
            <a:r>
              <a:rPr lang="en-US" dirty="0"/>
              <a:t>()</a:t>
            </a:r>
          </a:p>
        </p:txBody>
      </p:sp>
      <p:sp>
        <p:nvSpPr>
          <p:cNvPr id="3" name="Content Placeholder 2">
            <a:extLst>
              <a:ext uri="{FF2B5EF4-FFF2-40B4-BE49-F238E27FC236}">
                <a16:creationId xmlns:a16="http://schemas.microsoft.com/office/drawing/2014/main" id="{C4AEE842-BBE5-3A9F-0E95-9FA2E0392971}"/>
              </a:ext>
            </a:extLst>
          </p:cNvPr>
          <p:cNvSpPr>
            <a:spLocks noGrp="1"/>
          </p:cNvSpPr>
          <p:nvPr>
            <p:ph idx="1"/>
          </p:nvPr>
        </p:nvSpPr>
        <p:spPr>
          <a:xfrm>
            <a:off x="457200" y="1244160"/>
            <a:ext cx="8229600" cy="627553"/>
          </a:xfrm>
        </p:spPr>
        <p:txBody>
          <a:bodyPr/>
          <a:lstStyle/>
          <a:p>
            <a:pPr marL="0" indent="0">
              <a:buNone/>
            </a:pPr>
            <a:r>
              <a:rPr lang="en-US" sz="2600" dirty="0" err="1">
                <a:latin typeface="Courier New" panose="02070309020205020404" pitchFamily="49" charset="0"/>
                <a:cs typeface="Courier New" panose="02070309020205020404" pitchFamily="49" charset="0"/>
              </a:rPr>
              <a:t>java.util.Map</a:t>
            </a:r>
            <a:r>
              <a:rPr lang="en-US" sz="2600" dirty="0">
                <a:latin typeface="Franklin Gothic Medium" panose="020B0603020102020204" pitchFamily="34" charset="0"/>
                <a:cs typeface="Courier New" panose="02070309020205020404" pitchFamily="49" charset="0"/>
              </a:rPr>
              <a:t>  —  set of (key, value) pairs</a:t>
            </a:r>
          </a:p>
          <a:p>
            <a:pPr marL="0" indent="0">
              <a:buNone/>
            </a:pPr>
            <a:endParaRPr lang="en-US" sz="2600" dirty="0"/>
          </a:p>
        </p:txBody>
      </p:sp>
      <p:sp>
        <p:nvSpPr>
          <p:cNvPr id="8" name="TextBox 7">
            <a:extLst>
              <a:ext uri="{FF2B5EF4-FFF2-40B4-BE49-F238E27FC236}">
                <a16:creationId xmlns:a16="http://schemas.microsoft.com/office/drawing/2014/main" id="{AB480553-5A0D-637E-8088-83792508F478}"/>
              </a:ext>
            </a:extLst>
          </p:cNvPr>
          <p:cNvSpPr txBox="1"/>
          <p:nvPr/>
        </p:nvSpPr>
        <p:spPr>
          <a:xfrm>
            <a:off x="3395291" y="5383007"/>
            <a:ext cx="3023328" cy="461665"/>
          </a:xfrm>
          <a:prstGeom prst="rect">
            <a:avLst/>
          </a:prstGeom>
          <a:noFill/>
        </p:spPr>
        <p:txBody>
          <a:bodyPr wrap="none" rtlCol="0">
            <a:spAutoFit/>
          </a:bodyPr>
          <a:lstStyle/>
          <a:p>
            <a:r>
              <a:rPr lang="en-US" sz="2400" b="1" dirty="0">
                <a:solidFill>
                  <a:srgbClr val="7030A0"/>
                </a:solidFill>
              </a:rPr>
              <a:t>Declarative (probably)</a:t>
            </a:r>
            <a:endParaRPr lang="en-US" sz="2400" dirty="0">
              <a:latin typeface="Franklin Gothic Medium"/>
              <a:cs typeface="Franklin Gothic Medium"/>
            </a:endParaRPr>
          </a:p>
        </p:txBody>
      </p:sp>
      <p:sp>
        <p:nvSpPr>
          <p:cNvPr id="6" name="Slide Number Placeholder 5">
            <a:extLst>
              <a:ext uri="{FF2B5EF4-FFF2-40B4-BE49-F238E27FC236}">
                <a16:creationId xmlns:a16="http://schemas.microsoft.com/office/drawing/2014/main" id="{DFCC3F82-CFF5-56FE-49CC-D26868F55B15}"/>
              </a:ext>
            </a:extLst>
          </p:cNvPr>
          <p:cNvSpPr>
            <a:spLocks noGrp="1"/>
          </p:cNvSpPr>
          <p:nvPr>
            <p:ph type="sldNum" sz="quarter" idx="4"/>
          </p:nvPr>
        </p:nvSpPr>
        <p:spPr/>
        <p:txBody>
          <a:bodyPr/>
          <a:lstStyle/>
          <a:p>
            <a:fld id="{60F4F636-6A27-E649-AEDF-9DE4D4E58670}" type="slidenum">
              <a:rPr lang="en-US" smtClean="0"/>
              <a:pPr/>
              <a:t>27</a:t>
            </a:fld>
            <a:endParaRPr lang="en-US" dirty="0"/>
          </a:p>
        </p:txBody>
      </p:sp>
      <p:pic>
        <p:nvPicPr>
          <p:cNvPr id="10" name="Picture 9" descr="Javadoc for containsKey; highlighted is “More formally, returns true if and only if this map contains a mapping for a key k such that Objects.equals(key, k).”">
            <a:extLst>
              <a:ext uri="{FF2B5EF4-FFF2-40B4-BE49-F238E27FC236}">
                <a16:creationId xmlns:a16="http://schemas.microsoft.com/office/drawing/2014/main" id="{F9098B93-6F81-DFE9-28C6-49FE47D3F461}"/>
              </a:ext>
            </a:extLst>
          </p:cNvPr>
          <p:cNvPicPr>
            <a:picLocks noChangeAspect="1"/>
          </p:cNvPicPr>
          <p:nvPr/>
        </p:nvPicPr>
        <p:blipFill>
          <a:blip r:embed="rId3"/>
          <a:stretch>
            <a:fillRect/>
          </a:stretch>
        </p:blipFill>
        <p:spPr>
          <a:xfrm>
            <a:off x="457200" y="1871712"/>
            <a:ext cx="8203038" cy="3114575"/>
          </a:xfrm>
          <a:prstGeom prst="rect">
            <a:avLst/>
          </a:prstGeom>
        </p:spPr>
      </p:pic>
    </p:spTree>
    <p:extLst>
      <p:ext uri="{BB962C8B-B14F-4D97-AF65-F5344CB8AC3E}">
        <p14:creationId xmlns:p14="http://schemas.microsoft.com/office/powerpoint/2010/main" val="317372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9DA0A-B32B-F269-0DE5-29820BB197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8C465E-DCC0-C76F-8807-82BD96A473BF}"/>
              </a:ext>
            </a:extLst>
          </p:cNvPr>
          <p:cNvSpPr>
            <a:spLocks noGrp="1"/>
          </p:cNvSpPr>
          <p:nvPr>
            <p:ph type="title"/>
          </p:nvPr>
        </p:nvSpPr>
        <p:spPr/>
        <p:txBody>
          <a:bodyPr>
            <a:normAutofit/>
          </a:bodyPr>
          <a:lstStyle/>
          <a:p>
            <a:r>
              <a:rPr lang="en-US" dirty="0"/>
              <a:t>Examples from Java: Object .</a:t>
            </a:r>
            <a:r>
              <a:rPr lang="en-US" dirty="0" err="1"/>
              <a:t>hashCode</a:t>
            </a:r>
            <a:r>
              <a:rPr lang="en-US" dirty="0"/>
              <a:t>()</a:t>
            </a:r>
          </a:p>
        </p:txBody>
      </p:sp>
      <p:sp>
        <p:nvSpPr>
          <p:cNvPr id="3" name="Content Placeholder 2">
            <a:extLst>
              <a:ext uri="{FF2B5EF4-FFF2-40B4-BE49-F238E27FC236}">
                <a16:creationId xmlns:a16="http://schemas.microsoft.com/office/drawing/2014/main" id="{D5C379CF-C616-B274-F86B-3DF6D97DAEC8}"/>
              </a:ext>
            </a:extLst>
          </p:cNvPr>
          <p:cNvSpPr>
            <a:spLocks noGrp="1"/>
          </p:cNvSpPr>
          <p:nvPr>
            <p:ph idx="1"/>
          </p:nvPr>
        </p:nvSpPr>
        <p:spPr>
          <a:xfrm>
            <a:off x="457200" y="1244160"/>
            <a:ext cx="8229600" cy="606642"/>
          </a:xfrm>
        </p:spPr>
        <p:txBody>
          <a:bodyPr/>
          <a:lstStyle/>
          <a:p>
            <a:pPr marL="0" indent="0">
              <a:buNone/>
            </a:pPr>
            <a:r>
              <a:rPr lang="en-US" sz="2600" dirty="0" err="1">
                <a:latin typeface="Courier New" panose="02070309020205020404" pitchFamily="49" charset="0"/>
                <a:cs typeface="Courier New" panose="02070309020205020404" pitchFamily="49" charset="0"/>
              </a:rPr>
              <a:t>java.util.Object</a:t>
            </a:r>
            <a:endParaRPr lang="en-US" sz="2600" dirty="0">
              <a:latin typeface="Franklin Gothic Medium" panose="020B0603020102020204" pitchFamily="34" charset="0"/>
              <a:cs typeface="Courier New" panose="02070309020205020404" pitchFamily="49" charset="0"/>
            </a:endParaRPr>
          </a:p>
          <a:p>
            <a:pPr marL="0" indent="0">
              <a:buNone/>
            </a:pPr>
            <a:endParaRPr lang="en-US" sz="2600" dirty="0"/>
          </a:p>
          <a:p>
            <a:pPr marL="0" indent="0">
              <a:buNone/>
            </a:pPr>
            <a:endParaRPr lang="en-US" sz="2600" dirty="0"/>
          </a:p>
          <a:p>
            <a:pPr marL="0" indent="0">
              <a:buNone/>
            </a:pPr>
            <a:endParaRPr lang="en-US" sz="2600" dirty="0"/>
          </a:p>
        </p:txBody>
      </p:sp>
      <p:sp>
        <p:nvSpPr>
          <p:cNvPr id="4" name="TextBox 3">
            <a:extLst>
              <a:ext uri="{FF2B5EF4-FFF2-40B4-BE49-F238E27FC236}">
                <a16:creationId xmlns:a16="http://schemas.microsoft.com/office/drawing/2014/main" id="{C1F556A5-1A22-936F-7865-B8177D764817}"/>
              </a:ext>
            </a:extLst>
          </p:cNvPr>
          <p:cNvSpPr txBox="1"/>
          <p:nvPr/>
        </p:nvSpPr>
        <p:spPr>
          <a:xfrm>
            <a:off x="3531960" y="6356350"/>
            <a:ext cx="1622880" cy="461665"/>
          </a:xfrm>
          <a:prstGeom prst="rect">
            <a:avLst/>
          </a:prstGeom>
          <a:noFill/>
        </p:spPr>
        <p:txBody>
          <a:bodyPr wrap="none" rtlCol="0">
            <a:spAutoFit/>
          </a:bodyPr>
          <a:lstStyle/>
          <a:p>
            <a:r>
              <a:rPr lang="en-US" sz="2400" b="1" dirty="0">
                <a:solidFill>
                  <a:srgbClr val="7030A0"/>
                </a:solidFill>
              </a:rPr>
              <a:t>Declarative</a:t>
            </a:r>
            <a:endParaRPr lang="en-US" sz="2400" dirty="0">
              <a:latin typeface="Franklin Gothic Medium"/>
              <a:cs typeface="Franklin Gothic Medium"/>
            </a:endParaRPr>
          </a:p>
        </p:txBody>
      </p:sp>
      <p:sp>
        <p:nvSpPr>
          <p:cNvPr id="5" name="Slide Number Placeholder 4">
            <a:extLst>
              <a:ext uri="{FF2B5EF4-FFF2-40B4-BE49-F238E27FC236}">
                <a16:creationId xmlns:a16="http://schemas.microsoft.com/office/drawing/2014/main" id="{85ABD713-F0BF-152A-0489-BD6658A1B838}"/>
              </a:ext>
            </a:extLst>
          </p:cNvPr>
          <p:cNvSpPr>
            <a:spLocks noGrp="1"/>
          </p:cNvSpPr>
          <p:nvPr>
            <p:ph type="sldNum" sz="quarter" idx="4"/>
          </p:nvPr>
        </p:nvSpPr>
        <p:spPr/>
        <p:txBody>
          <a:bodyPr/>
          <a:lstStyle/>
          <a:p>
            <a:fld id="{60F4F636-6A27-E649-AEDF-9DE4D4E58670}" type="slidenum">
              <a:rPr lang="en-US" smtClean="0"/>
              <a:pPr/>
              <a:t>28</a:t>
            </a:fld>
            <a:endParaRPr lang="en-US" dirty="0"/>
          </a:p>
        </p:txBody>
      </p:sp>
      <p:pic>
        <p:nvPicPr>
          <p:cNvPr id="8" name="Picture 7" descr="Javadoc for hashcode. Highlighted is “If two objects are equal according to the equals method, then calling the hashCode method on each of the two objects must produce the same integer result.”">
            <a:extLst>
              <a:ext uri="{FF2B5EF4-FFF2-40B4-BE49-F238E27FC236}">
                <a16:creationId xmlns:a16="http://schemas.microsoft.com/office/drawing/2014/main" id="{A549579F-964D-0B94-F228-D5B06CC981E2}"/>
              </a:ext>
            </a:extLst>
          </p:cNvPr>
          <p:cNvPicPr>
            <a:picLocks noChangeAspect="1"/>
          </p:cNvPicPr>
          <p:nvPr/>
        </p:nvPicPr>
        <p:blipFill>
          <a:blip r:embed="rId3"/>
          <a:stretch>
            <a:fillRect/>
          </a:stretch>
        </p:blipFill>
        <p:spPr>
          <a:xfrm>
            <a:off x="457200" y="1819500"/>
            <a:ext cx="7772400" cy="4568153"/>
          </a:xfrm>
          <a:prstGeom prst="rect">
            <a:avLst/>
          </a:prstGeom>
        </p:spPr>
      </p:pic>
    </p:spTree>
    <p:extLst>
      <p:ext uri="{BB962C8B-B14F-4D97-AF65-F5344CB8AC3E}">
        <p14:creationId xmlns:p14="http://schemas.microsoft.com/office/powerpoint/2010/main" val="337580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3D87B-B44E-EE85-B70B-DB9B82F39F7C}"/>
              </a:ext>
            </a:extLst>
          </p:cNvPr>
          <p:cNvSpPr>
            <a:spLocks noGrp="1"/>
          </p:cNvSpPr>
          <p:nvPr>
            <p:ph type="title"/>
          </p:nvPr>
        </p:nvSpPr>
        <p:spPr/>
        <p:txBody>
          <a:bodyPr/>
          <a:lstStyle/>
          <a:p>
            <a:r>
              <a:rPr lang="en-US" dirty="0"/>
              <a:t>This Topic’s Goal: Imperative Specifications</a:t>
            </a:r>
          </a:p>
        </p:txBody>
      </p:sp>
      <p:sp>
        <p:nvSpPr>
          <p:cNvPr id="3" name="Content Placeholder 2">
            <a:extLst>
              <a:ext uri="{FF2B5EF4-FFF2-40B4-BE49-F238E27FC236}">
                <a16:creationId xmlns:a16="http://schemas.microsoft.com/office/drawing/2014/main" id="{F7B54243-A194-F9BB-AAA8-CB9196B31B0D}"/>
              </a:ext>
            </a:extLst>
          </p:cNvPr>
          <p:cNvSpPr>
            <a:spLocks noGrp="1"/>
          </p:cNvSpPr>
          <p:nvPr>
            <p:ph idx="1"/>
          </p:nvPr>
        </p:nvSpPr>
        <p:spPr/>
        <p:txBody>
          <a:bodyPr/>
          <a:lstStyle/>
          <a:p>
            <a:r>
              <a:rPr lang="en-US" sz="2400" dirty="0"/>
              <a:t>Toolkit for writing </a:t>
            </a:r>
            <a:r>
              <a:rPr lang="en-US" sz="2400" b="1" dirty="0">
                <a:solidFill>
                  <a:srgbClr val="7030A0"/>
                </a:solidFill>
              </a:rPr>
              <a:t>imperative</a:t>
            </a:r>
            <a:r>
              <a:rPr lang="en-US" sz="2400" dirty="0"/>
              <a:t> specifications</a:t>
            </a:r>
          </a:p>
          <a:p>
            <a:pPr lvl="1"/>
            <a:r>
              <a:rPr lang="en-US" sz="2000" dirty="0"/>
              <a:t>define math for data and code</a:t>
            </a:r>
          </a:p>
          <a:p>
            <a:pPr lvl="2"/>
            <a:r>
              <a:rPr lang="en-US" sz="1600" dirty="0"/>
              <a:t>write specifications that are </a:t>
            </a:r>
            <a:r>
              <a:rPr lang="en-US" sz="1600" b="1" u="sng" dirty="0"/>
              <a:t>language independent</a:t>
            </a:r>
          </a:p>
          <a:p>
            <a:pPr lvl="2"/>
            <a:r>
              <a:rPr lang="en-US" sz="1600" dirty="0"/>
              <a:t>(don't want a toolkit that only works for TypeScript)</a:t>
            </a:r>
          </a:p>
          <a:p>
            <a:pPr lvl="1"/>
            <a:r>
              <a:rPr lang="en-US" sz="2000" dirty="0"/>
              <a:t>describe how to translate imperative specs into TypeScript</a:t>
            </a:r>
          </a:p>
          <a:p>
            <a:pPr lvl="2"/>
            <a:r>
              <a:rPr lang="en-US" sz="1600" dirty="0"/>
              <a:t>try to make the translations as </a:t>
            </a:r>
            <a:r>
              <a:rPr lang="en-US" sz="1600" i="1" dirty="0"/>
              <a:t>straightforward</a:t>
            </a:r>
            <a:r>
              <a:rPr lang="en-US" sz="1600" dirty="0"/>
              <a:t> as possible (fewer mistakes)</a:t>
            </a:r>
          </a:p>
          <a:p>
            <a:pPr lvl="1"/>
            <a:r>
              <a:rPr lang="en-US" sz="2000" dirty="0"/>
              <a:t>mention new TypeScript features when related</a:t>
            </a:r>
          </a:p>
          <a:p>
            <a:pPr lvl="2"/>
            <a:r>
              <a:rPr lang="en-US" sz="1600" dirty="0"/>
              <a:t>critical to understand what bugs the type system catches and which it does not</a:t>
            </a:r>
          </a:p>
          <a:p>
            <a:pPr lvl="1"/>
            <a:endParaRPr lang="en-US" sz="2000" dirty="0"/>
          </a:p>
          <a:p>
            <a:r>
              <a:rPr lang="en-US" sz="2400" dirty="0"/>
              <a:t>Will look at </a:t>
            </a:r>
            <a:r>
              <a:rPr lang="en-US" sz="2400" b="1" dirty="0">
                <a:solidFill>
                  <a:srgbClr val="7030A0"/>
                </a:solidFill>
              </a:rPr>
              <a:t>declarative</a:t>
            </a:r>
            <a:r>
              <a:rPr lang="en-US" sz="2400" dirty="0"/>
              <a:t> specifications later</a:t>
            </a:r>
          </a:p>
        </p:txBody>
      </p:sp>
      <p:sp>
        <p:nvSpPr>
          <p:cNvPr id="4" name="Slide Number Placeholder 3">
            <a:extLst>
              <a:ext uri="{FF2B5EF4-FFF2-40B4-BE49-F238E27FC236}">
                <a16:creationId xmlns:a16="http://schemas.microsoft.com/office/drawing/2014/main" id="{DAB397E0-7270-AF24-80D0-41431D39DFD8}"/>
              </a:ext>
            </a:extLst>
          </p:cNvPr>
          <p:cNvSpPr>
            <a:spLocks noGrp="1"/>
          </p:cNvSpPr>
          <p:nvPr>
            <p:ph type="sldNum" sz="quarter" idx="4"/>
          </p:nvPr>
        </p:nvSpPr>
        <p:spPr/>
        <p:txBody>
          <a:bodyPr/>
          <a:lstStyle/>
          <a:p>
            <a:fld id="{60F4F636-6A27-E649-AEDF-9DE4D4E58670}" type="slidenum">
              <a:rPr lang="en-US" smtClean="0"/>
              <a:pPr/>
              <a:t>29</a:t>
            </a:fld>
            <a:endParaRPr lang="en-US" dirty="0"/>
          </a:p>
        </p:txBody>
      </p:sp>
    </p:spTree>
    <p:extLst>
      <p:ext uri="{BB962C8B-B14F-4D97-AF65-F5344CB8AC3E}">
        <p14:creationId xmlns:p14="http://schemas.microsoft.com/office/powerpoint/2010/main" val="77042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90847-0B86-AA9C-208B-4803D05D14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2FDD41-3F3D-C793-2022-99D3D56FC50F}"/>
              </a:ext>
            </a:extLst>
          </p:cNvPr>
          <p:cNvSpPr>
            <a:spLocks noGrp="1"/>
          </p:cNvSpPr>
          <p:nvPr>
            <p:ph type="title"/>
          </p:nvPr>
        </p:nvSpPr>
        <p:spPr/>
        <p:txBody>
          <a:bodyPr/>
          <a:lstStyle/>
          <a:p>
            <a:r>
              <a:rPr lang="en-US" dirty="0"/>
              <a:t>HW2 &amp; Mutation</a:t>
            </a:r>
          </a:p>
        </p:txBody>
      </p:sp>
      <p:sp>
        <p:nvSpPr>
          <p:cNvPr id="3" name="Content Placeholder 2">
            <a:extLst>
              <a:ext uri="{FF2B5EF4-FFF2-40B4-BE49-F238E27FC236}">
                <a16:creationId xmlns:a16="http://schemas.microsoft.com/office/drawing/2014/main" id="{2D32C2E3-A697-0AA0-CDE1-8CC98E5927DA}"/>
              </a:ext>
            </a:extLst>
          </p:cNvPr>
          <p:cNvSpPr>
            <a:spLocks noGrp="1"/>
          </p:cNvSpPr>
          <p:nvPr>
            <p:ph idx="1"/>
          </p:nvPr>
        </p:nvSpPr>
        <p:spPr/>
        <p:txBody>
          <a:bodyPr/>
          <a:lstStyle/>
          <a:p>
            <a:r>
              <a:rPr lang="en-US" sz="2600" dirty="0"/>
              <a:t>Was the bug due to a disallowed mutation?</a:t>
            </a:r>
          </a:p>
          <a:p>
            <a:pPr lvl="1"/>
            <a:r>
              <a:rPr lang="en-US" sz="2200" dirty="0"/>
              <a:t>students reported 'yes' for 11.5% of bugs</a:t>
            </a:r>
          </a:p>
          <a:p>
            <a:pPr lvl="1"/>
            <a:r>
              <a:rPr lang="en-US" sz="2200" dirty="0"/>
              <a:t>such bugs took </a:t>
            </a:r>
            <a:r>
              <a:rPr lang="en-US" sz="2200" b="1" dirty="0"/>
              <a:t>&gt;40% longer to debug on average</a:t>
            </a:r>
          </a:p>
        </p:txBody>
      </p:sp>
      <p:sp>
        <p:nvSpPr>
          <p:cNvPr id="4" name="Slide Number Placeholder 3">
            <a:extLst>
              <a:ext uri="{FF2B5EF4-FFF2-40B4-BE49-F238E27FC236}">
                <a16:creationId xmlns:a16="http://schemas.microsoft.com/office/drawing/2014/main" id="{678F5FC7-82AA-15AB-BC05-3A597F30B40C}"/>
              </a:ext>
            </a:extLst>
          </p:cNvPr>
          <p:cNvSpPr>
            <a:spLocks noGrp="1"/>
          </p:cNvSpPr>
          <p:nvPr>
            <p:ph type="sldNum" sz="quarter" idx="4"/>
          </p:nvPr>
        </p:nvSpPr>
        <p:spPr/>
        <p:txBody>
          <a:bodyPr/>
          <a:lstStyle/>
          <a:p>
            <a:fld id="{60F4F636-6A27-E649-AEDF-9DE4D4E58670}" type="slidenum">
              <a:rPr lang="en-US" smtClean="0"/>
              <a:pPr/>
              <a:t>3</a:t>
            </a:fld>
            <a:endParaRPr lang="en-US" dirty="0"/>
          </a:p>
        </p:txBody>
      </p:sp>
    </p:spTree>
    <p:extLst>
      <p:ext uri="{BB962C8B-B14F-4D97-AF65-F5344CB8AC3E}">
        <p14:creationId xmlns:p14="http://schemas.microsoft.com/office/powerpoint/2010/main" val="516892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463D-92F4-F396-14B0-E8D7D7C48F77}"/>
              </a:ext>
            </a:extLst>
          </p:cNvPr>
          <p:cNvSpPr>
            <a:spLocks noGrp="1"/>
          </p:cNvSpPr>
          <p:nvPr>
            <p:ph type="ctrTitle"/>
          </p:nvPr>
        </p:nvSpPr>
        <p:spPr/>
        <p:txBody>
          <a:bodyPr/>
          <a:lstStyle/>
          <a:p>
            <a:r>
              <a:rPr lang="en-US" dirty="0"/>
              <a:t>Math Notation</a:t>
            </a:r>
          </a:p>
        </p:txBody>
      </p:sp>
    </p:spTree>
    <p:extLst>
      <p:ext uri="{BB962C8B-B14F-4D97-AF65-F5344CB8AC3E}">
        <p14:creationId xmlns:p14="http://schemas.microsoft.com/office/powerpoint/2010/main" val="955929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Basic Data Types in Math</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800" dirty="0"/>
              <a:t>In math, the basic data types are “sets”</a:t>
            </a:r>
          </a:p>
          <a:p>
            <a:pPr lvl="1"/>
            <a:r>
              <a:rPr lang="en-US" sz="2400" dirty="0">
                <a:latin typeface="Franklin Gothic Medium"/>
                <a:cs typeface="Franklin Gothic Medium"/>
              </a:rPr>
              <a:t>sets are collections of objects called </a:t>
            </a:r>
            <a:r>
              <a:rPr lang="en-US" sz="2400" b="1" dirty="0">
                <a:latin typeface="Franklin Gothic Medium"/>
                <a:cs typeface="Franklin Gothic Medium"/>
              </a:rPr>
              <a:t>elements</a:t>
            </a:r>
            <a:endParaRPr lang="en-US" sz="2800" dirty="0">
              <a:latin typeface="Franklin Gothic Medium"/>
              <a:cs typeface="Franklin Gothic Medium"/>
            </a:endParaRPr>
          </a:p>
          <a:p>
            <a:pPr lvl="1"/>
            <a:r>
              <a:rPr lang="en-US" sz="2400" dirty="0">
                <a:latin typeface="Franklin Gothic Medium"/>
                <a:cs typeface="Franklin Gothic Medium"/>
              </a:rPr>
              <a:t>write</a:t>
            </a:r>
            <a:r>
              <a:rPr lang="en-US" sz="2400" b="1" dirty="0">
                <a:latin typeface="Franklin Gothic Medium"/>
                <a:cs typeface="Franklin Gothic Medium"/>
              </a:rPr>
              <a:t> </a:t>
            </a:r>
            <a:r>
              <a:rPr lang="en-US" sz="2400" dirty="0">
                <a:cs typeface="Franklin Gothic Medium"/>
              </a:rPr>
              <a:t>x </a:t>
            </a:r>
            <a:r>
              <a:rPr lang="en-US" sz="2400" dirty="0">
                <a:solidFill>
                  <a:prstClr val="black"/>
                </a:solidFill>
                <a:latin typeface="Cambria Math" panose="02040503050406030204" pitchFamily="18" charset="0"/>
                <a:ea typeface="Cambria Math" panose="02040503050406030204" pitchFamily="18" charset="0"/>
                <a:cs typeface="Franklin Gothic Medium"/>
              </a:rPr>
              <a:t>∈ </a:t>
            </a:r>
            <a:r>
              <a:rPr lang="en-US" sz="2400" dirty="0">
                <a:cs typeface="Franklin Gothic Medium"/>
              </a:rPr>
              <a:t>S</a:t>
            </a:r>
            <a:r>
              <a:rPr lang="en-US" sz="2400" b="1" dirty="0">
                <a:latin typeface="Franklin Gothic Medium"/>
                <a:cs typeface="Franklin Gothic Medium"/>
              </a:rPr>
              <a:t> </a:t>
            </a:r>
            <a:r>
              <a:rPr lang="en-US" sz="2400" dirty="0">
                <a:latin typeface="Franklin Gothic Medium"/>
                <a:cs typeface="Franklin Gothic Medium"/>
              </a:rPr>
              <a:t>to say that</a:t>
            </a:r>
            <a:r>
              <a:rPr lang="en-US" sz="2400" b="1" dirty="0">
                <a:latin typeface="Franklin Gothic Medium"/>
                <a:cs typeface="Franklin Gothic Medium"/>
              </a:rPr>
              <a:t> “</a:t>
            </a:r>
            <a:r>
              <a:rPr lang="en-US" sz="2400" dirty="0">
                <a:cs typeface="Franklin Gothic Medium"/>
              </a:rPr>
              <a:t>x”</a:t>
            </a:r>
            <a:r>
              <a:rPr lang="en-US" sz="2400" b="1" dirty="0">
                <a:latin typeface="Franklin Gothic Medium"/>
                <a:cs typeface="Franklin Gothic Medium"/>
              </a:rPr>
              <a:t> </a:t>
            </a:r>
            <a:r>
              <a:rPr lang="en-US" sz="2400" dirty="0">
                <a:latin typeface="Franklin Gothic Medium"/>
                <a:cs typeface="Franklin Gothic Medium"/>
              </a:rPr>
              <a:t>is an element of set</a:t>
            </a:r>
            <a:r>
              <a:rPr lang="en-US" sz="2400" b="1" dirty="0">
                <a:latin typeface="Franklin Gothic Medium"/>
                <a:cs typeface="Franklin Gothic Medium"/>
              </a:rPr>
              <a:t> </a:t>
            </a:r>
            <a:r>
              <a:rPr lang="en-US" sz="2400" dirty="0">
                <a:latin typeface="Franklin Gothic Medium"/>
                <a:cs typeface="Franklin Gothic Medium"/>
              </a:rPr>
              <a:t>“</a:t>
            </a:r>
            <a:r>
              <a:rPr lang="en-US" sz="2400" dirty="0">
                <a:cs typeface="Franklin Gothic Medium"/>
              </a:rPr>
              <a:t>S”,</a:t>
            </a:r>
            <a:br>
              <a:rPr lang="en-US" sz="2400" dirty="0">
                <a:cs typeface="Franklin Gothic Medium"/>
              </a:rPr>
            </a:br>
            <a:r>
              <a:rPr lang="en-US" sz="2400" dirty="0">
                <a:solidFill>
                  <a:prstClr val="black"/>
                </a:solidFill>
                <a:latin typeface="Franklin Gothic Medium" panose="020B0603020102020204" pitchFamily="34" charset="0"/>
                <a:cs typeface="Calibri" panose="020F0502020204030204" pitchFamily="34" charset="0"/>
              </a:rPr>
              <a:t>and </a:t>
            </a:r>
            <a:r>
              <a:rPr lang="en-US" sz="2400" dirty="0">
                <a:solidFill>
                  <a:prstClr val="black"/>
                </a:solidFill>
                <a:cs typeface="Franklin Gothic Medium"/>
              </a:rPr>
              <a:t>x </a:t>
            </a:r>
            <a:r>
              <a:rPr lang="en-US" sz="2400" dirty="0">
                <a:solidFill>
                  <a:prstClr val="black"/>
                </a:solidFill>
                <a:latin typeface="Cambria Math" panose="02040503050406030204" pitchFamily="18" charset="0"/>
                <a:ea typeface="Cambria Math" panose="02040503050406030204" pitchFamily="18" charset="0"/>
                <a:cs typeface="Franklin Gothic Medium"/>
              </a:rPr>
              <a:t>∉ </a:t>
            </a:r>
            <a:r>
              <a:rPr lang="en-US" sz="2400" dirty="0">
                <a:cs typeface="Franklin Gothic Medium"/>
              </a:rPr>
              <a:t>S</a:t>
            </a:r>
            <a:r>
              <a:rPr lang="en-US" sz="2400" dirty="0">
                <a:solidFill>
                  <a:prstClr val="black"/>
                </a:solidFill>
                <a:latin typeface="Calibri" panose="020F0502020204030204" pitchFamily="34" charset="0"/>
                <a:ea typeface="Cambria Math" panose="02040503050406030204" pitchFamily="18" charset="0"/>
                <a:cs typeface="Calibri" panose="020F0502020204030204" pitchFamily="34" charset="0"/>
              </a:rPr>
              <a:t> </a:t>
            </a:r>
            <a:r>
              <a:rPr lang="en-US" sz="2400" dirty="0">
                <a:solidFill>
                  <a:prstClr val="black"/>
                </a:solidFill>
                <a:latin typeface="Franklin Gothic Medium" panose="020B0603020102020204" pitchFamily="34" charset="0"/>
                <a:ea typeface="Cambria Math" panose="02040503050406030204" pitchFamily="18" charset="0"/>
                <a:cs typeface="Calibri" panose="020F0502020204030204" pitchFamily="34" charset="0"/>
              </a:rPr>
              <a:t>to say that it is not.</a:t>
            </a:r>
          </a:p>
          <a:p>
            <a:pPr lvl="1"/>
            <a:endParaRPr lang="en-US" sz="2400" dirty="0">
              <a:solidFill>
                <a:prstClr val="black"/>
              </a:solidFill>
              <a:latin typeface="Franklin Gothic Medium" panose="020B0603020102020204" pitchFamily="34" charset="0"/>
              <a:ea typeface="Cambria Math" panose="02040503050406030204" pitchFamily="18" charset="0"/>
              <a:cs typeface="Calibri" panose="020F0502020204030204" pitchFamily="34" charset="0"/>
            </a:endParaRPr>
          </a:p>
          <a:p>
            <a:r>
              <a:rPr lang="en-US" sz="2800" dirty="0">
                <a:solidFill>
                  <a:prstClr val="black"/>
                </a:solidFill>
                <a:latin typeface="Franklin Gothic Medium" panose="020B0603020102020204" pitchFamily="34" charset="0"/>
                <a:ea typeface="Cambria Math" panose="02040503050406030204" pitchFamily="18" charset="0"/>
                <a:cs typeface="Calibri" panose="020F0502020204030204" pitchFamily="34" charset="0"/>
              </a:rPr>
              <a:t>Examples:</a:t>
            </a:r>
            <a:endParaRPr lang="en-US" sz="2600" dirty="0"/>
          </a:p>
          <a:p>
            <a:pPr marL="0" indent="0">
              <a:buNone/>
            </a:pPr>
            <a:r>
              <a:rPr lang="en-US" sz="2400" dirty="0"/>
              <a:t>	</a:t>
            </a:r>
            <a:r>
              <a:rPr lang="en-US" sz="2400" dirty="0">
                <a:cs typeface="Franklin Gothic Medium"/>
              </a:rPr>
              <a:t> x </a:t>
            </a:r>
            <a:r>
              <a:rPr lang="en-US" sz="2400" dirty="0">
                <a:solidFill>
                  <a:prstClr val="black"/>
                </a:solidFill>
                <a:latin typeface="Cambria Math" panose="02040503050406030204" pitchFamily="18" charset="0"/>
                <a:ea typeface="Cambria Math" panose="02040503050406030204" pitchFamily="18" charset="0"/>
                <a:cs typeface="Franklin Gothic Medium"/>
              </a:rPr>
              <a:t>∈ </a:t>
            </a:r>
            <a:r>
              <a:rPr lang="en-US" sz="2400" b="1" dirty="0"/>
              <a:t>ℤ</a:t>
            </a:r>
            <a:r>
              <a:rPr lang="en-US" sz="2400" b="1" dirty="0">
                <a:latin typeface="Franklin Gothic Medium"/>
                <a:cs typeface="Franklin Gothic Medium"/>
              </a:rPr>
              <a:t>				</a:t>
            </a:r>
            <a:r>
              <a:rPr lang="en-US" sz="2400" dirty="0">
                <a:latin typeface="Franklin Gothic Medium"/>
                <a:cs typeface="Franklin Gothic Medium"/>
              </a:rPr>
              <a:t>x is an integer</a:t>
            </a:r>
          </a:p>
          <a:p>
            <a:pPr marL="0" indent="0">
              <a:spcBef>
                <a:spcPts val="0"/>
              </a:spcBef>
              <a:buNone/>
            </a:pPr>
            <a:r>
              <a:rPr lang="en-US" sz="2400" dirty="0"/>
              <a:t>	</a:t>
            </a:r>
            <a:r>
              <a:rPr lang="en-US" sz="2400" dirty="0">
                <a:cs typeface="Franklin Gothic Medium"/>
              </a:rPr>
              <a:t> x </a:t>
            </a:r>
            <a:r>
              <a:rPr lang="en-US" sz="2400" dirty="0">
                <a:solidFill>
                  <a:prstClr val="black"/>
                </a:solidFill>
                <a:latin typeface="Cambria Math" panose="02040503050406030204" pitchFamily="18" charset="0"/>
                <a:ea typeface="Cambria Math" panose="02040503050406030204" pitchFamily="18" charset="0"/>
                <a:cs typeface="Franklin Gothic Medium"/>
              </a:rPr>
              <a:t>∈ </a:t>
            </a:r>
            <a:r>
              <a:rPr lang="en-US" sz="2400" b="1" dirty="0" err="1"/>
              <a:t>ℕ</a:t>
            </a:r>
            <a:r>
              <a:rPr lang="en-US" sz="2400" b="1" dirty="0">
                <a:latin typeface="Franklin Gothic Medium"/>
                <a:cs typeface="Franklin Gothic Medium"/>
              </a:rPr>
              <a:t>				</a:t>
            </a:r>
            <a:r>
              <a:rPr lang="en-US" sz="2400" dirty="0">
                <a:latin typeface="Franklin Gothic Medium"/>
                <a:cs typeface="Franklin Gothic Medium"/>
              </a:rPr>
              <a:t>x is a non-negative integer (natural)</a:t>
            </a:r>
          </a:p>
          <a:p>
            <a:pPr marL="0" indent="0">
              <a:spcBef>
                <a:spcPts val="0"/>
              </a:spcBef>
              <a:buNone/>
            </a:pPr>
            <a:r>
              <a:rPr lang="en-US" sz="2400" dirty="0"/>
              <a:t>	</a:t>
            </a:r>
            <a:r>
              <a:rPr lang="en-US" sz="2400" dirty="0">
                <a:cs typeface="Franklin Gothic Medium"/>
              </a:rPr>
              <a:t> x </a:t>
            </a:r>
            <a:r>
              <a:rPr lang="en-US" sz="2400" dirty="0">
                <a:solidFill>
                  <a:prstClr val="black"/>
                </a:solidFill>
                <a:latin typeface="Cambria Math" panose="02040503050406030204" pitchFamily="18" charset="0"/>
                <a:ea typeface="Cambria Math" panose="02040503050406030204" pitchFamily="18" charset="0"/>
                <a:cs typeface="Franklin Gothic Medium"/>
              </a:rPr>
              <a:t>∈ </a:t>
            </a:r>
            <a:r>
              <a:rPr lang="en-US" sz="2400" b="1" dirty="0" err="1"/>
              <a:t>ℝ</a:t>
            </a:r>
            <a:r>
              <a:rPr lang="en-US" sz="2400" b="1" dirty="0">
                <a:latin typeface="Franklin Gothic Medium"/>
                <a:cs typeface="Franklin Gothic Medium"/>
              </a:rPr>
              <a:t>				</a:t>
            </a:r>
            <a:r>
              <a:rPr lang="en-US" sz="2400" dirty="0">
                <a:latin typeface="Franklin Gothic Medium"/>
                <a:cs typeface="Franklin Gothic Medium"/>
              </a:rPr>
              <a:t>x is a real number</a:t>
            </a:r>
          </a:p>
          <a:p>
            <a:pPr marL="0" indent="0">
              <a:spcBef>
                <a:spcPts val="0"/>
              </a:spcBef>
              <a:buNone/>
            </a:pPr>
            <a:r>
              <a:rPr lang="en-US" sz="2400" dirty="0"/>
              <a:t>	</a:t>
            </a:r>
            <a:r>
              <a:rPr lang="en-US" sz="2400" dirty="0">
                <a:cs typeface="Franklin Gothic Medium"/>
              </a:rPr>
              <a:t> x </a:t>
            </a:r>
            <a:r>
              <a:rPr lang="en-US" sz="2400" dirty="0">
                <a:solidFill>
                  <a:prstClr val="black"/>
                </a:solidFill>
                <a:latin typeface="Cambria Math" panose="02040503050406030204" pitchFamily="18" charset="0"/>
                <a:ea typeface="Cambria Math" panose="02040503050406030204" pitchFamily="18" charset="0"/>
                <a:cs typeface="Franklin Gothic Medium"/>
              </a:rPr>
              <a:t>∈ </a:t>
            </a:r>
            <a:r>
              <a:rPr lang="en-US" sz="2400" b="1" dirty="0">
                <a:solidFill>
                  <a:prstClr val="black"/>
                </a:solidFill>
                <a:latin typeface="Cambria Math" panose="02040503050406030204" pitchFamily="18" charset="0"/>
                <a:ea typeface="Cambria Math" panose="02040503050406030204" pitchFamily="18" charset="0"/>
                <a:cs typeface="Franklin Gothic Medium"/>
              </a:rPr>
              <a:t>𝔹</a:t>
            </a:r>
            <a:r>
              <a:rPr lang="en-US" sz="2400" b="1" dirty="0">
                <a:latin typeface="Franklin Gothic Medium"/>
                <a:cs typeface="Franklin Gothic Medium"/>
              </a:rPr>
              <a:t>				</a:t>
            </a:r>
            <a:r>
              <a:rPr lang="en-US" sz="2400" dirty="0">
                <a:latin typeface="Franklin Gothic Medium"/>
                <a:cs typeface="Franklin Gothic Medium"/>
              </a:rPr>
              <a:t>x is T or F (boolean)</a:t>
            </a:r>
            <a:endParaRPr lang="en-US" sz="2400" dirty="0"/>
          </a:p>
          <a:p>
            <a:pPr marL="0" indent="0">
              <a:spcBef>
                <a:spcPts val="0"/>
              </a:spcBef>
              <a:buNone/>
            </a:pPr>
            <a:r>
              <a:rPr lang="en-US" sz="2400" dirty="0"/>
              <a:t>	</a:t>
            </a:r>
            <a:r>
              <a:rPr lang="en-US" sz="2400" dirty="0">
                <a:cs typeface="Franklin Gothic Medium"/>
              </a:rPr>
              <a:t> x </a:t>
            </a:r>
            <a:r>
              <a:rPr lang="en-US" sz="2400" dirty="0">
                <a:solidFill>
                  <a:prstClr val="black"/>
                </a:solidFill>
                <a:latin typeface="Cambria Math" panose="02040503050406030204" pitchFamily="18" charset="0"/>
                <a:ea typeface="Cambria Math" panose="02040503050406030204" pitchFamily="18" charset="0"/>
                <a:cs typeface="Franklin Gothic Medium"/>
              </a:rPr>
              <a:t>∈ </a:t>
            </a:r>
            <a:r>
              <a:rPr lang="en-US" sz="2400" b="1" dirty="0">
                <a:solidFill>
                  <a:prstClr val="black"/>
                </a:solidFill>
                <a:latin typeface="Cambria Math" panose="02040503050406030204" pitchFamily="18" charset="0"/>
                <a:ea typeface="Cambria Math" panose="02040503050406030204" pitchFamily="18" charset="0"/>
                <a:cs typeface="Franklin Gothic Medium"/>
              </a:rPr>
              <a:t>𝕊</a:t>
            </a:r>
            <a:r>
              <a:rPr lang="en-US" sz="2400" dirty="0">
                <a:solidFill>
                  <a:prstClr val="black"/>
                </a:solidFill>
                <a:latin typeface="Cambria Math" panose="02040503050406030204" pitchFamily="18" charset="0"/>
                <a:ea typeface="Cambria Math" panose="02040503050406030204" pitchFamily="18" charset="0"/>
                <a:cs typeface="Franklin Gothic Medium"/>
              </a:rPr>
              <a:t> </a:t>
            </a:r>
            <a:r>
              <a:rPr lang="en-US" sz="2400" b="1" dirty="0">
                <a:latin typeface="Franklin Gothic Medium"/>
                <a:cs typeface="Franklin Gothic Medium"/>
              </a:rPr>
              <a:t>				</a:t>
            </a:r>
            <a:r>
              <a:rPr lang="en-US" sz="2400" dirty="0">
                <a:latin typeface="Franklin Gothic Medium"/>
                <a:cs typeface="Franklin Gothic Medium"/>
              </a:rPr>
              <a:t>x is a character</a:t>
            </a:r>
          </a:p>
          <a:p>
            <a:pPr marL="0" indent="0">
              <a:spcBef>
                <a:spcPts val="0"/>
              </a:spcBef>
              <a:buNone/>
            </a:pPr>
            <a:r>
              <a:rPr lang="en-US" sz="2400" dirty="0"/>
              <a:t>	</a:t>
            </a:r>
            <a:r>
              <a:rPr lang="en-US" sz="2400" dirty="0">
                <a:cs typeface="Franklin Gothic Medium"/>
              </a:rPr>
              <a:t> x </a:t>
            </a:r>
            <a:r>
              <a:rPr lang="en-US" sz="2400" dirty="0">
                <a:solidFill>
                  <a:prstClr val="black"/>
                </a:solidFill>
                <a:latin typeface="Cambria Math" panose="02040503050406030204" pitchFamily="18" charset="0"/>
                <a:ea typeface="Cambria Math" panose="02040503050406030204" pitchFamily="18" charset="0"/>
                <a:cs typeface="Franklin Gothic Medium"/>
              </a:rPr>
              <a:t>∈ </a:t>
            </a:r>
            <a:r>
              <a:rPr lang="en-US" sz="2400" b="1" dirty="0">
                <a:solidFill>
                  <a:prstClr val="black"/>
                </a:solidFill>
                <a:latin typeface="Cambria Math" panose="02040503050406030204" pitchFamily="18" charset="0"/>
                <a:ea typeface="Cambria Math" panose="02040503050406030204" pitchFamily="18" charset="0"/>
              </a:rPr>
              <a:t>𝕊</a:t>
            </a:r>
            <a:r>
              <a:rPr lang="en-US" sz="2400" baseline="30000" dirty="0">
                <a:solidFill>
                  <a:prstClr val="black"/>
                </a:solidFill>
                <a:latin typeface="Cambria Math" panose="02040503050406030204" pitchFamily="18" charset="0"/>
                <a:ea typeface="Cambria Math" panose="02040503050406030204" pitchFamily="18" charset="0"/>
                <a:cs typeface="Franklin Gothic Medium"/>
              </a:rPr>
              <a:t>*</a:t>
            </a:r>
            <a:r>
              <a:rPr lang="en-US" sz="2400" b="1" dirty="0">
                <a:latin typeface="Franklin Gothic Medium"/>
                <a:cs typeface="Franklin Gothic Medium"/>
              </a:rPr>
              <a:t>				</a:t>
            </a:r>
            <a:r>
              <a:rPr lang="en-US" sz="2400" dirty="0">
                <a:latin typeface="Franklin Gothic Medium"/>
                <a:cs typeface="Franklin Gothic Medium"/>
              </a:rPr>
              <a:t>x is a string</a:t>
            </a:r>
          </a:p>
          <a:p>
            <a:pPr marL="0" indent="0">
              <a:spcBef>
                <a:spcPts val="0"/>
              </a:spcBef>
              <a:buNone/>
            </a:pPr>
            <a:endParaRPr lang="en-US" sz="2400" dirty="0">
              <a:latin typeface="Franklin Gothic Medium"/>
              <a:cs typeface="Franklin Gothic Medium"/>
            </a:endParaRPr>
          </a:p>
        </p:txBody>
      </p:sp>
      <p:grpSp>
        <p:nvGrpSpPr>
          <p:cNvPr id="7" name="Group 6" descr="our notation for booleans, characters, and strings is non-standard">
            <a:extLst>
              <a:ext uri="{FF2B5EF4-FFF2-40B4-BE49-F238E27FC236}">
                <a16:creationId xmlns:a16="http://schemas.microsoft.com/office/drawing/2014/main" id="{1406C1EF-632F-6933-ECAD-E0542A872B79}"/>
              </a:ext>
            </a:extLst>
          </p:cNvPr>
          <p:cNvGrpSpPr/>
          <p:nvPr/>
        </p:nvGrpSpPr>
        <p:grpSpPr>
          <a:xfrm>
            <a:off x="6146158" y="5100257"/>
            <a:ext cx="2574019" cy="999601"/>
            <a:chOff x="6146158" y="5100257"/>
            <a:chExt cx="2574019" cy="999601"/>
          </a:xfrm>
        </p:grpSpPr>
        <p:sp>
          <p:nvSpPr>
            <p:cNvPr id="4" name="Right Brace 3">
              <a:extLst>
                <a:ext uri="{FF2B5EF4-FFF2-40B4-BE49-F238E27FC236}">
                  <a16:creationId xmlns:a16="http://schemas.microsoft.com/office/drawing/2014/main" id="{A3E84523-29CF-5B00-EB15-6C1289A469AE}"/>
                </a:ext>
              </a:extLst>
            </p:cNvPr>
            <p:cNvSpPr/>
            <p:nvPr/>
          </p:nvSpPr>
          <p:spPr>
            <a:xfrm>
              <a:off x="6146158" y="5100257"/>
              <a:ext cx="243068" cy="999601"/>
            </a:xfrm>
            <a:prstGeom prst="rightBrac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3">
                    <a:lumMod val="75000"/>
                  </a:schemeClr>
                </a:solidFill>
              </a:endParaRPr>
            </a:p>
          </p:txBody>
        </p:sp>
        <p:sp>
          <p:nvSpPr>
            <p:cNvPr id="5" name="TextBox 4">
              <a:extLst>
                <a:ext uri="{FF2B5EF4-FFF2-40B4-BE49-F238E27FC236}">
                  <a16:creationId xmlns:a16="http://schemas.microsoft.com/office/drawing/2014/main" id="{696EF6F5-4AC7-F3C8-114A-1D617FCF8545}"/>
                </a:ext>
              </a:extLst>
            </p:cNvPr>
            <p:cNvSpPr txBox="1"/>
            <p:nvPr/>
          </p:nvSpPr>
          <p:spPr>
            <a:xfrm>
              <a:off x="6389226" y="5415391"/>
              <a:ext cx="2330951"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non-standard names</a:t>
              </a:r>
            </a:p>
          </p:txBody>
        </p:sp>
      </p:grpSp>
      <p:sp>
        <p:nvSpPr>
          <p:cNvPr id="6" name="Slide Number Placeholder 5">
            <a:extLst>
              <a:ext uri="{FF2B5EF4-FFF2-40B4-BE49-F238E27FC236}">
                <a16:creationId xmlns:a16="http://schemas.microsoft.com/office/drawing/2014/main" id="{FAC334F4-640B-8AED-44AC-F45571E724FE}"/>
              </a:ext>
            </a:extLst>
          </p:cNvPr>
          <p:cNvSpPr>
            <a:spLocks noGrp="1"/>
          </p:cNvSpPr>
          <p:nvPr>
            <p:ph type="sldNum" sz="quarter" idx="4"/>
          </p:nvPr>
        </p:nvSpPr>
        <p:spPr/>
        <p:txBody>
          <a:bodyPr/>
          <a:lstStyle/>
          <a:p>
            <a:fld id="{60F4F636-6A27-E649-AEDF-9DE4D4E58670}" type="slidenum">
              <a:rPr lang="en-US" smtClean="0"/>
              <a:pPr/>
              <a:t>31</a:t>
            </a:fld>
            <a:endParaRPr lang="en-US" dirty="0"/>
          </a:p>
        </p:txBody>
      </p:sp>
    </p:spTree>
    <p:extLst>
      <p:ext uri="{BB962C8B-B14F-4D97-AF65-F5344CB8AC3E}">
        <p14:creationId xmlns:p14="http://schemas.microsoft.com/office/powerpoint/2010/main" val="50877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Basic Data Types in TypeScript</a:t>
            </a:r>
          </a:p>
        </p:txBody>
      </p:sp>
      <p:graphicFrame>
        <p:nvGraphicFramePr>
          <p:cNvPr id="4" name="Table 4">
            <a:extLst>
              <a:ext uri="{FF2B5EF4-FFF2-40B4-BE49-F238E27FC236}">
                <a16:creationId xmlns:a16="http://schemas.microsoft.com/office/drawing/2014/main" id="{1AF80BD7-3C91-4ED4-7260-165D01EF617E}"/>
              </a:ext>
            </a:extLst>
          </p:cNvPr>
          <p:cNvGraphicFramePr>
            <a:graphicFrameLocks noGrp="1"/>
          </p:cNvGraphicFramePr>
          <p:nvPr>
            <p:extLst>
              <p:ext uri="{D42A27DB-BD31-4B8C-83A1-F6EECF244321}">
                <p14:modId xmlns:p14="http://schemas.microsoft.com/office/powerpoint/2010/main" val="1460707834"/>
              </p:ext>
            </p:extLst>
          </p:nvPr>
        </p:nvGraphicFramePr>
        <p:xfrm>
          <a:off x="457200" y="1548921"/>
          <a:ext cx="8229600" cy="2595880"/>
        </p:xfrm>
        <a:graphic>
          <a:graphicData uri="http://schemas.openxmlformats.org/drawingml/2006/table">
            <a:tbl>
              <a:tblPr firstRow="1" bandRow="1">
                <a:tableStyleId>{7DF18680-E054-41AD-8BC1-D1AEF772440D}</a:tableStyleId>
              </a:tblPr>
              <a:tblGrid>
                <a:gridCol w="2057400">
                  <a:extLst>
                    <a:ext uri="{9D8B030D-6E8A-4147-A177-3AD203B41FA5}">
                      <a16:colId xmlns:a16="http://schemas.microsoft.com/office/drawing/2014/main" val="2761658061"/>
                    </a:ext>
                  </a:extLst>
                </a:gridCol>
                <a:gridCol w="2057400">
                  <a:extLst>
                    <a:ext uri="{9D8B030D-6E8A-4147-A177-3AD203B41FA5}">
                      <a16:colId xmlns:a16="http://schemas.microsoft.com/office/drawing/2014/main" val="3881629324"/>
                    </a:ext>
                  </a:extLst>
                </a:gridCol>
                <a:gridCol w="2057400">
                  <a:extLst>
                    <a:ext uri="{9D8B030D-6E8A-4147-A177-3AD203B41FA5}">
                      <a16:colId xmlns:a16="http://schemas.microsoft.com/office/drawing/2014/main" val="2837167552"/>
                    </a:ext>
                  </a:extLst>
                </a:gridCol>
                <a:gridCol w="2057400">
                  <a:extLst>
                    <a:ext uri="{9D8B030D-6E8A-4147-A177-3AD203B41FA5}">
                      <a16:colId xmlns:a16="http://schemas.microsoft.com/office/drawing/2014/main" val="1764293240"/>
                    </a:ext>
                  </a:extLst>
                </a:gridCol>
              </a:tblGrid>
              <a:tr h="370840">
                <a:tc>
                  <a:txBody>
                    <a:bodyPr/>
                    <a:lstStyle/>
                    <a:p>
                      <a:pPr algn="ctr"/>
                      <a:r>
                        <a:rPr lang="en-US" dirty="0"/>
                        <a:t>English</a:t>
                      </a:r>
                    </a:p>
                  </a:txBody>
                  <a:tcPr/>
                </a:tc>
                <a:tc>
                  <a:txBody>
                    <a:bodyPr/>
                    <a:lstStyle/>
                    <a:p>
                      <a:pPr algn="ctr"/>
                      <a:r>
                        <a:rPr lang="en-US" dirty="0"/>
                        <a:t>Math</a:t>
                      </a:r>
                    </a:p>
                  </a:txBody>
                  <a:tcPr/>
                </a:tc>
                <a:tc>
                  <a:txBody>
                    <a:bodyPr/>
                    <a:lstStyle/>
                    <a:p>
                      <a:pPr algn="ctr"/>
                      <a:r>
                        <a:rPr lang="en-US" dirty="0"/>
                        <a:t>TypeScript</a:t>
                      </a:r>
                    </a:p>
                  </a:txBody>
                  <a:tcPr/>
                </a:tc>
                <a:tc>
                  <a:txBody>
                    <a:bodyPr/>
                    <a:lstStyle/>
                    <a:p>
                      <a:pPr algn="ctr"/>
                      <a:r>
                        <a:rPr lang="en-US" dirty="0"/>
                        <a:t>Up to Us</a:t>
                      </a:r>
                    </a:p>
                  </a:txBody>
                  <a:tcPr/>
                </a:tc>
                <a:extLst>
                  <a:ext uri="{0D108BD9-81ED-4DB2-BD59-A6C34878D82A}">
                    <a16:rowId xmlns:a16="http://schemas.microsoft.com/office/drawing/2014/main" val="842855025"/>
                  </a:ext>
                </a:extLst>
              </a:tr>
              <a:tr h="370840">
                <a:tc>
                  <a:txBody>
                    <a:bodyPr/>
                    <a:lstStyle/>
                    <a:p>
                      <a:pPr algn="ctr"/>
                      <a:r>
                        <a:rPr lang="en-US" dirty="0"/>
                        <a:t>integer</a:t>
                      </a:r>
                    </a:p>
                  </a:txBody>
                  <a:tcPr/>
                </a:tc>
                <a:tc>
                  <a:txBody>
                    <a:bodyPr/>
                    <a:lstStyle/>
                    <a:p>
                      <a:pPr algn="ctr"/>
                      <a:r>
                        <a:rPr lang="en-US" sz="1800" dirty="0">
                          <a:latin typeface="Cambria Math" panose="02040503050406030204" pitchFamily="18" charset="0"/>
                          <a:ea typeface="Cambria Math" panose="02040503050406030204" pitchFamily="18" charset="0"/>
                          <a:cs typeface="Franklin Gothic Medium"/>
                        </a:rPr>
                        <a:t>x </a:t>
                      </a:r>
                      <a:r>
                        <a:rPr lang="en-US" sz="1800" dirty="0">
                          <a:solidFill>
                            <a:prstClr val="black"/>
                          </a:solidFill>
                          <a:latin typeface="Cambria Math" panose="02040503050406030204" pitchFamily="18" charset="0"/>
                          <a:ea typeface="Cambria Math" panose="02040503050406030204" pitchFamily="18" charset="0"/>
                          <a:cs typeface="Franklin Gothic Medium"/>
                        </a:rPr>
                        <a:t>∈ </a:t>
                      </a:r>
                      <a:r>
                        <a:rPr lang="en-US" sz="1800" b="1" dirty="0">
                          <a:latin typeface="Cambria Math" panose="02040503050406030204" pitchFamily="18" charset="0"/>
                          <a:ea typeface="Cambria Math" panose="02040503050406030204" pitchFamily="18" charset="0"/>
                        </a:rPr>
                        <a:t>ℤ</a:t>
                      </a:r>
                      <a:endParaRPr lang="en-US" dirty="0">
                        <a:latin typeface="Cambria Math" panose="02040503050406030204" pitchFamily="18" charset="0"/>
                        <a:ea typeface="Cambria Math" panose="02040503050406030204" pitchFamily="18" charset="0"/>
                      </a:endParaRPr>
                    </a:p>
                  </a:txBody>
                  <a:tcPr/>
                </a:tc>
                <a:tc>
                  <a:txBody>
                    <a:bodyPr/>
                    <a:lstStyle/>
                    <a:p>
                      <a:pPr algn="ctr"/>
                      <a:r>
                        <a:rPr lang="en-US" dirty="0">
                          <a:latin typeface="Courier New" panose="02070309020205020404" pitchFamily="49" charset="0"/>
                          <a:cs typeface="Courier New" panose="02070309020205020404" pitchFamily="49" charset="0"/>
                        </a:rPr>
                        <a:t>bigint</a:t>
                      </a:r>
                    </a:p>
                  </a:txBody>
                  <a:tcPr/>
                </a:tc>
                <a:tc>
                  <a:txBody>
                    <a:bodyPr/>
                    <a:lstStyle/>
                    <a:p>
                      <a:pPr algn="ctr"/>
                      <a:endParaRPr lang="en-US" dirty="0"/>
                    </a:p>
                  </a:txBody>
                  <a:tcPr/>
                </a:tc>
                <a:extLst>
                  <a:ext uri="{0D108BD9-81ED-4DB2-BD59-A6C34878D82A}">
                    <a16:rowId xmlns:a16="http://schemas.microsoft.com/office/drawing/2014/main" val="3879944025"/>
                  </a:ext>
                </a:extLst>
              </a:tr>
              <a:tr h="370840">
                <a:tc>
                  <a:txBody>
                    <a:bodyPr/>
                    <a:lstStyle/>
                    <a:p>
                      <a:pPr algn="ctr"/>
                      <a:r>
                        <a:rPr lang="en-US" dirty="0"/>
                        <a:t>natural</a:t>
                      </a:r>
                    </a:p>
                  </a:txBody>
                  <a:tcPr/>
                </a:tc>
                <a:tc>
                  <a:txBody>
                    <a:bodyPr/>
                    <a:lstStyle/>
                    <a:p>
                      <a:pPr algn="ctr"/>
                      <a:r>
                        <a:rPr lang="en-US" sz="1800" dirty="0">
                          <a:latin typeface="Cambria Math" panose="02040503050406030204" pitchFamily="18" charset="0"/>
                          <a:ea typeface="Cambria Math" panose="02040503050406030204" pitchFamily="18" charset="0"/>
                          <a:cs typeface="Franklin Gothic Medium"/>
                        </a:rPr>
                        <a:t>x </a:t>
                      </a:r>
                      <a:r>
                        <a:rPr lang="en-US" sz="1800" dirty="0">
                          <a:solidFill>
                            <a:prstClr val="black"/>
                          </a:solidFill>
                          <a:latin typeface="Cambria Math" panose="02040503050406030204" pitchFamily="18" charset="0"/>
                          <a:ea typeface="Cambria Math" panose="02040503050406030204" pitchFamily="18" charset="0"/>
                          <a:cs typeface="Franklin Gothic Medium"/>
                        </a:rPr>
                        <a:t>∈ </a:t>
                      </a:r>
                      <a:r>
                        <a:rPr lang="en-US" sz="1800" b="1" dirty="0" err="1">
                          <a:latin typeface="Cambria Math" panose="02040503050406030204" pitchFamily="18" charset="0"/>
                          <a:ea typeface="Cambria Math" panose="02040503050406030204" pitchFamily="18" charset="0"/>
                        </a:rPr>
                        <a:t>ℕ</a:t>
                      </a:r>
                      <a:endParaRPr lang="en-US" dirty="0">
                        <a:latin typeface="Cambria Math" panose="02040503050406030204" pitchFamily="18" charset="0"/>
                        <a:ea typeface="Cambria Math" panose="02040503050406030204" pitchFamily="18" charset="0"/>
                      </a:endParaRPr>
                    </a:p>
                  </a:txBody>
                  <a:tcPr/>
                </a:tc>
                <a:tc>
                  <a:txBody>
                    <a:bodyPr/>
                    <a:lstStyle/>
                    <a:p>
                      <a:pPr algn="ctr"/>
                      <a:r>
                        <a:rPr lang="en-US" dirty="0">
                          <a:latin typeface="Courier New" panose="02070309020205020404" pitchFamily="49" charset="0"/>
                          <a:cs typeface="Courier New" panose="02070309020205020404" pitchFamily="49" charset="0"/>
                        </a:rPr>
                        <a:t>bigint</a:t>
                      </a:r>
                    </a:p>
                  </a:txBody>
                  <a:tcPr/>
                </a:tc>
                <a:tc>
                  <a:txBody>
                    <a:bodyPr/>
                    <a:lstStyle/>
                    <a:p>
                      <a:pPr algn="ctr"/>
                      <a:r>
                        <a:rPr lang="en-US" dirty="0"/>
                        <a:t>non-negative</a:t>
                      </a:r>
                    </a:p>
                  </a:txBody>
                  <a:tcPr/>
                </a:tc>
                <a:extLst>
                  <a:ext uri="{0D108BD9-81ED-4DB2-BD59-A6C34878D82A}">
                    <a16:rowId xmlns:a16="http://schemas.microsoft.com/office/drawing/2014/main" val="3395725011"/>
                  </a:ext>
                </a:extLst>
              </a:tr>
              <a:tr h="370840">
                <a:tc>
                  <a:txBody>
                    <a:bodyPr/>
                    <a:lstStyle/>
                    <a:p>
                      <a:pPr algn="ctr"/>
                      <a:r>
                        <a:rPr lang="en-US" dirty="0"/>
                        <a:t>real</a:t>
                      </a:r>
                    </a:p>
                  </a:txBody>
                  <a:tcPr/>
                </a:tc>
                <a:tc>
                  <a:txBody>
                    <a:bodyPr/>
                    <a:lstStyle/>
                    <a:p>
                      <a:pPr algn="ctr"/>
                      <a:r>
                        <a:rPr lang="en-US" sz="1800" dirty="0">
                          <a:latin typeface="Cambria Math" panose="02040503050406030204" pitchFamily="18" charset="0"/>
                          <a:ea typeface="Cambria Math" panose="02040503050406030204" pitchFamily="18" charset="0"/>
                          <a:cs typeface="Franklin Gothic Medium"/>
                        </a:rPr>
                        <a:t>x </a:t>
                      </a:r>
                      <a:r>
                        <a:rPr lang="en-US" sz="1800" dirty="0">
                          <a:solidFill>
                            <a:prstClr val="black"/>
                          </a:solidFill>
                          <a:latin typeface="Cambria Math" panose="02040503050406030204" pitchFamily="18" charset="0"/>
                          <a:ea typeface="Cambria Math" panose="02040503050406030204" pitchFamily="18" charset="0"/>
                          <a:cs typeface="Franklin Gothic Medium"/>
                        </a:rPr>
                        <a:t>∈ </a:t>
                      </a:r>
                      <a:r>
                        <a:rPr lang="en-US" sz="1800" b="1" dirty="0" err="1">
                          <a:latin typeface="Cambria Math" panose="02040503050406030204" pitchFamily="18" charset="0"/>
                          <a:ea typeface="Cambria Math" panose="02040503050406030204" pitchFamily="18" charset="0"/>
                        </a:rPr>
                        <a:t>ℝ</a:t>
                      </a:r>
                      <a:endParaRPr lang="en-US" dirty="0">
                        <a:latin typeface="Cambria Math" panose="02040503050406030204" pitchFamily="18" charset="0"/>
                        <a:ea typeface="Cambria Math" panose="02040503050406030204" pitchFamily="18" charset="0"/>
                      </a:endParaRPr>
                    </a:p>
                  </a:txBody>
                  <a:tcPr/>
                </a:tc>
                <a:tc>
                  <a:txBody>
                    <a:bodyPr/>
                    <a:lstStyle/>
                    <a:p>
                      <a:pPr algn="ctr"/>
                      <a:r>
                        <a:rPr lang="en-US" dirty="0">
                          <a:latin typeface="Courier New" panose="02070309020205020404" pitchFamily="49" charset="0"/>
                          <a:cs typeface="Courier New" panose="02070309020205020404" pitchFamily="49" charset="0"/>
                        </a:rPr>
                        <a:t>number</a:t>
                      </a:r>
                    </a:p>
                  </a:txBody>
                  <a:tcPr/>
                </a:tc>
                <a:tc>
                  <a:txBody>
                    <a:bodyPr/>
                    <a:lstStyle/>
                    <a:p>
                      <a:pPr algn="ctr"/>
                      <a:endParaRPr lang="en-US" dirty="0"/>
                    </a:p>
                  </a:txBody>
                  <a:tcPr/>
                </a:tc>
                <a:extLst>
                  <a:ext uri="{0D108BD9-81ED-4DB2-BD59-A6C34878D82A}">
                    <a16:rowId xmlns:a16="http://schemas.microsoft.com/office/drawing/2014/main" val="1439112461"/>
                  </a:ext>
                </a:extLst>
              </a:tr>
              <a:tr h="370840">
                <a:tc>
                  <a:txBody>
                    <a:bodyPr/>
                    <a:lstStyle/>
                    <a:p>
                      <a:pPr algn="ctr"/>
                      <a:r>
                        <a:rPr lang="en-US" dirty="0"/>
                        <a:t>boolean</a:t>
                      </a:r>
                    </a:p>
                  </a:txBody>
                  <a:tcPr/>
                </a:tc>
                <a:tc>
                  <a:txBody>
                    <a:bodyPr/>
                    <a:lstStyle/>
                    <a:p>
                      <a:pPr algn="ctr"/>
                      <a:r>
                        <a:rPr lang="en-US" sz="1800" dirty="0">
                          <a:latin typeface="Cambria Math" panose="02040503050406030204" pitchFamily="18" charset="0"/>
                          <a:ea typeface="Cambria Math" panose="02040503050406030204" pitchFamily="18" charset="0"/>
                          <a:cs typeface="Franklin Gothic Medium"/>
                        </a:rPr>
                        <a:t>x </a:t>
                      </a:r>
                      <a:r>
                        <a:rPr lang="en-US" sz="1800" dirty="0">
                          <a:solidFill>
                            <a:prstClr val="black"/>
                          </a:solidFill>
                          <a:latin typeface="Cambria Math" panose="02040503050406030204" pitchFamily="18" charset="0"/>
                          <a:ea typeface="Cambria Math" panose="02040503050406030204" pitchFamily="18" charset="0"/>
                          <a:cs typeface="Franklin Gothic Medium"/>
                        </a:rPr>
                        <a:t>∈ </a:t>
                      </a:r>
                      <a:r>
                        <a:rPr lang="en-US" sz="1800" b="1" dirty="0">
                          <a:solidFill>
                            <a:prstClr val="black"/>
                          </a:solidFill>
                          <a:latin typeface="Cambria Math" panose="02040503050406030204" pitchFamily="18" charset="0"/>
                          <a:ea typeface="Cambria Math" panose="02040503050406030204" pitchFamily="18" charset="0"/>
                          <a:cs typeface="Franklin Gothic Medium"/>
                        </a:rPr>
                        <a:t>𝔹</a:t>
                      </a:r>
                      <a:endParaRPr lang="en-US" b="1" dirty="0">
                        <a:latin typeface="Cambria Math" panose="02040503050406030204" pitchFamily="18" charset="0"/>
                        <a:ea typeface="Cambria Math" panose="02040503050406030204" pitchFamily="18" charset="0"/>
                      </a:endParaRPr>
                    </a:p>
                  </a:txBody>
                  <a:tcPr/>
                </a:tc>
                <a:tc>
                  <a:txBody>
                    <a:bodyPr/>
                    <a:lstStyle/>
                    <a:p>
                      <a:pPr algn="ctr"/>
                      <a:r>
                        <a:rPr lang="en-US" dirty="0">
                          <a:latin typeface="Courier New" panose="02070309020205020404" pitchFamily="49" charset="0"/>
                          <a:cs typeface="Courier New" panose="02070309020205020404" pitchFamily="49" charset="0"/>
                        </a:rPr>
                        <a:t>boolean</a:t>
                      </a:r>
                    </a:p>
                  </a:txBody>
                  <a:tcPr/>
                </a:tc>
                <a:tc>
                  <a:txBody>
                    <a:bodyPr/>
                    <a:lstStyle/>
                    <a:p>
                      <a:pPr algn="ctr"/>
                      <a:endParaRPr lang="en-US" dirty="0"/>
                    </a:p>
                  </a:txBody>
                  <a:tcPr/>
                </a:tc>
                <a:extLst>
                  <a:ext uri="{0D108BD9-81ED-4DB2-BD59-A6C34878D82A}">
                    <a16:rowId xmlns:a16="http://schemas.microsoft.com/office/drawing/2014/main" val="442655201"/>
                  </a:ext>
                </a:extLst>
              </a:tr>
              <a:tr h="370840">
                <a:tc>
                  <a:txBody>
                    <a:bodyPr/>
                    <a:lstStyle/>
                    <a:p>
                      <a:pPr algn="ctr"/>
                      <a:r>
                        <a:rPr lang="en-US" dirty="0"/>
                        <a:t>character</a:t>
                      </a:r>
                    </a:p>
                  </a:txBody>
                  <a:tcPr/>
                </a:tc>
                <a:tc>
                  <a:txBody>
                    <a:bodyPr/>
                    <a:lstStyle/>
                    <a:p>
                      <a:pPr algn="ctr"/>
                      <a:r>
                        <a:rPr lang="en-US" sz="1800" dirty="0">
                          <a:latin typeface="Cambria Math" panose="02040503050406030204" pitchFamily="18" charset="0"/>
                          <a:ea typeface="Cambria Math" panose="02040503050406030204" pitchFamily="18" charset="0"/>
                          <a:cs typeface="Franklin Gothic Medium"/>
                        </a:rPr>
                        <a:t>x </a:t>
                      </a:r>
                      <a:r>
                        <a:rPr lang="en-US" sz="1800" dirty="0">
                          <a:solidFill>
                            <a:prstClr val="black"/>
                          </a:solidFill>
                          <a:latin typeface="Cambria Math" panose="02040503050406030204" pitchFamily="18" charset="0"/>
                          <a:ea typeface="Cambria Math" panose="02040503050406030204" pitchFamily="18" charset="0"/>
                          <a:cs typeface="Franklin Gothic Medium"/>
                        </a:rPr>
                        <a:t>∈ </a:t>
                      </a:r>
                      <a:r>
                        <a:rPr lang="en-US" sz="1800" b="1" dirty="0">
                          <a:solidFill>
                            <a:prstClr val="black"/>
                          </a:solidFill>
                          <a:latin typeface="Cambria Math" panose="02040503050406030204" pitchFamily="18" charset="0"/>
                          <a:ea typeface="Cambria Math" panose="02040503050406030204" pitchFamily="18" charset="0"/>
                          <a:cs typeface="Franklin Gothic Medium"/>
                        </a:rPr>
                        <a:t>𝕊</a:t>
                      </a:r>
                      <a:endParaRPr lang="en-US" b="1" dirty="0">
                        <a:latin typeface="Cambria Math" panose="02040503050406030204" pitchFamily="18" charset="0"/>
                        <a:ea typeface="Cambria Math" panose="02040503050406030204" pitchFamily="18" charset="0"/>
                      </a:endParaRPr>
                    </a:p>
                  </a:txBody>
                  <a:tcPr/>
                </a:tc>
                <a:tc>
                  <a:txBody>
                    <a:bodyPr/>
                    <a:lstStyle/>
                    <a:p>
                      <a:pPr algn="ctr"/>
                      <a:r>
                        <a:rPr lang="en-US" dirty="0">
                          <a:latin typeface="Courier New" panose="02070309020205020404" pitchFamily="49" charset="0"/>
                          <a:cs typeface="Courier New" panose="02070309020205020404" pitchFamily="49" charset="0"/>
                        </a:rPr>
                        <a:t>string</a:t>
                      </a:r>
                    </a:p>
                  </a:txBody>
                  <a:tcPr/>
                </a:tc>
                <a:tc>
                  <a:txBody>
                    <a:bodyPr/>
                    <a:lstStyle/>
                    <a:p>
                      <a:pPr algn="ctr"/>
                      <a:r>
                        <a:rPr lang="en-US" dirty="0"/>
                        <a:t>length 1</a:t>
                      </a:r>
                    </a:p>
                  </a:txBody>
                  <a:tcPr/>
                </a:tc>
                <a:extLst>
                  <a:ext uri="{0D108BD9-81ED-4DB2-BD59-A6C34878D82A}">
                    <a16:rowId xmlns:a16="http://schemas.microsoft.com/office/drawing/2014/main" val="3489846707"/>
                  </a:ext>
                </a:extLst>
              </a:tr>
              <a:tr h="370840">
                <a:tc>
                  <a:txBody>
                    <a:bodyPr/>
                    <a:lstStyle/>
                    <a:p>
                      <a:pPr algn="ctr"/>
                      <a:r>
                        <a:rPr lang="en-US" dirty="0"/>
                        <a:t>string</a:t>
                      </a:r>
                    </a:p>
                  </a:txBody>
                  <a:tcPr/>
                </a:tc>
                <a:tc>
                  <a:txBody>
                    <a:bodyPr/>
                    <a:lstStyle/>
                    <a:p>
                      <a:pPr algn="ctr"/>
                      <a:r>
                        <a:rPr lang="en-US" sz="1800" dirty="0">
                          <a:latin typeface="Cambria Math" panose="02040503050406030204" pitchFamily="18" charset="0"/>
                          <a:ea typeface="Cambria Math" panose="02040503050406030204" pitchFamily="18" charset="0"/>
                          <a:cs typeface="Franklin Gothic Medium"/>
                        </a:rPr>
                        <a:t>x </a:t>
                      </a:r>
                      <a:r>
                        <a:rPr lang="en-US" sz="1800" dirty="0">
                          <a:solidFill>
                            <a:prstClr val="black"/>
                          </a:solidFill>
                          <a:latin typeface="Cambria Math" panose="02040503050406030204" pitchFamily="18" charset="0"/>
                          <a:ea typeface="Cambria Math" panose="02040503050406030204" pitchFamily="18" charset="0"/>
                          <a:cs typeface="Franklin Gothic Medium"/>
                        </a:rPr>
                        <a:t>∈ </a:t>
                      </a:r>
                      <a:r>
                        <a:rPr lang="en-US" sz="1800" b="1" dirty="0">
                          <a:solidFill>
                            <a:prstClr val="black"/>
                          </a:solidFill>
                          <a:latin typeface="Cambria Math" panose="02040503050406030204" pitchFamily="18" charset="0"/>
                          <a:ea typeface="Cambria Math" panose="02040503050406030204" pitchFamily="18" charset="0"/>
                          <a:cs typeface="Franklin Gothic Medium"/>
                        </a:rPr>
                        <a:t>𝕊</a:t>
                      </a:r>
                      <a:r>
                        <a:rPr lang="en-US" sz="1800" baseline="30000" dirty="0">
                          <a:solidFill>
                            <a:prstClr val="black"/>
                          </a:solidFill>
                          <a:latin typeface="Cambria Math" panose="02040503050406030204" pitchFamily="18" charset="0"/>
                          <a:ea typeface="Cambria Math" panose="02040503050406030204" pitchFamily="18" charset="0"/>
                          <a:cs typeface="Franklin Gothic Medium"/>
                        </a:rPr>
                        <a:t>*</a:t>
                      </a:r>
                      <a:endParaRPr lang="en-US" dirty="0">
                        <a:latin typeface="Cambria Math" panose="02040503050406030204" pitchFamily="18" charset="0"/>
                        <a:ea typeface="Cambria Math" panose="02040503050406030204" pitchFamily="18" charset="0"/>
                      </a:endParaRPr>
                    </a:p>
                  </a:txBody>
                  <a:tcPr/>
                </a:tc>
                <a:tc>
                  <a:txBody>
                    <a:bodyPr/>
                    <a:lstStyle/>
                    <a:p>
                      <a:pPr algn="ctr"/>
                      <a:r>
                        <a:rPr lang="en-US" dirty="0">
                          <a:latin typeface="Courier New" panose="02070309020205020404" pitchFamily="49" charset="0"/>
                          <a:cs typeface="Courier New" panose="02070309020205020404" pitchFamily="49" charset="0"/>
                        </a:rPr>
                        <a:t>string</a:t>
                      </a:r>
                    </a:p>
                  </a:txBody>
                  <a:tcPr/>
                </a:tc>
                <a:tc>
                  <a:txBody>
                    <a:bodyPr/>
                    <a:lstStyle/>
                    <a:p>
                      <a:pPr algn="ctr"/>
                      <a:endParaRPr lang="en-US" dirty="0"/>
                    </a:p>
                  </a:txBody>
                  <a:tcPr/>
                </a:tc>
                <a:extLst>
                  <a:ext uri="{0D108BD9-81ED-4DB2-BD59-A6C34878D82A}">
                    <a16:rowId xmlns:a16="http://schemas.microsoft.com/office/drawing/2014/main" val="558897531"/>
                  </a:ext>
                </a:extLst>
              </a:tr>
            </a:tbl>
          </a:graphicData>
        </a:graphic>
      </p:graphicFrame>
      <p:sp>
        <p:nvSpPr>
          <p:cNvPr id="3" name="TextBox 2">
            <a:extLst>
              <a:ext uri="{FF2B5EF4-FFF2-40B4-BE49-F238E27FC236}">
                <a16:creationId xmlns:a16="http://schemas.microsoft.com/office/drawing/2014/main" id="{FA779F5C-CBC9-53D8-85CB-ACD30CF3BF8E}"/>
              </a:ext>
            </a:extLst>
          </p:cNvPr>
          <p:cNvSpPr txBox="1"/>
          <p:nvPr/>
        </p:nvSpPr>
        <p:spPr>
          <a:xfrm>
            <a:off x="2278770" y="4481316"/>
            <a:ext cx="2657953" cy="646331"/>
          </a:xfrm>
          <a:prstGeom prst="rect">
            <a:avLst/>
          </a:prstGeom>
          <a:noFill/>
        </p:spPr>
        <p:txBody>
          <a:bodyPr wrap="square" rtlCol="0">
            <a:spAutoFit/>
          </a:bodyPr>
          <a:lstStyle/>
          <a:p>
            <a:pPr algn="ctr"/>
            <a:r>
              <a:rPr lang="en-US" dirty="0">
                <a:solidFill>
                  <a:schemeClr val="accent3">
                    <a:lumMod val="75000"/>
                  </a:schemeClr>
                </a:solidFill>
                <a:latin typeface="Franklin Gothic Medium"/>
                <a:cs typeface="Franklin Gothic Medium"/>
              </a:rPr>
              <a:t>we will often write</a:t>
            </a:r>
          </a:p>
          <a:p>
            <a:pPr algn="ctr"/>
            <a:r>
              <a:rPr lang="en-US" dirty="0">
                <a:solidFill>
                  <a:schemeClr val="accent3">
                    <a:lumMod val="75000"/>
                  </a:schemeClr>
                </a:solidFill>
                <a:latin typeface="Franklin Gothic Medium"/>
                <a:cs typeface="Franklin Gothic Medium"/>
              </a:rPr>
              <a:t>x : </a:t>
            </a:r>
            <a:r>
              <a:rPr lang="en-US" b="1" dirty="0">
                <a:solidFill>
                  <a:schemeClr val="accent3">
                    <a:lumMod val="75000"/>
                  </a:schemeClr>
                </a:solidFill>
              </a:rPr>
              <a:t>ℤ  instead of  </a:t>
            </a:r>
            <a:r>
              <a:rPr lang="en-US" dirty="0">
                <a:solidFill>
                  <a:schemeClr val="accent3">
                    <a:lumMod val="75000"/>
                  </a:schemeClr>
                </a:solidFill>
                <a:cs typeface="Franklin Gothic Medium"/>
              </a:rPr>
              <a:t>x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a:t>
            </a:r>
            <a:r>
              <a:rPr lang="en-US" b="1" dirty="0">
                <a:solidFill>
                  <a:schemeClr val="accent3">
                    <a:lumMod val="75000"/>
                  </a:schemeClr>
                </a:solidFill>
              </a:rPr>
              <a:t>ℤ</a:t>
            </a:r>
            <a:endParaRPr lang="en-US" dirty="0">
              <a:solidFill>
                <a:schemeClr val="accent3">
                  <a:lumMod val="75000"/>
                </a:schemeClr>
              </a:solidFill>
              <a:latin typeface="Franklin Gothic Medium"/>
              <a:cs typeface="Franklin Gothic Medium"/>
            </a:endParaRPr>
          </a:p>
        </p:txBody>
      </p:sp>
      <p:sp>
        <p:nvSpPr>
          <p:cNvPr id="6" name="Content Placeholder 2">
            <a:extLst>
              <a:ext uri="{FF2B5EF4-FFF2-40B4-BE49-F238E27FC236}">
                <a16:creationId xmlns:a16="http://schemas.microsoft.com/office/drawing/2014/main" id="{60FB660C-ABEB-6543-256B-00347BECA767}"/>
              </a:ext>
            </a:extLst>
          </p:cNvPr>
          <p:cNvSpPr>
            <a:spLocks noGrp="1"/>
          </p:cNvSpPr>
          <p:nvPr>
            <p:ph idx="1"/>
          </p:nvPr>
        </p:nvSpPr>
        <p:spPr>
          <a:xfrm>
            <a:off x="457200" y="5365128"/>
            <a:ext cx="8229600" cy="1019832"/>
          </a:xfrm>
        </p:spPr>
        <p:txBody>
          <a:bodyPr/>
          <a:lstStyle/>
          <a:p>
            <a:pPr lvl="1"/>
            <a:r>
              <a:rPr lang="en-US" sz="2400" dirty="0">
                <a:latin typeface="Franklin Gothic Medium"/>
                <a:cs typeface="Franklin Gothic Medium"/>
              </a:rPr>
              <a:t>only subtraction on non-negative can produce negative</a:t>
            </a:r>
            <a:endParaRPr lang="en-US" sz="2000" dirty="0">
              <a:latin typeface="Franklin Gothic Medium"/>
              <a:cs typeface="Franklin Gothic Medium"/>
            </a:endParaRPr>
          </a:p>
        </p:txBody>
      </p:sp>
      <p:sp>
        <p:nvSpPr>
          <p:cNvPr id="5" name="Slide Number Placeholder 4">
            <a:extLst>
              <a:ext uri="{FF2B5EF4-FFF2-40B4-BE49-F238E27FC236}">
                <a16:creationId xmlns:a16="http://schemas.microsoft.com/office/drawing/2014/main" id="{41935079-0D3C-700D-E6CC-02C3A5C226FB}"/>
              </a:ext>
            </a:extLst>
          </p:cNvPr>
          <p:cNvSpPr>
            <a:spLocks noGrp="1"/>
          </p:cNvSpPr>
          <p:nvPr>
            <p:ph type="sldNum" sz="quarter" idx="4"/>
          </p:nvPr>
        </p:nvSpPr>
        <p:spPr/>
        <p:txBody>
          <a:bodyPr/>
          <a:lstStyle/>
          <a:p>
            <a:fld id="{60F4F636-6A27-E649-AEDF-9DE4D4E58670}" type="slidenum">
              <a:rPr lang="en-US" smtClean="0"/>
              <a:pPr/>
              <a:t>32</a:t>
            </a:fld>
            <a:endParaRPr lang="en-US" dirty="0"/>
          </a:p>
        </p:txBody>
      </p:sp>
    </p:spTree>
    <p:extLst>
      <p:ext uri="{BB962C8B-B14F-4D97-AF65-F5344CB8AC3E}">
        <p14:creationId xmlns:p14="http://schemas.microsoft.com/office/powerpoint/2010/main" val="86358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Creating New Types in Math (Unions)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b="1" dirty="0"/>
              <a:t>Union Types	</a:t>
            </a:r>
            <a:r>
              <a:rPr lang="en-US" sz="2400" dirty="0">
                <a:solidFill>
                  <a:prstClr val="black"/>
                </a:solidFill>
                <a:latin typeface="Cambria Math" panose="02040503050406030204" pitchFamily="18" charset="0"/>
                <a:ea typeface="Cambria Math" panose="02040503050406030204" pitchFamily="18" charset="0"/>
              </a:rPr>
              <a:t>	</a:t>
            </a:r>
            <a:r>
              <a:rPr lang="en-US" sz="2400" b="1" dirty="0">
                <a:solidFill>
                  <a:prstClr val="black"/>
                </a:solidFill>
                <a:latin typeface="Cambria Math" panose="02040503050406030204" pitchFamily="18" charset="0"/>
                <a:ea typeface="Cambria Math" panose="02040503050406030204" pitchFamily="18" charset="0"/>
                <a:cs typeface="Franklin Gothic Medium"/>
              </a:rPr>
              <a:t>𝕊</a:t>
            </a:r>
            <a:r>
              <a:rPr lang="en-US" sz="2400" baseline="30000" dirty="0">
                <a:solidFill>
                  <a:prstClr val="black"/>
                </a:solidFill>
                <a:latin typeface="Cambria Math" panose="02040503050406030204" pitchFamily="18" charset="0"/>
                <a:ea typeface="Cambria Math" panose="02040503050406030204" pitchFamily="18" charset="0"/>
              </a:rPr>
              <a:t>*</a:t>
            </a:r>
            <a:r>
              <a:rPr lang="en-US" sz="2400" dirty="0">
                <a:latin typeface="Cambria Math" panose="02040503050406030204" pitchFamily="18" charset="0"/>
                <a:ea typeface="Cambria Math" panose="02040503050406030204" pitchFamily="18"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a:t>
            </a:r>
            <a:r>
              <a:rPr lang="en-US" sz="2400" b="1" dirty="0">
                <a:latin typeface="Cambria Math" panose="02040503050406030204" pitchFamily="18" charset="0"/>
                <a:ea typeface="Cambria Math" panose="02040503050406030204" pitchFamily="18" charset="0"/>
                <a:cs typeface="Courier New" panose="02070309020205020404" pitchFamily="49" charset="0"/>
              </a:rPr>
              <a:t>  </a:t>
            </a:r>
            <a:r>
              <a:rPr lang="en-US" sz="2400" b="1" dirty="0" err="1"/>
              <a:t>ℕ</a:t>
            </a:r>
            <a:endParaRPr lang="en-US" sz="2400" b="1" dirty="0">
              <a:solidFill>
                <a:srgbClr val="00B050"/>
              </a:solidFill>
              <a:latin typeface="Courier New" panose="02070309020205020404" pitchFamily="49" charset="0"/>
              <a:cs typeface="Courier New" panose="02070309020205020404" pitchFamily="49" charset="0"/>
            </a:endParaRPr>
          </a:p>
          <a:p>
            <a:pPr lvl="1"/>
            <a:r>
              <a:rPr lang="en-US" sz="2200" dirty="0"/>
              <a:t>contains every object in either (or both) of those sets</a:t>
            </a:r>
          </a:p>
          <a:p>
            <a:pPr lvl="1"/>
            <a:r>
              <a:rPr lang="en-US" sz="2200" dirty="0"/>
              <a:t>e.g., all strings and natural numbers</a:t>
            </a:r>
          </a:p>
          <a:p>
            <a:pPr lvl="1"/>
            <a:endParaRPr lang="en-US" sz="2200" dirty="0"/>
          </a:p>
          <a:p>
            <a:r>
              <a:rPr lang="en-US" sz="2600" dirty="0"/>
              <a:t>If </a:t>
            </a:r>
            <a:r>
              <a:rPr lang="en-US" sz="2800" dirty="0">
                <a:latin typeface="Cambria Math" panose="02040503050406030204" pitchFamily="18" charset="0"/>
                <a:ea typeface="Cambria Math" panose="02040503050406030204" pitchFamily="18" charset="0"/>
                <a:cs typeface="Franklin Gothic Medium"/>
              </a:rPr>
              <a:t>x </a:t>
            </a:r>
            <a:r>
              <a:rPr lang="en-US" sz="2800" dirty="0">
                <a:solidFill>
                  <a:prstClr val="black"/>
                </a:solidFill>
                <a:latin typeface="Cambria Math" panose="02040503050406030204" pitchFamily="18" charset="0"/>
                <a:ea typeface="Cambria Math" panose="02040503050406030204" pitchFamily="18" charset="0"/>
                <a:cs typeface="Franklin Gothic Medium"/>
              </a:rPr>
              <a:t>∈ </a:t>
            </a:r>
            <a:r>
              <a:rPr lang="en-US" sz="2800" b="1" dirty="0" err="1">
                <a:latin typeface="Cambria Math" panose="02040503050406030204" pitchFamily="18" charset="0"/>
                <a:ea typeface="Cambria Math" panose="02040503050406030204" pitchFamily="18" charset="0"/>
              </a:rPr>
              <a:t>ℕ</a:t>
            </a:r>
            <a:r>
              <a:rPr lang="en-US" sz="2800" b="1" dirty="0">
                <a:latin typeface="Cambria Math" panose="02040503050406030204" pitchFamily="18" charset="0"/>
                <a:ea typeface="Cambria Math" panose="02040503050406030204" pitchFamily="18" charset="0"/>
              </a:rPr>
              <a:t> </a:t>
            </a:r>
            <a:r>
              <a:rPr lang="en-US" sz="2800" b="1" dirty="0">
                <a:latin typeface="Courier New" panose="02070309020205020404" pitchFamily="49" charset="0"/>
                <a:cs typeface="Courier New" panose="02070309020205020404" pitchFamily="49" charset="0"/>
              </a:rPr>
              <a:t>∪</a:t>
            </a:r>
            <a:r>
              <a:rPr lang="en-US" sz="2800" b="1" dirty="0">
                <a:solidFill>
                  <a:prstClr val="black"/>
                </a:solidFill>
                <a:latin typeface="Cambria Math" panose="02040503050406030204" pitchFamily="18" charset="0"/>
                <a:ea typeface="Cambria Math" panose="02040503050406030204" pitchFamily="18" charset="0"/>
                <a:cs typeface="Franklin Gothic Medium"/>
              </a:rPr>
              <a:t> 𝕊</a:t>
            </a:r>
            <a:r>
              <a:rPr lang="en-US" sz="2800" baseline="30000" dirty="0">
                <a:solidFill>
                  <a:prstClr val="black"/>
                </a:solidFill>
                <a:latin typeface="Cambria Math" panose="02040503050406030204" pitchFamily="18" charset="0"/>
                <a:ea typeface="Cambria Math" panose="02040503050406030204" pitchFamily="18" charset="0"/>
              </a:rPr>
              <a:t>*</a:t>
            </a:r>
            <a:r>
              <a:rPr lang="en-US" sz="2600" dirty="0"/>
              <a:t>, then </a:t>
            </a:r>
            <a:r>
              <a:rPr lang="en-US" sz="2400" dirty="0">
                <a:latin typeface="Cambria Math" panose="02040503050406030204" pitchFamily="18" charset="0"/>
                <a:ea typeface="Cambria Math" panose="02040503050406030204" pitchFamily="18" charset="0"/>
                <a:cs typeface="Franklin Gothic Medium"/>
              </a:rPr>
              <a:t>x</a:t>
            </a:r>
            <a:r>
              <a:rPr lang="en-US" sz="2600" dirty="0"/>
              <a:t> could be a natural or string</a:t>
            </a:r>
          </a:p>
          <a:p>
            <a:pPr lvl="1"/>
            <a:endParaRPr lang="en-US" sz="2200" dirty="0"/>
          </a:p>
          <a:p>
            <a:r>
              <a:rPr lang="en-US" sz="2600" dirty="0"/>
              <a:t>Two sets can contain common elements</a:t>
            </a:r>
          </a:p>
          <a:p>
            <a:pPr lvl="1"/>
            <a:r>
              <a:rPr lang="en-US" sz="2200" dirty="0"/>
              <a:t>in this case, the sets are disjoint</a:t>
            </a:r>
          </a:p>
        </p:txBody>
      </p:sp>
      <p:sp>
        <p:nvSpPr>
          <p:cNvPr id="4" name="Slide Number Placeholder 3">
            <a:extLst>
              <a:ext uri="{FF2B5EF4-FFF2-40B4-BE49-F238E27FC236}">
                <a16:creationId xmlns:a16="http://schemas.microsoft.com/office/drawing/2014/main" id="{80F6F62F-39E5-F2E8-D134-4E2A04845313}"/>
              </a:ext>
            </a:extLst>
          </p:cNvPr>
          <p:cNvSpPr>
            <a:spLocks noGrp="1"/>
          </p:cNvSpPr>
          <p:nvPr>
            <p:ph type="sldNum" sz="quarter" idx="4"/>
          </p:nvPr>
        </p:nvSpPr>
        <p:spPr/>
        <p:txBody>
          <a:bodyPr/>
          <a:lstStyle/>
          <a:p>
            <a:fld id="{60F4F636-6A27-E649-AEDF-9DE4D4E58670}" type="slidenum">
              <a:rPr lang="en-US" smtClean="0"/>
              <a:pPr/>
              <a:t>33</a:t>
            </a:fld>
            <a:endParaRPr lang="en-US" dirty="0"/>
          </a:p>
        </p:txBody>
      </p:sp>
    </p:spTree>
    <p:extLst>
      <p:ext uri="{BB962C8B-B14F-4D97-AF65-F5344CB8AC3E}">
        <p14:creationId xmlns:p14="http://schemas.microsoft.com/office/powerpoint/2010/main" val="13227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Creating New Types in TypeScript (Unions)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b="1" dirty="0"/>
              <a:t>Union Type</a:t>
            </a:r>
            <a:r>
              <a:rPr lang="en-US" sz="2600" dirty="0"/>
              <a:t>s		</a:t>
            </a:r>
            <a:r>
              <a:rPr lang="en-US" sz="2400" b="1" dirty="0">
                <a:solidFill>
                  <a:srgbClr val="00B050"/>
                </a:solidFill>
                <a:latin typeface="Courier New" panose="02070309020205020404" pitchFamily="49" charset="0"/>
                <a:cs typeface="Courier New" panose="02070309020205020404" pitchFamily="49" charset="0"/>
              </a:rPr>
              <a:t>string</a:t>
            </a:r>
            <a:r>
              <a:rPr lang="en-US" sz="2400" dirty="0">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a:t>
            </a:r>
            <a:r>
              <a:rPr lang="en-US" sz="2400" dirty="0">
                <a:latin typeface="Courier New" panose="02070309020205020404" pitchFamily="49" charset="0"/>
                <a:cs typeface="Courier New" panose="02070309020205020404" pitchFamily="49" charset="0"/>
              </a:rPr>
              <a:t> </a:t>
            </a:r>
            <a:r>
              <a:rPr lang="en-US" sz="2400" b="1" dirty="0">
                <a:solidFill>
                  <a:srgbClr val="00B050"/>
                </a:solidFill>
                <a:latin typeface="Courier New" panose="02070309020205020404" pitchFamily="49" charset="0"/>
                <a:cs typeface="Courier New" panose="02070309020205020404" pitchFamily="49" charset="0"/>
              </a:rPr>
              <a:t>bigint</a:t>
            </a:r>
          </a:p>
          <a:p>
            <a:pPr lvl="1"/>
            <a:r>
              <a:rPr lang="en-US" sz="2200" dirty="0"/>
              <a:t>can be either one of these</a:t>
            </a:r>
          </a:p>
          <a:p>
            <a:pPr lvl="1"/>
            <a:endParaRPr lang="en-US" sz="2200" dirty="0"/>
          </a:p>
          <a:p>
            <a:r>
              <a:rPr lang="en-US" sz="2600" dirty="0"/>
              <a:t>How do we work with this code?</a:t>
            </a:r>
          </a:p>
          <a:p>
            <a:pPr lvl="2"/>
            <a:endParaRPr lang="en-US" sz="16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x: </a:t>
            </a:r>
            <a:r>
              <a:rPr lang="en-US" sz="1800" b="1" dirty="0">
                <a:solidFill>
                  <a:srgbClr val="00B050"/>
                </a:solidFill>
                <a:latin typeface="Courier New" panose="02070309020205020404" pitchFamily="49" charset="0"/>
                <a:cs typeface="Courier New" panose="02070309020205020404" pitchFamily="49" charset="0"/>
              </a:rPr>
              <a:t>string</a:t>
            </a:r>
            <a:r>
              <a:rPr lang="en-US" sz="1800" dirty="0">
                <a:latin typeface="Courier New" panose="02070309020205020404" pitchFamily="49" charset="0"/>
                <a:cs typeface="Courier New" panose="02070309020205020404" pitchFamily="49" charset="0"/>
              </a:rPr>
              <a:t> |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a:t>
            </a:r>
          </a:p>
          <a:p>
            <a:pPr lvl="2"/>
            <a:endParaRPr lang="en-US" sz="1200" dirty="0">
              <a:latin typeface="Courier New" panose="02070309020205020404" pitchFamily="49" charset="0"/>
              <a:cs typeface="Courier New" panose="02070309020205020404" pitchFamily="49" charset="0"/>
            </a:endParaRP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can I call </a:t>
            </a:r>
            <a:r>
              <a:rPr lang="en-US" sz="1800" b="1" dirty="0" err="1">
                <a:solidFill>
                  <a:schemeClr val="accent3">
                    <a:lumMod val="50000"/>
                  </a:schemeClr>
                </a:solidFill>
                <a:latin typeface="Courier New" panose="02070309020205020404" pitchFamily="49" charset="0"/>
                <a:cs typeface="Courier New" panose="02070309020205020404" pitchFamily="49" charset="0"/>
              </a:rPr>
              <a:t>isPrime</a:t>
            </a:r>
            <a:r>
              <a:rPr lang="en-US" sz="1800" b="1" dirty="0">
                <a:solidFill>
                  <a:schemeClr val="accent3">
                    <a:lumMod val="50000"/>
                  </a:schemeClr>
                </a:solidFill>
                <a:latin typeface="Courier New" panose="02070309020205020404" pitchFamily="49" charset="0"/>
                <a:cs typeface="Courier New" panose="02070309020205020404" pitchFamily="49" charset="0"/>
              </a:rPr>
              <a:t>(x)?</a:t>
            </a:r>
          </a:p>
          <a:p>
            <a:pPr lvl="2"/>
            <a:endParaRPr lang="en-US" sz="2200" dirty="0"/>
          </a:p>
          <a:p>
            <a:r>
              <a:rPr lang="en-US" sz="2600" dirty="0"/>
              <a:t>We can check the type of </a:t>
            </a:r>
            <a:r>
              <a:rPr lang="en-US" sz="2400" dirty="0">
                <a:latin typeface="Courier New" panose="02070309020205020404" pitchFamily="49" charset="0"/>
                <a:cs typeface="Courier New" panose="02070309020205020404" pitchFamily="49" charset="0"/>
              </a:rPr>
              <a:t>x</a:t>
            </a:r>
            <a:r>
              <a:rPr lang="en-US" sz="2600" dirty="0"/>
              <a:t> using “</a:t>
            </a:r>
            <a:r>
              <a:rPr lang="en-US" sz="2400" b="1" dirty="0" err="1">
                <a:solidFill>
                  <a:srgbClr val="0070C0"/>
                </a:solidFill>
                <a:latin typeface="Courier New" panose="02070309020205020404" pitchFamily="49" charset="0"/>
                <a:cs typeface="Courier New" panose="02070309020205020404" pitchFamily="49" charset="0"/>
              </a:rPr>
              <a:t>typeof</a:t>
            </a:r>
            <a:r>
              <a:rPr lang="en-US" sz="2600" dirty="0"/>
              <a:t>”</a:t>
            </a:r>
          </a:p>
          <a:p>
            <a:pPr lvl="1"/>
            <a:r>
              <a:rPr lang="en-US" sz="2200" dirty="0">
                <a:solidFill>
                  <a:schemeClr val="accent4">
                    <a:lumMod val="10000"/>
                  </a:schemeClr>
                </a:solidFill>
                <a:latin typeface="Franklin Gothic Medium" panose="020B0603020102020204" pitchFamily="34" charset="0"/>
                <a:cs typeface="Courier New" panose="02070309020205020404" pitchFamily="49" charset="0"/>
              </a:rPr>
              <a:t>TypeScript understands these expressions</a:t>
            </a:r>
          </a:p>
          <a:p>
            <a:pPr lvl="1"/>
            <a:r>
              <a:rPr lang="en-US" sz="2200" dirty="0">
                <a:solidFill>
                  <a:schemeClr val="accent4">
                    <a:lumMod val="10000"/>
                  </a:schemeClr>
                </a:solidFill>
                <a:latin typeface="Franklin Gothic Medium" panose="020B0603020102020204" pitchFamily="34" charset="0"/>
                <a:cs typeface="Courier New" panose="02070309020205020404" pitchFamily="49" charset="0"/>
              </a:rPr>
              <a:t>will “</a:t>
            </a:r>
            <a:r>
              <a:rPr lang="en-US" sz="2200" b="1" dirty="0">
                <a:solidFill>
                  <a:srgbClr val="7030A0"/>
                </a:solidFill>
                <a:latin typeface="Franklin Gothic Medium" panose="020B0603020102020204" pitchFamily="34" charset="0"/>
                <a:cs typeface="Courier New" panose="02070309020205020404" pitchFamily="49" charset="0"/>
              </a:rPr>
              <a:t>narrow</a:t>
            </a:r>
            <a:r>
              <a:rPr lang="en-US" sz="2200" dirty="0">
                <a:solidFill>
                  <a:schemeClr val="accent4">
                    <a:lumMod val="10000"/>
                  </a:schemeClr>
                </a:solidFill>
                <a:latin typeface="Franklin Gothic Medium" panose="020B0603020102020204" pitchFamily="34" charset="0"/>
                <a:cs typeface="Courier New" panose="02070309020205020404" pitchFamily="49" charset="0"/>
              </a:rPr>
              <a:t>” the type of </a:t>
            </a:r>
            <a:r>
              <a:rPr lang="en-US" sz="2400" dirty="0">
                <a:latin typeface="Courier New" panose="02070309020205020404" pitchFamily="49" charset="0"/>
                <a:cs typeface="Courier New" panose="02070309020205020404" pitchFamily="49" charset="0"/>
              </a:rPr>
              <a:t>x</a:t>
            </a:r>
            <a:r>
              <a:rPr lang="en-US" sz="2200" dirty="0">
                <a:solidFill>
                  <a:schemeClr val="accent4">
                    <a:lumMod val="10000"/>
                  </a:schemeClr>
                </a:solidFill>
                <a:latin typeface="Franklin Gothic Medium" panose="020B0603020102020204" pitchFamily="34" charset="0"/>
                <a:cs typeface="Courier New" panose="02070309020205020404" pitchFamily="49" charset="0"/>
              </a:rPr>
              <a:t> to reflect that information</a:t>
            </a:r>
          </a:p>
        </p:txBody>
      </p:sp>
      <p:sp>
        <p:nvSpPr>
          <p:cNvPr id="4" name="Slide Number Placeholder 3">
            <a:extLst>
              <a:ext uri="{FF2B5EF4-FFF2-40B4-BE49-F238E27FC236}">
                <a16:creationId xmlns:a16="http://schemas.microsoft.com/office/drawing/2014/main" id="{AC6D045A-5555-629A-64B1-4CF52FFD0E9A}"/>
              </a:ext>
            </a:extLst>
          </p:cNvPr>
          <p:cNvSpPr>
            <a:spLocks noGrp="1"/>
          </p:cNvSpPr>
          <p:nvPr>
            <p:ph type="sldNum" sz="quarter" idx="4"/>
          </p:nvPr>
        </p:nvSpPr>
        <p:spPr/>
        <p:txBody>
          <a:bodyPr/>
          <a:lstStyle/>
          <a:p>
            <a:fld id="{60F4F636-6A27-E649-AEDF-9DE4D4E58670}" type="slidenum">
              <a:rPr lang="en-US" smtClean="0"/>
              <a:pPr/>
              <a:t>34</a:t>
            </a:fld>
            <a:endParaRPr lang="en-US" dirty="0"/>
          </a:p>
        </p:txBody>
      </p:sp>
    </p:spTree>
    <p:extLst>
      <p:ext uri="{BB962C8B-B14F-4D97-AF65-F5344CB8AC3E}">
        <p14:creationId xmlns:p14="http://schemas.microsoft.com/office/powerpoint/2010/main" val="71139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solidFill>
                  <a:srgbClr val="7030A0"/>
                </a:solidFill>
              </a:rPr>
              <a:t>Type Narrowing</a:t>
            </a:r>
            <a:r>
              <a:rPr lang="en-US" dirty="0"/>
              <a:t> With “If” Statements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b="1" dirty="0"/>
              <a:t>Union Type</a:t>
            </a:r>
            <a:r>
              <a:rPr lang="en-US" sz="2600" dirty="0"/>
              <a:t>s		</a:t>
            </a:r>
            <a:r>
              <a:rPr lang="en-US" sz="2400" b="1" dirty="0">
                <a:solidFill>
                  <a:srgbClr val="00B050"/>
                </a:solidFill>
                <a:latin typeface="Courier New" panose="02070309020205020404" pitchFamily="49" charset="0"/>
                <a:cs typeface="Courier New" panose="02070309020205020404" pitchFamily="49" charset="0"/>
              </a:rPr>
              <a:t>string</a:t>
            </a:r>
            <a:r>
              <a:rPr lang="en-US" sz="2400" dirty="0">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a:t>
            </a:r>
            <a:r>
              <a:rPr lang="en-US" sz="2400" dirty="0">
                <a:latin typeface="Courier New" panose="02070309020205020404" pitchFamily="49" charset="0"/>
                <a:cs typeface="Courier New" panose="02070309020205020404" pitchFamily="49" charset="0"/>
              </a:rPr>
              <a:t> </a:t>
            </a:r>
            <a:r>
              <a:rPr lang="en-US" sz="2400" b="1" dirty="0">
                <a:solidFill>
                  <a:srgbClr val="00B050"/>
                </a:solidFill>
                <a:latin typeface="Courier New" panose="02070309020205020404" pitchFamily="49" charset="0"/>
                <a:cs typeface="Courier New" panose="02070309020205020404" pitchFamily="49" charset="0"/>
              </a:rPr>
              <a:t>bigint</a:t>
            </a:r>
          </a:p>
          <a:p>
            <a:pPr lvl="1"/>
            <a:r>
              <a:rPr lang="en-US" sz="2200" dirty="0"/>
              <a:t>can be either one of these</a:t>
            </a:r>
          </a:p>
          <a:p>
            <a:pPr lvl="1"/>
            <a:endParaRPr lang="en-US" sz="2200" dirty="0"/>
          </a:p>
          <a:p>
            <a:r>
              <a:rPr lang="en-US" sz="2600" dirty="0"/>
              <a:t>How do we work with this code?</a:t>
            </a:r>
          </a:p>
          <a:p>
            <a:pPr lvl="2"/>
            <a:endParaRPr lang="en-US" sz="18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x: </a:t>
            </a:r>
            <a:r>
              <a:rPr lang="en-US" sz="1800" b="1" dirty="0">
                <a:solidFill>
                  <a:srgbClr val="00B050"/>
                </a:solidFill>
                <a:latin typeface="Courier New" panose="02070309020205020404" pitchFamily="49" charset="0"/>
                <a:cs typeface="Courier New" panose="02070309020205020404" pitchFamily="49" charset="0"/>
              </a:rPr>
              <a:t>string</a:t>
            </a:r>
            <a:r>
              <a:rPr lang="en-US" sz="1800" dirty="0">
                <a:latin typeface="Courier New" panose="02070309020205020404" pitchFamily="49" charset="0"/>
                <a:cs typeface="Courier New" panose="02070309020205020404" pitchFamily="49" charset="0"/>
              </a:rPr>
              <a:t> |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a:t>
            </a:r>
          </a:p>
          <a:p>
            <a:pPr lvl="2"/>
            <a:endParaRPr lang="en-US" sz="18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b="1" dirty="0" err="1">
                <a:solidFill>
                  <a:srgbClr val="0070C0"/>
                </a:solidFill>
                <a:latin typeface="Courier New" panose="02070309020205020404" pitchFamily="49" charset="0"/>
                <a:cs typeface="Courier New" panose="02070309020205020404" pitchFamily="49" charset="0"/>
              </a:rPr>
              <a:t>typeof</a:t>
            </a:r>
            <a:r>
              <a:rPr lang="en-US" sz="1800" dirty="0">
                <a:latin typeface="Courier New" panose="02070309020205020404" pitchFamily="49" charset="0"/>
                <a:cs typeface="Courier New" panose="02070309020205020404" pitchFamily="49" charset="0"/>
              </a:rPr>
              <a:t> x === "bigint") {</a:t>
            </a:r>
          </a:p>
          <a:p>
            <a:pPr lvl="2"/>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console.log</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isPrime</a:t>
            </a:r>
            <a:r>
              <a:rPr lang="en-US" sz="1800" dirty="0">
                <a:latin typeface="Courier New" panose="02070309020205020404" pitchFamily="49" charset="0"/>
                <a:cs typeface="Courier New" panose="02070309020205020404" pitchFamily="49" charset="0"/>
              </a:rPr>
              <a:t>(x))   </a:t>
            </a:r>
            <a:r>
              <a:rPr lang="en-US" sz="1800" b="1" dirty="0">
                <a:solidFill>
                  <a:schemeClr val="accent3">
                    <a:lumMod val="50000"/>
                  </a:schemeClr>
                </a:solidFill>
                <a:latin typeface="Courier New" panose="02070309020205020404" pitchFamily="49" charset="0"/>
                <a:cs typeface="Courier New" panose="02070309020205020404" pitchFamily="49" charset="0"/>
              </a:rPr>
              <a:t>// okay! x is a bigint</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x is a string</a:t>
            </a:r>
          </a:p>
          <a:p>
            <a:pPr lvl="2"/>
            <a:r>
              <a:rPr lang="en-US" sz="1800"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78F9F9AC-4763-46FF-D1AF-8E9EA0982835}"/>
              </a:ext>
            </a:extLst>
          </p:cNvPr>
          <p:cNvSpPr>
            <a:spLocks noGrp="1"/>
          </p:cNvSpPr>
          <p:nvPr>
            <p:ph type="sldNum" sz="quarter" idx="4"/>
          </p:nvPr>
        </p:nvSpPr>
        <p:spPr/>
        <p:txBody>
          <a:bodyPr/>
          <a:lstStyle/>
          <a:p>
            <a:fld id="{60F4F636-6A27-E649-AEDF-9DE4D4E58670}" type="slidenum">
              <a:rPr lang="en-US" smtClean="0"/>
              <a:pPr/>
              <a:t>35</a:t>
            </a:fld>
            <a:endParaRPr lang="en-US" dirty="0"/>
          </a:p>
        </p:txBody>
      </p:sp>
    </p:spTree>
    <p:extLst>
      <p:ext uri="{BB962C8B-B14F-4D97-AF65-F5344CB8AC3E}">
        <p14:creationId xmlns:p14="http://schemas.microsoft.com/office/powerpoint/2010/main" val="3695516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solidFill>
                  <a:srgbClr val="7030A0"/>
                </a:solidFill>
              </a:rPr>
              <a:t>Type Narrowing </a:t>
            </a:r>
            <a:r>
              <a:rPr lang="en-US" dirty="0"/>
              <a:t>vs </a:t>
            </a:r>
            <a:r>
              <a:rPr lang="en-US" dirty="0">
                <a:solidFill>
                  <a:srgbClr val="C00000"/>
                </a:solidFill>
              </a:rPr>
              <a:t>Casting</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x: </a:t>
            </a:r>
            <a:r>
              <a:rPr lang="en-US" sz="1800" b="1" dirty="0">
                <a:solidFill>
                  <a:srgbClr val="00B050"/>
                </a:solidFill>
                <a:latin typeface="Courier New" panose="02070309020205020404" pitchFamily="49" charset="0"/>
                <a:cs typeface="Courier New" panose="02070309020205020404" pitchFamily="49" charset="0"/>
              </a:rPr>
              <a:t>string</a:t>
            </a:r>
            <a:r>
              <a:rPr lang="en-US" sz="1800" dirty="0">
                <a:latin typeface="Courier New" panose="02070309020205020404" pitchFamily="49" charset="0"/>
                <a:cs typeface="Courier New" panose="02070309020205020404" pitchFamily="49" charset="0"/>
              </a:rPr>
              <a:t> |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a:t>
            </a:r>
          </a:p>
          <a:p>
            <a:pPr lvl="2"/>
            <a:endParaRPr lang="en-US" sz="18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b="1" dirty="0" err="1">
                <a:solidFill>
                  <a:srgbClr val="0070C0"/>
                </a:solidFill>
                <a:latin typeface="Courier New" panose="02070309020205020404" pitchFamily="49" charset="0"/>
                <a:cs typeface="Courier New" panose="02070309020205020404" pitchFamily="49" charset="0"/>
              </a:rPr>
              <a:t>typeof</a:t>
            </a:r>
            <a:r>
              <a:rPr lang="en-US" sz="1800" dirty="0">
                <a:latin typeface="Courier New" panose="02070309020205020404" pitchFamily="49" charset="0"/>
                <a:cs typeface="Courier New" panose="02070309020205020404" pitchFamily="49" charset="0"/>
              </a:rPr>
              <a:t> x === "</a:t>
            </a:r>
            <a:r>
              <a:rPr lang="en-US" sz="1800" dirty="0" err="1">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console.log</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isPrime</a:t>
            </a:r>
            <a:r>
              <a:rPr lang="en-US" sz="1800" dirty="0">
                <a:latin typeface="Courier New" panose="02070309020205020404" pitchFamily="49" charset="0"/>
                <a:cs typeface="Courier New" panose="02070309020205020404" pitchFamily="49" charset="0"/>
              </a:rPr>
              <a:t>(x))   </a:t>
            </a:r>
            <a:r>
              <a:rPr lang="en-US" sz="1800" b="1" dirty="0">
                <a:solidFill>
                  <a:schemeClr val="accent3">
                    <a:lumMod val="50000"/>
                  </a:schemeClr>
                </a:solidFill>
                <a:latin typeface="Courier New" panose="02070309020205020404" pitchFamily="49" charset="0"/>
                <a:cs typeface="Courier New" panose="02070309020205020404" pitchFamily="49" charset="0"/>
              </a:rPr>
              <a:t>// okay! x is a bigint</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x is a string</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600" dirty="0"/>
              <a:t>Note that this does not require a </a:t>
            </a:r>
            <a:r>
              <a:rPr lang="en-US" sz="2600" b="1" dirty="0">
                <a:solidFill>
                  <a:srgbClr val="C00000"/>
                </a:solidFill>
              </a:rPr>
              <a:t>type cast</a:t>
            </a:r>
          </a:p>
          <a:p>
            <a:pPr lvl="1"/>
            <a:r>
              <a:rPr lang="en-US" sz="2200" dirty="0"/>
              <a:t>TypeScript knows x is a </a:t>
            </a:r>
            <a:r>
              <a:rPr lang="en-US" sz="2000" dirty="0">
                <a:latin typeface="Courier New" panose="02070309020205020404" pitchFamily="49" charset="0"/>
                <a:cs typeface="Courier New" panose="02070309020205020404" pitchFamily="49" charset="0"/>
              </a:rPr>
              <a:t>bigint</a:t>
            </a:r>
            <a:r>
              <a:rPr lang="en-US" sz="2200" dirty="0"/>
              <a:t> inside the “if” (narrowing)</a:t>
            </a:r>
          </a:p>
          <a:p>
            <a:pPr lvl="2"/>
            <a:endParaRPr lang="en-US" sz="1800" dirty="0"/>
          </a:p>
          <a:p>
            <a:r>
              <a:rPr lang="en-US" sz="2600" dirty="0"/>
              <a:t>331: there are </a:t>
            </a:r>
            <a:r>
              <a:rPr lang="en-US" sz="2600" b="1" dirty="0">
                <a:solidFill>
                  <a:srgbClr val="C00000"/>
                </a:solidFill>
              </a:rPr>
              <a:t>no type casts</a:t>
            </a:r>
            <a:r>
              <a:rPr lang="en-US" sz="2600" dirty="0"/>
              <a:t> (won’t even show syntax)</a:t>
            </a:r>
          </a:p>
          <a:p>
            <a:pPr lvl="1"/>
            <a:r>
              <a:rPr lang="en-US" sz="2200" dirty="0"/>
              <a:t>unlike Java, TypeScript casts are unchecked at runtime</a:t>
            </a:r>
          </a:p>
          <a:p>
            <a:pPr lvl="1"/>
            <a:r>
              <a:rPr lang="en-US" sz="2200" dirty="0"/>
              <a:t>seem designed to create extremely </a:t>
            </a:r>
            <a:r>
              <a:rPr lang="en-US" sz="2200" dirty="0">
                <a:solidFill>
                  <a:srgbClr val="C00000"/>
                </a:solidFill>
              </a:rPr>
              <a:t>painful</a:t>
            </a:r>
            <a:r>
              <a:rPr lang="en-US" sz="2200" dirty="0"/>
              <a:t> debugging</a:t>
            </a:r>
          </a:p>
        </p:txBody>
      </p:sp>
      <p:sp>
        <p:nvSpPr>
          <p:cNvPr id="4" name="Slide Number Placeholder 3">
            <a:extLst>
              <a:ext uri="{FF2B5EF4-FFF2-40B4-BE49-F238E27FC236}">
                <a16:creationId xmlns:a16="http://schemas.microsoft.com/office/drawing/2014/main" id="{13E40DEC-66F4-89AB-F62D-826082F4E171}"/>
              </a:ext>
            </a:extLst>
          </p:cNvPr>
          <p:cNvSpPr>
            <a:spLocks noGrp="1"/>
          </p:cNvSpPr>
          <p:nvPr>
            <p:ph type="sldNum" sz="quarter" idx="4"/>
          </p:nvPr>
        </p:nvSpPr>
        <p:spPr/>
        <p:txBody>
          <a:bodyPr/>
          <a:lstStyle/>
          <a:p>
            <a:fld id="{60F4F636-6A27-E649-AEDF-9DE4D4E58670}" type="slidenum">
              <a:rPr lang="en-US" smtClean="0"/>
              <a:pPr/>
              <a:t>36</a:t>
            </a:fld>
            <a:endParaRPr lang="en-US" dirty="0"/>
          </a:p>
        </p:txBody>
      </p:sp>
    </p:spTree>
    <p:extLst>
      <p:ext uri="{BB962C8B-B14F-4D97-AF65-F5344CB8AC3E}">
        <p14:creationId xmlns:p14="http://schemas.microsoft.com/office/powerpoint/2010/main" val="9075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solidFill>
                  <a:srgbClr val="7030A0"/>
                </a:solidFill>
              </a:rPr>
              <a:t>Type Narrowing</a:t>
            </a:r>
            <a:r>
              <a:rPr lang="en-US" dirty="0"/>
              <a:t> Gotcha</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string</a:t>
            </a:r>
            <a:r>
              <a:rPr lang="en-US" sz="1800" dirty="0">
                <a:latin typeface="Courier New" panose="02070309020205020404" pitchFamily="49" charset="0"/>
                <a:cs typeface="Courier New" panose="02070309020205020404" pitchFamily="49" charset="0"/>
              </a:rPr>
              <a:t> |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endParaRPr lang="en-US" sz="18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b="1" dirty="0" err="1">
                <a:solidFill>
                  <a:srgbClr val="0070C0"/>
                </a:solidFill>
                <a:latin typeface="Courier New" panose="02070309020205020404" pitchFamily="49" charset="0"/>
                <a:cs typeface="Courier New" panose="02070309020205020404" pitchFamily="49" charset="0"/>
              </a:rPr>
              <a:t>typeof</a:t>
            </a:r>
            <a:r>
              <a:rPr lang="en-US" sz="1800" dirty="0">
                <a:latin typeface="Courier New" panose="02070309020205020404" pitchFamily="49" charset="0"/>
                <a:cs typeface="Courier New" panose="02070309020205020404" pitchFamily="49" charset="0"/>
              </a:rPr>
              <a:t> f(x) === "</a:t>
            </a:r>
            <a:r>
              <a:rPr lang="en-US" sz="1800" dirty="0" err="1">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console.log</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isPrime</a:t>
            </a:r>
            <a:r>
              <a:rPr lang="en-US" sz="1800" dirty="0">
                <a:latin typeface="Courier New" panose="02070309020205020404" pitchFamily="49" charset="0"/>
                <a:cs typeface="Courier New" panose="02070309020205020404" pitchFamily="49" charset="0"/>
              </a:rPr>
              <a:t>(f(x)))   </a:t>
            </a:r>
            <a:r>
              <a:rPr lang="en-US" sz="1800" b="1" dirty="0">
                <a:solidFill>
                  <a:schemeClr val="accent3">
                    <a:lumMod val="50000"/>
                  </a:schemeClr>
                </a:solidFill>
                <a:latin typeface="Courier New" panose="02070309020205020404" pitchFamily="49" charset="0"/>
                <a:cs typeface="Courier New" panose="02070309020205020404" pitchFamily="49" charset="0"/>
              </a:rPr>
              <a:t>// why not allowed?</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600" dirty="0"/>
              <a:t>TypeScript will (properly) reject this</a:t>
            </a:r>
            <a:endParaRPr lang="en-US" sz="2600" b="1" dirty="0">
              <a:solidFill>
                <a:srgbClr val="C00000"/>
              </a:solidFill>
            </a:endParaRPr>
          </a:p>
          <a:p>
            <a:pPr lvl="1"/>
            <a:r>
              <a:rPr lang="en-US" sz="2200" dirty="0"/>
              <a:t>no guarantee that f(x) returns the same value both times!</a:t>
            </a:r>
          </a:p>
        </p:txBody>
      </p:sp>
      <p:sp>
        <p:nvSpPr>
          <p:cNvPr id="4" name="Slide Number Placeholder 3">
            <a:extLst>
              <a:ext uri="{FF2B5EF4-FFF2-40B4-BE49-F238E27FC236}">
                <a16:creationId xmlns:a16="http://schemas.microsoft.com/office/drawing/2014/main" id="{0C2396FC-1C76-8C9B-55A1-F8D02C044305}"/>
              </a:ext>
            </a:extLst>
          </p:cNvPr>
          <p:cNvSpPr>
            <a:spLocks noGrp="1"/>
          </p:cNvSpPr>
          <p:nvPr>
            <p:ph type="sldNum" sz="quarter" idx="4"/>
          </p:nvPr>
        </p:nvSpPr>
        <p:spPr/>
        <p:txBody>
          <a:bodyPr/>
          <a:lstStyle/>
          <a:p>
            <a:fld id="{60F4F636-6A27-E649-AEDF-9DE4D4E58670}" type="slidenum">
              <a:rPr lang="en-US" smtClean="0"/>
              <a:pPr/>
              <a:t>37</a:t>
            </a:fld>
            <a:endParaRPr lang="en-US" dirty="0"/>
          </a:p>
        </p:txBody>
      </p:sp>
    </p:spTree>
    <p:extLst>
      <p:ext uri="{BB962C8B-B14F-4D97-AF65-F5344CB8AC3E}">
        <p14:creationId xmlns:p14="http://schemas.microsoft.com/office/powerpoint/2010/main" val="134347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solidFill>
                  <a:srgbClr val="7030A0"/>
                </a:solidFill>
              </a:rPr>
              <a:t>Type Narrowing</a:t>
            </a:r>
            <a:r>
              <a:rPr lang="en-US" dirty="0"/>
              <a:t> of Function Calls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string</a:t>
            </a:r>
            <a:r>
              <a:rPr lang="en-US" sz="1800" dirty="0">
                <a:latin typeface="Courier New" panose="02070309020205020404" pitchFamily="49" charset="0"/>
                <a:cs typeface="Courier New" panose="02070309020205020404" pitchFamily="49" charset="0"/>
              </a:rPr>
              <a:t> |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endParaRPr lang="en-US" sz="18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y = f(x);</a:t>
            </a:r>
          </a:p>
          <a:p>
            <a:pPr lvl="2"/>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b="1" dirty="0" err="1">
                <a:solidFill>
                  <a:srgbClr val="0070C0"/>
                </a:solidFill>
                <a:latin typeface="Courier New" panose="02070309020205020404" pitchFamily="49" charset="0"/>
                <a:cs typeface="Courier New" panose="02070309020205020404" pitchFamily="49" charset="0"/>
              </a:rPr>
              <a:t>typeof</a:t>
            </a:r>
            <a:r>
              <a:rPr lang="en-US" sz="1800" dirty="0">
                <a:latin typeface="Courier New" panose="02070309020205020404" pitchFamily="49" charset="0"/>
                <a:cs typeface="Courier New" panose="02070309020205020404" pitchFamily="49" charset="0"/>
              </a:rPr>
              <a:t> y === "</a:t>
            </a:r>
            <a:r>
              <a:rPr lang="en-US" sz="1800" dirty="0" err="1">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console.log</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isPrime</a:t>
            </a:r>
            <a:r>
              <a:rPr lang="en-US" sz="1800" dirty="0">
                <a:latin typeface="Courier New" panose="02070309020205020404" pitchFamily="49" charset="0"/>
                <a:cs typeface="Courier New" panose="02070309020205020404" pitchFamily="49" charset="0"/>
              </a:rPr>
              <a:t>(y))      </a:t>
            </a:r>
            <a:r>
              <a:rPr lang="en-US" sz="1800" b="1" dirty="0">
                <a:solidFill>
                  <a:schemeClr val="accent3">
                    <a:lumMod val="50000"/>
                  </a:schemeClr>
                </a:solidFill>
                <a:latin typeface="Courier New" panose="02070309020205020404" pitchFamily="49" charset="0"/>
                <a:cs typeface="Courier New" panose="02070309020205020404" pitchFamily="49" charset="0"/>
              </a:rPr>
              <a:t>// this works now</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600" dirty="0"/>
              <a:t>TypeScript can see that the two values are the same</a:t>
            </a:r>
          </a:p>
          <a:p>
            <a:pPr lvl="1"/>
            <a:endParaRPr lang="en-US" sz="2200" dirty="0"/>
          </a:p>
          <a:p>
            <a:r>
              <a:rPr lang="en-US" sz="2600" dirty="0"/>
              <a:t>Functions that return different values for the same inputs are confusing!</a:t>
            </a:r>
          </a:p>
          <a:p>
            <a:pPr lvl="1"/>
            <a:r>
              <a:rPr lang="en-US" sz="2200" dirty="0"/>
              <a:t>maybe better to avoid that</a:t>
            </a:r>
          </a:p>
        </p:txBody>
      </p:sp>
      <p:sp>
        <p:nvSpPr>
          <p:cNvPr id="4" name="Slide Number Placeholder 3">
            <a:extLst>
              <a:ext uri="{FF2B5EF4-FFF2-40B4-BE49-F238E27FC236}">
                <a16:creationId xmlns:a16="http://schemas.microsoft.com/office/drawing/2014/main" id="{711563BD-4DB0-240A-E05A-7B4C7D9989CD}"/>
              </a:ext>
            </a:extLst>
          </p:cNvPr>
          <p:cNvSpPr>
            <a:spLocks noGrp="1"/>
          </p:cNvSpPr>
          <p:nvPr>
            <p:ph type="sldNum" sz="quarter" idx="4"/>
          </p:nvPr>
        </p:nvSpPr>
        <p:spPr/>
        <p:txBody>
          <a:bodyPr/>
          <a:lstStyle/>
          <a:p>
            <a:fld id="{60F4F636-6A27-E649-AEDF-9DE4D4E58670}" type="slidenum">
              <a:rPr lang="en-US" smtClean="0"/>
              <a:pPr/>
              <a:t>38</a:t>
            </a:fld>
            <a:endParaRPr lang="en-US" dirty="0"/>
          </a:p>
        </p:txBody>
      </p:sp>
    </p:spTree>
    <p:extLst>
      <p:ext uri="{BB962C8B-B14F-4D97-AF65-F5344CB8AC3E}">
        <p14:creationId xmlns:p14="http://schemas.microsoft.com/office/powerpoint/2010/main" val="130300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Record Types in Math</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b="1" dirty="0"/>
              <a:t>Record Types		</a:t>
            </a:r>
            <a:r>
              <a:rPr lang="en-US" sz="2400" dirty="0">
                <a:latin typeface="Cambria Math" panose="02040503050406030204" pitchFamily="18" charset="0"/>
                <a:ea typeface="Cambria Math" panose="02040503050406030204" pitchFamily="18" charset="0"/>
                <a:cs typeface="Courier New" panose="02070309020205020404" pitchFamily="49" charset="0"/>
              </a:rPr>
              <a:t>{x : </a:t>
            </a:r>
            <a:r>
              <a:rPr lang="en-US" sz="2400" dirty="0" err="1"/>
              <a:t>ℕ</a:t>
            </a:r>
            <a:r>
              <a:rPr lang="en-US" sz="2400" dirty="0">
                <a:latin typeface="Cambria Math" panose="02040503050406030204" pitchFamily="18" charset="0"/>
                <a:ea typeface="Cambria Math" panose="02040503050406030204" pitchFamily="18" charset="0"/>
                <a:cs typeface="Courier New" panose="02070309020205020404" pitchFamily="49" charset="0"/>
              </a:rPr>
              <a:t>,  y : </a:t>
            </a:r>
            <a:r>
              <a:rPr lang="en-US" sz="2400" dirty="0" err="1"/>
              <a:t>ℕ</a:t>
            </a:r>
            <a:r>
              <a:rPr lang="en-US" sz="2400" dirty="0">
                <a:latin typeface="Cambria Math" panose="02040503050406030204" pitchFamily="18" charset="0"/>
                <a:ea typeface="Cambria Math" panose="02040503050406030204" pitchFamily="18" charset="0"/>
                <a:cs typeface="Courier New" panose="02070309020205020404" pitchFamily="49" charset="0"/>
              </a:rPr>
              <a:t>}</a:t>
            </a:r>
          </a:p>
          <a:p>
            <a:pPr lvl="1"/>
            <a:r>
              <a:rPr lang="en-US" sz="2200" dirty="0"/>
              <a:t>record with fields “x” and “y” each containing a number</a:t>
            </a:r>
          </a:p>
          <a:p>
            <a:pPr lvl="1"/>
            <a:r>
              <a:rPr lang="en-US" sz="2200" dirty="0"/>
              <a:t>e.g., </a:t>
            </a:r>
            <a:r>
              <a:rPr lang="en-US" sz="2200" dirty="0">
                <a:latin typeface="Cambria Math" panose="02040503050406030204" pitchFamily="18" charset="0"/>
                <a:ea typeface="Cambria Math" panose="02040503050406030204" pitchFamily="18" charset="0"/>
              </a:rPr>
              <a:t>{x: 3, y: 5}</a:t>
            </a:r>
          </a:p>
          <a:p>
            <a:pPr lvl="1"/>
            <a:endParaRPr lang="en-US" sz="2200" dirty="0"/>
          </a:p>
          <a:p>
            <a:r>
              <a:rPr lang="en-US" sz="2600" dirty="0"/>
              <a:t>Note that </a:t>
            </a:r>
            <a:r>
              <a:rPr lang="en-US" sz="2600" dirty="0">
                <a:latin typeface="Cambria Math" panose="02040503050406030204" pitchFamily="18" charset="0"/>
                <a:ea typeface="Cambria Math" panose="02040503050406030204" pitchFamily="18" charset="0"/>
              </a:rPr>
              <a:t>{x: 3, y: 5} = {y: 5, x: 3}</a:t>
            </a:r>
            <a:r>
              <a:rPr lang="en-US" sz="2600" dirty="0">
                <a:latin typeface="Franklin Gothic Medium" panose="020B0603020102020204" pitchFamily="34" charset="0"/>
                <a:ea typeface="Cambria Math" panose="02040503050406030204" pitchFamily="18" charset="0"/>
              </a:rPr>
              <a:t> in math</a:t>
            </a:r>
          </a:p>
          <a:p>
            <a:pPr lvl="1"/>
            <a:r>
              <a:rPr lang="en-US" sz="2200" dirty="0"/>
              <a:t>field names matter, not order</a:t>
            </a:r>
          </a:p>
          <a:p>
            <a:pPr lvl="1"/>
            <a:r>
              <a:rPr lang="en-US" sz="2200" dirty="0"/>
              <a:t>note that these are not "</a:t>
            </a:r>
            <a:r>
              <a:rPr lang="en-US" sz="2000" dirty="0">
                <a:latin typeface="Courier New" panose="02070309020205020404" pitchFamily="49" charset="0"/>
                <a:cs typeface="Courier New" panose="02070309020205020404" pitchFamily="49" charset="0"/>
              </a:rPr>
              <a:t>===</a:t>
            </a:r>
            <a:r>
              <a:rPr lang="en-US" sz="2200" dirty="0"/>
              <a:t>" in JavaScript</a:t>
            </a:r>
          </a:p>
          <a:p>
            <a:pPr lvl="2"/>
            <a:r>
              <a:rPr lang="en-US" sz="1800" dirty="0"/>
              <a:t>in math, “=“ means same values</a:t>
            </a:r>
          </a:p>
          <a:p>
            <a:pPr lvl="2"/>
            <a:r>
              <a:rPr lang="en-US" sz="1800" dirty="0"/>
              <a:t>in JavaScript, "===" is reference equality</a:t>
            </a:r>
          </a:p>
        </p:txBody>
      </p:sp>
      <p:sp>
        <p:nvSpPr>
          <p:cNvPr id="4" name="Slide Number Placeholder 3">
            <a:extLst>
              <a:ext uri="{FF2B5EF4-FFF2-40B4-BE49-F238E27FC236}">
                <a16:creationId xmlns:a16="http://schemas.microsoft.com/office/drawing/2014/main" id="{A529F814-5EC3-5FBB-4797-EEAFADA1DCBF}"/>
              </a:ext>
            </a:extLst>
          </p:cNvPr>
          <p:cNvSpPr>
            <a:spLocks noGrp="1"/>
          </p:cNvSpPr>
          <p:nvPr>
            <p:ph type="sldNum" sz="quarter" idx="4"/>
          </p:nvPr>
        </p:nvSpPr>
        <p:spPr/>
        <p:txBody>
          <a:bodyPr/>
          <a:lstStyle/>
          <a:p>
            <a:fld id="{60F4F636-6A27-E649-AEDF-9DE4D4E58670}" type="slidenum">
              <a:rPr lang="en-US" smtClean="0"/>
              <a:pPr/>
              <a:t>39</a:t>
            </a:fld>
            <a:endParaRPr lang="en-US" dirty="0"/>
          </a:p>
        </p:txBody>
      </p:sp>
    </p:spTree>
    <p:extLst>
      <p:ext uri="{BB962C8B-B14F-4D97-AF65-F5344CB8AC3E}">
        <p14:creationId xmlns:p14="http://schemas.microsoft.com/office/powerpoint/2010/main" val="265306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6D72D-98D7-F726-1A19-FC405F93A6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AC2305-FA64-9CBA-A43C-EE35643E7663}"/>
              </a:ext>
            </a:extLst>
          </p:cNvPr>
          <p:cNvSpPr>
            <a:spLocks noGrp="1"/>
          </p:cNvSpPr>
          <p:nvPr>
            <p:ph type="title"/>
          </p:nvPr>
        </p:nvSpPr>
        <p:spPr/>
        <p:txBody>
          <a:bodyPr/>
          <a:lstStyle/>
          <a:p>
            <a:r>
              <a:rPr lang="en-US" dirty="0"/>
              <a:t>HW2 Debugging via User Report (1/2)</a:t>
            </a:r>
          </a:p>
        </p:txBody>
      </p:sp>
      <p:sp>
        <p:nvSpPr>
          <p:cNvPr id="3" name="Content Placeholder 2">
            <a:extLst>
              <a:ext uri="{FF2B5EF4-FFF2-40B4-BE49-F238E27FC236}">
                <a16:creationId xmlns:a16="http://schemas.microsoft.com/office/drawing/2014/main" id="{5E95E6E1-E38C-3873-0296-6910B636BB80}"/>
              </a:ext>
            </a:extLst>
          </p:cNvPr>
          <p:cNvSpPr>
            <a:spLocks noGrp="1"/>
          </p:cNvSpPr>
          <p:nvPr>
            <p:ph idx="1"/>
          </p:nvPr>
        </p:nvSpPr>
        <p:spPr/>
        <p:txBody>
          <a:bodyPr/>
          <a:lstStyle/>
          <a:p>
            <a:r>
              <a:rPr lang="en-US" sz="2600" dirty="0"/>
              <a:t>User reports the following bug:</a:t>
            </a:r>
          </a:p>
          <a:p>
            <a:pPr lvl="2"/>
            <a:endParaRPr lang="en-US" sz="1200" dirty="0"/>
          </a:p>
          <a:p>
            <a:pPr lvl="2"/>
            <a:r>
              <a:rPr lang="en-US" sz="1800" dirty="0"/>
              <a:t>"Sometimes, I can't click on one of the markers.</a:t>
            </a:r>
          </a:p>
          <a:p>
            <a:pPr lvl="2"/>
            <a:r>
              <a:rPr lang="en-US" sz="1800" dirty="0"/>
              <a:t>  Usually, it it works fine. But occasionally, you can't click on it."</a:t>
            </a:r>
          </a:p>
          <a:p>
            <a:pPr lvl="2"/>
            <a:endParaRPr lang="en-US" sz="1800" dirty="0"/>
          </a:p>
          <a:p>
            <a:r>
              <a:rPr lang="en-US" sz="2600" dirty="0"/>
              <a:t>First step is to figure out how to reproduce it</a:t>
            </a:r>
          </a:p>
          <a:p>
            <a:pPr lvl="1"/>
            <a:r>
              <a:rPr lang="en-US" sz="2200" dirty="0"/>
              <a:t>can't debug otherwise</a:t>
            </a:r>
          </a:p>
          <a:p>
            <a:pPr lvl="2"/>
            <a:r>
              <a:rPr lang="en-US" sz="1800" dirty="0"/>
              <a:t>wouldn't know that you've fixed the bug</a:t>
            </a:r>
          </a:p>
          <a:p>
            <a:pPr lvl="1"/>
            <a:r>
              <a:rPr lang="en-US" sz="2200" dirty="0"/>
              <a:t>key reason why event-driven debugging is harder</a:t>
            </a:r>
          </a:p>
          <a:p>
            <a:pPr lvl="2"/>
            <a:r>
              <a:rPr lang="en-US" sz="1800" dirty="0"/>
              <a:t>command-line failure is instantly reproducible</a:t>
            </a:r>
          </a:p>
          <a:p>
            <a:pPr lvl="1"/>
            <a:r>
              <a:rPr lang="en-US" sz="2200" dirty="0"/>
              <a:t>debugging a crash is easier than a non-crash!</a:t>
            </a:r>
          </a:p>
          <a:p>
            <a:pPr lvl="2"/>
            <a:r>
              <a:rPr lang="en-US" sz="1800" dirty="0"/>
              <a:t>crash comes with a stack trace (line of code with a failure)</a:t>
            </a:r>
          </a:p>
        </p:txBody>
      </p:sp>
      <p:sp>
        <p:nvSpPr>
          <p:cNvPr id="4" name="Slide Number Placeholder 3">
            <a:extLst>
              <a:ext uri="{FF2B5EF4-FFF2-40B4-BE49-F238E27FC236}">
                <a16:creationId xmlns:a16="http://schemas.microsoft.com/office/drawing/2014/main" id="{1DF3E56E-D40F-07FD-2332-3F2DF18A46FA}"/>
              </a:ext>
            </a:extLst>
          </p:cNvPr>
          <p:cNvSpPr>
            <a:spLocks noGrp="1"/>
          </p:cNvSpPr>
          <p:nvPr>
            <p:ph type="sldNum" sz="quarter" idx="4"/>
          </p:nvPr>
        </p:nvSpPr>
        <p:spPr/>
        <p:txBody>
          <a:bodyPr/>
          <a:lstStyle/>
          <a:p>
            <a:fld id="{60F4F636-6A27-E649-AEDF-9DE4D4E58670}" type="slidenum">
              <a:rPr lang="en-US" smtClean="0"/>
              <a:pPr/>
              <a:t>4</a:t>
            </a:fld>
            <a:endParaRPr lang="en-US" dirty="0"/>
          </a:p>
        </p:txBody>
      </p:sp>
    </p:spTree>
    <p:extLst>
      <p:ext uri="{BB962C8B-B14F-4D97-AF65-F5344CB8AC3E}">
        <p14:creationId xmlns:p14="http://schemas.microsoft.com/office/powerpoint/2010/main" val="271279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Record Types in TypeScript</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b="1" dirty="0"/>
              <a:t>Record Types		</a:t>
            </a:r>
            <a:r>
              <a:rPr lang="en-US" sz="2400" b="1" dirty="0">
                <a:latin typeface="Courier New" panose="02070309020205020404" pitchFamily="49" charset="0"/>
                <a:cs typeface="Courier New" panose="02070309020205020404" pitchFamily="49" charset="0"/>
              </a:rPr>
              <a:t>{x: </a:t>
            </a:r>
            <a:r>
              <a:rPr lang="en-US" sz="2400" b="1" dirty="0">
                <a:solidFill>
                  <a:srgbClr val="00B050"/>
                </a:solidFill>
                <a:latin typeface="Courier New" panose="02070309020205020404" pitchFamily="49" charset="0"/>
                <a:cs typeface="Courier New" panose="02070309020205020404" pitchFamily="49" charset="0"/>
              </a:rPr>
              <a:t>bigint</a:t>
            </a:r>
            <a:r>
              <a:rPr lang="en-US" sz="2400" b="1" dirty="0">
                <a:latin typeface="Courier New" panose="02070309020205020404" pitchFamily="49" charset="0"/>
                <a:cs typeface="Courier New" panose="02070309020205020404" pitchFamily="49" charset="0"/>
              </a:rPr>
              <a:t>, y: </a:t>
            </a:r>
            <a:r>
              <a:rPr lang="en-US" sz="2400" b="1" dirty="0">
                <a:solidFill>
                  <a:srgbClr val="00B050"/>
                </a:solidFill>
                <a:latin typeface="Courier New" panose="02070309020205020404" pitchFamily="49" charset="0"/>
                <a:cs typeface="Courier New" panose="02070309020205020404" pitchFamily="49" charset="0"/>
              </a:rPr>
              <a:t>bigint</a:t>
            </a:r>
            <a:r>
              <a:rPr lang="en-US" sz="2400" b="1" dirty="0">
                <a:latin typeface="Courier New" panose="02070309020205020404" pitchFamily="49" charset="0"/>
                <a:cs typeface="Courier New" panose="02070309020205020404" pitchFamily="49" charset="0"/>
              </a:rPr>
              <a:t>}</a:t>
            </a:r>
          </a:p>
          <a:p>
            <a:pPr lvl="1"/>
            <a:r>
              <a:rPr lang="en-US" sz="2200" dirty="0"/>
              <a:t>anything with </a:t>
            </a:r>
            <a:r>
              <a:rPr lang="en-US" sz="2200" i="1" dirty="0"/>
              <a:t>at least</a:t>
            </a:r>
            <a:r>
              <a:rPr lang="en-US" sz="2200" dirty="0"/>
              <a:t> fields “x” and “y”</a:t>
            </a:r>
          </a:p>
          <a:p>
            <a:pPr marL="457200" lvl="1" indent="0">
              <a:buNone/>
            </a:pPr>
            <a:endParaRPr lang="en-US" sz="2200" b="1" dirty="0"/>
          </a:p>
          <a:p>
            <a:r>
              <a:rPr lang="en-US" sz="2600" dirty="0"/>
              <a:t>Retrieve a part by name:</a:t>
            </a:r>
          </a:p>
          <a:p>
            <a:pPr lvl="2"/>
            <a:endParaRPr lang="en-US" sz="18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t: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y: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 ;</a:t>
            </a:r>
          </a:p>
          <a:p>
            <a:pPr lvl="2"/>
            <a:r>
              <a:rPr lang="en-US" sz="1800" dirty="0" err="1">
                <a:latin typeface="Courier New" panose="02070309020205020404" pitchFamily="49" charset="0"/>
                <a:cs typeface="Courier New" panose="02070309020205020404" pitchFamily="49" charset="0"/>
              </a:rPr>
              <a:t>console.log</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t.x</a:t>
            </a:r>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FABB536F-7007-8989-C3DE-4E92F65E9B20}"/>
              </a:ext>
            </a:extLst>
          </p:cNvPr>
          <p:cNvSpPr>
            <a:spLocks noGrp="1"/>
          </p:cNvSpPr>
          <p:nvPr>
            <p:ph type="sldNum" sz="quarter" idx="4"/>
          </p:nvPr>
        </p:nvSpPr>
        <p:spPr/>
        <p:txBody>
          <a:bodyPr/>
          <a:lstStyle/>
          <a:p>
            <a:fld id="{60F4F636-6A27-E649-AEDF-9DE4D4E58670}" type="slidenum">
              <a:rPr lang="en-US" smtClean="0"/>
              <a:pPr/>
              <a:t>40</a:t>
            </a:fld>
            <a:endParaRPr lang="en-US" dirty="0"/>
          </a:p>
        </p:txBody>
      </p:sp>
    </p:spTree>
    <p:extLst>
      <p:ext uri="{BB962C8B-B14F-4D97-AF65-F5344CB8AC3E}">
        <p14:creationId xmlns:p14="http://schemas.microsoft.com/office/powerpoint/2010/main" val="2516525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Optional Fields in TypeScript</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Records can have optional fields</a:t>
            </a:r>
          </a:p>
          <a:p>
            <a:pPr lvl="2"/>
            <a:endParaRPr lang="en-US" sz="1200" dirty="0"/>
          </a:p>
          <a:p>
            <a:pPr lvl="2"/>
            <a:r>
              <a:rPr lang="en-US" sz="1800" b="1" dirty="0">
                <a:solidFill>
                  <a:srgbClr val="0070C0"/>
                </a:solidFill>
                <a:latin typeface="Courier New" panose="02070309020205020404" pitchFamily="49" charset="0"/>
                <a:cs typeface="Courier New" panose="02070309020205020404" pitchFamily="49" charset="0"/>
              </a:rPr>
              <a:t>type</a:t>
            </a:r>
            <a:r>
              <a:rPr lang="en-US" sz="1800" dirty="0">
                <a:latin typeface="Courier New" panose="02070309020205020404" pitchFamily="49" charset="0"/>
                <a:cs typeface="Courier New" panose="02070309020205020404" pitchFamily="49" charset="0"/>
              </a:rPr>
              <a:t> T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y?: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a:t>
            </a:r>
          </a:p>
          <a:p>
            <a:pPr lvl="2"/>
            <a:endParaRPr lang="en-US" sz="12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t: T = {x: 1n};</a:t>
            </a:r>
          </a:p>
          <a:p>
            <a:pPr lvl="2"/>
            <a:endParaRPr lang="en-US" sz="1800" dirty="0">
              <a:latin typeface="Courier New" panose="02070309020205020404" pitchFamily="49" charset="0"/>
              <a:cs typeface="Courier New" panose="02070309020205020404" pitchFamily="49" charset="0"/>
            </a:endParaRPr>
          </a:p>
          <a:p>
            <a:pPr lvl="1"/>
            <a:r>
              <a:rPr lang="en-US" sz="2200" dirty="0"/>
              <a:t>type of “ </a:t>
            </a:r>
            <a:r>
              <a:rPr lang="en-US" sz="2200" dirty="0" err="1">
                <a:latin typeface="Courier New" panose="02070309020205020404" pitchFamily="49" charset="0"/>
                <a:cs typeface="Courier New" panose="02070309020205020404" pitchFamily="49" charset="0"/>
              </a:rPr>
              <a:t>t.y</a:t>
            </a:r>
            <a:r>
              <a:rPr lang="en-US" sz="2200" dirty="0"/>
              <a:t> ” is “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t>
            </a:r>
            <a:r>
              <a:rPr lang="en-US" sz="2000" b="1" dirty="0">
                <a:solidFill>
                  <a:srgbClr val="00B050"/>
                </a:solidFill>
                <a:latin typeface="Courier New" panose="02070309020205020404" pitchFamily="49" charset="0"/>
                <a:cs typeface="Courier New" panose="02070309020205020404" pitchFamily="49" charset="0"/>
              </a:rPr>
              <a:t>undefined</a:t>
            </a:r>
            <a:r>
              <a:rPr lang="en-US" sz="2200" dirty="0"/>
              <a:t> ”</a:t>
            </a:r>
          </a:p>
          <a:p>
            <a:endParaRPr lang="en-US" sz="2600" dirty="0"/>
          </a:p>
          <a:p>
            <a:r>
              <a:rPr lang="en-US" sz="2600" dirty="0"/>
              <a:t>Functions can have optional arguments</a:t>
            </a:r>
          </a:p>
          <a:p>
            <a:pPr lvl="2"/>
            <a:endParaRPr lang="en-US" sz="12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(a: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b?: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console.log</a:t>
            </a:r>
            <a:r>
              <a:rPr lang="en-US" sz="1800" dirty="0">
                <a:latin typeface="Courier New" panose="02070309020205020404" pitchFamily="49" charset="0"/>
                <a:cs typeface="Courier New" panose="02070309020205020404" pitchFamily="49" charset="0"/>
              </a:rPr>
              <a:t>(b);</a:t>
            </a:r>
          </a:p>
          <a:p>
            <a:pPr lvl="2"/>
            <a:r>
              <a:rPr lang="en-US" sz="1800" dirty="0">
                <a:latin typeface="Courier New" panose="02070309020205020404" pitchFamily="49" charset="0"/>
                <a:cs typeface="Courier New" panose="02070309020205020404" pitchFamily="49" charset="0"/>
              </a:rPr>
              <a:t>};</a:t>
            </a:r>
          </a:p>
          <a:p>
            <a:pPr lvl="2"/>
            <a:endParaRPr lang="en-US" sz="1800" dirty="0"/>
          </a:p>
          <a:p>
            <a:pPr lvl="1"/>
            <a:r>
              <a:rPr lang="en-US" sz="2200" dirty="0"/>
              <a:t>type of “ </a:t>
            </a:r>
            <a:r>
              <a:rPr lang="en-US" sz="2200" dirty="0">
                <a:latin typeface="Courier New" panose="02070309020205020404" pitchFamily="49" charset="0"/>
                <a:cs typeface="Courier New" panose="02070309020205020404" pitchFamily="49" charset="0"/>
              </a:rPr>
              <a:t>b</a:t>
            </a:r>
            <a:r>
              <a:rPr lang="en-US" sz="2200" dirty="0"/>
              <a:t> ” is “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t>
            </a:r>
            <a:r>
              <a:rPr lang="en-US" sz="2000" b="1" dirty="0">
                <a:solidFill>
                  <a:srgbClr val="00B050"/>
                </a:solidFill>
                <a:latin typeface="Courier New" panose="02070309020205020404" pitchFamily="49" charset="0"/>
                <a:cs typeface="Courier New" panose="02070309020205020404" pitchFamily="49" charset="0"/>
              </a:rPr>
              <a:t>undefined</a:t>
            </a:r>
            <a:r>
              <a:rPr lang="en-US" sz="2200" dirty="0"/>
              <a:t> ”</a:t>
            </a:r>
          </a:p>
        </p:txBody>
      </p:sp>
      <p:sp>
        <p:nvSpPr>
          <p:cNvPr id="4" name="Slide Number Placeholder 3">
            <a:extLst>
              <a:ext uri="{FF2B5EF4-FFF2-40B4-BE49-F238E27FC236}">
                <a16:creationId xmlns:a16="http://schemas.microsoft.com/office/drawing/2014/main" id="{F994C2B3-D30F-3D64-2215-F92F7675B5CB}"/>
              </a:ext>
            </a:extLst>
          </p:cNvPr>
          <p:cNvSpPr>
            <a:spLocks noGrp="1"/>
          </p:cNvSpPr>
          <p:nvPr>
            <p:ph type="sldNum" sz="quarter" idx="4"/>
          </p:nvPr>
        </p:nvSpPr>
        <p:spPr/>
        <p:txBody>
          <a:bodyPr/>
          <a:lstStyle/>
          <a:p>
            <a:fld id="{60F4F636-6A27-E649-AEDF-9DE4D4E58670}" type="slidenum">
              <a:rPr lang="en-US" smtClean="0"/>
              <a:pPr/>
              <a:t>41</a:t>
            </a:fld>
            <a:endParaRPr lang="en-US" dirty="0"/>
          </a:p>
        </p:txBody>
      </p:sp>
    </p:spTree>
    <p:extLst>
      <p:ext uri="{BB962C8B-B14F-4D97-AF65-F5344CB8AC3E}">
        <p14:creationId xmlns:p14="http://schemas.microsoft.com/office/powerpoint/2010/main" val="43194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Tuple Types in Math</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b="1" dirty="0"/>
              <a:t>Record Types		</a:t>
            </a:r>
            <a:r>
              <a:rPr lang="en-US" sz="2400" dirty="0">
                <a:latin typeface="Cambria Math" panose="02040503050406030204" pitchFamily="18" charset="0"/>
                <a:ea typeface="Cambria Math" panose="02040503050406030204" pitchFamily="18" charset="0"/>
                <a:cs typeface="Courier New" panose="02070309020205020404" pitchFamily="49" charset="0"/>
              </a:rPr>
              <a:t>{x : </a:t>
            </a:r>
            <a:r>
              <a:rPr lang="en-US" sz="2400" dirty="0" err="1"/>
              <a:t>ℕ</a:t>
            </a:r>
            <a:r>
              <a:rPr lang="en-US" sz="2400" dirty="0">
                <a:latin typeface="Cambria Math" panose="02040503050406030204" pitchFamily="18" charset="0"/>
                <a:ea typeface="Cambria Math" panose="02040503050406030204" pitchFamily="18" charset="0"/>
                <a:cs typeface="Courier New" panose="02070309020205020404" pitchFamily="49" charset="0"/>
              </a:rPr>
              <a:t>,  y : </a:t>
            </a:r>
            <a:r>
              <a:rPr lang="en-US" sz="2400" dirty="0" err="1"/>
              <a:t>ℕ</a:t>
            </a:r>
            <a:r>
              <a:rPr lang="en-US" sz="2400" dirty="0">
                <a:latin typeface="Cambria Math" panose="02040503050406030204" pitchFamily="18" charset="0"/>
                <a:ea typeface="Cambria Math" panose="02040503050406030204" pitchFamily="18" charset="0"/>
                <a:cs typeface="Courier New" panose="02070309020205020404" pitchFamily="49" charset="0"/>
              </a:rPr>
              <a:t>}</a:t>
            </a:r>
          </a:p>
          <a:p>
            <a:pPr lvl="1"/>
            <a:r>
              <a:rPr lang="en-US" sz="2200" dirty="0"/>
              <a:t>record with fields “x” and “y” each containing a number</a:t>
            </a:r>
          </a:p>
          <a:p>
            <a:pPr lvl="1"/>
            <a:r>
              <a:rPr lang="en-US" sz="2200" dirty="0"/>
              <a:t>e.g., </a:t>
            </a:r>
            <a:r>
              <a:rPr lang="en-US" sz="2200" dirty="0">
                <a:latin typeface="Cambria Math" panose="02040503050406030204" pitchFamily="18" charset="0"/>
                <a:ea typeface="Cambria Math" panose="02040503050406030204" pitchFamily="18" charset="0"/>
              </a:rPr>
              <a:t>{x: 3, y: 5}</a:t>
            </a:r>
          </a:p>
          <a:p>
            <a:pPr lvl="1"/>
            <a:endParaRPr lang="en-US" sz="2200" b="1" dirty="0"/>
          </a:p>
          <a:p>
            <a:r>
              <a:rPr lang="en-US" sz="2600" dirty="0"/>
              <a:t>Tuple Types		</a:t>
            </a:r>
            <a:r>
              <a:rPr lang="en-US" sz="2400" b="1" dirty="0"/>
              <a:t> </a:t>
            </a:r>
            <a:r>
              <a:rPr lang="en-US" sz="2400" b="1" dirty="0" err="1"/>
              <a:t>ℕ</a:t>
            </a:r>
            <a:r>
              <a:rPr lang="en-US" sz="2400" b="1" dirty="0"/>
              <a:t>  ⨉  </a:t>
            </a:r>
            <a:r>
              <a:rPr lang="en-US" sz="2400" b="1" dirty="0" err="1"/>
              <a:t>ℕ</a:t>
            </a:r>
            <a:endParaRPr lang="en-US" sz="2400" b="1" dirty="0"/>
          </a:p>
          <a:p>
            <a:pPr lvl="1"/>
            <a:r>
              <a:rPr lang="en-US" sz="2200" dirty="0"/>
              <a:t>pair of two natural numbers, e.g., </a:t>
            </a:r>
            <a:r>
              <a:rPr lang="en-US" sz="2200" dirty="0">
                <a:latin typeface="Cambria Math" panose="02040503050406030204" pitchFamily="18" charset="0"/>
                <a:ea typeface="Cambria Math" panose="02040503050406030204" pitchFamily="18" charset="0"/>
              </a:rPr>
              <a:t>(5, 7)</a:t>
            </a:r>
          </a:p>
          <a:p>
            <a:pPr lvl="1"/>
            <a:r>
              <a:rPr lang="en-US" sz="2200" dirty="0"/>
              <a:t>can do tuples of 3, 4, or more elements also</a:t>
            </a:r>
          </a:p>
          <a:p>
            <a:pPr lvl="1"/>
            <a:endParaRPr lang="en-US" sz="2200" dirty="0"/>
          </a:p>
          <a:p>
            <a:r>
              <a:rPr lang="en-US" sz="2400" dirty="0"/>
              <a:t>Mostly equivalent alternatives</a:t>
            </a:r>
          </a:p>
          <a:p>
            <a:pPr lvl="1"/>
            <a:r>
              <a:rPr lang="en-US" sz="2000" dirty="0"/>
              <a:t>both let us put parts together into a larger object</a:t>
            </a:r>
          </a:p>
          <a:p>
            <a:pPr lvl="1"/>
            <a:r>
              <a:rPr lang="en-US" sz="2000" dirty="0"/>
              <a:t>record distinguishes parts by name</a:t>
            </a:r>
          </a:p>
          <a:p>
            <a:pPr lvl="1"/>
            <a:r>
              <a:rPr lang="en-US" sz="2000" dirty="0"/>
              <a:t>tuple distinguishes parts by order</a:t>
            </a:r>
          </a:p>
        </p:txBody>
      </p:sp>
      <p:sp>
        <p:nvSpPr>
          <p:cNvPr id="4" name="Slide Number Placeholder 3">
            <a:extLst>
              <a:ext uri="{FF2B5EF4-FFF2-40B4-BE49-F238E27FC236}">
                <a16:creationId xmlns:a16="http://schemas.microsoft.com/office/drawing/2014/main" id="{9926804F-F9F3-EA7E-6AC0-8DDCDA31E8C4}"/>
              </a:ext>
            </a:extLst>
          </p:cNvPr>
          <p:cNvSpPr>
            <a:spLocks noGrp="1"/>
          </p:cNvSpPr>
          <p:nvPr>
            <p:ph type="sldNum" sz="quarter" idx="4"/>
          </p:nvPr>
        </p:nvSpPr>
        <p:spPr/>
        <p:txBody>
          <a:bodyPr/>
          <a:lstStyle/>
          <a:p>
            <a:fld id="{60F4F636-6A27-E649-AEDF-9DE4D4E58670}" type="slidenum">
              <a:rPr lang="en-US" smtClean="0"/>
              <a:pPr/>
              <a:t>42</a:t>
            </a:fld>
            <a:endParaRPr lang="en-US" dirty="0"/>
          </a:p>
        </p:txBody>
      </p:sp>
    </p:spTree>
    <p:extLst>
      <p:ext uri="{BB962C8B-B14F-4D97-AF65-F5344CB8AC3E}">
        <p14:creationId xmlns:p14="http://schemas.microsoft.com/office/powerpoint/2010/main" val="145114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Retrieving Part of a Tuple</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To refer to tuple parts, we must give them names</a:t>
            </a:r>
          </a:p>
          <a:p>
            <a:endParaRPr lang="en-US" sz="2600" dirty="0"/>
          </a:p>
          <a:p>
            <a:r>
              <a:rPr lang="en-US" sz="2600" dirty="0"/>
              <a:t>Tuple Types		</a:t>
            </a:r>
            <a:r>
              <a:rPr lang="en-US" sz="2400" b="1" dirty="0"/>
              <a:t> </a:t>
            </a:r>
            <a:r>
              <a:rPr lang="en-US" sz="2400" b="1" dirty="0" err="1"/>
              <a:t>ℕ</a:t>
            </a:r>
            <a:r>
              <a:rPr lang="en-US" sz="2400" b="1" dirty="0"/>
              <a:t>  ⨉  </a:t>
            </a:r>
            <a:r>
              <a:rPr lang="en-US" sz="2400" b="1" dirty="0" err="1"/>
              <a:t>ℕ</a:t>
            </a:r>
            <a:endParaRPr lang="en-US" sz="2400" b="1" dirty="0"/>
          </a:p>
          <a:p>
            <a:pPr lvl="2"/>
            <a:endParaRPr lang="en-US" sz="1800" dirty="0"/>
          </a:p>
          <a:p>
            <a:pPr lvl="2"/>
            <a:r>
              <a:rPr lang="en-US" sz="1800" b="1" dirty="0">
                <a:latin typeface="Cambria Math" panose="02040503050406030204" pitchFamily="18" charset="0"/>
                <a:ea typeface="Cambria Math" panose="02040503050406030204" pitchFamily="18" charset="0"/>
              </a:rPr>
              <a:t>Let </a:t>
            </a:r>
            <a:r>
              <a:rPr lang="en-US" sz="1800" dirty="0">
                <a:latin typeface="Cambria Math" panose="02040503050406030204" pitchFamily="18" charset="0"/>
                <a:ea typeface="Cambria Math" panose="02040503050406030204" pitchFamily="18" charset="0"/>
              </a:rPr>
              <a:t>(a, b) := t</a:t>
            </a:r>
            <a:r>
              <a:rPr lang="en-US" sz="1800" dirty="0">
                <a:latin typeface="Franklin Gothic Medium" panose="020B0603020102020204" pitchFamily="34" charset="0"/>
                <a:ea typeface="Cambria Math" panose="02040503050406030204" pitchFamily="18" charset="0"/>
              </a:rPr>
              <a:t>. 				Suppose we know that </a:t>
            </a:r>
            <a:r>
              <a:rPr lang="en-US" sz="1800" dirty="0">
                <a:latin typeface="Cambria Math" panose="02040503050406030204" pitchFamily="18" charset="0"/>
                <a:ea typeface="Cambria Math" panose="02040503050406030204" pitchFamily="18" charset="0"/>
              </a:rPr>
              <a:t>t = (5, 7)</a:t>
            </a:r>
            <a:endParaRPr lang="en-US" sz="1800" dirty="0">
              <a:latin typeface="Franklin Gothic Medium" panose="020B0603020102020204" pitchFamily="34" charset="0"/>
              <a:ea typeface="Cambria Math" panose="02040503050406030204" pitchFamily="18" charset="0"/>
            </a:endParaRPr>
          </a:p>
          <a:p>
            <a:pPr lvl="2"/>
            <a:endParaRPr lang="en-US" sz="1200" dirty="0">
              <a:latin typeface="Cambria Math" panose="02040503050406030204" pitchFamily="18" charset="0"/>
              <a:ea typeface="Cambria Math" panose="02040503050406030204" pitchFamily="18" charset="0"/>
            </a:endParaRPr>
          </a:p>
          <a:p>
            <a:pPr lvl="2"/>
            <a:r>
              <a:rPr lang="en-US" sz="1800" dirty="0">
                <a:latin typeface="Franklin Gothic Medium" panose="020B0603020102020204" pitchFamily="34" charset="0"/>
                <a:ea typeface="Cambria Math" panose="02040503050406030204" pitchFamily="18" charset="0"/>
              </a:rPr>
              <a:t>							Then, we have </a:t>
            </a:r>
            <a:r>
              <a:rPr lang="en-US" sz="1800" dirty="0">
                <a:latin typeface="Cambria Math" panose="02040503050406030204" pitchFamily="18" charset="0"/>
                <a:ea typeface="Cambria Math" panose="02040503050406030204" pitchFamily="18" charset="0"/>
              </a:rPr>
              <a:t>a = 5</a:t>
            </a:r>
            <a:r>
              <a:rPr lang="en-US" sz="1800" dirty="0">
                <a:latin typeface="Franklin Gothic Medium" panose="020B0603020102020204" pitchFamily="34" charset="0"/>
                <a:ea typeface="Cambria Math" panose="02040503050406030204" pitchFamily="18" charset="0"/>
              </a:rPr>
              <a:t> and </a:t>
            </a:r>
            <a:r>
              <a:rPr lang="en-US" sz="1800" dirty="0">
                <a:latin typeface="Cambria Math" panose="02040503050406030204" pitchFamily="18" charset="0"/>
                <a:ea typeface="Cambria Math" panose="02040503050406030204" pitchFamily="18" charset="0"/>
              </a:rPr>
              <a:t>b = 7</a:t>
            </a:r>
            <a:endParaRPr lang="en-US" sz="1800" dirty="0">
              <a:latin typeface="Franklin Gothic Medium" panose="020B0603020102020204" pitchFamily="34" charset="0"/>
              <a:ea typeface="Cambria Math" panose="02040503050406030204" pitchFamily="18" charset="0"/>
            </a:endParaRPr>
          </a:p>
          <a:p>
            <a:pPr marL="0" indent="0">
              <a:buNone/>
            </a:pPr>
            <a:endParaRPr lang="en-US" sz="2600" dirty="0"/>
          </a:p>
          <a:p>
            <a:r>
              <a:rPr lang="en-US" sz="2600" dirty="0"/>
              <a:t>Tuple Types		</a:t>
            </a:r>
            <a:r>
              <a:rPr lang="en-US" sz="2400" dirty="0"/>
              <a:t>[</a:t>
            </a:r>
            <a:r>
              <a:rPr lang="en-US" sz="2400" b="1" dirty="0">
                <a:solidFill>
                  <a:srgbClr val="00B050"/>
                </a:solidFill>
                <a:latin typeface="Courier New" panose="02070309020205020404" pitchFamily="49" charset="0"/>
                <a:cs typeface="Courier New" panose="02070309020205020404" pitchFamily="49" charset="0"/>
              </a:rPr>
              <a:t>bigint</a:t>
            </a:r>
            <a:r>
              <a:rPr lang="en-US" sz="2400" b="1" dirty="0">
                <a:latin typeface="Courier New" panose="02070309020205020404" pitchFamily="49" charset="0"/>
                <a:cs typeface="Courier New" panose="02070309020205020404" pitchFamily="49" charset="0"/>
              </a:rPr>
              <a:t>,</a:t>
            </a:r>
            <a:r>
              <a:rPr lang="en-US" sz="2400" dirty="0">
                <a:latin typeface="Courier New" panose="02070309020205020404" pitchFamily="49" charset="0"/>
                <a:cs typeface="Courier New" panose="02070309020205020404" pitchFamily="49" charset="0"/>
              </a:rPr>
              <a:t> </a:t>
            </a:r>
            <a:r>
              <a:rPr lang="en-US" sz="2400" b="1" dirty="0">
                <a:solidFill>
                  <a:srgbClr val="00B050"/>
                </a:solidFill>
                <a:latin typeface="Courier New" panose="02070309020205020404" pitchFamily="49" charset="0"/>
                <a:cs typeface="Courier New" panose="02070309020205020404" pitchFamily="49" charset="0"/>
              </a:rPr>
              <a:t>bigint</a:t>
            </a:r>
            <a:r>
              <a:rPr lang="en-US" sz="2400" b="1" dirty="0">
                <a:latin typeface="Courier New" panose="02070309020205020404" pitchFamily="49" charset="0"/>
                <a:cs typeface="Courier New" panose="02070309020205020404" pitchFamily="49" charset="0"/>
              </a:rPr>
              <a:t>]</a:t>
            </a:r>
            <a:endParaRPr lang="en-US" sz="2400" b="1" dirty="0"/>
          </a:p>
          <a:p>
            <a:pPr lvl="2"/>
            <a:endParaRPr lang="en-US" sz="18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[a, b] = t;</a:t>
            </a:r>
          </a:p>
          <a:p>
            <a:pPr lvl="2"/>
            <a:r>
              <a:rPr lang="en-US" sz="1800" dirty="0" err="1">
                <a:latin typeface="Courier New" panose="02070309020205020404" pitchFamily="49" charset="0"/>
                <a:cs typeface="Courier New" panose="02070309020205020404" pitchFamily="49" charset="0"/>
              </a:rPr>
              <a:t>console.log</a:t>
            </a:r>
            <a:r>
              <a:rPr lang="en-US" sz="1800" dirty="0">
                <a:latin typeface="Courier New" panose="02070309020205020404" pitchFamily="49" charset="0"/>
                <a:cs typeface="Courier New" panose="02070309020205020404" pitchFamily="49" charset="0"/>
              </a:rPr>
              <a:t>(a);  </a:t>
            </a:r>
            <a:r>
              <a:rPr lang="en-US" sz="1800" b="1" dirty="0">
                <a:solidFill>
                  <a:schemeClr val="accent3">
                    <a:lumMod val="50000"/>
                  </a:schemeClr>
                </a:solidFill>
                <a:latin typeface="Courier New" panose="02070309020205020404" pitchFamily="49" charset="0"/>
                <a:cs typeface="Courier New" panose="02070309020205020404" pitchFamily="49" charset="0"/>
              </a:rPr>
              <a:t>// first part of t</a:t>
            </a:r>
            <a:endParaRPr lang="en-US" sz="1800" b="1" dirty="0">
              <a:solidFill>
                <a:schemeClr val="accent3">
                  <a:lumMod val="50000"/>
                </a:schemeClr>
              </a:solidFill>
            </a:endParaRPr>
          </a:p>
          <a:p>
            <a:pPr lvl="2"/>
            <a:endParaRPr lang="en-US" sz="2200" dirty="0"/>
          </a:p>
        </p:txBody>
      </p:sp>
      <p:sp>
        <p:nvSpPr>
          <p:cNvPr id="6" name="TextBox 5">
            <a:extLst>
              <a:ext uri="{FF2B5EF4-FFF2-40B4-BE49-F238E27FC236}">
                <a16:creationId xmlns:a16="http://schemas.microsoft.com/office/drawing/2014/main" id="{802BAE2B-13E9-999E-CA05-A04DC2AD2711}"/>
              </a:ext>
            </a:extLst>
          </p:cNvPr>
          <p:cNvSpPr txBox="1"/>
          <p:nvPr/>
        </p:nvSpPr>
        <p:spPr>
          <a:xfrm>
            <a:off x="891363" y="3445228"/>
            <a:ext cx="2657953" cy="369332"/>
          </a:xfrm>
          <a:prstGeom prst="rect">
            <a:avLst/>
          </a:prstGeom>
          <a:noFill/>
        </p:spPr>
        <p:txBody>
          <a:bodyPr wrap="square" rtlCol="0">
            <a:spAutoFit/>
          </a:bodyPr>
          <a:lstStyle/>
          <a:p>
            <a:pPr algn="ctr"/>
            <a:r>
              <a:rPr lang="en-US" dirty="0">
                <a:solidFill>
                  <a:schemeClr val="accent3">
                    <a:lumMod val="75000"/>
                  </a:schemeClr>
                </a:solidFill>
                <a:latin typeface="Franklin Gothic Medium"/>
                <a:cs typeface="Franklin Gothic Medium"/>
              </a:rPr>
              <a:t>“</a:t>
            </a:r>
            <a:r>
              <a:rPr lang="en-US" dirty="0">
                <a:solidFill>
                  <a:schemeClr val="accent3">
                    <a:lumMod val="75000"/>
                  </a:schemeClr>
                </a:solidFill>
                <a:latin typeface="Cambria Math" panose="02040503050406030204" pitchFamily="18" charset="0"/>
                <a:ea typeface="Cambria Math" panose="02040503050406030204" pitchFamily="18" charset="0"/>
              </a:rPr>
              <a:t>:=</a:t>
            </a:r>
            <a:r>
              <a:rPr lang="en-US" dirty="0">
                <a:solidFill>
                  <a:schemeClr val="accent3">
                    <a:lumMod val="75000"/>
                  </a:schemeClr>
                </a:solidFill>
                <a:latin typeface="Franklin Gothic Medium"/>
                <a:cs typeface="Franklin Gothic Medium"/>
              </a:rPr>
              <a:t>” means a definition</a:t>
            </a:r>
          </a:p>
        </p:txBody>
      </p:sp>
      <p:sp>
        <p:nvSpPr>
          <p:cNvPr id="4" name="Slide Number Placeholder 3">
            <a:extLst>
              <a:ext uri="{FF2B5EF4-FFF2-40B4-BE49-F238E27FC236}">
                <a16:creationId xmlns:a16="http://schemas.microsoft.com/office/drawing/2014/main" id="{43504C36-79E3-C274-3EDD-AD5FCE723218}"/>
              </a:ext>
            </a:extLst>
          </p:cNvPr>
          <p:cNvSpPr>
            <a:spLocks noGrp="1"/>
          </p:cNvSpPr>
          <p:nvPr>
            <p:ph type="sldNum" sz="quarter" idx="4"/>
          </p:nvPr>
        </p:nvSpPr>
        <p:spPr/>
        <p:txBody>
          <a:bodyPr/>
          <a:lstStyle/>
          <a:p>
            <a:fld id="{60F4F636-6A27-E649-AEDF-9DE4D4E58670}" type="slidenum">
              <a:rPr lang="en-US" smtClean="0"/>
              <a:pPr/>
              <a:t>43</a:t>
            </a:fld>
            <a:endParaRPr lang="en-US" dirty="0"/>
          </a:p>
        </p:txBody>
      </p:sp>
    </p:spTree>
    <p:extLst>
      <p:ext uri="{BB962C8B-B14F-4D97-AF65-F5344CB8AC3E}">
        <p14:creationId xmlns:p14="http://schemas.microsoft.com/office/powerpoint/2010/main" val="287788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29D5-4BAD-791A-5B4E-5AF302AEE27A}"/>
              </a:ext>
            </a:extLst>
          </p:cNvPr>
          <p:cNvSpPr>
            <a:spLocks noGrp="1"/>
          </p:cNvSpPr>
          <p:nvPr>
            <p:ph type="title"/>
          </p:nvPr>
        </p:nvSpPr>
        <p:spPr/>
        <p:txBody>
          <a:bodyPr/>
          <a:lstStyle/>
          <a:p>
            <a:r>
              <a:rPr lang="en-US" dirty="0"/>
              <a:t>Simple Functions in Math</a:t>
            </a:r>
          </a:p>
        </p:txBody>
      </p:sp>
      <p:sp>
        <p:nvSpPr>
          <p:cNvPr id="3" name="Content Placeholder 2">
            <a:extLst>
              <a:ext uri="{FF2B5EF4-FFF2-40B4-BE49-F238E27FC236}">
                <a16:creationId xmlns:a16="http://schemas.microsoft.com/office/drawing/2014/main" id="{0C74DB0C-3E5D-645B-1167-80CA714A2AE5}"/>
              </a:ext>
            </a:extLst>
          </p:cNvPr>
          <p:cNvSpPr>
            <a:spLocks noGrp="1"/>
          </p:cNvSpPr>
          <p:nvPr>
            <p:ph idx="1"/>
          </p:nvPr>
        </p:nvSpPr>
        <p:spPr/>
        <p:txBody>
          <a:bodyPr/>
          <a:lstStyle/>
          <a:p>
            <a:r>
              <a:rPr lang="en-US" sz="2400" dirty="0"/>
              <a:t>Simplest function definitions are single expressions</a:t>
            </a:r>
          </a:p>
          <a:p>
            <a:pPr lvl="1"/>
            <a:endParaRPr lang="en-US" sz="2000" dirty="0"/>
          </a:p>
          <a:p>
            <a:r>
              <a:rPr lang="en-US" sz="2400" dirty="0"/>
              <a:t>Will write them in math like this:</a:t>
            </a:r>
          </a:p>
          <a:p>
            <a:pPr lvl="2"/>
            <a:endParaRPr lang="en-US" sz="1200" dirty="0"/>
          </a:p>
          <a:p>
            <a:pPr lvl="2"/>
            <a:r>
              <a:rPr lang="en-US" sz="1800" dirty="0">
                <a:latin typeface="Cambria Math" panose="02040503050406030204" pitchFamily="18" charset="0"/>
                <a:ea typeface="Cambria Math" panose="02040503050406030204" pitchFamily="18" charset="0"/>
              </a:rPr>
              <a:t>	double : </a:t>
            </a:r>
            <a:r>
              <a:rPr lang="en-US" sz="1800" b="1" dirty="0" err="1">
                <a:latin typeface="Cambria Math" panose="02040503050406030204" pitchFamily="18" charset="0"/>
                <a:ea typeface="Cambria Math" panose="02040503050406030204" pitchFamily="18" charset="0"/>
              </a:rPr>
              <a:t>ℕ</a:t>
            </a:r>
            <a:r>
              <a:rPr lang="en-US" sz="1800" dirty="0">
                <a:latin typeface="Cambria Math" panose="02040503050406030204" pitchFamily="18" charset="0"/>
                <a:ea typeface="Cambria Math" panose="02040503050406030204" pitchFamily="18" charset="0"/>
              </a:rPr>
              <a:t> → </a:t>
            </a:r>
            <a:r>
              <a:rPr lang="en-US" sz="1800" b="1" dirty="0" err="1">
                <a:latin typeface="Cambria Math" panose="02040503050406030204" pitchFamily="18" charset="0"/>
                <a:ea typeface="Cambria Math" panose="02040503050406030204" pitchFamily="18" charset="0"/>
              </a:rPr>
              <a:t>ℕ</a:t>
            </a:r>
            <a:endParaRPr lang="en-US" sz="1800" dirty="0">
              <a:latin typeface="Cambria Math" panose="02040503050406030204" pitchFamily="18" charset="0"/>
              <a:ea typeface="Cambria Math" panose="02040503050406030204" pitchFamily="18" charset="0"/>
            </a:endParaRPr>
          </a:p>
          <a:p>
            <a:pPr lvl="2"/>
            <a:endParaRPr lang="en-US" sz="600" dirty="0">
              <a:latin typeface="Cambria Math" panose="02040503050406030204" pitchFamily="18" charset="0"/>
              <a:ea typeface="Cambria Math" panose="02040503050406030204" pitchFamily="18" charset="0"/>
            </a:endParaRPr>
          </a:p>
          <a:p>
            <a:pPr lvl="2"/>
            <a:r>
              <a:rPr lang="en-US" sz="1800" dirty="0">
                <a:latin typeface="Cambria Math" panose="02040503050406030204" pitchFamily="18" charset="0"/>
                <a:ea typeface="Cambria Math" panose="02040503050406030204" pitchFamily="18" charset="0"/>
              </a:rPr>
              <a:t>	double(n) := 2n</a:t>
            </a:r>
          </a:p>
          <a:p>
            <a:pPr lvl="2"/>
            <a:endParaRPr lang="en-US" sz="1200" dirty="0">
              <a:latin typeface="Cambria Math" panose="02040503050406030204" pitchFamily="18" charset="0"/>
              <a:ea typeface="Cambria Math" panose="02040503050406030204" pitchFamily="18" charset="0"/>
            </a:endParaRPr>
          </a:p>
          <a:p>
            <a:pPr lvl="1"/>
            <a:r>
              <a:rPr lang="en-US" sz="2000" dirty="0"/>
              <a:t>first line declares the type of double function</a:t>
            </a:r>
          </a:p>
          <a:p>
            <a:pPr lvl="2"/>
            <a:r>
              <a:rPr lang="en-US" sz="1600" dirty="0"/>
              <a:t>takes a natural number input to a natural number output</a:t>
            </a:r>
          </a:p>
          <a:p>
            <a:pPr lvl="1"/>
            <a:r>
              <a:rPr lang="en-US" sz="2000" dirty="0"/>
              <a:t>second line shows the calculation</a:t>
            </a:r>
          </a:p>
          <a:p>
            <a:pPr lvl="2"/>
            <a:r>
              <a:rPr lang="en-US" sz="1600" dirty="0"/>
              <a:t>know that "</a:t>
            </a:r>
            <a:r>
              <a:rPr lang="en-US" sz="1600" dirty="0">
                <a:latin typeface="Cambria Math" panose="02040503050406030204" pitchFamily="18" charset="0"/>
                <a:ea typeface="Cambria Math" panose="02040503050406030204" pitchFamily="18" charset="0"/>
              </a:rPr>
              <a:t>n</a:t>
            </a:r>
            <a:r>
              <a:rPr lang="en-US" sz="1600" dirty="0"/>
              <a:t>" is a natural number from the </a:t>
            </a:r>
            <a:r>
              <a:rPr lang="en-US" sz="1600" i="1" dirty="0"/>
              <a:t>first</a:t>
            </a:r>
            <a:r>
              <a:rPr lang="en-US" sz="1600" dirty="0"/>
              <a:t> line</a:t>
            </a:r>
          </a:p>
          <a:p>
            <a:pPr lvl="1"/>
            <a:r>
              <a:rPr lang="en-US" sz="2000" dirty="0"/>
              <a:t>will often put the type in the text before the definition, e.g.,</a:t>
            </a:r>
          </a:p>
          <a:p>
            <a:pPr lvl="2"/>
            <a:endParaRPr lang="en-US" sz="600" dirty="0">
              <a:latin typeface="Cambria Math" panose="02040503050406030204" pitchFamily="18" charset="0"/>
              <a:ea typeface="Cambria Math" panose="02040503050406030204" pitchFamily="18" charset="0"/>
            </a:endParaRPr>
          </a:p>
          <a:p>
            <a:pPr lvl="2"/>
            <a:r>
              <a:rPr lang="en-US" sz="1600" dirty="0">
                <a:latin typeface="Cambria Math" panose="02040503050406030204" pitchFamily="18" charset="0"/>
                <a:ea typeface="Cambria Math" panose="02040503050406030204" pitchFamily="18" charset="0"/>
              </a:rPr>
              <a:t>The function double : </a:t>
            </a:r>
            <a:r>
              <a:rPr lang="en-US" sz="1600" b="1" dirty="0" err="1">
                <a:latin typeface="Cambria Math" panose="02040503050406030204" pitchFamily="18" charset="0"/>
                <a:ea typeface="Cambria Math" panose="02040503050406030204" pitchFamily="18" charset="0"/>
              </a:rPr>
              <a:t>ℕ</a:t>
            </a:r>
            <a:r>
              <a:rPr lang="en-US" sz="1600" dirty="0">
                <a:latin typeface="Cambria Math" panose="02040503050406030204" pitchFamily="18" charset="0"/>
                <a:ea typeface="Cambria Math" panose="02040503050406030204" pitchFamily="18" charset="0"/>
              </a:rPr>
              <a:t> → </a:t>
            </a:r>
            <a:r>
              <a:rPr lang="en-US" sz="1600" b="1" dirty="0" err="1">
                <a:latin typeface="Cambria Math" panose="02040503050406030204" pitchFamily="18" charset="0"/>
                <a:ea typeface="Cambria Math" panose="02040503050406030204" pitchFamily="18" charset="0"/>
              </a:rPr>
              <a:t>ℕ</a:t>
            </a:r>
            <a:r>
              <a:rPr lang="en-US" sz="1600" dirty="0">
                <a:latin typeface="Cambria Math" panose="02040503050406030204" pitchFamily="18" charset="0"/>
                <a:ea typeface="Cambria Math" panose="02040503050406030204" pitchFamily="18" charset="0"/>
              </a:rPr>
              <a:t> is defined by…</a:t>
            </a:r>
          </a:p>
          <a:p>
            <a:pPr lvl="2"/>
            <a:endParaRPr lang="en-US" sz="600" dirty="0">
              <a:latin typeface="Cambria Math" panose="02040503050406030204" pitchFamily="18" charset="0"/>
              <a:ea typeface="Cambria Math" panose="02040503050406030204" pitchFamily="18" charset="0"/>
            </a:endParaRPr>
          </a:p>
          <a:p>
            <a:pPr lvl="2"/>
            <a:r>
              <a:rPr lang="en-US" sz="1600" dirty="0">
                <a:latin typeface="Cambria Math" panose="02040503050406030204" pitchFamily="18" charset="0"/>
                <a:ea typeface="Cambria Math" panose="02040503050406030204" pitchFamily="18" charset="0"/>
              </a:rPr>
              <a:t>	double(n) := 2n</a:t>
            </a:r>
            <a:endParaRPr lang="en-US" sz="1600" dirty="0"/>
          </a:p>
          <a:p>
            <a:pPr lvl="2"/>
            <a:endParaRPr lang="en-US" sz="1200" dirty="0"/>
          </a:p>
          <a:p>
            <a:pPr lvl="2"/>
            <a:endParaRPr lang="en-US" sz="1200" dirty="0"/>
          </a:p>
          <a:p>
            <a:pPr lvl="1"/>
            <a:endParaRPr lang="en-US" sz="1600" dirty="0"/>
          </a:p>
        </p:txBody>
      </p:sp>
      <p:sp>
        <p:nvSpPr>
          <p:cNvPr id="4" name="Slide Number Placeholder 3">
            <a:extLst>
              <a:ext uri="{FF2B5EF4-FFF2-40B4-BE49-F238E27FC236}">
                <a16:creationId xmlns:a16="http://schemas.microsoft.com/office/drawing/2014/main" id="{EAECF846-8729-C73B-6B74-65EDBA8F6516}"/>
              </a:ext>
            </a:extLst>
          </p:cNvPr>
          <p:cNvSpPr>
            <a:spLocks noGrp="1"/>
          </p:cNvSpPr>
          <p:nvPr>
            <p:ph type="sldNum" sz="quarter" idx="4"/>
          </p:nvPr>
        </p:nvSpPr>
        <p:spPr/>
        <p:txBody>
          <a:bodyPr/>
          <a:lstStyle/>
          <a:p>
            <a:fld id="{60F4F636-6A27-E649-AEDF-9DE4D4E58670}" type="slidenum">
              <a:rPr lang="en-US" smtClean="0"/>
              <a:pPr/>
              <a:t>44</a:t>
            </a:fld>
            <a:endParaRPr lang="en-US" dirty="0"/>
          </a:p>
        </p:txBody>
      </p:sp>
    </p:spTree>
    <p:extLst>
      <p:ext uri="{BB962C8B-B14F-4D97-AF65-F5344CB8AC3E}">
        <p14:creationId xmlns:p14="http://schemas.microsoft.com/office/powerpoint/2010/main" val="117322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4" end="1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29D5-4BAD-791A-5B4E-5AF302AEE27A}"/>
              </a:ext>
            </a:extLst>
          </p:cNvPr>
          <p:cNvSpPr>
            <a:spLocks noGrp="1"/>
          </p:cNvSpPr>
          <p:nvPr>
            <p:ph type="title"/>
          </p:nvPr>
        </p:nvSpPr>
        <p:spPr/>
        <p:txBody>
          <a:bodyPr/>
          <a:lstStyle/>
          <a:p>
            <a:r>
              <a:rPr lang="en-US" dirty="0"/>
              <a:t>Simple Functions in Math (and </a:t>
            </a:r>
            <a:r>
              <a:rPr lang="en-US" dirty="0" err="1"/>
              <a:t>shorthands</a:t>
            </a:r>
            <a:r>
              <a:rPr lang="en-US" dirty="0"/>
              <a:t>)</a:t>
            </a:r>
          </a:p>
        </p:txBody>
      </p:sp>
      <p:sp>
        <p:nvSpPr>
          <p:cNvPr id="3" name="Content Placeholder 2">
            <a:extLst>
              <a:ext uri="{FF2B5EF4-FFF2-40B4-BE49-F238E27FC236}">
                <a16:creationId xmlns:a16="http://schemas.microsoft.com/office/drawing/2014/main" id="{0C74DB0C-3E5D-645B-1167-80CA714A2AE5}"/>
              </a:ext>
            </a:extLst>
          </p:cNvPr>
          <p:cNvSpPr>
            <a:spLocks noGrp="1"/>
          </p:cNvSpPr>
          <p:nvPr>
            <p:ph idx="1"/>
          </p:nvPr>
        </p:nvSpPr>
        <p:spPr/>
        <p:txBody>
          <a:bodyPr/>
          <a:lstStyle/>
          <a:p>
            <a:r>
              <a:rPr lang="en-US" sz="2400" dirty="0"/>
              <a:t>Another example:</a:t>
            </a:r>
          </a:p>
          <a:p>
            <a:pPr lvl="2"/>
            <a:endParaRPr lang="en-US" sz="1800" dirty="0"/>
          </a:p>
          <a:p>
            <a:pPr lvl="2"/>
            <a:r>
              <a:rPr lang="en-US" sz="1800" dirty="0">
                <a:latin typeface="Cambria Math" panose="02040503050406030204" pitchFamily="18" charset="0"/>
                <a:ea typeface="Cambria Math" panose="02040503050406030204" pitchFamily="18" charset="0"/>
              </a:rPr>
              <a:t>	</a:t>
            </a:r>
            <a:r>
              <a:rPr lang="en-US" sz="1800" dirty="0" err="1">
                <a:latin typeface="Cambria Math" panose="02040503050406030204" pitchFamily="18" charset="0"/>
                <a:ea typeface="Cambria Math" panose="02040503050406030204" pitchFamily="18" charset="0"/>
              </a:rPr>
              <a:t>dist</a:t>
            </a:r>
            <a:r>
              <a:rPr lang="en-US" sz="1800" dirty="0">
                <a:latin typeface="Cambria Math" panose="02040503050406030204" pitchFamily="18" charset="0"/>
                <a:ea typeface="Cambria Math" panose="02040503050406030204" pitchFamily="18" charset="0"/>
              </a:rPr>
              <a:t> : {x: </a:t>
            </a:r>
            <a:r>
              <a:rPr lang="en-US" sz="1800" b="1" dirty="0" err="1">
                <a:latin typeface="Cambria Math" panose="02040503050406030204" pitchFamily="18" charset="0"/>
                <a:ea typeface="Cambria Math" panose="02040503050406030204" pitchFamily="18" charset="0"/>
              </a:rPr>
              <a:t>ℝ</a:t>
            </a:r>
            <a:r>
              <a:rPr lang="en-US" sz="1800" dirty="0">
                <a:latin typeface="Cambria Math" panose="02040503050406030204" pitchFamily="18" charset="0"/>
                <a:ea typeface="Cambria Math" panose="02040503050406030204" pitchFamily="18" charset="0"/>
              </a:rPr>
              <a:t>, y: </a:t>
            </a:r>
            <a:r>
              <a:rPr lang="en-US" sz="1800" b="1" dirty="0" err="1">
                <a:latin typeface="Cambria Math" panose="02040503050406030204" pitchFamily="18" charset="0"/>
                <a:ea typeface="Cambria Math" panose="02040503050406030204" pitchFamily="18" charset="0"/>
              </a:rPr>
              <a:t>ℝ</a:t>
            </a:r>
            <a:r>
              <a:rPr lang="en-US" sz="1800" dirty="0">
                <a:latin typeface="Cambria Math" panose="02040503050406030204" pitchFamily="18" charset="0"/>
                <a:ea typeface="Cambria Math" panose="02040503050406030204" pitchFamily="18" charset="0"/>
              </a:rPr>
              <a:t>} → </a:t>
            </a:r>
            <a:r>
              <a:rPr lang="en-US" sz="1800" b="1" dirty="0" err="1">
                <a:latin typeface="Cambria Math" panose="02040503050406030204" pitchFamily="18" charset="0"/>
                <a:ea typeface="Cambria Math" panose="02040503050406030204" pitchFamily="18" charset="0"/>
              </a:rPr>
              <a:t>ℝ</a:t>
            </a:r>
            <a:endParaRPr lang="en-US" sz="1800" baseline="30000" dirty="0">
              <a:latin typeface="Cambria Math" panose="02040503050406030204" pitchFamily="18" charset="0"/>
              <a:ea typeface="Cambria Math" panose="02040503050406030204" pitchFamily="18" charset="0"/>
            </a:endParaRPr>
          </a:p>
          <a:p>
            <a:pPr lvl="2"/>
            <a:endParaRPr lang="en-US" sz="600" dirty="0">
              <a:latin typeface="Cambria Math" panose="02040503050406030204" pitchFamily="18" charset="0"/>
              <a:ea typeface="Cambria Math" panose="02040503050406030204" pitchFamily="18" charset="0"/>
            </a:endParaRPr>
          </a:p>
          <a:p>
            <a:pPr lvl="2"/>
            <a:r>
              <a:rPr lang="en-US" sz="1800" dirty="0">
                <a:latin typeface="Cambria Math" panose="02040503050406030204" pitchFamily="18" charset="0"/>
                <a:ea typeface="Cambria Math" panose="02040503050406030204" pitchFamily="18" charset="0"/>
              </a:rPr>
              <a:t>	</a:t>
            </a:r>
            <a:r>
              <a:rPr lang="en-US" sz="1800" dirty="0" err="1">
                <a:latin typeface="Cambria Math" panose="02040503050406030204" pitchFamily="18" charset="0"/>
                <a:ea typeface="Cambria Math" panose="02040503050406030204" pitchFamily="18" charset="0"/>
              </a:rPr>
              <a:t>dist</a:t>
            </a:r>
            <a:r>
              <a:rPr lang="en-US" sz="1800" dirty="0">
                <a:latin typeface="Cambria Math" panose="02040503050406030204" pitchFamily="18" charset="0"/>
                <a:ea typeface="Cambria Math" panose="02040503050406030204" pitchFamily="18" charset="0"/>
              </a:rPr>
              <a:t>(p) := (p.x</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 p.y</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a:t>
            </a:r>
            <a:r>
              <a:rPr lang="en-US" sz="1800" baseline="30000" dirty="0">
                <a:latin typeface="Cambria Math" panose="02040503050406030204" pitchFamily="18" charset="0"/>
                <a:ea typeface="Cambria Math" panose="02040503050406030204" pitchFamily="18" charset="0"/>
              </a:rPr>
              <a:t>1/2</a:t>
            </a:r>
          </a:p>
          <a:p>
            <a:pPr lvl="2"/>
            <a:endParaRPr lang="en-US" sz="1800" dirty="0"/>
          </a:p>
          <a:p>
            <a:pPr lvl="1"/>
            <a:r>
              <a:rPr lang="en-US" sz="2000" dirty="0"/>
              <a:t>first line tells us that "</a:t>
            </a:r>
            <a:r>
              <a:rPr lang="en-US" sz="2000" dirty="0">
                <a:latin typeface="Cambria Math" panose="02040503050406030204" pitchFamily="18" charset="0"/>
                <a:ea typeface="Cambria Math" panose="02040503050406030204" pitchFamily="18" charset="0"/>
              </a:rPr>
              <a:t>p</a:t>
            </a:r>
            <a:r>
              <a:rPr lang="en-US" sz="2000" dirty="0"/>
              <a:t>" is a record and "</a:t>
            </a:r>
            <a:r>
              <a:rPr lang="en-US" sz="2000" dirty="0" err="1">
                <a:latin typeface="Cambria Math" panose="02040503050406030204" pitchFamily="18" charset="0"/>
                <a:ea typeface="Cambria Math" panose="02040503050406030204" pitchFamily="18" charset="0"/>
              </a:rPr>
              <a:t>p.x</a:t>
            </a:r>
            <a:r>
              <a:rPr lang="en-US" sz="2000" dirty="0"/>
              <a:t>" is a real number</a:t>
            </a:r>
          </a:p>
          <a:p>
            <a:pPr lvl="1"/>
            <a:endParaRPr lang="en-US" sz="2000" dirty="0"/>
          </a:p>
          <a:p>
            <a:r>
              <a:rPr lang="en-US" sz="2400" dirty="0"/>
              <a:t>Can define short-hand for types in math also</a:t>
            </a:r>
          </a:p>
          <a:p>
            <a:pPr lvl="2"/>
            <a:endParaRPr lang="en-US" sz="1800" dirty="0"/>
          </a:p>
          <a:p>
            <a:pPr lvl="2"/>
            <a:r>
              <a:rPr lang="en-US" sz="1800" b="1" dirty="0">
                <a:latin typeface="Cambria Math" panose="02040503050406030204" pitchFamily="18" charset="0"/>
                <a:ea typeface="Cambria Math" panose="02040503050406030204" pitchFamily="18" charset="0"/>
              </a:rPr>
              <a:t>	type</a:t>
            </a:r>
            <a:r>
              <a:rPr lang="en-US" sz="1800" dirty="0">
                <a:latin typeface="Cambria Math" panose="02040503050406030204" pitchFamily="18" charset="0"/>
                <a:ea typeface="Cambria Math" panose="02040503050406030204" pitchFamily="18" charset="0"/>
              </a:rPr>
              <a:t> Point := {x: </a:t>
            </a:r>
            <a:r>
              <a:rPr lang="en-US" sz="1800" b="1" dirty="0" err="1">
                <a:latin typeface="Cambria Math" panose="02040503050406030204" pitchFamily="18" charset="0"/>
                <a:ea typeface="Cambria Math" panose="02040503050406030204" pitchFamily="18" charset="0"/>
              </a:rPr>
              <a:t>ℝ</a:t>
            </a:r>
            <a:r>
              <a:rPr lang="en-US" sz="1800" dirty="0">
                <a:latin typeface="Cambria Math" panose="02040503050406030204" pitchFamily="18" charset="0"/>
                <a:ea typeface="Cambria Math" panose="02040503050406030204" pitchFamily="18" charset="0"/>
              </a:rPr>
              <a:t>, y: </a:t>
            </a:r>
            <a:r>
              <a:rPr lang="en-US" sz="1800" b="1" dirty="0" err="1">
                <a:latin typeface="Cambria Math" panose="02040503050406030204" pitchFamily="18" charset="0"/>
                <a:ea typeface="Cambria Math" panose="02040503050406030204" pitchFamily="18" charset="0"/>
              </a:rPr>
              <a:t>ℝ</a:t>
            </a:r>
            <a:r>
              <a:rPr lang="en-US" sz="1800" dirty="0">
                <a:latin typeface="Cambria Math" panose="02040503050406030204" pitchFamily="18" charset="0"/>
                <a:ea typeface="Cambria Math" panose="02040503050406030204" pitchFamily="18" charset="0"/>
              </a:rPr>
              <a:t>}</a:t>
            </a:r>
          </a:p>
          <a:p>
            <a:pPr lvl="2"/>
            <a:endParaRPr lang="en-US" sz="1200" dirty="0">
              <a:latin typeface="Cambria Math" panose="02040503050406030204" pitchFamily="18" charset="0"/>
              <a:ea typeface="Cambria Math" panose="02040503050406030204" pitchFamily="18" charset="0"/>
            </a:endParaRPr>
          </a:p>
          <a:p>
            <a:pPr lvl="2"/>
            <a:r>
              <a:rPr lang="en-US" sz="1800" dirty="0">
                <a:latin typeface="Cambria Math" panose="02040503050406030204" pitchFamily="18" charset="0"/>
                <a:ea typeface="Cambria Math" panose="02040503050406030204" pitchFamily="18" charset="0"/>
              </a:rPr>
              <a:t>	</a:t>
            </a:r>
            <a:r>
              <a:rPr lang="en-US" sz="1800" dirty="0" err="1">
                <a:latin typeface="Cambria Math" panose="02040503050406030204" pitchFamily="18" charset="0"/>
                <a:ea typeface="Cambria Math" panose="02040503050406030204" pitchFamily="18" charset="0"/>
              </a:rPr>
              <a:t>dist</a:t>
            </a:r>
            <a:r>
              <a:rPr lang="en-US" sz="1800" dirty="0">
                <a:latin typeface="Cambria Math" panose="02040503050406030204" pitchFamily="18" charset="0"/>
                <a:ea typeface="Cambria Math" panose="02040503050406030204" pitchFamily="18" charset="0"/>
              </a:rPr>
              <a:t> : Point → </a:t>
            </a:r>
            <a:r>
              <a:rPr lang="en-US" sz="1800" b="1" dirty="0" err="1">
                <a:latin typeface="Cambria Math" panose="02040503050406030204" pitchFamily="18" charset="0"/>
                <a:ea typeface="Cambria Math" panose="02040503050406030204" pitchFamily="18" charset="0"/>
              </a:rPr>
              <a:t>ℝ</a:t>
            </a:r>
            <a:endParaRPr lang="en-US" sz="1800" baseline="30000" dirty="0">
              <a:latin typeface="Cambria Math" panose="02040503050406030204" pitchFamily="18" charset="0"/>
              <a:ea typeface="Cambria Math" panose="02040503050406030204" pitchFamily="18" charset="0"/>
            </a:endParaRPr>
          </a:p>
          <a:p>
            <a:pPr lvl="2"/>
            <a:r>
              <a:rPr lang="en-US" sz="1800" dirty="0">
                <a:latin typeface="Cambria Math" panose="02040503050406030204" pitchFamily="18" charset="0"/>
                <a:ea typeface="Cambria Math" panose="02040503050406030204" pitchFamily="18" charset="0"/>
              </a:rPr>
              <a:t>	</a:t>
            </a:r>
            <a:r>
              <a:rPr lang="en-US" sz="1800" dirty="0" err="1">
                <a:latin typeface="Cambria Math" panose="02040503050406030204" pitchFamily="18" charset="0"/>
                <a:ea typeface="Cambria Math" panose="02040503050406030204" pitchFamily="18" charset="0"/>
              </a:rPr>
              <a:t>dist</a:t>
            </a:r>
            <a:r>
              <a:rPr lang="en-US" sz="1800" dirty="0">
                <a:latin typeface="Cambria Math" panose="02040503050406030204" pitchFamily="18" charset="0"/>
                <a:ea typeface="Cambria Math" panose="02040503050406030204" pitchFamily="18" charset="0"/>
              </a:rPr>
              <a:t>(p) := (p.x</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 p.y</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a:t>
            </a:r>
            <a:r>
              <a:rPr lang="en-US" sz="1800" baseline="30000" dirty="0">
                <a:latin typeface="Cambria Math" panose="02040503050406030204" pitchFamily="18" charset="0"/>
                <a:ea typeface="Cambria Math" panose="02040503050406030204" pitchFamily="18" charset="0"/>
              </a:rPr>
              <a:t>1/2</a:t>
            </a:r>
          </a:p>
          <a:p>
            <a:pPr lvl="2"/>
            <a:endParaRPr lang="en-US" sz="1800" dirty="0"/>
          </a:p>
        </p:txBody>
      </p:sp>
      <p:sp>
        <p:nvSpPr>
          <p:cNvPr id="4" name="Slide Number Placeholder 3">
            <a:extLst>
              <a:ext uri="{FF2B5EF4-FFF2-40B4-BE49-F238E27FC236}">
                <a16:creationId xmlns:a16="http://schemas.microsoft.com/office/drawing/2014/main" id="{D26AEEF0-771E-2212-4320-9C7189FF6EE8}"/>
              </a:ext>
            </a:extLst>
          </p:cNvPr>
          <p:cNvSpPr>
            <a:spLocks noGrp="1"/>
          </p:cNvSpPr>
          <p:nvPr>
            <p:ph type="sldNum" sz="quarter" idx="4"/>
          </p:nvPr>
        </p:nvSpPr>
        <p:spPr/>
        <p:txBody>
          <a:bodyPr/>
          <a:lstStyle/>
          <a:p>
            <a:fld id="{60F4F636-6A27-E649-AEDF-9DE4D4E58670}" type="slidenum">
              <a:rPr lang="en-US" smtClean="0"/>
              <a:pPr/>
              <a:t>45</a:t>
            </a:fld>
            <a:endParaRPr lang="en-US" dirty="0"/>
          </a:p>
        </p:txBody>
      </p:sp>
    </p:spTree>
    <p:extLst>
      <p:ext uri="{BB962C8B-B14F-4D97-AF65-F5344CB8AC3E}">
        <p14:creationId xmlns:p14="http://schemas.microsoft.com/office/powerpoint/2010/main" val="185922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29D5-4BAD-791A-5B4E-5AF302AEE27A}"/>
              </a:ext>
            </a:extLst>
          </p:cNvPr>
          <p:cNvSpPr>
            <a:spLocks noGrp="1"/>
          </p:cNvSpPr>
          <p:nvPr>
            <p:ph type="title"/>
          </p:nvPr>
        </p:nvSpPr>
        <p:spPr/>
        <p:txBody>
          <a:bodyPr/>
          <a:lstStyle/>
          <a:p>
            <a:r>
              <a:rPr lang="en-US" dirty="0"/>
              <a:t>Complex Functions in Math</a:t>
            </a:r>
          </a:p>
        </p:txBody>
      </p:sp>
      <p:sp>
        <p:nvSpPr>
          <p:cNvPr id="3" name="Content Placeholder 2">
            <a:extLst>
              <a:ext uri="{FF2B5EF4-FFF2-40B4-BE49-F238E27FC236}">
                <a16:creationId xmlns:a16="http://schemas.microsoft.com/office/drawing/2014/main" id="{0C74DB0C-3E5D-645B-1167-80CA714A2AE5}"/>
              </a:ext>
            </a:extLst>
          </p:cNvPr>
          <p:cNvSpPr>
            <a:spLocks noGrp="1"/>
          </p:cNvSpPr>
          <p:nvPr>
            <p:ph idx="1"/>
          </p:nvPr>
        </p:nvSpPr>
        <p:spPr/>
        <p:txBody>
          <a:bodyPr/>
          <a:lstStyle/>
          <a:p>
            <a:r>
              <a:rPr lang="en-US" sz="2400" dirty="0"/>
              <a:t>Most interesting functions are not simple expressions</a:t>
            </a:r>
          </a:p>
          <a:p>
            <a:pPr lvl="1"/>
            <a:r>
              <a:rPr lang="en-US" sz="2000" dirty="0"/>
              <a:t>need to use different expressions in different cases</a:t>
            </a:r>
          </a:p>
          <a:p>
            <a:pPr lvl="1"/>
            <a:endParaRPr lang="en-US" sz="2000" dirty="0"/>
          </a:p>
          <a:p>
            <a:r>
              <a:rPr lang="en-US" sz="2400" dirty="0"/>
              <a:t>Can use side-conditions to split into cases</a:t>
            </a:r>
          </a:p>
          <a:p>
            <a:pPr lvl="2"/>
            <a:endParaRPr lang="en-US" sz="16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abs : </a:t>
            </a:r>
            <a:r>
              <a:rPr lang="en-US" sz="1800" b="1" dirty="0" err="1">
                <a:latin typeface="Cambria Math" panose="02040503050406030204" pitchFamily="18" charset="0"/>
                <a:ea typeface="Cambria Math" panose="02040503050406030204" pitchFamily="18" charset="0"/>
              </a:rPr>
              <a:t>ℝ</a:t>
            </a:r>
            <a:r>
              <a:rPr lang="en-US" sz="1800" dirty="0">
                <a:latin typeface="Cambria Math" panose="02040503050406030204" pitchFamily="18" charset="0"/>
                <a:ea typeface="Cambria Math" panose="02040503050406030204" pitchFamily="18" charset="0"/>
              </a:rPr>
              <a:t> → </a:t>
            </a:r>
            <a:r>
              <a:rPr lang="en-US" sz="1800" b="1" dirty="0" err="1">
                <a:latin typeface="Cambria Math" panose="02040503050406030204" pitchFamily="18" charset="0"/>
                <a:ea typeface="Cambria Math" panose="02040503050406030204" pitchFamily="18" charset="0"/>
              </a:rPr>
              <a:t>ℝ</a:t>
            </a:r>
            <a:endParaRPr lang="en-US" sz="1800" dirty="0">
              <a:latin typeface="Cambria Math" panose="02040503050406030204" pitchFamily="18" charset="0"/>
              <a:ea typeface="Cambria Math" panose="02040503050406030204" pitchFamily="18" charset="0"/>
            </a:endParaRPr>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abs(x) := x			if x ≥ 0</a:t>
            </a:r>
            <a:endParaRPr lang="en-US" sz="1800" baseline="30000" dirty="0">
              <a:latin typeface="Cambria Math" panose="02040503050406030204" pitchFamily="18" charset="0"/>
              <a:ea typeface="Cambria Math" panose="02040503050406030204" pitchFamily="18" charset="0"/>
            </a:endParaRPr>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abs(x) := –x			if x &lt; 0</a:t>
            </a:r>
            <a:endParaRPr lang="en-US" sz="1800" dirty="0"/>
          </a:p>
          <a:p>
            <a:pPr lvl="2"/>
            <a:endParaRPr lang="en-US" sz="1600" dirty="0"/>
          </a:p>
          <a:p>
            <a:pPr lvl="1"/>
            <a:r>
              <a:rPr lang="en-US" sz="2000" dirty="0"/>
              <a:t>conditions must be </a:t>
            </a:r>
            <a:r>
              <a:rPr lang="en-US" sz="2000" u="sng" dirty="0"/>
              <a:t>exclusive</a:t>
            </a:r>
            <a:r>
              <a:rPr lang="en-US" sz="2000" dirty="0"/>
              <a:t> and </a:t>
            </a:r>
            <a:r>
              <a:rPr lang="en-US" sz="2000" u="sng" dirty="0"/>
              <a:t>exhaustive</a:t>
            </a:r>
          </a:p>
          <a:p>
            <a:pPr lvl="2"/>
            <a:r>
              <a:rPr lang="en-US" sz="1600" dirty="0"/>
              <a:t>we do not want to require on </a:t>
            </a:r>
            <a:r>
              <a:rPr lang="en-US" sz="1600" i="1" dirty="0"/>
              <a:t>order</a:t>
            </a:r>
            <a:r>
              <a:rPr lang="en-US" sz="1600" dirty="0"/>
              <a:t> to determine which applies</a:t>
            </a:r>
          </a:p>
          <a:p>
            <a:pPr lvl="1"/>
            <a:r>
              <a:rPr lang="en-US" sz="2000" dirty="0"/>
              <a:t>there is a </a:t>
            </a:r>
            <a:r>
              <a:rPr lang="en-US" sz="2000" b="1" dirty="0">
                <a:solidFill>
                  <a:srgbClr val="7030A0"/>
                </a:solidFill>
              </a:rPr>
              <a:t>better</a:t>
            </a:r>
            <a:r>
              <a:rPr lang="en-US" sz="2000" dirty="0"/>
              <a:t> way to do this in many cases…</a:t>
            </a:r>
          </a:p>
        </p:txBody>
      </p:sp>
      <p:sp>
        <p:nvSpPr>
          <p:cNvPr id="4" name="Slide Number Placeholder 3">
            <a:extLst>
              <a:ext uri="{FF2B5EF4-FFF2-40B4-BE49-F238E27FC236}">
                <a16:creationId xmlns:a16="http://schemas.microsoft.com/office/drawing/2014/main" id="{E83B2B7D-21C0-A19A-3A17-75937831DAE6}"/>
              </a:ext>
            </a:extLst>
          </p:cNvPr>
          <p:cNvSpPr>
            <a:spLocks noGrp="1"/>
          </p:cNvSpPr>
          <p:nvPr>
            <p:ph type="sldNum" sz="quarter" idx="4"/>
          </p:nvPr>
        </p:nvSpPr>
        <p:spPr/>
        <p:txBody>
          <a:bodyPr/>
          <a:lstStyle/>
          <a:p>
            <a:fld id="{60F4F636-6A27-E649-AEDF-9DE4D4E58670}" type="slidenum">
              <a:rPr lang="en-US" smtClean="0"/>
              <a:pPr/>
              <a:t>46</a:t>
            </a:fld>
            <a:endParaRPr lang="en-US" dirty="0"/>
          </a:p>
        </p:txBody>
      </p:sp>
    </p:spTree>
    <p:extLst>
      <p:ext uri="{BB962C8B-B14F-4D97-AF65-F5344CB8AC3E}">
        <p14:creationId xmlns:p14="http://schemas.microsoft.com/office/powerpoint/2010/main" val="170207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38A1-14C5-104F-4583-3DAF10383F5B}"/>
              </a:ext>
            </a:extLst>
          </p:cNvPr>
          <p:cNvSpPr>
            <a:spLocks noGrp="1"/>
          </p:cNvSpPr>
          <p:nvPr>
            <p:ph type="title"/>
          </p:nvPr>
        </p:nvSpPr>
        <p:spPr/>
        <p:txBody>
          <a:bodyPr/>
          <a:lstStyle/>
          <a:p>
            <a:r>
              <a:rPr lang="en-US" dirty="0"/>
              <a:t>Pattern Matching</a:t>
            </a:r>
          </a:p>
        </p:txBody>
      </p:sp>
      <p:sp>
        <p:nvSpPr>
          <p:cNvPr id="3" name="Content Placeholder 2">
            <a:extLst>
              <a:ext uri="{FF2B5EF4-FFF2-40B4-BE49-F238E27FC236}">
                <a16:creationId xmlns:a16="http://schemas.microsoft.com/office/drawing/2014/main" id="{F726844A-2FC1-2899-AD2E-8B65549216EA}"/>
              </a:ext>
            </a:extLst>
          </p:cNvPr>
          <p:cNvSpPr>
            <a:spLocks noGrp="1"/>
          </p:cNvSpPr>
          <p:nvPr>
            <p:ph idx="1"/>
          </p:nvPr>
        </p:nvSpPr>
        <p:spPr/>
        <p:txBody>
          <a:bodyPr/>
          <a:lstStyle/>
          <a:p>
            <a:r>
              <a:rPr lang="en-US" sz="2400" dirty="0"/>
              <a:t>Can also define functions by “pattern matching”</a:t>
            </a:r>
          </a:p>
          <a:p>
            <a:pPr lvl="2"/>
            <a:endParaRPr lang="en-US" sz="16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double : </a:t>
            </a:r>
            <a:r>
              <a:rPr lang="en-US" sz="1800" b="1" dirty="0" err="1">
                <a:latin typeface="Cambria Math" panose="02040503050406030204" pitchFamily="18" charset="0"/>
                <a:ea typeface="Cambria Math" panose="02040503050406030204" pitchFamily="18" charset="0"/>
              </a:rPr>
              <a:t>ℕ</a:t>
            </a:r>
            <a:r>
              <a:rPr lang="en-US" sz="1800" dirty="0">
                <a:latin typeface="Cambria Math" panose="02040503050406030204" pitchFamily="18" charset="0"/>
                <a:ea typeface="Cambria Math" panose="02040503050406030204" pitchFamily="18" charset="0"/>
              </a:rPr>
              <a:t> → </a:t>
            </a:r>
            <a:r>
              <a:rPr lang="en-US" sz="1800" b="1" dirty="0" err="1">
                <a:latin typeface="Cambria Math" panose="02040503050406030204" pitchFamily="18" charset="0"/>
                <a:ea typeface="Cambria Math" panose="02040503050406030204" pitchFamily="18" charset="0"/>
              </a:rPr>
              <a:t>ℕ</a:t>
            </a:r>
            <a:endParaRPr lang="en-US" sz="1800" b="1" dirty="0">
              <a:latin typeface="Cambria Math" panose="02040503050406030204" pitchFamily="18" charset="0"/>
              <a:ea typeface="Cambria Math" panose="02040503050406030204" pitchFamily="18" charset="0"/>
            </a:endParaRPr>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double(0)	:= 0</a:t>
            </a:r>
          </a:p>
          <a:p>
            <a:pPr lvl="2"/>
            <a:r>
              <a:rPr lang="en-US" sz="1800" dirty="0">
                <a:latin typeface="Cambria Math" panose="02040503050406030204" pitchFamily="18" charset="0"/>
                <a:ea typeface="Cambria Math" panose="02040503050406030204" pitchFamily="18" charset="0"/>
              </a:rPr>
              <a:t>		double(n+1)	:= double(n) + 2</a:t>
            </a:r>
          </a:p>
          <a:p>
            <a:pPr lvl="2"/>
            <a:endParaRPr lang="en-US" sz="1800" dirty="0">
              <a:latin typeface="Cambria Math" panose="02040503050406030204" pitchFamily="18" charset="0"/>
              <a:ea typeface="Cambria Math" panose="02040503050406030204" pitchFamily="18" charset="0"/>
            </a:endParaRPr>
          </a:p>
          <a:p>
            <a:pPr lvl="1"/>
            <a:r>
              <a:rPr lang="en-US" sz="2000" dirty="0"/>
              <a:t>first case matches only </a:t>
            </a:r>
            <a:r>
              <a:rPr lang="en-US" sz="2000" dirty="0">
                <a:latin typeface="Cambria Math" panose="02040503050406030204" pitchFamily="18" charset="0"/>
                <a:ea typeface="Cambria Math" panose="02040503050406030204" pitchFamily="18" charset="0"/>
              </a:rPr>
              <a:t>0</a:t>
            </a:r>
          </a:p>
          <a:p>
            <a:pPr lvl="1"/>
            <a:r>
              <a:rPr lang="en-US" sz="2000" dirty="0"/>
              <a:t>second case matches numbers </a:t>
            </a:r>
            <a:r>
              <a:rPr lang="en-US" sz="2000" dirty="0">
                <a:latin typeface="Cambria Math" panose="02040503050406030204" pitchFamily="18" charset="0"/>
                <a:ea typeface="Cambria Math" panose="02040503050406030204" pitchFamily="18" charset="0"/>
              </a:rPr>
              <a:t>1</a:t>
            </a:r>
            <a:r>
              <a:rPr lang="en-US" sz="2000" dirty="0"/>
              <a:t> more than some </a:t>
            </a:r>
            <a:r>
              <a:rPr lang="en-US" sz="2000" dirty="0">
                <a:latin typeface="Cambria Math" panose="02040503050406030204" pitchFamily="18" charset="0"/>
                <a:ea typeface="Cambria Math" panose="02040503050406030204" pitchFamily="18" charset="0"/>
              </a:rPr>
              <a:t>n : </a:t>
            </a:r>
            <a:r>
              <a:rPr lang="en-US" sz="2000" b="1" dirty="0" err="1">
                <a:latin typeface="Cambria Math" panose="02040503050406030204" pitchFamily="18" charset="0"/>
                <a:ea typeface="Cambria Math" panose="02040503050406030204" pitchFamily="18" charset="0"/>
              </a:rPr>
              <a:t>ℕ</a:t>
            </a:r>
            <a:r>
              <a:rPr lang="en-US" sz="2000" b="1" dirty="0">
                <a:latin typeface="Cambria Math" panose="02040503050406030204" pitchFamily="18" charset="0"/>
                <a:ea typeface="Cambria Math" panose="02040503050406030204" pitchFamily="18" charset="0"/>
              </a:rPr>
              <a:t> </a:t>
            </a:r>
            <a:r>
              <a:rPr lang="en-US" sz="2000" dirty="0">
                <a:latin typeface="Cambria Math" panose="02040503050406030204" pitchFamily="18" charset="0"/>
                <a:ea typeface="Cambria Math" panose="02040503050406030204" pitchFamily="18" charset="0"/>
              </a:rPr>
              <a:t>…</a:t>
            </a:r>
          </a:p>
          <a:p>
            <a:pPr lvl="2"/>
            <a:r>
              <a:rPr lang="en-US" sz="1600" dirty="0"/>
              <a:t>double(6) = double(5+1) so it matches with n = 5</a:t>
            </a:r>
          </a:p>
          <a:p>
            <a:pPr lvl="2"/>
            <a:r>
              <a:rPr lang="en-US" sz="1600" dirty="0"/>
              <a:t>since n</a:t>
            </a:r>
            <a:r>
              <a:rPr lang="en-US" sz="1600" dirty="0">
                <a:latin typeface="Cambria Math" panose="02040503050406030204" pitchFamily="18" charset="0"/>
                <a:ea typeface="Cambria Math" panose="02040503050406030204" pitchFamily="18" charset="0"/>
              </a:rPr>
              <a:t> ≥</a:t>
            </a:r>
            <a:r>
              <a:rPr lang="en-US" sz="1600" dirty="0"/>
              <a:t> 0, we have n+1 </a:t>
            </a:r>
            <a:r>
              <a:rPr lang="en-US" sz="1600" dirty="0">
                <a:latin typeface="Cambria Math" panose="02040503050406030204" pitchFamily="18" charset="0"/>
                <a:ea typeface="Cambria Math" panose="02040503050406030204" pitchFamily="18" charset="0"/>
              </a:rPr>
              <a:t>≥ </a:t>
            </a:r>
            <a:r>
              <a:rPr lang="en-US" sz="1600" dirty="0"/>
              <a:t>1, so it matches 1, 2, 3, …</a:t>
            </a:r>
          </a:p>
          <a:p>
            <a:pPr lvl="1"/>
            <a:r>
              <a:rPr lang="en-US" sz="2000" dirty="0"/>
              <a:t>pattern “</a:t>
            </a:r>
            <a:r>
              <a:rPr lang="en-US" sz="2000" dirty="0">
                <a:latin typeface="Cambria Math" panose="02040503050406030204" pitchFamily="18" charset="0"/>
                <a:ea typeface="Cambria Math" panose="02040503050406030204" pitchFamily="18" charset="0"/>
              </a:rPr>
              <a:t>n+2</a:t>
            </a:r>
            <a:r>
              <a:rPr lang="en-US" sz="2000" dirty="0"/>
              <a:t>” would match </a:t>
            </a:r>
            <a:r>
              <a:rPr lang="en-US" sz="2000" dirty="0">
                <a:latin typeface="Cambria Math" panose="02040503050406030204" pitchFamily="18" charset="0"/>
                <a:ea typeface="Cambria Math" panose="02040503050406030204" pitchFamily="18" charset="0"/>
              </a:rPr>
              <a:t>2, 3, 4, …</a:t>
            </a:r>
            <a:endParaRPr lang="en-US" sz="2000" dirty="0"/>
          </a:p>
          <a:p>
            <a:pPr lvl="1"/>
            <a:endParaRPr lang="en-US" sz="2000" dirty="0"/>
          </a:p>
          <a:p>
            <a:r>
              <a:rPr lang="en-US" sz="2400" dirty="0"/>
              <a:t>Simplifies the math in multiple ways…</a:t>
            </a:r>
          </a:p>
        </p:txBody>
      </p:sp>
      <p:sp>
        <p:nvSpPr>
          <p:cNvPr id="4" name="Slide Number Placeholder 3">
            <a:extLst>
              <a:ext uri="{FF2B5EF4-FFF2-40B4-BE49-F238E27FC236}">
                <a16:creationId xmlns:a16="http://schemas.microsoft.com/office/drawing/2014/main" id="{AC31680F-7B88-0808-19A4-02AF8F9F8197}"/>
              </a:ext>
            </a:extLst>
          </p:cNvPr>
          <p:cNvSpPr>
            <a:spLocks noGrp="1"/>
          </p:cNvSpPr>
          <p:nvPr>
            <p:ph type="sldNum" sz="quarter" idx="4"/>
          </p:nvPr>
        </p:nvSpPr>
        <p:spPr/>
        <p:txBody>
          <a:bodyPr/>
          <a:lstStyle/>
          <a:p>
            <a:fld id="{60F4F636-6A27-E649-AEDF-9DE4D4E58670}" type="slidenum">
              <a:rPr lang="en-US" smtClean="0"/>
              <a:pPr/>
              <a:t>47</a:t>
            </a:fld>
            <a:endParaRPr lang="en-US" dirty="0"/>
          </a:p>
        </p:txBody>
      </p:sp>
    </p:spTree>
    <p:extLst>
      <p:ext uri="{BB962C8B-B14F-4D97-AF65-F5344CB8AC3E}">
        <p14:creationId xmlns:p14="http://schemas.microsoft.com/office/powerpoint/2010/main" val="10300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38A1-14C5-104F-4583-3DAF10383F5B}"/>
              </a:ext>
            </a:extLst>
          </p:cNvPr>
          <p:cNvSpPr>
            <a:spLocks noGrp="1"/>
          </p:cNvSpPr>
          <p:nvPr>
            <p:ph type="title"/>
          </p:nvPr>
        </p:nvSpPr>
        <p:spPr/>
        <p:txBody>
          <a:bodyPr/>
          <a:lstStyle/>
          <a:p>
            <a:r>
              <a:rPr lang="en-US" dirty="0"/>
              <a:t>Pattern Matching on Natural Numbers</a:t>
            </a:r>
          </a:p>
        </p:txBody>
      </p:sp>
      <p:sp>
        <p:nvSpPr>
          <p:cNvPr id="3" name="Content Placeholder 2">
            <a:extLst>
              <a:ext uri="{FF2B5EF4-FFF2-40B4-BE49-F238E27FC236}">
                <a16:creationId xmlns:a16="http://schemas.microsoft.com/office/drawing/2014/main" id="{F726844A-2FC1-2899-AD2E-8B65549216EA}"/>
              </a:ext>
            </a:extLst>
          </p:cNvPr>
          <p:cNvSpPr>
            <a:spLocks noGrp="1"/>
          </p:cNvSpPr>
          <p:nvPr>
            <p:ph idx="1"/>
          </p:nvPr>
        </p:nvSpPr>
        <p:spPr>
          <a:xfrm>
            <a:off x="457199" y="1244160"/>
            <a:ext cx="8351949" cy="5140800"/>
          </a:xfrm>
        </p:spPr>
        <p:txBody>
          <a:bodyPr/>
          <a:lstStyle/>
          <a:p>
            <a:r>
              <a:rPr lang="en-US" sz="2400" dirty="0"/>
              <a:t>Pattern matching definition</a:t>
            </a:r>
          </a:p>
          <a:p>
            <a:pPr lvl="2"/>
            <a:endParaRPr lang="en-US" sz="16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double(0)	:= 0</a:t>
            </a:r>
          </a:p>
          <a:p>
            <a:pPr lvl="2"/>
            <a:r>
              <a:rPr lang="en-US" sz="1800" dirty="0">
                <a:latin typeface="Cambria Math" panose="02040503050406030204" pitchFamily="18" charset="0"/>
                <a:ea typeface="Cambria Math" panose="02040503050406030204" pitchFamily="18" charset="0"/>
              </a:rPr>
              <a:t>		double(n+1)	:= double(n) + 2</a:t>
            </a:r>
          </a:p>
          <a:p>
            <a:pPr marL="457200" lvl="1" indent="0">
              <a:buNone/>
            </a:pPr>
            <a:endParaRPr lang="en-US" sz="2000" dirty="0"/>
          </a:p>
          <a:p>
            <a:pPr marL="0" indent="0">
              <a:buNone/>
            </a:pPr>
            <a:r>
              <a:rPr lang="en-US" sz="2400" dirty="0"/>
              <a:t>	is simpler than using side conditions</a:t>
            </a:r>
          </a:p>
          <a:p>
            <a:pPr marL="0" indent="0">
              <a:buNone/>
            </a:pPr>
            <a:endParaRPr lang="en-US" sz="16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double(n)	:= 0					if n = 0</a:t>
            </a:r>
          </a:p>
          <a:p>
            <a:pPr lvl="2"/>
            <a:r>
              <a:rPr lang="en-US" sz="1800" dirty="0">
                <a:latin typeface="Cambria Math" panose="02040503050406030204" pitchFamily="18" charset="0"/>
                <a:ea typeface="Cambria Math" panose="02040503050406030204" pitchFamily="18" charset="0"/>
              </a:rPr>
              <a:t>		double(n)	:= double(n-1) + 2	if n &gt; 0</a:t>
            </a:r>
            <a:endParaRPr lang="en-US" sz="1800" b="1" dirty="0">
              <a:latin typeface="Cambria Math" panose="02040503050406030204" pitchFamily="18" charset="0"/>
              <a:ea typeface="Cambria Math" panose="02040503050406030204" pitchFamily="18" charset="0"/>
            </a:endParaRPr>
          </a:p>
          <a:p>
            <a:pPr lvl="2"/>
            <a:endParaRPr lang="en-US" sz="1600" dirty="0"/>
          </a:p>
          <a:p>
            <a:pPr lvl="1"/>
            <a:r>
              <a:rPr lang="en-US" sz="2000" dirty="0"/>
              <a:t>e.g., need to explain why </a:t>
            </a:r>
            <a:r>
              <a:rPr lang="en-US" sz="2000" dirty="0">
                <a:latin typeface="Cambria Math" panose="02040503050406030204" pitchFamily="18" charset="0"/>
                <a:ea typeface="Cambria Math" panose="02040503050406030204" pitchFamily="18" charset="0"/>
              </a:rPr>
              <a:t>double(n-1)</a:t>
            </a:r>
            <a:r>
              <a:rPr lang="en-US" sz="2000" dirty="0"/>
              <a:t> is legal</a:t>
            </a:r>
          </a:p>
          <a:p>
            <a:pPr lvl="2"/>
            <a:r>
              <a:rPr lang="en-US" sz="1600" dirty="0"/>
              <a:t>easy in this case, but it gets harder</a:t>
            </a:r>
            <a:endParaRPr lang="en-US" sz="1600" dirty="0">
              <a:latin typeface="Cambria Math" panose="02040503050406030204" pitchFamily="18" charset="0"/>
              <a:ea typeface="Cambria Math" panose="02040503050406030204" pitchFamily="18" charset="0"/>
            </a:endParaRPr>
          </a:p>
          <a:p>
            <a:pPr lvl="1"/>
            <a:endParaRPr lang="en-US" sz="2000" dirty="0"/>
          </a:p>
          <a:p>
            <a:r>
              <a:rPr lang="en-US" sz="2400" dirty="0"/>
              <a:t>We will prefer pattern matching </a:t>
            </a:r>
            <a:r>
              <a:rPr lang="en-US" sz="2400" b="1" dirty="0">
                <a:solidFill>
                  <a:srgbClr val="7030A0"/>
                </a:solidFill>
              </a:rPr>
              <a:t>whenever possible</a:t>
            </a:r>
          </a:p>
        </p:txBody>
      </p:sp>
      <p:sp>
        <p:nvSpPr>
          <p:cNvPr id="4" name="Slide Number Placeholder 3">
            <a:extLst>
              <a:ext uri="{FF2B5EF4-FFF2-40B4-BE49-F238E27FC236}">
                <a16:creationId xmlns:a16="http://schemas.microsoft.com/office/drawing/2014/main" id="{EA6608EB-F1ED-8587-D66D-71F1EF6E9115}"/>
              </a:ext>
            </a:extLst>
          </p:cNvPr>
          <p:cNvSpPr>
            <a:spLocks noGrp="1"/>
          </p:cNvSpPr>
          <p:nvPr>
            <p:ph type="sldNum" sz="quarter" idx="4"/>
          </p:nvPr>
        </p:nvSpPr>
        <p:spPr/>
        <p:txBody>
          <a:bodyPr/>
          <a:lstStyle/>
          <a:p>
            <a:fld id="{60F4F636-6A27-E649-AEDF-9DE4D4E58670}" type="slidenum">
              <a:rPr lang="en-US" smtClean="0"/>
              <a:pPr/>
              <a:t>48</a:t>
            </a:fld>
            <a:endParaRPr lang="en-US" dirty="0"/>
          </a:p>
        </p:txBody>
      </p:sp>
    </p:spTree>
    <p:extLst>
      <p:ext uri="{BB962C8B-B14F-4D97-AF65-F5344CB8AC3E}">
        <p14:creationId xmlns:p14="http://schemas.microsoft.com/office/powerpoint/2010/main" val="300023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38A1-14C5-104F-4583-3DAF10383F5B}"/>
              </a:ext>
            </a:extLst>
          </p:cNvPr>
          <p:cNvSpPr>
            <a:spLocks noGrp="1"/>
          </p:cNvSpPr>
          <p:nvPr>
            <p:ph type="title"/>
          </p:nvPr>
        </p:nvSpPr>
        <p:spPr/>
        <p:txBody>
          <a:bodyPr/>
          <a:lstStyle/>
          <a:p>
            <a:r>
              <a:rPr lang="en-US" dirty="0"/>
              <a:t>Pattern Matching on Booleans</a:t>
            </a:r>
          </a:p>
        </p:txBody>
      </p:sp>
      <p:sp>
        <p:nvSpPr>
          <p:cNvPr id="3" name="Content Placeholder 2">
            <a:extLst>
              <a:ext uri="{FF2B5EF4-FFF2-40B4-BE49-F238E27FC236}">
                <a16:creationId xmlns:a16="http://schemas.microsoft.com/office/drawing/2014/main" id="{F726844A-2FC1-2899-AD2E-8B65549216EA}"/>
              </a:ext>
            </a:extLst>
          </p:cNvPr>
          <p:cNvSpPr>
            <a:spLocks noGrp="1"/>
          </p:cNvSpPr>
          <p:nvPr>
            <p:ph idx="1"/>
          </p:nvPr>
        </p:nvSpPr>
        <p:spPr/>
        <p:txBody>
          <a:bodyPr/>
          <a:lstStyle/>
          <a:p>
            <a:r>
              <a:rPr lang="en-US" sz="2400" dirty="0"/>
              <a:t>Booleans have only two legal values: T and F</a:t>
            </a:r>
          </a:p>
          <a:p>
            <a:pPr lvl="1"/>
            <a:endParaRPr lang="en-US" sz="2000" dirty="0"/>
          </a:p>
          <a:p>
            <a:r>
              <a:rPr lang="en-US" sz="2400" dirty="0"/>
              <a:t>Can pattern match just by listing the values:</a:t>
            </a:r>
          </a:p>
          <a:p>
            <a:pPr lvl="1"/>
            <a:r>
              <a:rPr lang="en-US" sz="2000" dirty="0"/>
              <a:t>the function </a:t>
            </a:r>
            <a:r>
              <a:rPr lang="en-US" sz="2000" dirty="0">
                <a:latin typeface="Cambria Math" panose="02040503050406030204" pitchFamily="18" charset="0"/>
                <a:ea typeface="Cambria Math" panose="02040503050406030204" pitchFamily="18" charset="0"/>
              </a:rPr>
              <a:t>not : </a:t>
            </a:r>
            <a:r>
              <a:rPr lang="en-US" sz="2000" b="1" dirty="0">
                <a:solidFill>
                  <a:prstClr val="black"/>
                </a:solidFill>
                <a:latin typeface="Cambria Math" panose="02040503050406030204" pitchFamily="18" charset="0"/>
                <a:ea typeface="Cambria Math" panose="02040503050406030204" pitchFamily="18" charset="0"/>
                <a:cs typeface="Franklin Gothic Medium"/>
              </a:rPr>
              <a:t>𝔹</a:t>
            </a:r>
            <a:r>
              <a:rPr lang="en-US" sz="2000" dirty="0">
                <a:latin typeface="Cambria Math" panose="02040503050406030204" pitchFamily="18" charset="0"/>
                <a:ea typeface="Cambria Math" panose="02040503050406030204" pitchFamily="18" charset="0"/>
              </a:rPr>
              <a:t> → </a:t>
            </a:r>
            <a:r>
              <a:rPr lang="en-US" sz="2000" b="1" dirty="0">
                <a:solidFill>
                  <a:prstClr val="black"/>
                </a:solidFill>
                <a:latin typeface="Cambria Math" panose="02040503050406030204" pitchFamily="18" charset="0"/>
                <a:ea typeface="Cambria Math" panose="02040503050406030204" pitchFamily="18" charset="0"/>
                <a:cs typeface="Franklin Gothic Medium"/>
              </a:rPr>
              <a:t>𝔹</a:t>
            </a:r>
            <a:r>
              <a:rPr lang="en-US" sz="2000" dirty="0"/>
              <a:t> is defined as follows:</a:t>
            </a:r>
          </a:p>
          <a:p>
            <a:pPr lvl="2"/>
            <a:endParaRPr lang="en-US" sz="1600" dirty="0"/>
          </a:p>
          <a:p>
            <a:pPr lvl="2"/>
            <a:r>
              <a:rPr lang="en-US" sz="1800" dirty="0">
                <a:latin typeface="Cambria Math" panose="02040503050406030204" pitchFamily="18" charset="0"/>
                <a:ea typeface="Cambria Math" panose="02040503050406030204" pitchFamily="18" charset="0"/>
              </a:rPr>
              <a:t>		not(T) := F</a:t>
            </a:r>
          </a:p>
          <a:p>
            <a:pPr lvl="2"/>
            <a:r>
              <a:rPr lang="en-US" sz="1800" dirty="0">
                <a:latin typeface="Cambria Math" panose="02040503050406030204" pitchFamily="18" charset="0"/>
                <a:ea typeface="Cambria Math" panose="02040503050406030204" pitchFamily="18" charset="0"/>
              </a:rPr>
              <a:t>		not(F) := T</a:t>
            </a:r>
          </a:p>
          <a:p>
            <a:pPr lvl="2"/>
            <a:endParaRPr lang="en-US" sz="1600" dirty="0"/>
          </a:p>
          <a:p>
            <a:pPr lvl="1"/>
            <a:r>
              <a:rPr lang="en-US" sz="2000" dirty="0"/>
              <a:t>negates a boolean value</a:t>
            </a:r>
          </a:p>
          <a:p>
            <a:pPr lvl="1"/>
            <a:r>
              <a:rPr lang="en-US" sz="2000" dirty="0"/>
              <a:t>no simpler way to define this function!</a:t>
            </a:r>
          </a:p>
        </p:txBody>
      </p:sp>
      <p:sp>
        <p:nvSpPr>
          <p:cNvPr id="4" name="Slide Number Placeholder 3">
            <a:extLst>
              <a:ext uri="{FF2B5EF4-FFF2-40B4-BE49-F238E27FC236}">
                <a16:creationId xmlns:a16="http://schemas.microsoft.com/office/drawing/2014/main" id="{77761073-C1BB-DF2E-1C55-0FEB43F9ACA9}"/>
              </a:ext>
            </a:extLst>
          </p:cNvPr>
          <p:cNvSpPr>
            <a:spLocks noGrp="1"/>
          </p:cNvSpPr>
          <p:nvPr>
            <p:ph type="sldNum" sz="quarter" idx="4"/>
          </p:nvPr>
        </p:nvSpPr>
        <p:spPr/>
        <p:txBody>
          <a:bodyPr/>
          <a:lstStyle/>
          <a:p>
            <a:fld id="{60F4F636-6A27-E649-AEDF-9DE4D4E58670}" type="slidenum">
              <a:rPr lang="en-US" smtClean="0"/>
              <a:pPr/>
              <a:t>49</a:t>
            </a:fld>
            <a:endParaRPr lang="en-US" dirty="0"/>
          </a:p>
        </p:txBody>
      </p:sp>
    </p:spTree>
    <p:extLst>
      <p:ext uri="{BB962C8B-B14F-4D97-AF65-F5344CB8AC3E}">
        <p14:creationId xmlns:p14="http://schemas.microsoft.com/office/powerpoint/2010/main" val="128795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DAF1E-98AA-5B7F-5C91-1A427082A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EAD10B-6A24-F6DF-3D40-B3E54B209653}"/>
              </a:ext>
            </a:extLst>
          </p:cNvPr>
          <p:cNvSpPr>
            <a:spLocks noGrp="1"/>
          </p:cNvSpPr>
          <p:nvPr>
            <p:ph type="title"/>
          </p:nvPr>
        </p:nvSpPr>
        <p:spPr/>
        <p:txBody>
          <a:bodyPr/>
          <a:lstStyle/>
          <a:p>
            <a:r>
              <a:rPr lang="en-US" dirty="0"/>
              <a:t>HW2 Debugging via User Report (2/2)</a:t>
            </a:r>
          </a:p>
        </p:txBody>
      </p:sp>
      <p:sp>
        <p:nvSpPr>
          <p:cNvPr id="3" name="Content Placeholder 2">
            <a:extLst>
              <a:ext uri="{FF2B5EF4-FFF2-40B4-BE49-F238E27FC236}">
                <a16:creationId xmlns:a16="http://schemas.microsoft.com/office/drawing/2014/main" id="{4348B177-1216-4470-F65C-DDC8D67D7A45}"/>
              </a:ext>
            </a:extLst>
          </p:cNvPr>
          <p:cNvSpPr>
            <a:spLocks noGrp="1"/>
          </p:cNvSpPr>
          <p:nvPr>
            <p:ph idx="1"/>
          </p:nvPr>
        </p:nvSpPr>
        <p:spPr/>
        <p:txBody>
          <a:bodyPr/>
          <a:lstStyle/>
          <a:p>
            <a:r>
              <a:rPr lang="en-US" sz="2600" dirty="0"/>
              <a:t>Eventually, you find a way to reproduce it</a:t>
            </a:r>
          </a:p>
          <a:p>
            <a:pPr lvl="1"/>
            <a:r>
              <a:rPr lang="en-US" sz="2200" dirty="0"/>
              <a:t>no longer clickable after you move it very far away</a:t>
            </a:r>
          </a:p>
          <a:p>
            <a:pPr lvl="1"/>
            <a:endParaRPr lang="en-US" sz="2200" dirty="0"/>
          </a:p>
          <a:p>
            <a:r>
              <a:rPr lang="en-US" sz="2600" dirty="0"/>
              <a:t>To debug, you must learn how </a:t>
            </a:r>
            <a:r>
              <a:rPr lang="en-US" sz="2200" dirty="0" err="1">
                <a:latin typeface="Courier New" panose="02070309020205020404" pitchFamily="49" charset="0"/>
                <a:cs typeface="Courier New" panose="02070309020205020404" pitchFamily="49" charset="0"/>
              </a:rPr>
              <a:t>App.tsx</a:t>
            </a:r>
            <a:r>
              <a:rPr lang="en-US" sz="2600" dirty="0"/>
              <a:t> works</a:t>
            </a:r>
          </a:p>
          <a:p>
            <a:pPr lvl="1"/>
            <a:r>
              <a:rPr lang="en-US" sz="2200" dirty="0"/>
              <a:t>markers are stored in some kind of tree</a:t>
            </a:r>
          </a:p>
          <a:p>
            <a:pPr lvl="1"/>
            <a:r>
              <a:rPr lang="en-US" sz="2200" dirty="0"/>
              <a:t>searches the tree to find markers near the click</a:t>
            </a:r>
          </a:p>
          <a:p>
            <a:pPr lvl="1"/>
            <a:endParaRPr lang="en-US" sz="2200" dirty="0"/>
          </a:p>
          <a:p>
            <a:r>
              <a:rPr lang="en-US" sz="2600" dirty="0"/>
              <a:t>To debug, you must learn how </a:t>
            </a:r>
            <a:r>
              <a:rPr lang="en-US" sz="2200" dirty="0" err="1">
                <a:latin typeface="Courier New" panose="02070309020205020404" pitchFamily="49" charset="0"/>
                <a:cs typeface="Courier New" panose="02070309020205020404" pitchFamily="49" charset="0"/>
              </a:rPr>
              <a:t>marker_tree.ts</a:t>
            </a:r>
            <a:r>
              <a:rPr lang="en-US" sz="2600" dirty="0"/>
              <a:t> works</a:t>
            </a:r>
          </a:p>
          <a:p>
            <a:pPr lvl="1"/>
            <a:r>
              <a:rPr lang="en-US" sz="2200" dirty="0"/>
              <a:t>internal tree nodes split into NW, NE, SE, SW regions</a:t>
            </a:r>
          </a:p>
          <a:p>
            <a:pPr lvl="1"/>
            <a:r>
              <a:rPr lang="en-US" sz="2200" dirty="0"/>
              <a:t>marker was inserted into the correct region</a:t>
            </a:r>
          </a:p>
          <a:p>
            <a:pPr lvl="1"/>
            <a:r>
              <a:rPr lang="en-US" sz="2200" dirty="0"/>
              <a:t>when you search for it, it's no longer in the right region</a:t>
            </a:r>
          </a:p>
        </p:txBody>
      </p:sp>
      <p:sp>
        <p:nvSpPr>
          <p:cNvPr id="4" name="Slide Number Placeholder 3">
            <a:extLst>
              <a:ext uri="{FF2B5EF4-FFF2-40B4-BE49-F238E27FC236}">
                <a16:creationId xmlns:a16="http://schemas.microsoft.com/office/drawing/2014/main" id="{443331F5-A4DE-BF8A-2C80-151F8FA0BB16}"/>
              </a:ext>
            </a:extLst>
          </p:cNvPr>
          <p:cNvSpPr>
            <a:spLocks noGrp="1"/>
          </p:cNvSpPr>
          <p:nvPr>
            <p:ph type="sldNum" sz="quarter" idx="4"/>
          </p:nvPr>
        </p:nvSpPr>
        <p:spPr/>
        <p:txBody>
          <a:bodyPr/>
          <a:lstStyle/>
          <a:p>
            <a:fld id="{60F4F636-6A27-E649-AEDF-9DE4D4E58670}" type="slidenum">
              <a:rPr lang="en-US" smtClean="0"/>
              <a:pPr/>
              <a:t>5</a:t>
            </a:fld>
            <a:endParaRPr lang="en-US" dirty="0"/>
          </a:p>
        </p:txBody>
      </p:sp>
    </p:spTree>
    <p:extLst>
      <p:ext uri="{BB962C8B-B14F-4D97-AF65-F5344CB8AC3E}">
        <p14:creationId xmlns:p14="http://schemas.microsoft.com/office/powerpoint/2010/main" val="265558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38A1-14C5-104F-4583-3DAF10383F5B}"/>
              </a:ext>
            </a:extLst>
          </p:cNvPr>
          <p:cNvSpPr>
            <a:spLocks noGrp="1"/>
          </p:cNvSpPr>
          <p:nvPr>
            <p:ph type="title"/>
          </p:nvPr>
        </p:nvSpPr>
        <p:spPr/>
        <p:txBody>
          <a:bodyPr/>
          <a:lstStyle/>
          <a:p>
            <a:r>
              <a:rPr lang="en-US" dirty="0"/>
              <a:t>Pattern Matching on Records</a:t>
            </a:r>
          </a:p>
        </p:txBody>
      </p:sp>
      <p:sp>
        <p:nvSpPr>
          <p:cNvPr id="3" name="Content Placeholder 2">
            <a:extLst>
              <a:ext uri="{FF2B5EF4-FFF2-40B4-BE49-F238E27FC236}">
                <a16:creationId xmlns:a16="http://schemas.microsoft.com/office/drawing/2014/main" id="{F726844A-2FC1-2899-AD2E-8B65549216EA}"/>
              </a:ext>
            </a:extLst>
          </p:cNvPr>
          <p:cNvSpPr>
            <a:spLocks noGrp="1"/>
          </p:cNvSpPr>
          <p:nvPr>
            <p:ph idx="1"/>
          </p:nvPr>
        </p:nvSpPr>
        <p:spPr/>
        <p:txBody>
          <a:bodyPr/>
          <a:lstStyle/>
          <a:p>
            <a:r>
              <a:rPr lang="en-US" sz="2400" dirty="0"/>
              <a:t>Can pattern match on individual fields of a record</a:t>
            </a:r>
          </a:p>
          <a:p>
            <a:pPr lvl="2"/>
            <a:endParaRPr lang="en-US" sz="1600" dirty="0"/>
          </a:p>
          <a:p>
            <a:pPr lvl="2"/>
            <a:r>
              <a:rPr lang="en-US" sz="1800" b="1" dirty="0">
                <a:latin typeface="Cambria Math" panose="02040503050406030204" pitchFamily="18" charset="0"/>
                <a:ea typeface="Cambria Math" panose="02040503050406030204" pitchFamily="18" charset="0"/>
              </a:rPr>
              <a:t>       type	</a:t>
            </a:r>
            <a:r>
              <a:rPr lang="en-US" sz="1800" dirty="0">
                <a:latin typeface="Cambria Math" panose="02040503050406030204" pitchFamily="18" charset="0"/>
                <a:ea typeface="Cambria Math" panose="02040503050406030204" pitchFamily="18" charset="0"/>
              </a:rPr>
              <a:t>Steps := {n : </a:t>
            </a:r>
            <a:r>
              <a:rPr lang="en-US" sz="1800" b="1" dirty="0" err="1">
                <a:latin typeface="Cambria Math" panose="02040503050406030204" pitchFamily="18" charset="0"/>
                <a:ea typeface="Cambria Math" panose="02040503050406030204" pitchFamily="18" charset="0"/>
              </a:rPr>
              <a:t>ℕ</a:t>
            </a:r>
            <a:r>
              <a:rPr lang="en-US" sz="1800" dirty="0">
                <a:latin typeface="Cambria Math" panose="02040503050406030204" pitchFamily="18" charset="0"/>
                <a:ea typeface="Cambria Math" panose="02040503050406030204" pitchFamily="18" charset="0"/>
              </a:rPr>
              <a:t>, </a:t>
            </a:r>
            <a:r>
              <a:rPr lang="en-US" sz="1800" dirty="0" err="1">
                <a:latin typeface="Cambria Math" panose="02040503050406030204" pitchFamily="18" charset="0"/>
                <a:ea typeface="Cambria Math" panose="02040503050406030204" pitchFamily="18" charset="0"/>
              </a:rPr>
              <a:t>fwd</a:t>
            </a:r>
            <a:r>
              <a:rPr lang="en-US" sz="1800" dirty="0">
                <a:latin typeface="Cambria Math" panose="02040503050406030204" pitchFamily="18" charset="0"/>
                <a:ea typeface="Cambria Math" panose="02040503050406030204" pitchFamily="18" charset="0"/>
              </a:rPr>
              <a:t> : </a:t>
            </a:r>
            <a:r>
              <a:rPr lang="en-US" sz="1800" b="1" dirty="0">
                <a:solidFill>
                  <a:prstClr val="black"/>
                </a:solidFill>
                <a:latin typeface="Cambria Math" panose="02040503050406030204" pitchFamily="18" charset="0"/>
                <a:ea typeface="Cambria Math" panose="02040503050406030204" pitchFamily="18" charset="0"/>
                <a:cs typeface="Franklin Gothic Medium"/>
              </a:rPr>
              <a:t>𝔹</a:t>
            </a:r>
            <a:r>
              <a:rPr lang="en-US" sz="1800" dirty="0">
                <a:latin typeface="Cambria Math" panose="02040503050406030204" pitchFamily="18" charset="0"/>
                <a:ea typeface="Cambria Math" panose="02040503050406030204" pitchFamily="18" charset="0"/>
              </a:rPr>
              <a:t>}</a:t>
            </a:r>
          </a:p>
          <a:p>
            <a:pPr lvl="2"/>
            <a:endParaRPr lang="en-US" sz="1800" dirty="0">
              <a:latin typeface="Cambria Math" panose="02040503050406030204" pitchFamily="18" charset="0"/>
              <a:ea typeface="Cambria Math" panose="02040503050406030204" pitchFamily="18" charset="0"/>
            </a:endParaRPr>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change : Steps → </a:t>
            </a:r>
            <a:r>
              <a:rPr lang="en-US" sz="1800" b="1" dirty="0" err="1">
                <a:latin typeface="Cambria Math" panose="02040503050406030204" pitchFamily="18" charset="0"/>
                <a:ea typeface="Cambria Math" panose="02040503050406030204" pitchFamily="18" charset="0"/>
              </a:rPr>
              <a:t>ℤ</a:t>
            </a:r>
            <a:endParaRPr lang="en-US" sz="1800" b="1" dirty="0">
              <a:latin typeface="Cambria Math" panose="02040503050406030204" pitchFamily="18" charset="0"/>
              <a:ea typeface="Cambria Math" panose="02040503050406030204" pitchFamily="18" charset="0"/>
            </a:endParaRPr>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change({n: m, </a:t>
            </a:r>
            <a:r>
              <a:rPr lang="en-US" sz="1800" dirty="0" err="1">
                <a:latin typeface="Cambria Math" panose="02040503050406030204" pitchFamily="18" charset="0"/>
                <a:ea typeface="Cambria Math" panose="02040503050406030204" pitchFamily="18" charset="0"/>
              </a:rPr>
              <a:t>fwd</a:t>
            </a:r>
            <a:r>
              <a:rPr lang="en-US" sz="1800" dirty="0">
                <a:latin typeface="Cambria Math" panose="02040503050406030204" pitchFamily="18" charset="0"/>
                <a:ea typeface="Cambria Math" panose="02040503050406030204" pitchFamily="18" charset="0"/>
              </a:rPr>
              <a:t>: T}) := m</a:t>
            </a:r>
          </a:p>
          <a:p>
            <a:pPr lvl="2"/>
            <a:r>
              <a:rPr lang="en-US" sz="1800" dirty="0">
                <a:latin typeface="Cambria Math" panose="02040503050406030204" pitchFamily="18" charset="0"/>
                <a:ea typeface="Cambria Math" panose="02040503050406030204" pitchFamily="18" charset="0"/>
              </a:rPr>
              <a:t>	change({n: m, </a:t>
            </a:r>
            <a:r>
              <a:rPr lang="en-US" sz="1800" dirty="0" err="1">
                <a:latin typeface="Cambria Math" panose="02040503050406030204" pitchFamily="18" charset="0"/>
                <a:ea typeface="Cambria Math" panose="02040503050406030204" pitchFamily="18" charset="0"/>
              </a:rPr>
              <a:t>fwd</a:t>
            </a:r>
            <a:r>
              <a:rPr lang="en-US" sz="1800" dirty="0">
                <a:latin typeface="Cambria Math" panose="02040503050406030204" pitchFamily="18" charset="0"/>
                <a:ea typeface="Cambria Math" panose="02040503050406030204" pitchFamily="18" charset="0"/>
              </a:rPr>
              <a:t>: F}) := –m</a:t>
            </a:r>
          </a:p>
          <a:p>
            <a:pPr lvl="2"/>
            <a:endParaRPr lang="en-US" sz="1600" dirty="0"/>
          </a:p>
          <a:p>
            <a:pPr lvl="1"/>
            <a:r>
              <a:rPr lang="en-US" sz="2000" dirty="0"/>
              <a:t>clear that the rules are exclusive and exhaustive</a:t>
            </a:r>
          </a:p>
          <a:p>
            <a:pPr lvl="1"/>
            <a:endParaRPr lang="en-US" sz="2000" dirty="0"/>
          </a:p>
          <a:p>
            <a:r>
              <a:rPr lang="en-US" sz="2400" dirty="0"/>
              <a:t>Can match on multiple parameters</a:t>
            </a:r>
          </a:p>
          <a:p>
            <a:pPr lvl="1"/>
            <a:r>
              <a:rPr lang="en-US" sz="2000" dirty="0"/>
              <a:t>e.g., </a:t>
            </a:r>
            <a:r>
              <a:rPr lang="en-US" sz="2000" dirty="0">
                <a:latin typeface="Cambria Math" panose="02040503050406030204" pitchFamily="18" charset="0"/>
                <a:ea typeface="Cambria Math" panose="02040503050406030204" pitchFamily="18" charset="0"/>
              </a:rPr>
              <a:t>change({n: m+5, </a:t>
            </a:r>
            <a:r>
              <a:rPr lang="en-US" sz="2000" dirty="0" err="1">
                <a:latin typeface="Cambria Math" panose="02040503050406030204" pitchFamily="18" charset="0"/>
                <a:ea typeface="Cambria Math" panose="02040503050406030204" pitchFamily="18" charset="0"/>
              </a:rPr>
              <a:t>fwd</a:t>
            </a:r>
            <a:r>
              <a:rPr lang="en-US" sz="2000" dirty="0">
                <a:latin typeface="Cambria Math" panose="02040503050406030204" pitchFamily="18" charset="0"/>
                <a:ea typeface="Cambria Math" panose="02040503050406030204" pitchFamily="18" charset="0"/>
              </a:rPr>
              <a:t>: T}) := 2m</a:t>
            </a:r>
            <a:endParaRPr lang="en-US" sz="2000" dirty="0"/>
          </a:p>
          <a:p>
            <a:pPr lvl="1"/>
            <a:r>
              <a:rPr lang="en-US" sz="2000" dirty="0"/>
              <a:t>just make sure the rules are exclusive and exhaustive</a:t>
            </a:r>
          </a:p>
        </p:txBody>
      </p:sp>
      <p:sp>
        <p:nvSpPr>
          <p:cNvPr id="4" name="Slide Number Placeholder 3">
            <a:extLst>
              <a:ext uri="{FF2B5EF4-FFF2-40B4-BE49-F238E27FC236}">
                <a16:creationId xmlns:a16="http://schemas.microsoft.com/office/drawing/2014/main" id="{CC52E8BA-C3C6-7CD9-1BD9-BCBCD7256B73}"/>
              </a:ext>
            </a:extLst>
          </p:cNvPr>
          <p:cNvSpPr>
            <a:spLocks noGrp="1"/>
          </p:cNvSpPr>
          <p:nvPr>
            <p:ph type="sldNum" sz="quarter" idx="4"/>
          </p:nvPr>
        </p:nvSpPr>
        <p:spPr/>
        <p:txBody>
          <a:bodyPr/>
          <a:lstStyle/>
          <a:p>
            <a:fld id="{60F4F636-6A27-E649-AEDF-9DE4D4E58670}" type="slidenum">
              <a:rPr lang="en-US" smtClean="0"/>
              <a:pPr/>
              <a:t>50</a:t>
            </a:fld>
            <a:endParaRPr lang="en-US" dirty="0"/>
          </a:p>
        </p:txBody>
      </p:sp>
    </p:spTree>
    <p:extLst>
      <p:ext uri="{BB962C8B-B14F-4D97-AF65-F5344CB8AC3E}">
        <p14:creationId xmlns:p14="http://schemas.microsoft.com/office/powerpoint/2010/main" val="126581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Pattern Matching in TypeScript</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400" dirty="0"/>
              <a:t>TypeScript does not provide pattern matching</a:t>
            </a:r>
          </a:p>
          <a:p>
            <a:pPr lvl="1"/>
            <a:r>
              <a:rPr lang="en-US" sz="2000" dirty="0"/>
              <a:t>some other languages do! (see 341)</a:t>
            </a:r>
          </a:p>
          <a:p>
            <a:pPr lvl="1"/>
            <a:endParaRPr lang="en-US" sz="2400" dirty="0"/>
          </a:p>
          <a:p>
            <a:r>
              <a:rPr lang="en-US" sz="2400" dirty="0"/>
              <a:t>We must translate into “</a:t>
            </a:r>
            <a:r>
              <a:rPr lang="en-US" sz="2400" dirty="0" err="1">
                <a:latin typeface="Courier New" panose="02070309020205020404" pitchFamily="49" charset="0"/>
                <a:cs typeface="Courier New" panose="02070309020205020404" pitchFamily="49" charset="0"/>
              </a:rPr>
              <a:t>if</a:t>
            </a:r>
            <a:r>
              <a:rPr lang="en-US" sz="2400" dirty="0" err="1"/>
              <a:t>”s</a:t>
            </a:r>
            <a:r>
              <a:rPr lang="en-US" sz="2400" dirty="0"/>
              <a:t> on our own</a:t>
            </a:r>
          </a:p>
          <a:p>
            <a:pPr lvl="2"/>
            <a:endParaRPr lang="en-US" sz="1600" dirty="0"/>
          </a:p>
          <a:p>
            <a:pPr lvl="2"/>
            <a:r>
              <a:rPr lang="en-US" sz="1600" b="1" dirty="0">
                <a:solidFill>
                  <a:srgbClr val="0070C0"/>
                </a:solidFill>
                <a:latin typeface="Courier New" panose="02070309020205020404" pitchFamily="49" charset="0"/>
                <a:cs typeface="Courier New" panose="02070309020205020404" pitchFamily="49" charset="0"/>
              </a:rPr>
              <a:t>type</a:t>
            </a:r>
            <a:r>
              <a:rPr lang="en-US" sz="1600" dirty="0">
                <a:latin typeface="Courier New" panose="02070309020205020404" pitchFamily="49" charset="0"/>
                <a:cs typeface="Courier New" panose="02070309020205020404" pitchFamily="49" charset="0"/>
              </a:rPr>
              <a:t> Steps = {n: </a:t>
            </a:r>
            <a:r>
              <a:rPr lang="en-US" sz="1600" b="1" dirty="0">
                <a:solidFill>
                  <a:srgbClr val="00B050"/>
                </a:solidFill>
                <a:latin typeface="Courier New" panose="02070309020205020404" pitchFamily="49" charset="0"/>
                <a:cs typeface="Courier New" panose="02070309020205020404" pitchFamily="49" charset="0"/>
              </a:rPr>
              <a:t>number</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fwd</a:t>
            </a:r>
            <a:r>
              <a:rPr lang="en-US" sz="1600" dirty="0">
                <a:latin typeface="Courier New" panose="02070309020205020404" pitchFamily="49" charset="0"/>
                <a:cs typeface="Courier New" panose="02070309020205020404" pitchFamily="49" charset="0"/>
              </a:rPr>
              <a:t>: </a:t>
            </a:r>
            <a:r>
              <a:rPr lang="en-US" sz="1600" b="1" dirty="0">
                <a:solidFill>
                  <a:srgbClr val="00B050"/>
                </a:solidFill>
                <a:latin typeface="Courier New" panose="02070309020205020404" pitchFamily="49" charset="0"/>
                <a:cs typeface="Courier New" panose="02070309020205020404" pitchFamily="49" charset="0"/>
              </a:rPr>
              <a:t>boolean</a:t>
            </a:r>
            <a:r>
              <a:rPr lang="en-US" sz="1600" dirty="0">
                <a:latin typeface="Courier New" panose="02070309020205020404" pitchFamily="49" charset="0"/>
                <a:cs typeface="Courier New" panose="02070309020205020404" pitchFamily="49" charset="0"/>
              </a:rPr>
              <a:t>};</a:t>
            </a:r>
          </a:p>
          <a:p>
            <a:pPr lvl="2"/>
            <a:endParaRPr lang="en-US" sz="1600" dirty="0">
              <a:latin typeface="Courier New" panose="02070309020205020404" pitchFamily="49" charset="0"/>
              <a:cs typeface="Courier New" panose="02070309020205020404" pitchFamily="49" charset="0"/>
            </a:endParaRPr>
          </a:p>
          <a:p>
            <a:pPr lvl="2"/>
            <a:r>
              <a:rPr lang="en-US" sz="1600" b="1" dirty="0">
                <a:solidFill>
                  <a:srgbClr val="0070C0"/>
                </a:solidFill>
                <a:latin typeface="Courier New" panose="02070309020205020404" pitchFamily="49" charset="0"/>
                <a:cs typeface="Courier New" panose="02070309020205020404" pitchFamily="49" charset="0"/>
              </a:rPr>
              <a:t>const</a:t>
            </a:r>
            <a:r>
              <a:rPr lang="en-US" sz="1600" dirty="0">
                <a:latin typeface="Courier New" panose="02070309020205020404" pitchFamily="49" charset="0"/>
                <a:cs typeface="Courier New" panose="02070309020205020404" pitchFamily="49" charset="0"/>
              </a:rPr>
              <a:t> change = (s: Steps) =&gt; {</a:t>
            </a:r>
          </a:p>
          <a:p>
            <a:pPr lvl="2"/>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s.fwd</a:t>
            </a:r>
            <a:r>
              <a:rPr lang="en-US" sz="1600" dirty="0">
                <a:latin typeface="Courier New" panose="02070309020205020404" pitchFamily="49" charset="0"/>
                <a:cs typeface="Courier New" panose="02070309020205020404" pitchFamily="49" charset="0"/>
              </a:rPr>
              <a:t>) {</a:t>
            </a:r>
          </a:p>
          <a:p>
            <a:pPr lvl="2"/>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s.n</a:t>
            </a:r>
            <a:r>
              <a:rPr lang="en-US" sz="1600" dirty="0">
                <a:latin typeface="Courier New" panose="02070309020205020404" pitchFamily="49" charset="0"/>
                <a:cs typeface="Courier New" panose="02070309020205020404" pitchFamily="49" charset="0"/>
              </a:rPr>
              <a:t>;</a:t>
            </a:r>
          </a:p>
          <a:p>
            <a:pPr lvl="2"/>
            <a:r>
              <a:rPr lang="en-US" sz="1600" dirty="0">
                <a:latin typeface="Courier New" panose="02070309020205020404" pitchFamily="49" charset="0"/>
                <a:cs typeface="Courier New" panose="02070309020205020404" pitchFamily="49" charset="0"/>
              </a:rPr>
              <a:t>  } </a:t>
            </a:r>
            <a:r>
              <a:rPr lang="en-US" sz="1600" b="1" dirty="0">
                <a:solidFill>
                  <a:srgbClr val="0070C0"/>
                </a:solidFill>
                <a:latin typeface="Courier New" panose="02070309020205020404" pitchFamily="49" charset="0"/>
                <a:cs typeface="Courier New" panose="02070309020205020404" pitchFamily="49" charset="0"/>
              </a:rPr>
              <a:t>else</a:t>
            </a:r>
            <a:r>
              <a:rPr lang="en-US" sz="1600" dirty="0">
                <a:latin typeface="Courier New" panose="02070309020205020404" pitchFamily="49" charset="0"/>
                <a:cs typeface="Courier New" panose="02070309020205020404" pitchFamily="49" charset="0"/>
              </a:rPr>
              <a:t> {</a:t>
            </a:r>
          </a:p>
          <a:p>
            <a:pPr lvl="2"/>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s.n</a:t>
            </a:r>
            <a:r>
              <a:rPr lang="en-US" sz="1600" dirty="0">
                <a:latin typeface="Courier New" panose="02070309020205020404" pitchFamily="49" charset="0"/>
                <a:cs typeface="Courier New" panose="02070309020205020404" pitchFamily="49" charset="0"/>
              </a:rPr>
              <a:t>;</a:t>
            </a:r>
          </a:p>
          <a:p>
            <a:pPr lvl="2"/>
            <a:r>
              <a:rPr lang="en-US" sz="1600" dirty="0">
                <a:latin typeface="Courier New" panose="02070309020205020404" pitchFamily="49" charset="0"/>
                <a:cs typeface="Courier New" panose="02070309020205020404" pitchFamily="49" charset="0"/>
              </a:rPr>
              <a:t>  }</a:t>
            </a:r>
          </a:p>
          <a:p>
            <a:pPr lvl="2"/>
            <a:r>
              <a:rPr lang="en-US" sz="1600" dirty="0">
                <a:latin typeface="Courier New" panose="02070309020205020404" pitchFamily="49" charset="0"/>
                <a:cs typeface="Courier New" panose="02070309020205020404" pitchFamily="49" charset="0"/>
              </a:rPr>
              <a:t>};</a:t>
            </a:r>
          </a:p>
        </p:txBody>
      </p:sp>
      <p:sp>
        <p:nvSpPr>
          <p:cNvPr id="4" name="TextBox 3">
            <a:extLst>
              <a:ext uri="{FF2B5EF4-FFF2-40B4-BE49-F238E27FC236}">
                <a16:creationId xmlns:a16="http://schemas.microsoft.com/office/drawing/2014/main" id="{59934E9A-7818-AA9A-68EC-16DBF160BE2B}"/>
              </a:ext>
            </a:extLst>
          </p:cNvPr>
          <p:cNvSpPr txBox="1"/>
          <p:nvPr/>
        </p:nvSpPr>
        <p:spPr>
          <a:xfrm>
            <a:off x="5874300" y="5141477"/>
            <a:ext cx="3072930" cy="646331"/>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still straight from the spec</a:t>
            </a:r>
          </a:p>
          <a:p>
            <a:r>
              <a:rPr lang="en-US" dirty="0">
                <a:solidFill>
                  <a:schemeClr val="accent3">
                    <a:lumMod val="75000"/>
                  </a:schemeClr>
                </a:solidFill>
                <a:latin typeface="Franklin Gothic Medium"/>
                <a:cs typeface="Franklin Gothic Medium"/>
              </a:rPr>
              <a:t>but easy to make mistakes</a:t>
            </a:r>
          </a:p>
        </p:txBody>
      </p:sp>
      <p:sp>
        <p:nvSpPr>
          <p:cNvPr id="5" name="Slide Number Placeholder 4">
            <a:extLst>
              <a:ext uri="{FF2B5EF4-FFF2-40B4-BE49-F238E27FC236}">
                <a16:creationId xmlns:a16="http://schemas.microsoft.com/office/drawing/2014/main" id="{5F51BDCE-C898-AB53-7C7F-29656C2F2F5B}"/>
              </a:ext>
            </a:extLst>
          </p:cNvPr>
          <p:cNvSpPr>
            <a:spLocks noGrp="1"/>
          </p:cNvSpPr>
          <p:nvPr>
            <p:ph type="sldNum" sz="quarter" idx="4"/>
          </p:nvPr>
        </p:nvSpPr>
        <p:spPr/>
        <p:txBody>
          <a:bodyPr/>
          <a:lstStyle/>
          <a:p>
            <a:fld id="{60F4F636-6A27-E649-AEDF-9DE4D4E58670}" type="slidenum">
              <a:rPr lang="en-US" smtClean="0"/>
              <a:pPr/>
              <a:t>51</a:t>
            </a:fld>
            <a:endParaRPr lang="en-US" dirty="0"/>
          </a:p>
        </p:txBody>
      </p:sp>
    </p:spTree>
    <p:extLst>
      <p:ext uri="{BB962C8B-B14F-4D97-AF65-F5344CB8AC3E}">
        <p14:creationId xmlns:p14="http://schemas.microsoft.com/office/powerpoint/2010/main" val="93348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Pattern Matching in TypeScript: Gotcha</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2400" b="1" dirty="0">
                <a:latin typeface="Cambria Math" panose="02040503050406030204" pitchFamily="18" charset="0"/>
                <a:ea typeface="Cambria Math" panose="02040503050406030204" pitchFamily="18" charset="0"/>
              </a:rPr>
              <a:t>     </a:t>
            </a:r>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double(0)	:= 0</a:t>
            </a:r>
          </a:p>
          <a:p>
            <a:pPr lvl="2"/>
            <a:r>
              <a:rPr lang="en-US" sz="1800" dirty="0">
                <a:latin typeface="Cambria Math" panose="02040503050406030204" pitchFamily="18" charset="0"/>
                <a:ea typeface="Cambria Math" panose="02040503050406030204" pitchFamily="18" charset="0"/>
              </a:rPr>
              <a:t>		double(n+1)	:= double(n) + 2</a:t>
            </a:r>
            <a:endParaRPr lang="en-US" sz="1800" b="1" dirty="0">
              <a:latin typeface="Cambria Math" panose="02040503050406030204" pitchFamily="18" charset="0"/>
              <a:ea typeface="Cambria Math" panose="02040503050406030204" pitchFamily="18" charset="0"/>
            </a:endParaRPr>
          </a:p>
          <a:p>
            <a:pPr lvl="2"/>
            <a:endParaRPr lang="en-US" sz="1800" dirty="0"/>
          </a:p>
          <a:p>
            <a:r>
              <a:rPr lang="en-US" sz="2400" dirty="0"/>
              <a:t>Also need to be careful with natural numbers</a:t>
            </a:r>
          </a:p>
          <a:p>
            <a:pPr lvl="2"/>
            <a:endParaRPr lang="en-US" sz="1600" dirty="0"/>
          </a:p>
          <a:p>
            <a:pPr lvl="2"/>
            <a:r>
              <a:rPr lang="en-US" sz="1600" b="1" dirty="0">
                <a:solidFill>
                  <a:schemeClr val="accent3">
                    <a:lumMod val="50000"/>
                  </a:schemeClr>
                </a:solidFill>
                <a:latin typeface="Courier New" panose="02070309020205020404" pitchFamily="49" charset="0"/>
                <a:cs typeface="Courier New" panose="02070309020205020404" pitchFamily="49" charset="0"/>
              </a:rPr>
              <a:t>// m is non-negative</a:t>
            </a:r>
          </a:p>
          <a:p>
            <a:pPr lvl="2"/>
            <a:r>
              <a:rPr lang="en-US" sz="1600" b="1" dirty="0">
                <a:solidFill>
                  <a:srgbClr val="0070C0"/>
                </a:solidFill>
                <a:latin typeface="Courier New" panose="02070309020205020404" pitchFamily="49" charset="0"/>
                <a:cs typeface="Courier New" panose="02070309020205020404" pitchFamily="49" charset="0"/>
              </a:rPr>
              <a:t>const</a:t>
            </a:r>
            <a:r>
              <a:rPr lang="en-US" sz="1600" dirty="0">
                <a:latin typeface="Courier New" panose="02070309020205020404" pitchFamily="49" charset="0"/>
                <a:cs typeface="Courier New" panose="02070309020205020404" pitchFamily="49" charset="0"/>
              </a:rPr>
              <a:t> double = (m: </a:t>
            </a:r>
            <a:r>
              <a:rPr lang="en-US" sz="1600" b="1" dirty="0">
                <a:solidFill>
                  <a:srgbClr val="00B050"/>
                </a:solidFill>
                <a:latin typeface="Courier New" panose="02070309020205020404" pitchFamily="49" charset="0"/>
                <a:cs typeface="Courier New" panose="02070309020205020404" pitchFamily="49" charset="0"/>
              </a:rPr>
              <a:t>bigint</a:t>
            </a:r>
            <a:r>
              <a:rPr lang="en-US" sz="1600" dirty="0">
                <a:latin typeface="Courier New" panose="02070309020205020404" pitchFamily="49" charset="0"/>
                <a:cs typeface="Courier New" panose="02070309020205020404" pitchFamily="49" charset="0"/>
              </a:rPr>
              <a:t>) =&gt; {</a:t>
            </a:r>
          </a:p>
          <a:p>
            <a:pPr lvl="2"/>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(m === 0n) {</a:t>
            </a:r>
          </a:p>
          <a:p>
            <a:pPr lvl="2"/>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0n;</a:t>
            </a:r>
          </a:p>
          <a:p>
            <a:pPr lvl="2"/>
            <a:r>
              <a:rPr lang="en-US" sz="1600" dirty="0">
                <a:latin typeface="Courier New" panose="02070309020205020404" pitchFamily="49" charset="0"/>
                <a:cs typeface="Courier New" panose="02070309020205020404" pitchFamily="49" charset="0"/>
              </a:rPr>
              <a:t>  } </a:t>
            </a:r>
            <a:r>
              <a:rPr lang="en-US" sz="1600" b="1" dirty="0">
                <a:solidFill>
                  <a:srgbClr val="0070C0"/>
                </a:solidFill>
                <a:latin typeface="Courier New" panose="02070309020205020404" pitchFamily="49" charset="0"/>
                <a:cs typeface="Courier New" panose="02070309020205020404" pitchFamily="49" charset="0"/>
              </a:rPr>
              <a:t>else</a:t>
            </a:r>
            <a:r>
              <a:rPr lang="en-US" sz="1600" dirty="0">
                <a:latin typeface="Courier New" panose="02070309020205020404" pitchFamily="49" charset="0"/>
                <a:cs typeface="Courier New" panose="02070309020205020404" pitchFamily="49" charset="0"/>
              </a:rPr>
              <a:t> {</a:t>
            </a:r>
          </a:p>
          <a:p>
            <a:pPr lvl="2"/>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double(m – 1n) + 2n;</a:t>
            </a:r>
          </a:p>
          <a:p>
            <a:pPr lvl="2"/>
            <a:r>
              <a:rPr lang="en-US" sz="1600" dirty="0">
                <a:latin typeface="Courier New" panose="02070309020205020404" pitchFamily="49" charset="0"/>
                <a:cs typeface="Courier New" panose="02070309020205020404" pitchFamily="49" charset="0"/>
              </a:rPr>
              <a:t>  }</a:t>
            </a:r>
          </a:p>
          <a:p>
            <a:pPr lvl="2"/>
            <a:r>
              <a:rPr lang="en-US" sz="1600" dirty="0">
                <a:latin typeface="Courier New" panose="02070309020205020404" pitchFamily="49" charset="0"/>
                <a:cs typeface="Courier New" panose="02070309020205020404" pitchFamily="49" charset="0"/>
              </a:rPr>
              <a:t>};</a:t>
            </a:r>
          </a:p>
          <a:p>
            <a:pPr lvl="2"/>
            <a:endParaRPr lang="en-US" sz="1600" dirty="0"/>
          </a:p>
          <a:p>
            <a:pPr lvl="1"/>
            <a:r>
              <a:rPr lang="en-US" sz="2000" dirty="0"/>
              <a:t>pattern matching uses “n+1” but the code uses “m” (or “n”)</a:t>
            </a:r>
          </a:p>
          <a:p>
            <a:pPr lvl="2"/>
            <a:r>
              <a:rPr lang="en-US" sz="1600" dirty="0"/>
              <a:t>sadly, TypeScript will not let “n+1” be the argument value</a:t>
            </a:r>
          </a:p>
        </p:txBody>
      </p:sp>
      <p:sp>
        <p:nvSpPr>
          <p:cNvPr id="4" name="TextBox 3">
            <a:extLst>
              <a:ext uri="{FF2B5EF4-FFF2-40B4-BE49-F238E27FC236}">
                <a16:creationId xmlns:a16="http://schemas.microsoft.com/office/drawing/2014/main" id="{B7F073C1-4D37-68A9-CCE7-50912971F987}"/>
              </a:ext>
            </a:extLst>
          </p:cNvPr>
          <p:cNvSpPr txBox="1"/>
          <p:nvPr/>
        </p:nvSpPr>
        <p:spPr>
          <a:xfrm>
            <a:off x="5700435" y="4124276"/>
            <a:ext cx="2986365" cy="646331"/>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spec says double(n)</a:t>
            </a:r>
          </a:p>
          <a:p>
            <a:r>
              <a:rPr lang="en-US" dirty="0">
                <a:solidFill>
                  <a:schemeClr val="accent3">
                    <a:lumMod val="75000"/>
                  </a:schemeClr>
                </a:solidFill>
                <a:latin typeface="Franklin Gothic Medium"/>
                <a:cs typeface="Franklin Gothic Medium"/>
              </a:rPr>
              <a:t>but code says double(m – 1)</a:t>
            </a:r>
          </a:p>
        </p:txBody>
      </p:sp>
      <p:sp>
        <p:nvSpPr>
          <p:cNvPr id="5" name="Slide Number Placeholder 4">
            <a:extLst>
              <a:ext uri="{FF2B5EF4-FFF2-40B4-BE49-F238E27FC236}">
                <a16:creationId xmlns:a16="http://schemas.microsoft.com/office/drawing/2014/main" id="{D37F1591-C847-54D3-2C74-50697D9DEE8A}"/>
              </a:ext>
            </a:extLst>
          </p:cNvPr>
          <p:cNvSpPr>
            <a:spLocks noGrp="1"/>
          </p:cNvSpPr>
          <p:nvPr>
            <p:ph type="sldNum" sz="quarter" idx="4"/>
          </p:nvPr>
        </p:nvSpPr>
        <p:spPr/>
        <p:txBody>
          <a:bodyPr/>
          <a:lstStyle/>
          <a:p>
            <a:fld id="{60F4F636-6A27-E649-AEDF-9DE4D4E58670}" type="slidenum">
              <a:rPr lang="en-US" smtClean="0"/>
              <a:pPr/>
              <a:t>52</a:t>
            </a:fld>
            <a:endParaRPr lang="en-US" dirty="0"/>
          </a:p>
        </p:txBody>
      </p:sp>
    </p:spTree>
    <p:extLst>
      <p:ext uri="{BB962C8B-B14F-4D97-AF65-F5344CB8AC3E}">
        <p14:creationId xmlns:p14="http://schemas.microsoft.com/office/powerpoint/2010/main" val="235387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Code Without Mutation</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Saw all types of code without mutation:</a:t>
            </a:r>
          </a:p>
          <a:p>
            <a:pPr lvl="1"/>
            <a:r>
              <a:rPr lang="en-US" sz="2200" dirty="0"/>
              <a:t>straight-line code</a:t>
            </a:r>
          </a:p>
          <a:p>
            <a:pPr lvl="1"/>
            <a:r>
              <a:rPr lang="en-US" sz="2200" dirty="0"/>
              <a:t>conditionals</a:t>
            </a:r>
          </a:p>
          <a:p>
            <a:pPr lvl="1"/>
            <a:r>
              <a:rPr lang="en-US" sz="2200" dirty="0"/>
              <a:t>recursion</a:t>
            </a:r>
          </a:p>
          <a:p>
            <a:pPr lvl="1"/>
            <a:endParaRPr lang="en-US" sz="2200" dirty="0"/>
          </a:p>
          <a:p>
            <a:r>
              <a:rPr lang="en-US" sz="2600" dirty="0"/>
              <a:t>This is all that there is!</a:t>
            </a:r>
          </a:p>
          <a:p>
            <a:pPr lvl="1"/>
            <a:r>
              <a:rPr lang="en-US" sz="2200" dirty="0"/>
              <a:t>can write anything computable with just these</a:t>
            </a:r>
          </a:p>
          <a:p>
            <a:pPr lvl="1"/>
            <a:endParaRPr lang="en-US" sz="2200" dirty="0"/>
          </a:p>
          <a:p>
            <a:r>
              <a:rPr lang="en-US" sz="2600" dirty="0"/>
              <a:t>Saw TypeScript syntax for these already…</a:t>
            </a:r>
          </a:p>
        </p:txBody>
      </p:sp>
      <p:sp>
        <p:nvSpPr>
          <p:cNvPr id="4" name="Slide Number Placeholder 3">
            <a:extLst>
              <a:ext uri="{FF2B5EF4-FFF2-40B4-BE49-F238E27FC236}">
                <a16:creationId xmlns:a16="http://schemas.microsoft.com/office/drawing/2014/main" id="{88258ECE-F92E-28E2-D1A1-FE03D52B4A06}"/>
              </a:ext>
            </a:extLst>
          </p:cNvPr>
          <p:cNvSpPr>
            <a:spLocks noGrp="1"/>
          </p:cNvSpPr>
          <p:nvPr>
            <p:ph type="sldNum" sz="quarter" idx="4"/>
          </p:nvPr>
        </p:nvSpPr>
        <p:spPr/>
        <p:txBody>
          <a:bodyPr/>
          <a:lstStyle/>
          <a:p>
            <a:fld id="{60F4F636-6A27-E649-AEDF-9DE4D4E58670}" type="slidenum">
              <a:rPr lang="en-US" smtClean="0"/>
              <a:pPr/>
              <a:t>53</a:t>
            </a:fld>
            <a:endParaRPr lang="en-US" dirty="0"/>
          </a:p>
        </p:txBody>
      </p:sp>
    </p:spTree>
    <p:extLst>
      <p:ext uri="{BB962C8B-B14F-4D97-AF65-F5344CB8AC3E}">
        <p14:creationId xmlns:p14="http://schemas.microsoft.com/office/powerpoint/2010/main" val="27181915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Code Without Mutation Example</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marL="0" indent="0">
              <a:buNone/>
            </a:pPr>
            <a:r>
              <a:rPr lang="en-US" sz="2600" dirty="0"/>
              <a:t>Example function with all three types</a:t>
            </a:r>
          </a:p>
          <a:p>
            <a:pPr marL="0" indent="0">
              <a:buNone/>
            </a:pPr>
            <a:endParaRPr lang="en-US" sz="2600" dirty="0"/>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chemeClr val="accent3">
                    <a:lumMod val="50000"/>
                  </a:schemeClr>
                </a:solidFill>
                <a:latin typeface="Courier New" panose="02070309020205020404" pitchFamily="49" charset="0"/>
                <a:cs typeface="Courier New" panose="02070309020205020404" pitchFamily="49" charset="0"/>
              </a:rPr>
              <a:t>// n must be a non-negative integer</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const </a:t>
            </a:r>
            <a:r>
              <a:rPr lang="en-US" sz="2000" dirty="0">
                <a:latin typeface="Courier New" panose="02070309020205020404" pitchFamily="49" charset="0"/>
                <a:cs typeface="Courier New" panose="02070309020205020404" pitchFamily="49" charset="0"/>
              </a:rPr>
              <a:t>f = (m: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=&gt; {</a:t>
            </a:r>
            <a:endParaRPr lang="en-US" sz="2000" dirty="0">
              <a:solidFill>
                <a:srgbClr val="C00000"/>
              </a:solidFill>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if</a:t>
            </a:r>
            <a:r>
              <a:rPr lang="en-US" sz="2000" dirty="0">
                <a:latin typeface="Courier New" panose="02070309020205020404" pitchFamily="49" charset="0"/>
                <a:cs typeface="Courier New" panose="02070309020205020404" pitchFamily="49" charset="0"/>
              </a:rPr>
              <a:t> (m === 0n)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return</a:t>
            </a:r>
            <a:r>
              <a:rPr lang="en-US" sz="2000" dirty="0">
                <a:latin typeface="Courier New" panose="02070309020205020404" pitchFamily="49" charset="0"/>
                <a:cs typeface="Courier New" panose="02070309020205020404" pitchFamily="49" charset="0"/>
              </a:rPr>
              <a:t> 1n;</a:t>
            </a:r>
          </a:p>
          <a:p>
            <a:pPr marL="0" indent="0">
              <a:buNone/>
            </a:pPr>
            <a:r>
              <a:rPr lang="en-US" sz="2000" dirty="0">
                <a:latin typeface="Courier New" panose="02070309020205020404" pitchFamily="49" charset="0"/>
                <a:cs typeface="Courier New" panose="02070309020205020404" pitchFamily="49" charset="0"/>
              </a:rPr>
              <a:t>      } </a:t>
            </a:r>
            <a:r>
              <a:rPr lang="en-US" sz="2000" b="1" dirty="0">
                <a:solidFill>
                  <a:srgbClr val="0070C0"/>
                </a:solidFill>
                <a:latin typeface="Courier New" panose="02070309020205020404" pitchFamily="49" charset="0"/>
                <a:cs typeface="Courier New" panose="02070309020205020404" pitchFamily="49" charset="0"/>
              </a:rPr>
              <a:t>else</a:t>
            </a: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const</a:t>
            </a:r>
            <a:r>
              <a:rPr lang="en-US" sz="2000" dirty="0">
                <a:latin typeface="Courier New" panose="02070309020205020404" pitchFamily="49" charset="0"/>
                <a:cs typeface="Courier New" panose="02070309020205020404" pitchFamily="49" charset="0"/>
              </a:rPr>
              <a:t> n = m – 1n;</a:t>
            </a:r>
          </a:p>
          <a:p>
            <a:pPr marL="0" indent="0">
              <a:buNone/>
            </a:pPr>
            <a:r>
              <a:rPr lang="en-US" sz="2000" b="1" dirty="0">
                <a:solidFill>
                  <a:srgbClr val="0070C0"/>
                </a:solidFill>
                <a:latin typeface="Courier New" panose="02070309020205020404" pitchFamily="49" charset="0"/>
                <a:cs typeface="Courier New" panose="02070309020205020404" pitchFamily="49" charset="0"/>
              </a:rPr>
              <a:t>        return </a:t>
            </a:r>
            <a:r>
              <a:rPr lang="en-US" sz="2000" dirty="0">
                <a:latin typeface="Courier New" panose="02070309020205020404" pitchFamily="49" charset="0"/>
                <a:cs typeface="Courier New" panose="02070309020205020404" pitchFamily="49" charset="0"/>
              </a:rPr>
              <a:t>2n * f(n);</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EFB2FE6E-66C2-1811-7126-5023A19E1C3B}"/>
              </a:ext>
            </a:extLst>
          </p:cNvPr>
          <p:cNvSpPr txBox="1"/>
          <p:nvPr/>
        </p:nvSpPr>
        <p:spPr>
          <a:xfrm>
            <a:off x="5534186" y="3751309"/>
            <a:ext cx="2681806"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What does this compute?</a:t>
            </a:r>
          </a:p>
        </p:txBody>
      </p:sp>
      <p:sp>
        <p:nvSpPr>
          <p:cNvPr id="5" name="TextBox 4">
            <a:extLst>
              <a:ext uri="{FF2B5EF4-FFF2-40B4-BE49-F238E27FC236}">
                <a16:creationId xmlns:a16="http://schemas.microsoft.com/office/drawing/2014/main" id="{F89F7F56-4699-43A1-10DA-DB258ADC7D94}"/>
              </a:ext>
            </a:extLst>
          </p:cNvPr>
          <p:cNvSpPr txBox="1"/>
          <p:nvPr/>
        </p:nvSpPr>
        <p:spPr>
          <a:xfrm>
            <a:off x="6352455" y="4295027"/>
            <a:ext cx="1228963" cy="369332"/>
          </a:xfrm>
          <a:prstGeom prst="rect">
            <a:avLst/>
          </a:prstGeom>
          <a:noFill/>
        </p:spPr>
        <p:txBody>
          <a:bodyPr wrap="square" rtlCol="0">
            <a:spAutoFit/>
          </a:bodyPr>
          <a:lstStyle/>
          <a:p>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f(m) = 2</a:t>
            </a:r>
            <a:r>
              <a:rPr lang="en-US" baseline="30000" dirty="0">
                <a:solidFill>
                  <a:schemeClr val="accent3">
                    <a:lumMod val="50000"/>
                  </a:schemeClr>
                </a:solidFill>
                <a:latin typeface="Cambria Math" panose="02040503050406030204" pitchFamily="18" charset="0"/>
                <a:ea typeface="Cambria Math" panose="02040503050406030204" pitchFamily="18" charset="0"/>
                <a:cs typeface="Franklin Gothic Medium"/>
              </a:rPr>
              <a:t>m</a:t>
            </a:r>
          </a:p>
        </p:txBody>
      </p:sp>
      <p:sp>
        <p:nvSpPr>
          <p:cNvPr id="6" name="TextBox 5">
            <a:extLst>
              <a:ext uri="{FF2B5EF4-FFF2-40B4-BE49-F238E27FC236}">
                <a16:creationId xmlns:a16="http://schemas.microsoft.com/office/drawing/2014/main" id="{E5F2D6BC-6BBC-E99A-CCD7-C7F3B17F6D99}"/>
              </a:ext>
            </a:extLst>
          </p:cNvPr>
          <p:cNvSpPr txBox="1"/>
          <p:nvPr/>
        </p:nvSpPr>
        <p:spPr>
          <a:xfrm>
            <a:off x="5534186" y="4862940"/>
            <a:ext cx="2254143" cy="1138773"/>
          </a:xfrm>
          <a:prstGeom prst="rect">
            <a:avLst/>
          </a:prstGeom>
          <a:noFill/>
        </p:spPr>
        <p:txBody>
          <a:bodyPr wrap="none" rtlCol="0">
            <a:spAutoFit/>
          </a:bodyPr>
          <a:lstStyle/>
          <a:p>
            <a:pPr marL="0" lvl="2"/>
            <a:r>
              <a:rPr lang="en-US" sz="2000" dirty="0">
                <a:latin typeface="Cambria Math" panose="02040503050406030204" pitchFamily="18" charset="0"/>
                <a:ea typeface="Cambria Math" panose="02040503050406030204" pitchFamily="18" charset="0"/>
              </a:rPr>
              <a:t>f : </a:t>
            </a:r>
            <a:r>
              <a:rPr lang="en-US" sz="2000" b="1" dirty="0" err="1">
                <a:latin typeface="Cambria Math" panose="02040503050406030204" pitchFamily="18" charset="0"/>
                <a:ea typeface="Cambria Math" panose="02040503050406030204" pitchFamily="18" charset="0"/>
              </a:rPr>
              <a:t>ℕ</a:t>
            </a:r>
            <a:r>
              <a:rPr lang="en-US" sz="2000" dirty="0">
                <a:latin typeface="Cambria Math" panose="02040503050406030204" pitchFamily="18" charset="0"/>
                <a:ea typeface="Cambria Math" panose="02040503050406030204" pitchFamily="18" charset="0"/>
              </a:rPr>
              <a:t> → </a:t>
            </a:r>
            <a:r>
              <a:rPr lang="en-US" sz="2000" b="1" dirty="0" err="1">
                <a:latin typeface="Cambria Math" panose="02040503050406030204" pitchFamily="18" charset="0"/>
                <a:ea typeface="Cambria Math" panose="02040503050406030204" pitchFamily="18" charset="0"/>
              </a:rPr>
              <a:t>ℕ</a:t>
            </a:r>
            <a:endParaRPr lang="en-US" sz="2000" b="1" dirty="0">
              <a:latin typeface="Cambria Math" panose="02040503050406030204" pitchFamily="18" charset="0"/>
              <a:ea typeface="Cambria Math" panose="02040503050406030204" pitchFamily="18" charset="0"/>
            </a:endParaRPr>
          </a:p>
          <a:p>
            <a:pPr marL="0" lvl="2"/>
            <a:endParaRPr lang="en-US" sz="800" dirty="0">
              <a:latin typeface="Cambria Math" panose="02040503050406030204" pitchFamily="18" charset="0"/>
              <a:ea typeface="Cambria Math" panose="02040503050406030204" pitchFamily="18" charset="0"/>
            </a:endParaRPr>
          </a:p>
          <a:p>
            <a:pPr marL="0" lvl="2"/>
            <a:r>
              <a:rPr lang="en-US" sz="2000" dirty="0">
                <a:latin typeface="Cambria Math" panose="02040503050406030204" pitchFamily="18" charset="0"/>
                <a:ea typeface="Cambria Math" panose="02040503050406030204" pitchFamily="18" charset="0"/>
              </a:rPr>
              <a:t>f(0)	 	:= 1</a:t>
            </a:r>
          </a:p>
          <a:p>
            <a:pPr marL="0" lvl="2"/>
            <a:r>
              <a:rPr lang="en-US" sz="2000" dirty="0">
                <a:latin typeface="Cambria Math" panose="02040503050406030204" pitchFamily="18" charset="0"/>
                <a:ea typeface="Cambria Math" panose="02040503050406030204" pitchFamily="18" charset="0"/>
              </a:rPr>
              <a:t>f(n+1)	:= 2 · f(n)</a:t>
            </a:r>
            <a:endParaRPr lang="en-US" sz="2000" dirty="0">
              <a:latin typeface="Franklin Gothic Medium"/>
              <a:cs typeface="Franklin Gothic Medium"/>
            </a:endParaRPr>
          </a:p>
        </p:txBody>
      </p:sp>
      <p:sp>
        <p:nvSpPr>
          <p:cNvPr id="7" name="Slide Number Placeholder 6">
            <a:extLst>
              <a:ext uri="{FF2B5EF4-FFF2-40B4-BE49-F238E27FC236}">
                <a16:creationId xmlns:a16="http://schemas.microsoft.com/office/drawing/2014/main" id="{7F3A31D7-3973-68CE-F7C4-9AD11378CA9F}"/>
              </a:ext>
            </a:extLst>
          </p:cNvPr>
          <p:cNvSpPr>
            <a:spLocks noGrp="1"/>
          </p:cNvSpPr>
          <p:nvPr>
            <p:ph type="sldNum" sz="quarter" idx="4"/>
          </p:nvPr>
        </p:nvSpPr>
        <p:spPr/>
        <p:txBody>
          <a:bodyPr/>
          <a:lstStyle/>
          <a:p>
            <a:fld id="{60F4F636-6A27-E649-AEDF-9DE4D4E58670}" type="slidenum">
              <a:rPr lang="en-US" smtClean="0"/>
              <a:pPr/>
              <a:t>54</a:t>
            </a:fld>
            <a:endParaRPr lang="en-US" dirty="0"/>
          </a:p>
        </p:txBody>
      </p:sp>
    </p:spTree>
    <p:extLst>
      <p:ext uri="{BB962C8B-B14F-4D97-AF65-F5344CB8AC3E}">
        <p14:creationId xmlns:p14="http://schemas.microsoft.com/office/powerpoint/2010/main" val="371116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One "Solution" to HW2 (1/2)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rgbClr val="0070C0"/>
                </a:solidFill>
                <a:latin typeface="Courier New" panose="02070309020205020404" pitchFamily="49" charset="0"/>
                <a:cs typeface="Courier New" panose="02070309020205020404" pitchFamily="49" charset="0"/>
              </a:rPr>
              <a:t>type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EditorState</a:t>
            </a:r>
            <a:r>
              <a:rPr lang="en-US" sz="1800" dirty="0">
                <a:latin typeface="Courier New" panose="02070309020205020404" pitchFamily="49" charset="0"/>
                <a:cs typeface="Courier New" panose="02070309020205020404" pitchFamily="49" charset="0"/>
              </a:rPr>
              <a:t> = {</a:t>
            </a:r>
          </a:p>
          <a:p>
            <a:pPr lvl="2"/>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newMarker</a:t>
            </a:r>
            <a:r>
              <a:rPr lang="en-US" sz="1800" dirty="0">
                <a:latin typeface="Courier New" panose="02070309020205020404" pitchFamily="49" charset="0"/>
                <a:cs typeface="Courier New" panose="02070309020205020404" pitchFamily="49" charset="0"/>
              </a:rPr>
              <a:t>: Marker;</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p>
          <a:p>
            <a:pPr lvl="2"/>
            <a:endParaRPr lang="en-US" sz="1200" dirty="0">
              <a:latin typeface="Courier New" panose="02070309020205020404" pitchFamily="49" charset="0"/>
              <a:cs typeface="Courier New" panose="02070309020205020404" pitchFamily="49" charset="0"/>
            </a:endParaRPr>
          </a:p>
          <a:p>
            <a:pPr lvl="2"/>
            <a:r>
              <a:rPr lang="en-US" sz="1800" dirty="0" err="1">
                <a:latin typeface="Courier New" panose="02070309020205020404" pitchFamily="49" charset="0"/>
                <a:cs typeface="Courier New" panose="02070309020205020404" pitchFamily="49" charset="0"/>
              </a:rPr>
              <a:t>doNameChange</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evt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ChangeEvent</a:t>
            </a:r>
            <a:r>
              <a:rPr lang="en-US" sz="1800" dirty="0">
                <a:latin typeface="Courier New" panose="02070309020205020404" pitchFamily="49" charset="0"/>
                <a:cs typeface="Courier New" panose="02070309020205020404" pitchFamily="49" charset="0"/>
              </a:rPr>
              <a:t>&lt;…&gt;): void =&gt; {</a:t>
            </a:r>
          </a:p>
          <a:p>
            <a:pPr lvl="2"/>
            <a:r>
              <a:rPr lang="en-US" sz="1800" dirty="0">
                <a:latin typeface="Courier New" panose="02070309020205020404" pitchFamily="49" charset="0"/>
                <a:cs typeface="Courier New" panose="02070309020205020404" pitchFamily="49" charset="0"/>
              </a:rPr>
              <a:t>  </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.state.newMarker.name</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evt.target.value</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.setState</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newName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evt.target.value</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a:t>
            </a:r>
          </a:p>
          <a:p>
            <a:pPr lvl="2"/>
            <a:endParaRPr lang="en-US" sz="1200" dirty="0">
              <a:latin typeface="Courier New" panose="02070309020205020404" pitchFamily="49" charset="0"/>
              <a:cs typeface="Courier New" panose="02070309020205020404" pitchFamily="49" charset="0"/>
            </a:endParaRPr>
          </a:p>
          <a:p>
            <a:pPr lvl="2"/>
            <a:r>
              <a:rPr lang="en-US" sz="1800" dirty="0" err="1">
                <a:latin typeface="Courier New" panose="02070309020205020404" pitchFamily="49" charset="0"/>
                <a:cs typeface="Courier New" panose="02070309020205020404" pitchFamily="49" charset="0"/>
              </a:rPr>
              <a:t>doSaveClick</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evt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MouseEvent</a:t>
            </a:r>
            <a:r>
              <a:rPr lang="en-US" sz="1800" dirty="0">
                <a:latin typeface="Courier New" panose="02070309020205020404" pitchFamily="49" charset="0"/>
                <a:cs typeface="Courier New" panose="02070309020205020404" pitchFamily="49" charset="0"/>
              </a:rPr>
              <a:t>&lt;…&gt;): void =&gt; {</a:t>
            </a:r>
          </a:p>
          <a:p>
            <a:pPr lvl="2"/>
            <a:r>
              <a:rPr lang="en-US" sz="1800" dirty="0">
                <a:latin typeface="Courier New" panose="02070309020205020404" pitchFamily="49" charset="0"/>
                <a:cs typeface="Courier New" panose="02070309020205020404" pitchFamily="49" charset="0"/>
              </a:rPr>
              <a:t>  </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.props.onSaveClick</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newMarker.name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p>
          <a:p>
            <a:pPr lvl="2"/>
            <a:endParaRPr lang="en-US" sz="1800" dirty="0"/>
          </a:p>
          <a:p>
            <a:endParaRPr lang="en-US" sz="2600" dirty="0"/>
          </a:p>
        </p:txBody>
      </p:sp>
      <p:sp>
        <p:nvSpPr>
          <p:cNvPr id="5" name="TextBox 4">
            <a:extLst>
              <a:ext uri="{FF2B5EF4-FFF2-40B4-BE49-F238E27FC236}">
                <a16:creationId xmlns:a16="http://schemas.microsoft.com/office/drawing/2014/main" id="{909B83C8-C617-F13F-849A-2ADC92626681}"/>
              </a:ext>
            </a:extLst>
          </p:cNvPr>
          <p:cNvSpPr txBox="1"/>
          <p:nvPr/>
        </p:nvSpPr>
        <p:spPr>
          <a:xfrm>
            <a:off x="5068139" y="5374197"/>
            <a:ext cx="3491661" cy="707886"/>
          </a:xfrm>
          <a:prstGeom prst="rect">
            <a:avLst/>
          </a:prstGeom>
          <a:noFill/>
        </p:spPr>
        <p:txBody>
          <a:bodyPr wrap="none" rtlCol="0">
            <a:spAutoFit/>
          </a:bodyPr>
          <a:lstStyle/>
          <a:p>
            <a:r>
              <a:rPr lang="en-US" sz="2000" dirty="0">
                <a:solidFill>
                  <a:schemeClr val="accent3">
                    <a:lumMod val="75000"/>
                  </a:schemeClr>
                </a:solidFill>
                <a:latin typeface="Franklin Gothic Medium"/>
                <a:cs typeface="Franklin Gothic Medium"/>
              </a:rPr>
              <a:t>already suspicious…</a:t>
            </a:r>
          </a:p>
          <a:p>
            <a:r>
              <a:rPr lang="en-US" sz="2000" dirty="0">
                <a:solidFill>
                  <a:schemeClr val="accent3">
                    <a:lumMod val="75000"/>
                  </a:schemeClr>
                </a:solidFill>
                <a:latin typeface="Franklin Gothic Medium"/>
                <a:cs typeface="Franklin Gothic Medium"/>
              </a:rPr>
              <a:t>mutating </a:t>
            </a:r>
            <a:r>
              <a:rPr lang="en-US" dirty="0" err="1">
                <a:solidFill>
                  <a:schemeClr val="accent3">
                    <a:lumMod val="75000"/>
                  </a:schemeClr>
                </a:solidFill>
                <a:latin typeface="Courier New" panose="02070309020205020404" pitchFamily="49" charset="0"/>
                <a:cs typeface="Courier New" panose="02070309020205020404" pitchFamily="49" charset="0"/>
              </a:rPr>
              <a:t>this.state</a:t>
            </a:r>
            <a:r>
              <a:rPr lang="en-US" sz="2000" dirty="0">
                <a:solidFill>
                  <a:schemeClr val="accent3">
                    <a:lumMod val="75000"/>
                  </a:schemeClr>
                </a:solidFill>
                <a:latin typeface="Franklin Gothic Medium"/>
                <a:cs typeface="Franklin Gothic Medium"/>
              </a:rPr>
              <a:t> directly</a:t>
            </a:r>
          </a:p>
        </p:txBody>
      </p:sp>
      <p:sp>
        <p:nvSpPr>
          <p:cNvPr id="4" name="Slide Number Placeholder 3">
            <a:extLst>
              <a:ext uri="{FF2B5EF4-FFF2-40B4-BE49-F238E27FC236}">
                <a16:creationId xmlns:a16="http://schemas.microsoft.com/office/drawing/2014/main" id="{F313AFEE-60C4-F10B-C8AF-1161337AB1BF}"/>
              </a:ext>
            </a:extLst>
          </p:cNvPr>
          <p:cNvSpPr>
            <a:spLocks noGrp="1"/>
          </p:cNvSpPr>
          <p:nvPr>
            <p:ph type="sldNum" sz="quarter" idx="4"/>
          </p:nvPr>
        </p:nvSpPr>
        <p:spPr/>
        <p:txBody>
          <a:bodyPr/>
          <a:lstStyle/>
          <a:p>
            <a:fld id="{60F4F636-6A27-E649-AEDF-9DE4D4E58670}" type="slidenum">
              <a:rPr lang="en-US" smtClean="0"/>
              <a:pPr/>
              <a:t>6</a:t>
            </a:fld>
            <a:endParaRPr lang="en-US" dirty="0"/>
          </a:p>
        </p:txBody>
      </p:sp>
    </p:spTree>
    <p:extLst>
      <p:ext uri="{BB962C8B-B14F-4D97-AF65-F5344CB8AC3E}">
        <p14:creationId xmlns:p14="http://schemas.microsoft.com/office/powerpoint/2010/main" val="72120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EA076-465E-2F7F-AFD7-6D1AD40F5E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A867F7-5C8D-9C3A-2595-D33871E7B817}"/>
              </a:ext>
            </a:extLst>
          </p:cNvPr>
          <p:cNvSpPr>
            <a:spLocks noGrp="1"/>
          </p:cNvSpPr>
          <p:nvPr>
            <p:ph type="title"/>
          </p:nvPr>
        </p:nvSpPr>
        <p:spPr/>
        <p:txBody>
          <a:bodyPr/>
          <a:lstStyle/>
          <a:p>
            <a:r>
              <a:rPr lang="en-US" dirty="0"/>
              <a:t>One "Solution" to HW2 (2/2)</a:t>
            </a:r>
          </a:p>
        </p:txBody>
      </p:sp>
      <p:sp>
        <p:nvSpPr>
          <p:cNvPr id="3" name="Content Placeholder 2">
            <a:extLst>
              <a:ext uri="{FF2B5EF4-FFF2-40B4-BE49-F238E27FC236}">
                <a16:creationId xmlns:a16="http://schemas.microsoft.com/office/drawing/2014/main" id="{6EF0EEDA-84A4-7EE8-32D2-DB5FD1E629B3}"/>
              </a:ext>
            </a:extLst>
          </p:cNvPr>
          <p:cNvSpPr>
            <a:spLocks noGrp="1"/>
          </p:cNvSpPr>
          <p:nvPr>
            <p:ph idx="1"/>
          </p:nvPr>
        </p:nvSpPr>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constructor</a:t>
            </a:r>
            <a:r>
              <a:rPr lang="en-US" sz="1800" dirty="0">
                <a:latin typeface="Courier New" panose="02070309020205020404" pitchFamily="49" charset="0"/>
                <a:cs typeface="Courier New" panose="02070309020205020404" pitchFamily="49" charset="0"/>
              </a:rPr>
              <a:t>(props)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super</a:t>
            </a:r>
            <a:r>
              <a:rPr lang="en-US" sz="1800" dirty="0">
                <a:latin typeface="Courier New" panose="02070309020205020404" pitchFamily="49" charset="0"/>
                <a:cs typeface="Courier New" panose="02070309020205020404" pitchFamily="49" charset="0"/>
              </a:rPr>
              <a:t>(props);</a:t>
            </a:r>
          </a:p>
          <a:p>
            <a:pPr lvl="2"/>
            <a:endParaRPr lang="en-US" sz="12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.state</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newMarker</a:t>
            </a:r>
            <a:r>
              <a:rPr lang="en-US" sz="1800" dirty="0">
                <a:latin typeface="Courier New" panose="02070309020205020404" pitchFamily="49" charset="0"/>
                <a:cs typeface="Courier New" panose="02070309020205020404" pitchFamily="49" charset="0"/>
              </a:rPr>
              <a:t>: </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.props.marker</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p>
          <a:p>
            <a:pPr lvl="2"/>
            <a:endParaRPr lang="en-US" sz="1400" dirty="0">
              <a:latin typeface="Courier New" panose="02070309020205020404" pitchFamily="49" charset="0"/>
              <a:cs typeface="Courier New" panose="02070309020205020404" pitchFamily="49" charset="0"/>
            </a:endParaRPr>
          </a:p>
          <a:p>
            <a:pPr lvl="2"/>
            <a:r>
              <a:rPr lang="en-US" sz="1800" dirty="0" err="1">
                <a:latin typeface="Courier New" panose="02070309020205020404" pitchFamily="49" charset="0"/>
                <a:cs typeface="Courier New" panose="02070309020205020404" pitchFamily="49" charset="0"/>
              </a:rPr>
              <a:t>doMoveToChange</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evt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ChangeEvent</a:t>
            </a:r>
            <a:r>
              <a:rPr lang="en-US" sz="1800" dirty="0">
                <a:latin typeface="Courier New" panose="02070309020205020404" pitchFamily="49" charset="0"/>
                <a:cs typeface="Courier New" panose="02070309020205020404" pitchFamily="49" charset="0"/>
              </a:rPr>
              <a:t>&lt;…&gt;): void =&gt;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bldg</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findBuildingByName</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evt.target.value</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newMarker.location</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bldg.location</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b="1" dirty="0" err="1">
                <a:solidFill>
                  <a:srgbClr val="0070C0"/>
                </a:solidFill>
                <a:latin typeface="Courier New" panose="02070309020205020404" pitchFamily="49" charset="0"/>
                <a:cs typeface="Courier New" panose="02070309020205020404" pitchFamily="49" charset="0"/>
              </a:rPr>
              <a:t>this</a:t>
            </a:r>
            <a:r>
              <a:rPr lang="en-US" sz="1800" dirty="0" err="1">
                <a:latin typeface="Courier New" panose="02070309020205020404" pitchFamily="49" charset="0"/>
                <a:cs typeface="Courier New" panose="02070309020205020404" pitchFamily="49" charset="0"/>
              </a:rPr>
              <a:t>.setState</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moveTo</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evt.target.value</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a:t>
            </a:r>
          </a:p>
          <a:p>
            <a:pPr lvl="2"/>
            <a:endParaRPr lang="en-US" sz="1800" dirty="0"/>
          </a:p>
          <a:p>
            <a:r>
              <a:rPr lang="en-US" sz="2600" dirty="0"/>
              <a:t>Starting to get nervous…</a:t>
            </a:r>
          </a:p>
          <a:p>
            <a:pPr lvl="1"/>
            <a:r>
              <a:rPr lang="en-US" sz="2200" dirty="0"/>
              <a:t>are we allowed to mutate that marker?</a:t>
            </a:r>
          </a:p>
          <a:p>
            <a:pPr lvl="1"/>
            <a:r>
              <a:rPr lang="en-US" sz="2200" b="1" dirty="0"/>
              <a:t>no</a:t>
            </a:r>
            <a:r>
              <a:rPr lang="en-US" sz="2200" dirty="0"/>
              <a:t>! that location is a key in a tree</a:t>
            </a:r>
          </a:p>
        </p:txBody>
      </p:sp>
      <p:pic>
        <p:nvPicPr>
          <p:cNvPr id="4" name="Picture 2" descr="Jordan Peele sweating profusely">
            <a:extLst>
              <a:ext uri="{FF2B5EF4-FFF2-40B4-BE49-F238E27FC236}">
                <a16:creationId xmlns:a16="http://schemas.microsoft.com/office/drawing/2014/main" id="{050564A5-477B-E4B6-E1C3-2705A1315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7822" y="4590245"/>
            <a:ext cx="2168978" cy="204718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F7335AC-35E0-E945-BBFD-0E12EF1585B9}"/>
              </a:ext>
            </a:extLst>
          </p:cNvPr>
          <p:cNvSpPr>
            <a:spLocks noGrp="1"/>
          </p:cNvSpPr>
          <p:nvPr>
            <p:ph type="sldNum" sz="quarter" idx="4"/>
          </p:nvPr>
        </p:nvSpPr>
        <p:spPr/>
        <p:txBody>
          <a:bodyPr/>
          <a:lstStyle/>
          <a:p>
            <a:fld id="{60F4F636-6A27-E649-AEDF-9DE4D4E58670}" type="slidenum">
              <a:rPr lang="en-US" smtClean="0"/>
              <a:pPr/>
              <a:t>7</a:t>
            </a:fld>
            <a:endParaRPr lang="en-US" dirty="0"/>
          </a:p>
        </p:txBody>
      </p:sp>
    </p:spTree>
    <p:extLst>
      <p:ext uri="{BB962C8B-B14F-4D97-AF65-F5344CB8AC3E}">
        <p14:creationId xmlns:p14="http://schemas.microsoft.com/office/powerpoint/2010/main" val="235192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Staying Safe in 331</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marL="514350" indent="-514350">
              <a:buFont typeface="+mj-lt"/>
              <a:buAutoNum type="arabicPeriod"/>
            </a:pPr>
            <a:r>
              <a:rPr lang="en-US" sz="2600" dirty="0"/>
              <a:t>Do not use mutable state</a:t>
            </a:r>
          </a:p>
          <a:p>
            <a:pPr lvl="1"/>
            <a:r>
              <a:rPr lang="en-US" sz="2200" dirty="0"/>
              <a:t>don’t need to think about aliasing at all</a:t>
            </a:r>
          </a:p>
          <a:p>
            <a:pPr lvl="1"/>
            <a:r>
              <a:rPr lang="en-US" sz="2200" dirty="0"/>
              <a:t>any number of aliases is fine</a:t>
            </a:r>
          </a:p>
          <a:p>
            <a:pPr lvl="2"/>
            <a:endParaRPr lang="en-US" sz="1800" dirty="0"/>
          </a:p>
          <a:p>
            <a:pPr marL="514350" indent="-514350">
              <a:buFont typeface="+mj-lt"/>
              <a:buAutoNum type="arabicPeriod"/>
            </a:pPr>
            <a:r>
              <a:rPr lang="en-US" sz="2600" dirty="0"/>
              <a:t>Do not allow aliases to </a:t>
            </a:r>
            <a:r>
              <a:rPr lang="en-US" sz="2600" i="1" dirty="0"/>
              <a:t>mutable</a:t>
            </a:r>
            <a:r>
              <a:rPr lang="en-US" sz="2600" dirty="0"/>
              <a:t> state</a:t>
            </a:r>
          </a:p>
          <a:p>
            <a:pPr marL="914400" lvl="1" indent="-301752">
              <a:buFont typeface="+mj-lt"/>
              <a:buAutoNum type="alphaLcParenR"/>
            </a:pPr>
            <a:r>
              <a:rPr lang="en-US" sz="2200" dirty="0"/>
              <a:t>do not hand out aliases yourself</a:t>
            </a:r>
          </a:p>
          <a:p>
            <a:pPr marL="914400" lvl="1" indent="-301752">
              <a:buFont typeface="+mj-lt"/>
              <a:buAutoNum type="alphaLcParenR"/>
            </a:pPr>
            <a:r>
              <a:rPr lang="en-US" sz="2200" dirty="0"/>
              <a:t>make a copy of anything you want to keep</a:t>
            </a:r>
          </a:p>
          <a:p>
            <a:pPr marL="914400" lvl="1" indent="-301752">
              <a:buFont typeface="+mj-lt"/>
              <a:buAutoNum type="alphaLcParenR"/>
            </a:pPr>
            <a:endParaRPr lang="en-US" sz="2200" dirty="0"/>
          </a:p>
          <a:p>
            <a:endParaRPr lang="en-US" sz="2600" dirty="0"/>
          </a:p>
          <a:p>
            <a:r>
              <a:rPr lang="en-US" sz="2600" dirty="0"/>
              <a:t>For 331, mutable aliasing across files is a </a:t>
            </a:r>
            <a:r>
              <a:rPr lang="en-US" sz="2600" u="sng" dirty="0"/>
              <a:t>bug</a:t>
            </a:r>
            <a:r>
              <a:rPr lang="en-US" sz="2600" dirty="0"/>
              <a:t>!</a:t>
            </a:r>
            <a:endParaRPr lang="en-US" sz="2600" dirty="0">
              <a:solidFill>
                <a:srgbClr val="0070C0"/>
              </a:solidFill>
            </a:endParaRPr>
          </a:p>
          <a:p>
            <a:pPr lvl="1"/>
            <a:r>
              <a:rPr lang="en-US" sz="2200" dirty="0"/>
              <a:t>gives other parts the ability to break your code</a:t>
            </a:r>
          </a:p>
          <a:p>
            <a:pPr lvl="1"/>
            <a:r>
              <a:rPr lang="en-US" sz="2200" dirty="0"/>
              <a:t>we will stick to these simple strategies for avoiding it</a:t>
            </a:r>
          </a:p>
        </p:txBody>
      </p:sp>
      <p:sp>
        <p:nvSpPr>
          <p:cNvPr id="4" name="TextBox 3">
            <a:extLst>
              <a:ext uri="{FF2B5EF4-FFF2-40B4-BE49-F238E27FC236}">
                <a16:creationId xmlns:a16="http://schemas.microsoft.com/office/drawing/2014/main" id="{875009AB-75DE-76F4-6540-A7A728C8A169}"/>
              </a:ext>
            </a:extLst>
          </p:cNvPr>
          <p:cNvSpPr txBox="1"/>
          <p:nvPr/>
        </p:nvSpPr>
        <p:spPr>
          <a:xfrm>
            <a:off x="1904346" y="4370839"/>
            <a:ext cx="5335308" cy="369332"/>
          </a:xfrm>
          <a:prstGeom prst="rect">
            <a:avLst/>
          </a:prstGeom>
          <a:noFill/>
        </p:spPr>
        <p:txBody>
          <a:bodyPr wrap="none" rtlCol="0">
            <a:spAutoFit/>
          </a:bodyPr>
          <a:lstStyle/>
          <a:p>
            <a:pPr algn="ctr"/>
            <a:r>
              <a:rPr lang="en-US" dirty="0">
                <a:solidFill>
                  <a:schemeClr val="accent3">
                    <a:lumMod val="75000"/>
                  </a:schemeClr>
                </a:solidFill>
                <a:latin typeface="Franklin Gothic Medium"/>
                <a:cs typeface="Franklin Gothic Medium"/>
              </a:rPr>
              <a:t>ensures only </a:t>
            </a:r>
            <a:r>
              <a:rPr lang="en-US" u="sng" dirty="0">
                <a:solidFill>
                  <a:schemeClr val="accent3">
                    <a:lumMod val="75000"/>
                  </a:schemeClr>
                </a:solidFill>
                <a:latin typeface="Franklin Gothic Medium"/>
                <a:cs typeface="Franklin Gothic Medium"/>
              </a:rPr>
              <a:t>one</a:t>
            </a:r>
            <a:r>
              <a:rPr lang="en-US" dirty="0">
                <a:solidFill>
                  <a:schemeClr val="accent3">
                    <a:lumMod val="75000"/>
                  </a:schemeClr>
                </a:solidFill>
                <a:latin typeface="Franklin Gothic Medium"/>
                <a:cs typeface="Franklin Gothic Medium"/>
              </a:rPr>
              <a:t> reference to the object (no aliases)</a:t>
            </a:r>
          </a:p>
        </p:txBody>
      </p:sp>
      <p:sp>
        <p:nvSpPr>
          <p:cNvPr id="5" name="Slide Number Placeholder 4">
            <a:extLst>
              <a:ext uri="{FF2B5EF4-FFF2-40B4-BE49-F238E27FC236}">
                <a16:creationId xmlns:a16="http://schemas.microsoft.com/office/drawing/2014/main" id="{ADF80D51-5A03-ACB8-2E09-5F2239D8F73A}"/>
              </a:ext>
            </a:extLst>
          </p:cNvPr>
          <p:cNvSpPr>
            <a:spLocks noGrp="1"/>
          </p:cNvSpPr>
          <p:nvPr>
            <p:ph type="sldNum" sz="quarter" idx="4"/>
          </p:nvPr>
        </p:nvSpPr>
        <p:spPr/>
        <p:txBody>
          <a:bodyPr/>
          <a:lstStyle/>
          <a:p>
            <a:fld id="{60F4F636-6A27-E649-AEDF-9DE4D4E58670}" type="slidenum">
              <a:rPr lang="en-US" smtClean="0"/>
              <a:pPr/>
              <a:t>8</a:t>
            </a:fld>
            <a:endParaRPr lang="en-US" dirty="0"/>
          </a:p>
        </p:txBody>
      </p:sp>
    </p:spTree>
    <p:extLst>
      <p:ext uri="{BB962C8B-B14F-4D97-AF65-F5344CB8AC3E}">
        <p14:creationId xmlns:p14="http://schemas.microsoft.com/office/powerpoint/2010/main" val="219801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An Advanced (Two-Stage) Approach</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Mutable object has only one reference (</a:t>
            </a:r>
            <a:r>
              <a:rPr lang="en-US" sz="2600" dirty="0">
                <a:solidFill>
                  <a:srgbClr val="0070C0"/>
                </a:solidFill>
              </a:rPr>
              <a:t>owner</a:t>
            </a:r>
            <a:r>
              <a:rPr lang="en-US" sz="2600" dirty="0"/>
              <a:t>)</a:t>
            </a:r>
            <a:endParaRPr lang="en-US" sz="2600" dirty="0">
              <a:solidFill>
                <a:srgbClr val="0070C0"/>
              </a:solidFill>
            </a:endParaRPr>
          </a:p>
          <a:p>
            <a:pPr lvl="1"/>
            <a:r>
              <a:rPr lang="en-US" sz="2200" dirty="0"/>
              <a:t>one reference that is allowed to use &amp; mutate it</a:t>
            </a:r>
          </a:p>
          <a:p>
            <a:pPr lvl="2"/>
            <a:endParaRPr lang="en-US" sz="1800" dirty="0"/>
          </a:p>
          <a:p>
            <a:r>
              <a:rPr lang="en-US" sz="2600" dirty="0"/>
              <a:t>Object is eventually “frozen”, making it immutable</a:t>
            </a:r>
          </a:p>
          <a:p>
            <a:pPr lvl="1"/>
            <a:r>
              <a:rPr lang="en-US" sz="2200" dirty="0"/>
              <a:t>no longer necessary to track ownership</a:t>
            </a:r>
          </a:p>
          <a:p>
            <a:pPr lvl="1"/>
            <a:endParaRPr lang="en-US" sz="2200" dirty="0"/>
          </a:p>
          <a:p>
            <a:r>
              <a:rPr lang="en-US" sz="2600" dirty="0"/>
              <a:t>Example: Java’s </a:t>
            </a:r>
            <a:r>
              <a:rPr lang="en-US" sz="2400" dirty="0">
                <a:latin typeface="Courier New" panose="02070309020205020404" pitchFamily="49" charset="0"/>
                <a:cs typeface="Courier New" panose="02070309020205020404" pitchFamily="49" charset="0"/>
              </a:rPr>
              <a:t>StringBuilder</a:t>
            </a:r>
            <a:r>
              <a:rPr lang="en-US" sz="2600" dirty="0"/>
              <a:t> vs </a:t>
            </a:r>
            <a:r>
              <a:rPr lang="en-US" sz="2400" dirty="0">
                <a:latin typeface="Courier New" panose="02070309020205020404" pitchFamily="49" charset="0"/>
                <a:cs typeface="Courier New" panose="02070309020205020404" pitchFamily="49" charset="0"/>
              </a:rPr>
              <a:t>String</a:t>
            </a:r>
          </a:p>
          <a:p>
            <a:pPr lvl="1"/>
            <a:r>
              <a:rPr lang="en-US" sz="2200" dirty="0"/>
              <a:t> </a:t>
            </a:r>
            <a:r>
              <a:rPr lang="en-US" sz="1800" dirty="0">
                <a:latin typeface="Courier New" panose="02070309020205020404" pitchFamily="49" charset="0"/>
                <a:cs typeface="Courier New" panose="02070309020205020404" pitchFamily="49" charset="0"/>
              </a:rPr>
              <a:t>StringBuilder</a:t>
            </a:r>
            <a:r>
              <a:rPr lang="en-US" sz="2200" dirty="0"/>
              <a:t> is mutable (be careful!)</a:t>
            </a:r>
          </a:p>
          <a:p>
            <a:pPr lvl="1"/>
            <a:r>
              <a:rPr lang="en-US" sz="2200" dirty="0"/>
              <a:t> </a:t>
            </a:r>
            <a:r>
              <a:rPr lang="en-US" sz="1800" dirty="0" err="1">
                <a:latin typeface="Courier New" panose="02070309020205020404" pitchFamily="49" charset="0"/>
                <a:cs typeface="Courier New" panose="02070309020205020404" pitchFamily="49" charset="0"/>
              </a:rPr>
              <a:t>StringBuilder.toString</a:t>
            </a:r>
            <a:r>
              <a:rPr lang="en-US" sz="2200" dirty="0"/>
              <a:t> returns the value as a </a:t>
            </a:r>
            <a:r>
              <a:rPr lang="en-US" sz="1800" dirty="0">
                <a:latin typeface="Courier New" panose="02070309020205020404" pitchFamily="49" charset="0"/>
                <a:cs typeface="Courier New" panose="02070309020205020404" pitchFamily="49" charset="0"/>
              </a:rPr>
              <a:t>String</a:t>
            </a:r>
          </a:p>
          <a:p>
            <a:pPr lvl="1"/>
            <a:r>
              <a:rPr lang="en-US" sz="2200" dirty="0"/>
              <a:t> </a:t>
            </a:r>
            <a:r>
              <a:rPr lang="en-US" sz="1800" dirty="0">
                <a:latin typeface="Courier New" panose="02070309020205020404" pitchFamily="49" charset="0"/>
                <a:cs typeface="Courier New" panose="02070309020205020404" pitchFamily="49" charset="0"/>
              </a:rPr>
              <a:t>String</a:t>
            </a:r>
            <a:r>
              <a:rPr lang="en-US" sz="2200" dirty="0"/>
              <a:t> is immutable</a:t>
            </a:r>
          </a:p>
        </p:txBody>
      </p:sp>
      <p:sp>
        <p:nvSpPr>
          <p:cNvPr id="4" name="Slide Number Placeholder 3">
            <a:extLst>
              <a:ext uri="{FF2B5EF4-FFF2-40B4-BE49-F238E27FC236}">
                <a16:creationId xmlns:a16="http://schemas.microsoft.com/office/drawing/2014/main" id="{86A6D465-079A-A9FA-F660-9212B8CD8503}"/>
              </a:ext>
            </a:extLst>
          </p:cNvPr>
          <p:cNvSpPr>
            <a:spLocks noGrp="1"/>
          </p:cNvSpPr>
          <p:nvPr>
            <p:ph type="sldNum" sz="quarter" idx="4"/>
          </p:nvPr>
        </p:nvSpPr>
        <p:spPr/>
        <p:txBody>
          <a:bodyPr/>
          <a:lstStyle/>
          <a:p>
            <a:fld id="{60F4F636-6A27-E649-AEDF-9DE4D4E58670}" type="slidenum">
              <a:rPr lang="en-US" smtClean="0"/>
              <a:pPr/>
              <a:t>9</a:t>
            </a:fld>
            <a:endParaRPr lang="en-US" dirty="0"/>
          </a:p>
        </p:txBody>
      </p:sp>
    </p:spTree>
    <p:extLst>
      <p:ext uri="{BB962C8B-B14F-4D97-AF65-F5344CB8AC3E}">
        <p14:creationId xmlns:p14="http://schemas.microsoft.com/office/powerpoint/2010/main" val="2382790017"/>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666666"/>
      </a:dk2>
      <a:lt2>
        <a:srgbClr val="EEECE1"/>
      </a:lt2>
      <a:accent1>
        <a:srgbClr val="C00000"/>
      </a:accent1>
      <a:accent2>
        <a:srgbClr val="FF6600"/>
      </a:accent2>
      <a:accent3>
        <a:srgbClr val="FF9900"/>
      </a:accent3>
      <a:accent4>
        <a:srgbClr val="9999FF"/>
      </a:accent4>
      <a:accent5>
        <a:srgbClr val="6666CC"/>
      </a:accent5>
      <a:accent6>
        <a:srgbClr val="3333CC"/>
      </a:accent6>
      <a:hlink>
        <a:srgbClr val="666666"/>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400" dirty="0" smtClean="0">
            <a:latin typeface="Franklin Gothic Medium"/>
            <a:cs typeface="Franklin Gothic Medium"/>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37562</TotalTime>
  <Words>4361</Words>
  <Application>Microsoft Macintosh PowerPoint</Application>
  <PresentationFormat>On-screen Show (4:3)</PresentationFormat>
  <Paragraphs>764</Paragraphs>
  <Slides>54</Slides>
  <Notes>31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Cambria Math</vt:lpstr>
      <vt:lpstr>Consolas</vt:lpstr>
      <vt:lpstr>Courier New</vt:lpstr>
      <vt:lpstr>Franklin Gothic Medium</vt:lpstr>
      <vt:lpstr>Franklin Gothic Medium Cond</vt:lpstr>
      <vt:lpstr>Office Theme</vt:lpstr>
      <vt:lpstr>Specifications</vt:lpstr>
      <vt:lpstr>A Brief Look at HW: Time Spent</vt:lpstr>
      <vt:lpstr>HW2 &amp; Mutation</vt:lpstr>
      <vt:lpstr>HW2 Debugging via User Report (1/2)</vt:lpstr>
      <vt:lpstr>HW2 Debugging via User Report (2/2)</vt:lpstr>
      <vt:lpstr>One "Solution" to HW2 (1/2)</vt:lpstr>
      <vt:lpstr>One "Solution" to HW2 (2/2)</vt:lpstr>
      <vt:lpstr>Staying Safe in 331</vt:lpstr>
      <vt:lpstr>An Advanced (Two-Stage) Approach</vt:lpstr>
      <vt:lpstr>Rules of Thumb: Mutation XOR Aliasing</vt:lpstr>
      <vt:lpstr>Language Features &amp; Aliasing</vt:lpstr>
      <vt:lpstr>Readonly in TypeScript (1/2)</vt:lpstr>
      <vt:lpstr>Readonly in TypeScript (2/2)</vt:lpstr>
      <vt:lpstr>comfy-tslint</vt:lpstr>
      <vt:lpstr>Precise Specifications</vt:lpstr>
      <vt:lpstr>Where We Are in the Course</vt:lpstr>
      <vt:lpstr>Correctness and Specifications</vt:lpstr>
      <vt:lpstr>Kinds of Specifications</vt:lpstr>
      <vt:lpstr>Example: Imperative Specification (abs) </vt:lpstr>
      <vt:lpstr>Example: Declarative Specification (sub) </vt:lpstr>
      <vt:lpstr>Example: Declarative Specification (sqrt)</vt:lpstr>
      <vt:lpstr>Example: Declarative Specification (abs)</vt:lpstr>
      <vt:lpstr>Example: Imperative Specification (HW3)</vt:lpstr>
      <vt:lpstr>"Straight From the Spec"</vt:lpstr>
      <vt:lpstr>Examples from Java: Map .replace()</vt:lpstr>
      <vt:lpstr>Examples from Java: Map .putAll()</vt:lpstr>
      <vt:lpstr>Examples from Java: Map .containsKey()</vt:lpstr>
      <vt:lpstr>Examples from Java: Object .hashCode()</vt:lpstr>
      <vt:lpstr>This Topic’s Goal: Imperative Specifications</vt:lpstr>
      <vt:lpstr>Math Notation</vt:lpstr>
      <vt:lpstr>Basic Data Types in Math</vt:lpstr>
      <vt:lpstr>Basic Data Types in TypeScript</vt:lpstr>
      <vt:lpstr>Creating New Types in Math (Unions)</vt:lpstr>
      <vt:lpstr>Creating New Types in TypeScript (Unions)</vt:lpstr>
      <vt:lpstr>Type Narrowing With “If” Statements</vt:lpstr>
      <vt:lpstr>Type Narrowing vs Casting</vt:lpstr>
      <vt:lpstr>Type Narrowing Gotcha</vt:lpstr>
      <vt:lpstr>Type Narrowing of Function Calls</vt:lpstr>
      <vt:lpstr>Record Types in Math</vt:lpstr>
      <vt:lpstr>Record Types in TypeScript</vt:lpstr>
      <vt:lpstr>Optional Fields in TypeScript</vt:lpstr>
      <vt:lpstr>Tuple Types in Math</vt:lpstr>
      <vt:lpstr>Retrieving Part of a Tuple</vt:lpstr>
      <vt:lpstr>Simple Functions in Math</vt:lpstr>
      <vt:lpstr>Simple Functions in Math (and shorthands)</vt:lpstr>
      <vt:lpstr>Complex Functions in Math</vt:lpstr>
      <vt:lpstr>Pattern Matching</vt:lpstr>
      <vt:lpstr>Pattern Matching on Natural Numbers</vt:lpstr>
      <vt:lpstr>Pattern Matching on Booleans</vt:lpstr>
      <vt:lpstr>Pattern Matching on Records</vt:lpstr>
      <vt:lpstr>Pattern Matching in TypeScript</vt:lpstr>
      <vt:lpstr>Pattern Matching in TypeScript: Gotcha</vt:lpstr>
      <vt:lpstr>Code Without Mutation</vt:lpstr>
      <vt:lpstr>Code Without Mutation Example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311</dc:title>
  <dc:subject/>
  <dc:creator>Kevin Zatloukal</dc:creator>
  <cp:keywords/>
  <dc:description/>
  <cp:lastModifiedBy>Matthew Wang</cp:lastModifiedBy>
  <cp:revision>645</cp:revision>
  <cp:lastPrinted>2024-10-11T18:46:20Z</cp:lastPrinted>
  <dcterms:created xsi:type="dcterms:W3CDTF">2013-01-07T07:20:47Z</dcterms:created>
  <dcterms:modified xsi:type="dcterms:W3CDTF">2025-04-18T16:52:40Z</dcterms:modified>
  <cp:category/>
</cp:coreProperties>
</file>