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2"/>
  </p:notesMasterIdLst>
  <p:handoutMasterIdLst>
    <p:handoutMasterId r:id="rId83"/>
  </p:handoutMasterIdLst>
  <p:sldIdLst>
    <p:sldId id="771" r:id="rId2"/>
    <p:sldId id="719" r:id="rId3"/>
    <p:sldId id="721" r:id="rId4"/>
    <p:sldId id="774" r:id="rId5"/>
    <p:sldId id="773" r:id="rId6"/>
    <p:sldId id="772" r:id="rId7"/>
    <p:sldId id="668" r:id="rId8"/>
    <p:sldId id="746" r:id="rId9"/>
    <p:sldId id="670" r:id="rId10"/>
    <p:sldId id="735" r:id="rId11"/>
    <p:sldId id="745" r:id="rId12"/>
    <p:sldId id="646" r:id="rId13"/>
    <p:sldId id="749" r:id="rId14"/>
    <p:sldId id="750" r:id="rId15"/>
    <p:sldId id="751" r:id="rId16"/>
    <p:sldId id="633" r:id="rId17"/>
    <p:sldId id="476" r:id="rId18"/>
    <p:sldId id="624" r:id="rId19"/>
    <p:sldId id="585" r:id="rId20"/>
    <p:sldId id="587" r:id="rId21"/>
    <p:sldId id="590" r:id="rId22"/>
    <p:sldId id="642" r:id="rId23"/>
    <p:sldId id="644" r:id="rId24"/>
    <p:sldId id="645" r:id="rId25"/>
    <p:sldId id="591" r:id="rId26"/>
    <p:sldId id="586" r:id="rId27"/>
    <p:sldId id="615" r:id="rId28"/>
    <p:sldId id="584" r:id="rId29"/>
    <p:sldId id="775" r:id="rId30"/>
    <p:sldId id="777" r:id="rId31"/>
    <p:sldId id="754" r:id="rId32"/>
    <p:sldId id="752" r:id="rId33"/>
    <p:sldId id="753" r:id="rId34"/>
    <p:sldId id="755" r:id="rId35"/>
    <p:sldId id="637" r:id="rId36"/>
    <p:sldId id="643" r:id="rId37"/>
    <p:sldId id="638" r:id="rId38"/>
    <p:sldId id="776" r:id="rId39"/>
    <p:sldId id="778" r:id="rId40"/>
    <p:sldId id="779" r:id="rId41"/>
    <p:sldId id="651" r:id="rId42"/>
    <p:sldId id="611" r:id="rId43"/>
    <p:sldId id="614" r:id="rId44"/>
    <p:sldId id="617" r:id="rId45"/>
    <p:sldId id="635" r:id="rId46"/>
    <p:sldId id="636" r:id="rId47"/>
    <p:sldId id="756" r:id="rId48"/>
    <p:sldId id="757" r:id="rId49"/>
    <p:sldId id="743" r:id="rId50"/>
    <p:sldId id="744" r:id="rId51"/>
    <p:sldId id="621" r:id="rId52"/>
    <p:sldId id="669" r:id="rId53"/>
    <p:sldId id="647" r:id="rId54"/>
    <p:sldId id="758" r:id="rId55"/>
    <p:sldId id="622" r:id="rId56"/>
    <p:sldId id="639" r:id="rId57"/>
    <p:sldId id="640" r:id="rId58"/>
    <p:sldId id="780" r:id="rId59"/>
    <p:sldId id="781" r:id="rId60"/>
    <p:sldId id="480" r:id="rId61"/>
    <p:sldId id="481" r:id="rId62"/>
    <p:sldId id="479" r:id="rId63"/>
    <p:sldId id="782" r:id="rId64"/>
    <p:sldId id="785" r:id="rId65"/>
    <p:sldId id="763" r:id="rId66"/>
    <p:sldId id="760" r:id="rId67"/>
    <p:sldId id="765" r:id="rId68"/>
    <p:sldId id="483" r:id="rId69"/>
    <p:sldId id="531" r:id="rId70"/>
    <p:sldId id="486" r:id="rId71"/>
    <p:sldId id="761" r:id="rId72"/>
    <p:sldId id="762" r:id="rId73"/>
    <p:sldId id="487" r:id="rId74"/>
    <p:sldId id="484" r:id="rId75"/>
    <p:sldId id="766" r:id="rId76"/>
    <p:sldId id="652" r:id="rId77"/>
    <p:sldId id="563" r:id="rId78"/>
    <p:sldId id="764" r:id="rId79"/>
    <p:sldId id="783" r:id="rId80"/>
    <p:sldId id="784" r:id="rId8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ank" initials="ad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23"/>
    <a:srgbClr val="006B2D"/>
    <a:srgbClr val="33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87469" autoAdjust="0"/>
  </p:normalViewPr>
  <p:slideViewPr>
    <p:cSldViewPr snapToGrid="0" snapToObjects="1">
      <p:cViewPr varScale="1">
        <p:scale>
          <a:sx n="124" d="100"/>
          <a:sy n="124" d="100"/>
        </p:scale>
        <p:origin x="132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9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Bugs per Student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Sheet1!$B$1</c:f>
              <c:strCache>
                <c:ptCount val="1"/>
                <c:pt idx="0">
                  <c:v>% of Students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Sheet1!$A$2:$A$12</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xVal>
          <c:yVal>
            <c:numRef>
              <c:f>Sheet1!$B$2:$B$12</c:f>
              <c:numCache>
                <c:formatCode>General</c:formatCode>
                <c:ptCount val="11"/>
                <c:pt idx="0">
                  <c:v>0</c:v>
                </c:pt>
                <c:pt idx="1">
                  <c:v>0</c:v>
                </c:pt>
                <c:pt idx="2">
                  <c:v>0</c:v>
                </c:pt>
                <c:pt idx="3">
                  <c:v>48.8</c:v>
                </c:pt>
                <c:pt idx="4">
                  <c:v>22.6</c:v>
                </c:pt>
                <c:pt idx="5">
                  <c:v>15.3</c:v>
                </c:pt>
                <c:pt idx="6">
                  <c:v>5.6</c:v>
                </c:pt>
                <c:pt idx="7">
                  <c:v>2.4</c:v>
                </c:pt>
                <c:pt idx="8">
                  <c:v>2.4</c:v>
                </c:pt>
                <c:pt idx="9">
                  <c:v>0.8</c:v>
                </c:pt>
                <c:pt idx="10">
                  <c:v>2</c:v>
                </c:pt>
              </c:numCache>
            </c:numRef>
          </c:yVal>
          <c:smooth val="0"/>
          <c:extLst>
            <c:ext xmlns:c16="http://schemas.microsoft.com/office/drawing/2014/chart" uri="{C3380CC4-5D6E-409C-BE32-E72D297353CC}">
              <c16:uniqueId val="{00000000-5EDA-0F40-9739-2EBF72B65B00}"/>
            </c:ext>
          </c:extLst>
        </c:ser>
        <c:dLbls>
          <c:showLegendKey val="0"/>
          <c:showVal val="0"/>
          <c:showCatName val="0"/>
          <c:showSerName val="0"/>
          <c:showPercent val="0"/>
          <c:showBubbleSize val="0"/>
        </c:dLbls>
        <c:axId val="881781679"/>
        <c:axId val="881694943"/>
      </c:scatterChart>
      <c:valAx>
        <c:axId val="881781679"/>
        <c:scaling>
          <c:orientation val="minMax"/>
          <c:max val="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Bugs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1694943"/>
        <c:crosses val="autoZero"/>
        <c:crossBetween val="midCat"/>
      </c:valAx>
      <c:valAx>
        <c:axId val="88169494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t>
                </a:r>
                <a:r>
                  <a:rPr lang="en-US" baseline="0"/>
                  <a:t> of students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178167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Time Spent Debugging</a:t>
            </a:r>
            <a:r>
              <a:rPr lang="en-US" baseline="0"/>
              <a:t> (per bug)</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Sheet1!$H$1</c:f>
              <c:strCache>
                <c:ptCount val="1"/>
                <c:pt idx="0">
                  <c:v>% of Students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Sheet1!$G$2:$G$14</c:f>
              <c:numCache>
                <c:formatCode>General</c:formatCode>
                <c:ptCount val="13"/>
                <c:pt idx="0">
                  <c:v>5</c:v>
                </c:pt>
                <c:pt idx="1">
                  <c:v>10</c:v>
                </c:pt>
                <c:pt idx="2">
                  <c:v>15</c:v>
                </c:pt>
                <c:pt idx="3">
                  <c:v>20</c:v>
                </c:pt>
                <c:pt idx="4">
                  <c:v>25</c:v>
                </c:pt>
                <c:pt idx="5">
                  <c:v>30</c:v>
                </c:pt>
                <c:pt idx="6">
                  <c:v>35</c:v>
                </c:pt>
                <c:pt idx="7">
                  <c:v>40</c:v>
                </c:pt>
                <c:pt idx="8">
                  <c:v>45</c:v>
                </c:pt>
                <c:pt idx="9">
                  <c:v>50</c:v>
                </c:pt>
                <c:pt idx="10">
                  <c:v>55</c:v>
                </c:pt>
                <c:pt idx="11">
                  <c:v>60</c:v>
                </c:pt>
                <c:pt idx="12">
                  <c:v>65</c:v>
                </c:pt>
              </c:numCache>
            </c:numRef>
          </c:xVal>
          <c:yVal>
            <c:numRef>
              <c:f>Sheet1!$H$2:$H$14</c:f>
              <c:numCache>
                <c:formatCode>General</c:formatCode>
                <c:ptCount val="13"/>
                <c:pt idx="0">
                  <c:v>5.0999999999999996</c:v>
                </c:pt>
                <c:pt idx="1">
                  <c:v>12</c:v>
                </c:pt>
                <c:pt idx="2">
                  <c:v>11.5</c:v>
                </c:pt>
                <c:pt idx="3">
                  <c:v>8.1</c:v>
                </c:pt>
                <c:pt idx="4">
                  <c:v>9.4</c:v>
                </c:pt>
                <c:pt idx="5">
                  <c:v>8.1</c:v>
                </c:pt>
                <c:pt idx="6">
                  <c:v>6.9</c:v>
                </c:pt>
                <c:pt idx="7">
                  <c:v>4.5</c:v>
                </c:pt>
                <c:pt idx="8">
                  <c:v>3.9</c:v>
                </c:pt>
                <c:pt idx="9">
                  <c:v>4.5999999999999996</c:v>
                </c:pt>
                <c:pt idx="10">
                  <c:v>3.5</c:v>
                </c:pt>
                <c:pt idx="11">
                  <c:v>2.6</c:v>
                </c:pt>
                <c:pt idx="12">
                  <c:v>19.600000000000001</c:v>
                </c:pt>
              </c:numCache>
            </c:numRef>
          </c:yVal>
          <c:smooth val="0"/>
          <c:extLst>
            <c:ext xmlns:c16="http://schemas.microsoft.com/office/drawing/2014/chart" uri="{C3380CC4-5D6E-409C-BE32-E72D297353CC}">
              <c16:uniqueId val="{00000000-9C71-2541-92EF-F34DFE5CB3B7}"/>
            </c:ext>
          </c:extLst>
        </c:ser>
        <c:dLbls>
          <c:showLegendKey val="0"/>
          <c:showVal val="0"/>
          <c:showCatName val="0"/>
          <c:showSerName val="0"/>
          <c:showPercent val="0"/>
          <c:showBubbleSize val="0"/>
        </c:dLbls>
        <c:axId val="683033984"/>
        <c:axId val="683035696"/>
      </c:scatterChart>
      <c:valAx>
        <c:axId val="68303398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Minutes Debugging</a:t>
                </a:r>
                <a:r>
                  <a:rPr lang="en-US" baseline="0"/>
                  <a:t> (for 1 bug)</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3035696"/>
        <c:crosses val="autoZero"/>
        <c:crossBetween val="midCat"/>
      </c:valAx>
      <c:valAx>
        <c:axId val="683035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students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3033984"/>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53CCED9B-6553-E946-85D3-BF6504D6DEB8}" type="datetimeFigureOut">
              <a:rPr lang="en-US" smtClean="0"/>
              <a:t>4/16/25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AD7DEAAA-90D5-564F-8AC7-C45D513AD510}" type="slidenum">
              <a:rPr lang="en-US" smtClean="0"/>
              <a:t>‹#›</a:t>
            </a:fld>
            <a:endParaRPr lang="en-US"/>
          </a:p>
        </p:txBody>
      </p:sp>
    </p:spTree>
    <p:extLst>
      <p:ext uri="{BB962C8B-B14F-4D97-AF65-F5344CB8AC3E}">
        <p14:creationId xmlns:p14="http://schemas.microsoft.com/office/powerpoint/2010/main" val="3069475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263FB922-F127-5E47-9B2E-CA730A74DCAB}" type="datetimeFigureOut">
              <a:rPr lang="en-US" smtClean="0"/>
              <a:t>4/16/25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4FE1A22D-B0DA-7946-9107-1C35E13A8882}" type="slidenum">
              <a:rPr lang="en-US" smtClean="0"/>
              <a:t>‹#›</a:t>
            </a:fld>
            <a:endParaRPr lang="en-US"/>
          </a:p>
        </p:txBody>
      </p:sp>
    </p:spTree>
    <p:extLst>
      <p:ext uri="{BB962C8B-B14F-4D97-AF65-F5344CB8AC3E}">
        <p14:creationId xmlns:p14="http://schemas.microsoft.com/office/powerpoint/2010/main" val="2340084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a:t>
            </a:fld>
            <a:endParaRPr lang="en-US"/>
          </a:p>
        </p:txBody>
      </p:sp>
    </p:spTree>
    <p:extLst>
      <p:ext uri="{BB962C8B-B14F-4D97-AF65-F5344CB8AC3E}">
        <p14:creationId xmlns:p14="http://schemas.microsoft.com/office/powerpoint/2010/main" val="3064652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20</a:t>
            </a:fld>
            <a:endParaRPr lang="en-US"/>
          </a:p>
        </p:txBody>
      </p:sp>
    </p:spTree>
    <p:extLst>
      <p:ext uri="{BB962C8B-B14F-4D97-AF65-F5344CB8AC3E}">
        <p14:creationId xmlns:p14="http://schemas.microsoft.com/office/powerpoint/2010/main" val="1064574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21</a:t>
            </a:fld>
            <a:endParaRPr lang="en-US"/>
          </a:p>
        </p:txBody>
      </p:sp>
    </p:spTree>
    <p:extLst>
      <p:ext uri="{BB962C8B-B14F-4D97-AF65-F5344CB8AC3E}">
        <p14:creationId xmlns:p14="http://schemas.microsoft.com/office/powerpoint/2010/main" val="3583259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22</a:t>
            </a:fld>
            <a:endParaRPr lang="en-US"/>
          </a:p>
        </p:txBody>
      </p:sp>
    </p:spTree>
    <p:extLst>
      <p:ext uri="{BB962C8B-B14F-4D97-AF65-F5344CB8AC3E}">
        <p14:creationId xmlns:p14="http://schemas.microsoft.com/office/powerpoint/2010/main" val="3625836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25</a:t>
            </a:fld>
            <a:endParaRPr lang="en-US"/>
          </a:p>
        </p:txBody>
      </p:sp>
    </p:spTree>
    <p:extLst>
      <p:ext uri="{BB962C8B-B14F-4D97-AF65-F5344CB8AC3E}">
        <p14:creationId xmlns:p14="http://schemas.microsoft.com/office/powerpoint/2010/main" val="316974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26</a:t>
            </a:fld>
            <a:endParaRPr lang="en-US"/>
          </a:p>
        </p:txBody>
      </p:sp>
    </p:spTree>
    <p:extLst>
      <p:ext uri="{BB962C8B-B14F-4D97-AF65-F5344CB8AC3E}">
        <p14:creationId xmlns:p14="http://schemas.microsoft.com/office/powerpoint/2010/main" val="34397049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42</a:t>
            </a:fld>
            <a:endParaRPr lang="en-US"/>
          </a:p>
        </p:txBody>
      </p:sp>
    </p:spTree>
    <p:extLst>
      <p:ext uri="{BB962C8B-B14F-4D97-AF65-F5344CB8AC3E}">
        <p14:creationId xmlns:p14="http://schemas.microsoft.com/office/powerpoint/2010/main" val="41553606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52</a:t>
            </a:fld>
            <a:endParaRPr lang="en-US"/>
          </a:p>
        </p:txBody>
      </p:sp>
    </p:spTree>
    <p:extLst>
      <p:ext uri="{BB962C8B-B14F-4D97-AF65-F5344CB8AC3E}">
        <p14:creationId xmlns:p14="http://schemas.microsoft.com/office/powerpoint/2010/main" val="8405712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60</a:t>
            </a:fld>
            <a:endParaRPr lang="en-US"/>
          </a:p>
        </p:txBody>
      </p:sp>
    </p:spTree>
    <p:extLst>
      <p:ext uri="{BB962C8B-B14F-4D97-AF65-F5344CB8AC3E}">
        <p14:creationId xmlns:p14="http://schemas.microsoft.com/office/powerpoint/2010/main" val="1641771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61</a:t>
            </a:fld>
            <a:endParaRPr lang="en-US"/>
          </a:p>
        </p:txBody>
      </p:sp>
    </p:spTree>
    <p:extLst>
      <p:ext uri="{BB962C8B-B14F-4D97-AF65-F5344CB8AC3E}">
        <p14:creationId xmlns:p14="http://schemas.microsoft.com/office/powerpoint/2010/main" val="2195516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62</a:t>
            </a:fld>
            <a:endParaRPr lang="en-US"/>
          </a:p>
        </p:txBody>
      </p:sp>
    </p:spTree>
    <p:extLst>
      <p:ext uri="{BB962C8B-B14F-4D97-AF65-F5344CB8AC3E}">
        <p14:creationId xmlns:p14="http://schemas.microsoft.com/office/powerpoint/2010/main" val="340919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9</a:t>
            </a:fld>
            <a:endParaRPr lang="en-US"/>
          </a:p>
        </p:txBody>
      </p:sp>
    </p:spTree>
    <p:extLst>
      <p:ext uri="{BB962C8B-B14F-4D97-AF65-F5344CB8AC3E}">
        <p14:creationId xmlns:p14="http://schemas.microsoft.com/office/powerpoint/2010/main" val="39896515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64</a:t>
            </a:fld>
            <a:endParaRPr lang="en-US"/>
          </a:p>
        </p:txBody>
      </p:sp>
    </p:spTree>
    <p:extLst>
      <p:ext uri="{BB962C8B-B14F-4D97-AF65-F5344CB8AC3E}">
        <p14:creationId xmlns:p14="http://schemas.microsoft.com/office/powerpoint/2010/main" val="2598042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66</a:t>
            </a:fld>
            <a:endParaRPr lang="en-US"/>
          </a:p>
        </p:txBody>
      </p:sp>
    </p:spTree>
    <p:extLst>
      <p:ext uri="{BB962C8B-B14F-4D97-AF65-F5344CB8AC3E}">
        <p14:creationId xmlns:p14="http://schemas.microsoft.com/office/powerpoint/2010/main" val="16148428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68</a:t>
            </a:fld>
            <a:endParaRPr lang="en-US"/>
          </a:p>
        </p:txBody>
      </p:sp>
    </p:spTree>
    <p:extLst>
      <p:ext uri="{BB962C8B-B14F-4D97-AF65-F5344CB8AC3E}">
        <p14:creationId xmlns:p14="http://schemas.microsoft.com/office/powerpoint/2010/main" val="2815312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70</a:t>
            </a:fld>
            <a:endParaRPr lang="en-US"/>
          </a:p>
        </p:txBody>
      </p:sp>
    </p:spTree>
    <p:extLst>
      <p:ext uri="{BB962C8B-B14F-4D97-AF65-F5344CB8AC3E}">
        <p14:creationId xmlns:p14="http://schemas.microsoft.com/office/powerpoint/2010/main" val="29835939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71</a:t>
            </a:fld>
            <a:endParaRPr lang="en-US"/>
          </a:p>
        </p:txBody>
      </p:sp>
    </p:spTree>
    <p:extLst>
      <p:ext uri="{BB962C8B-B14F-4D97-AF65-F5344CB8AC3E}">
        <p14:creationId xmlns:p14="http://schemas.microsoft.com/office/powerpoint/2010/main" val="10721190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72</a:t>
            </a:fld>
            <a:endParaRPr lang="en-US"/>
          </a:p>
        </p:txBody>
      </p:sp>
    </p:spTree>
    <p:extLst>
      <p:ext uri="{BB962C8B-B14F-4D97-AF65-F5344CB8AC3E}">
        <p14:creationId xmlns:p14="http://schemas.microsoft.com/office/powerpoint/2010/main" val="38857724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73</a:t>
            </a:fld>
            <a:endParaRPr lang="en-US"/>
          </a:p>
        </p:txBody>
      </p:sp>
    </p:spTree>
    <p:extLst>
      <p:ext uri="{BB962C8B-B14F-4D97-AF65-F5344CB8AC3E}">
        <p14:creationId xmlns:p14="http://schemas.microsoft.com/office/powerpoint/2010/main" val="2164551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74</a:t>
            </a:fld>
            <a:endParaRPr lang="en-US"/>
          </a:p>
        </p:txBody>
      </p:sp>
    </p:spTree>
    <p:extLst>
      <p:ext uri="{BB962C8B-B14F-4D97-AF65-F5344CB8AC3E}">
        <p14:creationId xmlns:p14="http://schemas.microsoft.com/office/powerpoint/2010/main" val="21127902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76</a:t>
            </a:fld>
            <a:endParaRPr lang="en-US"/>
          </a:p>
        </p:txBody>
      </p:sp>
    </p:spTree>
    <p:extLst>
      <p:ext uri="{BB962C8B-B14F-4D97-AF65-F5344CB8AC3E}">
        <p14:creationId xmlns:p14="http://schemas.microsoft.com/office/powerpoint/2010/main" val="471915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12</a:t>
            </a:fld>
            <a:endParaRPr lang="en-US"/>
          </a:p>
        </p:txBody>
      </p:sp>
    </p:spTree>
    <p:extLst>
      <p:ext uri="{BB962C8B-B14F-4D97-AF65-F5344CB8AC3E}">
        <p14:creationId xmlns:p14="http://schemas.microsoft.com/office/powerpoint/2010/main" val="2169563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FEA12-9224-37C2-1D9D-B294DA9EC6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B8A520-FB90-89AC-521F-FF489CA36D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426ECB-5EEF-A391-9EF8-3E5A18D57BB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FD56CA2-1114-7A46-99A2-B516CCD0BAE6}"/>
              </a:ext>
            </a:extLst>
          </p:cNvPr>
          <p:cNvSpPr>
            <a:spLocks noGrp="1"/>
          </p:cNvSpPr>
          <p:nvPr>
            <p:ph type="sldNum" sz="quarter" idx="5"/>
          </p:nvPr>
        </p:nvSpPr>
        <p:spPr/>
        <p:txBody>
          <a:bodyPr/>
          <a:lstStyle/>
          <a:p>
            <a:fld id="{4FE1A22D-B0DA-7946-9107-1C35E13A8882}" type="slidenum">
              <a:rPr lang="en-US" smtClean="0"/>
              <a:t>13</a:t>
            </a:fld>
            <a:endParaRPr lang="en-US"/>
          </a:p>
        </p:txBody>
      </p:sp>
    </p:spTree>
    <p:extLst>
      <p:ext uri="{BB962C8B-B14F-4D97-AF65-F5344CB8AC3E}">
        <p14:creationId xmlns:p14="http://schemas.microsoft.com/office/powerpoint/2010/main" val="425404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EE575-1417-06A3-71AE-FA8A5B2BC1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A9958A-8F93-37E0-46EE-D830B7B9E9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6D4284-D03B-28E5-344D-E0E57128B64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07B08A0-4261-C71E-F835-EAFC0829F7D4}"/>
              </a:ext>
            </a:extLst>
          </p:cNvPr>
          <p:cNvSpPr>
            <a:spLocks noGrp="1"/>
          </p:cNvSpPr>
          <p:nvPr>
            <p:ph type="sldNum" sz="quarter" idx="5"/>
          </p:nvPr>
        </p:nvSpPr>
        <p:spPr/>
        <p:txBody>
          <a:bodyPr/>
          <a:lstStyle/>
          <a:p>
            <a:fld id="{4FE1A22D-B0DA-7946-9107-1C35E13A8882}" type="slidenum">
              <a:rPr lang="en-US" smtClean="0"/>
              <a:t>14</a:t>
            </a:fld>
            <a:endParaRPr lang="en-US"/>
          </a:p>
        </p:txBody>
      </p:sp>
    </p:spTree>
    <p:extLst>
      <p:ext uri="{BB962C8B-B14F-4D97-AF65-F5344CB8AC3E}">
        <p14:creationId xmlns:p14="http://schemas.microsoft.com/office/powerpoint/2010/main" val="963149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16</a:t>
            </a:fld>
            <a:endParaRPr lang="en-US"/>
          </a:p>
        </p:txBody>
      </p:sp>
    </p:spTree>
    <p:extLst>
      <p:ext uri="{BB962C8B-B14F-4D97-AF65-F5344CB8AC3E}">
        <p14:creationId xmlns:p14="http://schemas.microsoft.com/office/powerpoint/2010/main" val="345079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17</a:t>
            </a:fld>
            <a:endParaRPr lang="en-US"/>
          </a:p>
        </p:txBody>
      </p:sp>
    </p:spTree>
    <p:extLst>
      <p:ext uri="{BB962C8B-B14F-4D97-AF65-F5344CB8AC3E}">
        <p14:creationId xmlns:p14="http://schemas.microsoft.com/office/powerpoint/2010/main" val="1482418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18</a:t>
            </a:fld>
            <a:endParaRPr lang="en-US"/>
          </a:p>
        </p:txBody>
      </p:sp>
    </p:spTree>
    <p:extLst>
      <p:ext uri="{BB962C8B-B14F-4D97-AF65-F5344CB8AC3E}">
        <p14:creationId xmlns:p14="http://schemas.microsoft.com/office/powerpoint/2010/main" val="217551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19</a:t>
            </a:fld>
            <a:endParaRPr lang="en-US"/>
          </a:p>
        </p:txBody>
      </p:sp>
    </p:spTree>
    <p:extLst>
      <p:ext uri="{BB962C8B-B14F-4D97-AF65-F5344CB8AC3E}">
        <p14:creationId xmlns:p14="http://schemas.microsoft.com/office/powerpoint/2010/main" val="384671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58037"/>
            <a:ext cx="7772400" cy="815815"/>
          </a:xfrm>
          <a:prstGeom prst="rect">
            <a:avLst/>
          </a:prstGeom>
        </p:spPr>
        <p:txBody>
          <a:bodyPr/>
          <a:lstStyle>
            <a:lvl1pPr>
              <a:defRPr>
                <a:latin typeface="Franklin Gothic Medium"/>
                <a:cs typeface="Franklin Gothic Medium"/>
              </a:defRPr>
            </a:lvl1pPr>
          </a:lstStyle>
          <a:p>
            <a:r>
              <a:rPr lang="en-US" dirty="0"/>
              <a:t>Click to edit Master title style</a:t>
            </a:r>
          </a:p>
        </p:txBody>
      </p:sp>
      <p:sp>
        <p:nvSpPr>
          <p:cNvPr id="3" name="Slide Number Placeholder 1">
            <a:extLst>
              <a:ext uri="{FF2B5EF4-FFF2-40B4-BE49-F238E27FC236}">
                <a16:creationId xmlns:a16="http://schemas.microsoft.com/office/drawing/2014/main" id="{990B506C-7399-87D9-1AAB-0C88DF5DB76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solidFill>
                <a:latin typeface="Franklin Gothic Medium" panose="020B0603020102020204" pitchFamily="34" charset="0"/>
              </a:defRPr>
            </a:lvl1pPr>
          </a:lstStyle>
          <a:p>
            <a:fld id="{60F4F636-6A27-E649-AEDF-9DE4D4E58670}" type="slidenum">
              <a:rPr lang="en-US" smtClean="0"/>
              <a:pPr/>
              <a:t>‹#›</a:t>
            </a:fld>
            <a:endParaRPr lang="en-US" dirty="0"/>
          </a:p>
        </p:txBody>
      </p:sp>
    </p:spTree>
    <p:extLst>
      <p:ext uri="{BB962C8B-B14F-4D97-AF65-F5344CB8AC3E}">
        <p14:creationId xmlns:p14="http://schemas.microsoft.com/office/powerpoint/2010/main" val="62717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6642"/>
          </a:xfrm>
          <a:prstGeom prst="rect">
            <a:avLst/>
          </a:prstGeom>
        </p:spPr>
        <p:txBody>
          <a:bodyPr>
            <a:normAutofit/>
          </a:bodyPr>
          <a:lstStyle>
            <a:lvl1pPr algn="l">
              <a:defRPr sz="3200">
                <a:latin typeface="Franklin Gothic Medium"/>
                <a:cs typeface="Franklin Gothic Medium"/>
              </a:defRPr>
            </a:lvl1pPr>
          </a:lstStyle>
          <a:p>
            <a:r>
              <a:rPr lang="en-US" dirty="0"/>
              <a:t>Click to edit Master title style</a:t>
            </a:r>
          </a:p>
        </p:txBody>
      </p:sp>
      <p:sp>
        <p:nvSpPr>
          <p:cNvPr id="3" name="Content Placeholder 2"/>
          <p:cNvSpPr>
            <a:spLocks noGrp="1"/>
          </p:cNvSpPr>
          <p:nvPr>
            <p:ph idx="1"/>
          </p:nvPr>
        </p:nvSpPr>
        <p:spPr>
          <a:xfrm>
            <a:off x="457200" y="1244160"/>
            <a:ext cx="8229600" cy="5140800"/>
          </a:xfrm>
          <a:prstGeom prst="rect">
            <a:avLst/>
          </a:prstGeom>
        </p:spPr>
        <p:txBody>
          <a:bodyPr/>
          <a:lstStyle>
            <a:lvl1pPr>
              <a:defRPr>
                <a:latin typeface="Franklin Gothic Medium"/>
                <a:cs typeface="Franklin Gothic Medium"/>
              </a:defRPr>
            </a:lvl1pPr>
            <a:lvl2pPr>
              <a:defRPr>
                <a:latin typeface="Franklin Gothic Medium"/>
                <a:cs typeface="Franklin Gothic Medium"/>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p:txBody>
      </p:sp>
      <p:cxnSp>
        <p:nvCxnSpPr>
          <p:cNvPr id="8" name="Straight Connector 7"/>
          <p:cNvCxnSpPr/>
          <p:nvPr userDrawn="1"/>
        </p:nvCxnSpPr>
        <p:spPr>
          <a:xfrm>
            <a:off x="457200" y="881280"/>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1">
            <a:extLst>
              <a:ext uri="{FF2B5EF4-FFF2-40B4-BE49-F238E27FC236}">
                <a16:creationId xmlns:a16="http://schemas.microsoft.com/office/drawing/2014/main" id="{DF808AB4-879A-0905-A54C-7A5D37F4011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solidFill>
                <a:latin typeface="Franklin Gothic Medium" panose="020B0603020102020204" pitchFamily="34" charset="0"/>
              </a:defRPr>
            </a:lvl1pPr>
          </a:lstStyle>
          <a:p>
            <a:fld id="{60F4F636-6A27-E649-AEDF-9DE4D4E58670}" type="slidenum">
              <a:rPr lang="en-US" smtClean="0"/>
              <a:pPr/>
              <a:t>‹#›</a:t>
            </a:fld>
            <a:endParaRPr lang="en-US" dirty="0"/>
          </a:p>
        </p:txBody>
      </p:sp>
    </p:spTree>
    <p:extLst>
      <p:ext uri="{BB962C8B-B14F-4D97-AF65-F5344CB8AC3E}">
        <p14:creationId xmlns:p14="http://schemas.microsoft.com/office/powerpoint/2010/main" val="424564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606642"/>
          </a:xfrm>
          <a:prstGeom prst="rect">
            <a:avLst/>
          </a:prstGeom>
        </p:spPr>
        <p:txBody>
          <a:bodyPr>
            <a:normAutofit/>
          </a:bodyPr>
          <a:lstStyle>
            <a:lvl1pPr algn="l">
              <a:defRPr sz="3200">
                <a:latin typeface="Franklin Gothic Medium"/>
                <a:cs typeface="Franklin Gothic Medium"/>
              </a:defRPr>
            </a:lvl1pPr>
          </a:lstStyle>
          <a:p>
            <a:r>
              <a:rPr lang="en-US" dirty="0"/>
              <a:t>Click to edit Master title style</a:t>
            </a:r>
          </a:p>
        </p:txBody>
      </p:sp>
      <p:cxnSp>
        <p:nvCxnSpPr>
          <p:cNvPr id="7" name="Straight Connector 6"/>
          <p:cNvCxnSpPr/>
          <p:nvPr userDrawn="1"/>
        </p:nvCxnSpPr>
        <p:spPr>
          <a:xfrm>
            <a:off x="457200" y="881280"/>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a:extLst>
              <a:ext uri="{FF2B5EF4-FFF2-40B4-BE49-F238E27FC236}">
                <a16:creationId xmlns:a16="http://schemas.microsoft.com/office/drawing/2014/main" id="{3F6CADE6-B25D-70B2-54F6-1D842E2B80D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solidFill>
                <a:latin typeface="Franklin Gothic Medium" panose="020B0603020102020204" pitchFamily="34" charset="0"/>
              </a:defRPr>
            </a:lvl1pPr>
          </a:lstStyle>
          <a:p>
            <a:fld id="{60F4F636-6A27-E649-AEDF-9DE4D4E58670}" type="slidenum">
              <a:rPr lang="en-US" smtClean="0"/>
              <a:pPr/>
              <a:t>‹#›</a:t>
            </a:fld>
            <a:endParaRPr lang="en-US" dirty="0"/>
          </a:p>
        </p:txBody>
      </p:sp>
    </p:spTree>
    <p:extLst>
      <p:ext uri="{BB962C8B-B14F-4D97-AF65-F5344CB8AC3E}">
        <p14:creationId xmlns:p14="http://schemas.microsoft.com/office/powerpoint/2010/main" val="14531583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694913-18AA-3C6D-4AEF-CE749FAE22E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solidFill>
                <a:latin typeface="Franklin Gothic Medium" panose="020B0603020102020204" pitchFamily="34" charset="0"/>
              </a:defRPr>
            </a:lvl1pPr>
          </a:lstStyle>
          <a:p>
            <a:fld id="{60F4F636-6A27-E649-AEDF-9DE4D4E58670}" type="slidenum">
              <a:rPr lang="en-US" smtClean="0"/>
              <a:pPr/>
              <a:t>‹#›</a:t>
            </a:fld>
            <a:endParaRPr lang="en-US" dirty="0"/>
          </a:p>
        </p:txBody>
      </p:sp>
    </p:spTree>
    <p:extLst>
      <p:ext uri="{BB962C8B-B14F-4D97-AF65-F5344CB8AC3E}">
        <p14:creationId xmlns:p14="http://schemas.microsoft.com/office/powerpoint/2010/main" val="1738249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7997E-2A8E-37E1-1B4C-3203BE1824FD}"/>
              </a:ext>
            </a:extLst>
          </p:cNvPr>
          <p:cNvSpPr>
            <a:spLocks noGrp="1"/>
          </p:cNvSpPr>
          <p:nvPr>
            <p:ph type="ctrTitle"/>
          </p:nvPr>
        </p:nvSpPr>
        <p:spPr>
          <a:xfrm>
            <a:off x="685800" y="2244163"/>
            <a:ext cx="4418635" cy="815815"/>
          </a:xfrm>
        </p:spPr>
        <p:txBody>
          <a:bodyPr/>
          <a:lstStyle/>
          <a:p>
            <a:pPr algn="l"/>
            <a:r>
              <a:rPr lang="en-US" sz="3800" dirty="0">
                <a:solidFill>
                  <a:srgbClr val="7030A0"/>
                </a:solidFill>
              </a:rPr>
              <a:t>Client-Server</a:t>
            </a:r>
            <a:br>
              <a:rPr lang="en-US" sz="3800" dirty="0">
                <a:solidFill>
                  <a:srgbClr val="7030A0"/>
                </a:solidFill>
              </a:rPr>
            </a:br>
            <a:r>
              <a:rPr lang="en-US" sz="3800" dirty="0">
                <a:solidFill>
                  <a:srgbClr val="7030A0"/>
                </a:solidFill>
              </a:rPr>
              <a:t>Interaction</a:t>
            </a:r>
          </a:p>
        </p:txBody>
      </p:sp>
      <p:sp>
        <p:nvSpPr>
          <p:cNvPr id="5" name="Title 1">
            <a:extLst>
              <a:ext uri="{FF2B5EF4-FFF2-40B4-BE49-F238E27FC236}">
                <a16:creationId xmlns:a16="http://schemas.microsoft.com/office/drawing/2014/main" id="{98C0A688-BC38-5406-4B86-4D270A616529}"/>
              </a:ext>
            </a:extLst>
          </p:cNvPr>
          <p:cNvSpPr txBox="1">
            <a:spLocks/>
          </p:cNvSpPr>
          <p:nvPr/>
        </p:nvSpPr>
        <p:spPr>
          <a:xfrm>
            <a:off x="685800" y="5251355"/>
            <a:ext cx="2184722" cy="600938"/>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3200" dirty="0"/>
              <a:t>Matt Wang</a:t>
            </a:r>
          </a:p>
        </p:txBody>
      </p:sp>
      <p:sp>
        <p:nvSpPr>
          <p:cNvPr id="6" name="Title 1">
            <a:extLst>
              <a:ext uri="{FF2B5EF4-FFF2-40B4-BE49-F238E27FC236}">
                <a16:creationId xmlns:a16="http://schemas.microsoft.com/office/drawing/2014/main" id="{B891C57D-56ED-22FF-FC36-71081233A538}"/>
              </a:ext>
            </a:extLst>
          </p:cNvPr>
          <p:cNvSpPr txBox="1">
            <a:spLocks/>
          </p:cNvSpPr>
          <p:nvPr/>
        </p:nvSpPr>
        <p:spPr>
          <a:xfrm>
            <a:off x="685800" y="5839936"/>
            <a:ext cx="3886200" cy="889773"/>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1600" dirty="0">
                <a:solidFill>
                  <a:schemeClr val="tx1">
                    <a:lumMod val="95000"/>
                    <a:lumOff val="5000"/>
                  </a:schemeClr>
                </a:solidFill>
                <a:latin typeface="Franklin Gothic Medium Cond" panose="020B0606030402020204" pitchFamily="34" charset="0"/>
              </a:rPr>
              <a:t>&amp; Ali, Alice, Andrew, Anmol, Antonio, Connor, Edison, Helena, Jonathan, Katherine, Lauren, Lawrence, Mayee, Omar, Riva, Saan, and </a:t>
            </a:r>
            <a:r>
              <a:rPr lang="en-US" sz="1600" dirty="0" err="1">
                <a:solidFill>
                  <a:schemeClr val="tx1">
                    <a:lumMod val="95000"/>
                    <a:lumOff val="5000"/>
                  </a:schemeClr>
                </a:solidFill>
                <a:latin typeface="Franklin Gothic Medium Cond" panose="020B0606030402020204" pitchFamily="34" charset="0"/>
              </a:rPr>
              <a:t>Yusong</a:t>
            </a:r>
            <a:endParaRPr lang="en-US" sz="1600" dirty="0">
              <a:solidFill>
                <a:schemeClr val="tx1">
                  <a:lumMod val="95000"/>
                  <a:lumOff val="5000"/>
                </a:schemeClr>
              </a:solidFill>
              <a:latin typeface="Franklin Gothic Medium Cond" panose="020B0606030402020204" pitchFamily="34" charset="0"/>
            </a:endParaRPr>
          </a:p>
        </p:txBody>
      </p:sp>
      <p:sp>
        <p:nvSpPr>
          <p:cNvPr id="8" name="Title 1">
            <a:extLst>
              <a:ext uri="{FF2B5EF4-FFF2-40B4-BE49-F238E27FC236}">
                <a16:creationId xmlns:a16="http://schemas.microsoft.com/office/drawing/2014/main" id="{F889BDC2-E803-9F76-A7EF-D8764234F9F4}"/>
              </a:ext>
            </a:extLst>
          </p:cNvPr>
          <p:cNvSpPr txBox="1">
            <a:spLocks/>
          </p:cNvSpPr>
          <p:nvPr/>
        </p:nvSpPr>
        <p:spPr>
          <a:xfrm>
            <a:off x="685800" y="735865"/>
            <a:ext cx="3886200" cy="1537131"/>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dirty="0"/>
              <a:t>CSE 331</a:t>
            </a:r>
          </a:p>
          <a:p>
            <a:pPr algn="l"/>
            <a:r>
              <a:rPr lang="en-US" dirty="0"/>
              <a:t>Spring 2025</a:t>
            </a:r>
          </a:p>
        </p:txBody>
      </p:sp>
      <p:sp>
        <p:nvSpPr>
          <p:cNvPr id="10" name="Title 1">
            <a:extLst>
              <a:ext uri="{FF2B5EF4-FFF2-40B4-BE49-F238E27FC236}">
                <a16:creationId xmlns:a16="http://schemas.microsoft.com/office/drawing/2014/main" id="{E3429ACC-2FC4-B95E-3FD2-B61454DA2BFF}"/>
              </a:ext>
            </a:extLst>
          </p:cNvPr>
          <p:cNvSpPr txBox="1">
            <a:spLocks/>
          </p:cNvSpPr>
          <p:nvPr/>
        </p:nvSpPr>
        <p:spPr>
          <a:xfrm>
            <a:off x="4515483" y="6654"/>
            <a:ext cx="2184722" cy="404090"/>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r>
              <a:rPr lang="en-US" sz="1800" dirty="0" err="1"/>
              <a:t>xkcd</a:t>
            </a:r>
            <a:r>
              <a:rPr lang="en-US" sz="1800" dirty="0"/>
              <a:t> #1537</a:t>
            </a:r>
          </a:p>
        </p:txBody>
      </p:sp>
      <p:pic>
        <p:nvPicPr>
          <p:cNvPr id="4" name="Picture 2" descr="xkcd: types #1537. Caption (from explainxkcd):&#10;[Caption above the black part of the comic:]&#10;My new language is great, but it&#10;has a few quirks regarding type:&#10;[The rest of the comic is written in a black rectangle. All text to the left of &quot;&gt;&quot; is written in gray. Text to the right of the &quot;&gt;&quot; on the lines with numbers are in white, and then gray text on the other lines. There seems to be a missing &quot;&gt;&quot; after line no. 3.]&#10;  [1]&gt; 2+&quot;2&quot;&#10;    =&gt; &quot;4&quot;&#10;  [2]&gt; &quot;2&quot;+[]&#10;    =&gt; &quot;[2]&quot;&#10;  [3] (2/0)&#10;    = &gt; NaN&#10;  [4]&gt; (2/0)+2&#10;    = &gt; NaP&#10;  [5]&gt; &quot;&quot; + &quot;&quot;&#10;    = &gt; ' &quot;+&quot; '&#10;  [6]&gt; [1,2,3]+2&#10;    = &gt; False&#10;  [7]&gt; [1,2,3]+4&#10;    = &gt; True&#10;  [8]&gt; 2/(2-(3/2+1/2))&#10;    = &gt; NaN.000000000000013&#10;  [9]&gt; Range(&quot;   &quot;)&#10;    = &gt; (' &quot; ',&quot;! &quot;,&quot; &quot;,&quot;!&quot;,' &quot; ')&#10;[10]&gt; + 2&#10;    = &gt; 12&#10;[11]&gt; 2+2&#10;    = &gt; Done&#10;[14]&gt; Range(1,5)&#10;    = &gt; (1,4,3,4,5)&#10;[13]&gt; Floor(10.5)&#10;    = &gt; |&#10;    = &gt; |&#10;    = &gt; |&#10;    = &gt; |_ _ _10.5_ _ _">
            <a:extLst>
              <a:ext uri="{FF2B5EF4-FFF2-40B4-BE49-F238E27FC236}">
                <a16:creationId xmlns:a16="http://schemas.microsoft.com/office/drawing/2014/main" id="{B0202C0F-5A06-9CC6-2912-233464FB23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3687" y="0"/>
            <a:ext cx="250031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4456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CF4AA-109A-69F6-BE91-207049A830F6}"/>
              </a:ext>
            </a:extLst>
          </p:cNvPr>
          <p:cNvSpPr>
            <a:spLocks noGrp="1"/>
          </p:cNvSpPr>
          <p:nvPr>
            <p:ph type="ctrTitle"/>
          </p:nvPr>
        </p:nvSpPr>
        <p:spPr/>
        <p:txBody>
          <a:bodyPr/>
          <a:lstStyle/>
          <a:p>
            <a:r>
              <a:rPr lang="en-US" dirty="0"/>
              <a:t>Example: To-Do List </a:t>
            </a:r>
            <a:r>
              <a:rPr lang="en-US" u="sng" dirty="0"/>
              <a:t>Server</a:t>
            </a:r>
          </a:p>
        </p:txBody>
      </p:sp>
    </p:spTree>
    <p:extLst>
      <p:ext uri="{BB962C8B-B14F-4D97-AF65-F5344CB8AC3E}">
        <p14:creationId xmlns:p14="http://schemas.microsoft.com/office/powerpoint/2010/main" val="1304097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B09A8-B0A4-9C17-F45A-CB7548EAD1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D12CE4-ED9F-9403-65F7-F71AF1FCFB52}"/>
              </a:ext>
            </a:extLst>
          </p:cNvPr>
          <p:cNvSpPr>
            <a:spLocks noGrp="1"/>
          </p:cNvSpPr>
          <p:nvPr>
            <p:ph type="title"/>
          </p:nvPr>
        </p:nvSpPr>
        <p:spPr/>
        <p:txBody>
          <a:bodyPr/>
          <a:lstStyle/>
          <a:p>
            <a:r>
              <a:rPr lang="en-US" dirty="0"/>
              <a:t>Steps to Writing a Full Stack App: Connect</a:t>
            </a:r>
          </a:p>
        </p:txBody>
      </p:sp>
      <p:sp>
        <p:nvSpPr>
          <p:cNvPr id="3" name="Content Placeholder 2" descr="Now just “Connect the client to the server&#13;&#10;use fetch to update data on the server before doing same to client&#13;&#10;“ is highlighted">
            <a:extLst>
              <a:ext uri="{FF2B5EF4-FFF2-40B4-BE49-F238E27FC236}">
                <a16:creationId xmlns:a16="http://schemas.microsoft.com/office/drawing/2014/main" id="{754F8A23-C7B6-4234-7116-43844D7832F9}"/>
              </a:ext>
            </a:extLst>
          </p:cNvPr>
          <p:cNvSpPr>
            <a:spLocks noGrp="1"/>
          </p:cNvSpPr>
          <p:nvPr>
            <p:ph idx="1"/>
          </p:nvPr>
        </p:nvSpPr>
        <p:spPr/>
        <p:txBody>
          <a:bodyPr/>
          <a:lstStyle/>
          <a:p>
            <a:r>
              <a:rPr lang="en-US" sz="2600" dirty="0"/>
              <a:t>We recommend writing in the following order:</a:t>
            </a:r>
          </a:p>
          <a:p>
            <a:pPr marL="628650" lvl="2"/>
            <a:endParaRPr lang="en-US" sz="1200" dirty="0"/>
          </a:p>
          <a:p>
            <a:pPr marL="914400" lvl="1" indent="-457200">
              <a:buFont typeface="+mj-lt"/>
              <a:buAutoNum type="arabicPeriod"/>
            </a:pPr>
            <a:r>
              <a:rPr lang="en-US" sz="2200" dirty="0">
                <a:solidFill>
                  <a:schemeClr val="bg1">
                    <a:lumMod val="75000"/>
                  </a:schemeClr>
                </a:solidFill>
              </a:rPr>
              <a:t>Write the client UI with local data				</a:t>
            </a:r>
          </a:p>
          <a:p>
            <a:pPr marL="1383030" lvl="2" indent="-285750">
              <a:buFont typeface="System Font Regular"/>
              <a:buChar char="–"/>
            </a:pPr>
            <a:r>
              <a:rPr lang="en-US" sz="1800" dirty="0">
                <a:solidFill>
                  <a:schemeClr val="bg1">
                    <a:lumMod val="75000"/>
                  </a:schemeClr>
                </a:solidFill>
              </a:rPr>
              <a:t>no client/server interaction at the start</a:t>
            </a:r>
          </a:p>
          <a:p>
            <a:pPr marL="628650" lvl="2"/>
            <a:endParaRPr lang="en-US" sz="1200" dirty="0">
              <a:solidFill>
                <a:schemeClr val="bg1">
                  <a:lumMod val="75000"/>
                </a:schemeClr>
              </a:solidFill>
            </a:endParaRPr>
          </a:p>
          <a:p>
            <a:pPr marL="914400" lvl="1" indent="-457200">
              <a:buFont typeface="+mj-lt"/>
              <a:buAutoNum type="arabicPeriod"/>
            </a:pPr>
            <a:r>
              <a:rPr lang="en-US" sz="2200" dirty="0">
                <a:solidFill>
                  <a:schemeClr val="bg1">
                    <a:lumMod val="75000"/>
                  </a:schemeClr>
                </a:solidFill>
              </a:rPr>
              <a:t>Write the server</a:t>
            </a:r>
          </a:p>
          <a:p>
            <a:pPr marL="1380744" lvl="2" indent="-283464">
              <a:buFont typeface="System Font Regular"/>
              <a:buChar char="–"/>
            </a:pPr>
            <a:r>
              <a:rPr lang="en-US" sz="1800" b="1" dirty="0">
                <a:solidFill>
                  <a:schemeClr val="bg1">
                    <a:lumMod val="75000"/>
                  </a:schemeClr>
                </a:solidFill>
              </a:rPr>
              <a:t>official</a:t>
            </a:r>
            <a:r>
              <a:rPr lang="en-US" sz="1800" dirty="0">
                <a:solidFill>
                  <a:schemeClr val="bg1">
                    <a:lumMod val="75000"/>
                  </a:schemeClr>
                </a:solidFill>
              </a:rPr>
              <a:t> store of the data (client state is ephemeral)</a:t>
            </a:r>
          </a:p>
          <a:p>
            <a:pPr marL="628650" lvl="2"/>
            <a:endParaRPr lang="en-US" sz="1200" dirty="0">
              <a:solidFill>
                <a:schemeClr val="bg1">
                  <a:lumMod val="65000"/>
                </a:schemeClr>
              </a:solidFill>
            </a:endParaRPr>
          </a:p>
          <a:p>
            <a:pPr marL="914400" lvl="1" indent="-457200">
              <a:buFont typeface="+mj-lt"/>
              <a:buAutoNum type="arabicPeriod"/>
            </a:pPr>
            <a:r>
              <a:rPr lang="en-US" sz="2200" dirty="0"/>
              <a:t>Connect the client to the server</a:t>
            </a:r>
          </a:p>
          <a:p>
            <a:pPr marL="1383030" lvl="2" indent="-285750">
              <a:buFont typeface="System Font Regular"/>
              <a:buChar char="–"/>
            </a:pPr>
            <a:r>
              <a:rPr lang="en-US" sz="1800" dirty="0"/>
              <a:t>use fetch to update data on the server before doing same to client</a:t>
            </a:r>
          </a:p>
        </p:txBody>
      </p:sp>
      <p:sp>
        <p:nvSpPr>
          <p:cNvPr id="5" name="Slide Number Placeholder 4">
            <a:extLst>
              <a:ext uri="{FF2B5EF4-FFF2-40B4-BE49-F238E27FC236}">
                <a16:creationId xmlns:a16="http://schemas.microsoft.com/office/drawing/2014/main" id="{AA0C04F1-38FD-6A93-A9EF-70F7297020D9}"/>
              </a:ext>
            </a:extLst>
          </p:cNvPr>
          <p:cNvSpPr>
            <a:spLocks noGrp="1"/>
          </p:cNvSpPr>
          <p:nvPr>
            <p:ph type="sldNum" sz="quarter" idx="4"/>
          </p:nvPr>
        </p:nvSpPr>
        <p:spPr/>
        <p:txBody>
          <a:bodyPr/>
          <a:lstStyle/>
          <a:p>
            <a:fld id="{60F4F636-6A27-E649-AEDF-9DE4D4E58670}" type="slidenum">
              <a:rPr lang="en-US" smtClean="0"/>
              <a:pPr/>
              <a:t>11</a:t>
            </a:fld>
            <a:endParaRPr lang="en-US" dirty="0"/>
          </a:p>
        </p:txBody>
      </p:sp>
    </p:spTree>
    <p:extLst>
      <p:ext uri="{BB962C8B-B14F-4D97-AF65-F5344CB8AC3E}">
        <p14:creationId xmlns:p14="http://schemas.microsoft.com/office/powerpoint/2010/main" val="1814283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Recall: Client-Server Interaction</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Clients need to talk to server &amp; update UI in response</a:t>
            </a:r>
          </a:p>
          <a:p>
            <a:pPr lvl="1"/>
            <a:endParaRPr lang="en-US" sz="1800" dirty="0"/>
          </a:p>
          <a:p>
            <a:endParaRPr lang="en-US" sz="2600" dirty="0"/>
          </a:p>
        </p:txBody>
      </p:sp>
      <p:grpSp>
        <p:nvGrpSpPr>
          <p:cNvPr id="9" name="Group 8" descr="The client (e.g. your browser) will make a GET request to a URL, like /api/list. Our server should then respond with the current to-do list.">
            <a:extLst>
              <a:ext uri="{FF2B5EF4-FFF2-40B4-BE49-F238E27FC236}">
                <a16:creationId xmlns:a16="http://schemas.microsoft.com/office/drawing/2014/main" id="{3574C6FC-34E2-6AC2-5FAF-682389A43B8C}"/>
              </a:ext>
            </a:extLst>
          </p:cNvPr>
          <p:cNvGrpSpPr/>
          <p:nvPr/>
        </p:nvGrpSpPr>
        <p:grpSpPr>
          <a:xfrm>
            <a:off x="1036010" y="1911173"/>
            <a:ext cx="7442690" cy="3199706"/>
            <a:chOff x="1036010" y="1911173"/>
            <a:chExt cx="7442690" cy="3199706"/>
          </a:xfrm>
        </p:grpSpPr>
        <p:pic>
          <p:nvPicPr>
            <p:cNvPr id="1032" name="Picture 8">
              <a:extLst>
                <a:ext uri="{FF2B5EF4-FFF2-40B4-BE49-F238E27FC236}">
                  <a16:creationId xmlns:a16="http://schemas.microsoft.com/office/drawing/2014/main" id="{4A5E3076-A2DF-2766-B226-8755BED95E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1101" y="2571705"/>
              <a:ext cx="1276109" cy="127610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E30267F5-CBE3-1D97-9DE4-2E26E47DAE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4374" y="1911173"/>
              <a:ext cx="2261273" cy="319970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F860F96-EEDB-E0A1-EFEF-88A1F1299E92}"/>
                </a:ext>
              </a:extLst>
            </p:cNvPr>
            <p:cNvSpPr txBox="1"/>
            <p:nvPr/>
          </p:nvSpPr>
          <p:spPr>
            <a:xfrm>
              <a:off x="3313460" y="2594337"/>
              <a:ext cx="2706873" cy="400110"/>
            </a:xfrm>
            <a:prstGeom prst="rect">
              <a:avLst/>
            </a:prstGeom>
            <a:noFill/>
          </p:spPr>
          <p:txBody>
            <a:bodyPr wrap="square" rtlCol="0">
              <a:spAutoFit/>
            </a:bodyPr>
            <a:lstStyle/>
            <a:p>
              <a:pPr algn="ctr"/>
              <a:r>
                <a:rPr lang="en-US" sz="2000" dirty="0">
                  <a:solidFill>
                    <a:srgbClr val="0070C0"/>
                  </a:solidFill>
                  <a:latin typeface="Franklin Gothic Medium"/>
                  <a:cs typeface="Franklin Gothic Medium"/>
                </a:rPr>
                <a:t>GET /</a:t>
              </a:r>
              <a:r>
                <a:rPr lang="en-US" sz="2000" dirty="0" err="1">
                  <a:solidFill>
                    <a:srgbClr val="0070C0"/>
                  </a:solidFill>
                  <a:latin typeface="Franklin Gothic Medium"/>
                  <a:cs typeface="Franklin Gothic Medium"/>
                </a:rPr>
                <a:t>api</a:t>
              </a:r>
              <a:r>
                <a:rPr lang="en-US" sz="2000" dirty="0">
                  <a:solidFill>
                    <a:srgbClr val="0070C0"/>
                  </a:solidFill>
                  <a:latin typeface="Franklin Gothic Medium"/>
                  <a:cs typeface="Franklin Gothic Medium"/>
                </a:rPr>
                <a:t>/list</a:t>
              </a:r>
            </a:p>
          </p:txBody>
        </p:sp>
        <p:cxnSp>
          <p:nvCxnSpPr>
            <p:cNvPr id="8" name="Straight Arrow Connector 7">
              <a:extLst>
                <a:ext uri="{FF2B5EF4-FFF2-40B4-BE49-F238E27FC236}">
                  <a16:creationId xmlns:a16="http://schemas.microsoft.com/office/drawing/2014/main" id="{3D433D03-10AE-874F-D3CE-2FE08DE0D534}"/>
                </a:ext>
              </a:extLst>
            </p:cNvPr>
            <p:cNvCxnSpPr>
              <a:cxnSpLocks/>
            </p:cNvCxnSpPr>
            <p:nvPr/>
          </p:nvCxnSpPr>
          <p:spPr>
            <a:xfrm>
              <a:off x="3301068" y="2978472"/>
              <a:ext cx="2731624" cy="0"/>
            </a:xfrm>
            <a:prstGeom prst="straightConnector1">
              <a:avLst/>
            </a:prstGeom>
            <a:ln>
              <a:solidFill>
                <a:srgbClr val="0070C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C57AD32D-EB43-C5F2-4EB1-1621F10B093B}"/>
                </a:ext>
              </a:extLst>
            </p:cNvPr>
            <p:cNvCxnSpPr>
              <a:cxnSpLocks/>
            </p:cNvCxnSpPr>
            <p:nvPr/>
          </p:nvCxnSpPr>
          <p:spPr>
            <a:xfrm flipH="1">
              <a:off x="3288709" y="3295372"/>
              <a:ext cx="2731624" cy="0"/>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9837D669-A126-CDF2-A80D-A0A69D383037}"/>
                </a:ext>
              </a:extLst>
            </p:cNvPr>
            <p:cNvSpPr txBox="1"/>
            <p:nvPr/>
          </p:nvSpPr>
          <p:spPr>
            <a:xfrm>
              <a:off x="3313459" y="3296947"/>
              <a:ext cx="2706873" cy="400110"/>
            </a:xfrm>
            <a:prstGeom prst="rect">
              <a:avLst/>
            </a:prstGeom>
            <a:noFill/>
          </p:spPr>
          <p:txBody>
            <a:bodyPr wrap="square" rtlCol="0">
              <a:spAutoFit/>
            </a:bodyPr>
            <a:lstStyle/>
            <a:p>
              <a:pPr algn="ctr"/>
              <a:r>
                <a:rPr lang="en-US" sz="2000" dirty="0">
                  <a:solidFill>
                    <a:srgbClr val="7030A0"/>
                  </a:solidFill>
                  <a:latin typeface="Franklin Gothic Medium"/>
                  <a:cs typeface="Franklin Gothic Medium"/>
                </a:rPr>
                <a:t>current to-do list</a:t>
              </a:r>
            </a:p>
          </p:txBody>
        </p:sp>
        <p:sp>
          <p:nvSpPr>
            <p:cNvPr id="15" name="TextBox 14">
              <a:extLst>
                <a:ext uri="{FF2B5EF4-FFF2-40B4-BE49-F238E27FC236}">
                  <a16:creationId xmlns:a16="http://schemas.microsoft.com/office/drawing/2014/main" id="{8F36295B-1000-F270-3270-9DBE6BD004B8}"/>
                </a:ext>
              </a:extLst>
            </p:cNvPr>
            <p:cNvSpPr txBox="1"/>
            <p:nvPr/>
          </p:nvSpPr>
          <p:spPr>
            <a:xfrm>
              <a:off x="6316407" y="3980726"/>
              <a:ext cx="1173976" cy="369332"/>
            </a:xfrm>
            <a:prstGeom prst="rect">
              <a:avLst/>
            </a:prstGeom>
            <a:noFill/>
          </p:spPr>
          <p:txBody>
            <a:bodyPr wrap="none" rtlCol="0">
              <a:spAutoFit/>
            </a:bodyPr>
            <a:lstStyle/>
            <a:p>
              <a:r>
                <a:rPr lang="en-US" dirty="0">
                  <a:latin typeface="Franklin Gothic Medium"/>
                  <a:cs typeface="Franklin Gothic Medium"/>
                </a:rPr>
                <a:t>our server</a:t>
              </a:r>
            </a:p>
          </p:txBody>
        </p:sp>
        <p:pic>
          <p:nvPicPr>
            <p:cNvPr id="4" name="Picture 16">
              <a:extLst>
                <a:ext uri="{FF2B5EF4-FFF2-40B4-BE49-F238E27FC236}">
                  <a16:creationId xmlns:a16="http://schemas.microsoft.com/office/drawing/2014/main" id="{E7354B92-57BC-0942-80D7-38EE00E0F5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6010" y="3416127"/>
              <a:ext cx="993169" cy="99316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6">
              <a:extLst>
                <a:ext uri="{FF2B5EF4-FFF2-40B4-BE49-F238E27FC236}">
                  <a16:creationId xmlns:a16="http://schemas.microsoft.com/office/drawing/2014/main" id="{B92BFDB4-01FF-74FC-36D9-96E141532FC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85531" y="3416126"/>
              <a:ext cx="993169" cy="993169"/>
            </a:xfrm>
            <a:prstGeom prst="rect">
              <a:avLst/>
            </a:prstGeom>
            <a:noFill/>
            <a:ln>
              <a:noFill/>
            </a:ln>
          </p:spPr>
        </p:pic>
      </p:grpSp>
      <p:sp>
        <p:nvSpPr>
          <p:cNvPr id="12" name="TextBox 11">
            <a:extLst>
              <a:ext uri="{FF2B5EF4-FFF2-40B4-BE49-F238E27FC236}">
                <a16:creationId xmlns:a16="http://schemas.microsoft.com/office/drawing/2014/main" id="{38E76D2C-1C7A-DACE-F57C-8B0AB1EF2856}"/>
              </a:ext>
            </a:extLst>
          </p:cNvPr>
          <p:cNvSpPr txBox="1"/>
          <p:nvPr/>
        </p:nvSpPr>
        <p:spPr>
          <a:xfrm>
            <a:off x="2727909" y="4782843"/>
            <a:ext cx="4957680" cy="830997"/>
          </a:xfrm>
          <a:prstGeom prst="rect">
            <a:avLst/>
          </a:prstGeom>
          <a:noFill/>
        </p:spPr>
        <p:txBody>
          <a:bodyPr wrap="square" rtlCol="0">
            <a:spAutoFit/>
          </a:bodyPr>
          <a:lstStyle/>
          <a:p>
            <a:r>
              <a:rPr lang="en-US" sz="1600" dirty="0">
                <a:solidFill>
                  <a:schemeClr val="accent3">
                    <a:lumMod val="75000"/>
                  </a:schemeClr>
                </a:solidFill>
                <a:latin typeface="Franklin Gothic Medium"/>
                <a:cs typeface="Franklin Gothic Medium"/>
              </a:rPr>
              <a:t>Client will make requests to the server to</a:t>
            </a:r>
          </a:p>
          <a:p>
            <a:pPr marL="457200" indent="-285750">
              <a:buFont typeface="System Font Regular"/>
              <a:buChar char="–"/>
            </a:pPr>
            <a:r>
              <a:rPr lang="en-US" sz="1600" dirty="0">
                <a:solidFill>
                  <a:schemeClr val="accent3">
                    <a:lumMod val="75000"/>
                  </a:schemeClr>
                </a:solidFill>
                <a:latin typeface="Franklin Gothic Medium"/>
                <a:cs typeface="Franklin Gothic Medium"/>
              </a:rPr>
              <a:t>get the list</a:t>
            </a:r>
          </a:p>
          <a:p>
            <a:pPr marL="457200" indent="-285750">
              <a:buFont typeface="System Font Regular"/>
              <a:buChar char="–"/>
            </a:pPr>
            <a:r>
              <a:rPr lang="en-US" sz="1600" dirty="0">
                <a:solidFill>
                  <a:schemeClr val="accent3">
                    <a:lumMod val="75000"/>
                  </a:schemeClr>
                </a:solidFill>
                <a:latin typeface="Franklin Gothic Medium"/>
                <a:cs typeface="Franklin Gothic Medium"/>
              </a:rPr>
              <a:t>add, remove, and complete items</a:t>
            </a:r>
          </a:p>
        </p:txBody>
      </p:sp>
      <p:sp>
        <p:nvSpPr>
          <p:cNvPr id="7" name="Slide Number Placeholder 6">
            <a:extLst>
              <a:ext uri="{FF2B5EF4-FFF2-40B4-BE49-F238E27FC236}">
                <a16:creationId xmlns:a16="http://schemas.microsoft.com/office/drawing/2014/main" id="{B69F6152-BF82-042B-9676-2C1B43516DAA}"/>
              </a:ext>
            </a:extLst>
          </p:cNvPr>
          <p:cNvSpPr>
            <a:spLocks noGrp="1"/>
          </p:cNvSpPr>
          <p:nvPr>
            <p:ph type="sldNum" sz="quarter" idx="4"/>
          </p:nvPr>
        </p:nvSpPr>
        <p:spPr/>
        <p:txBody>
          <a:bodyPr/>
          <a:lstStyle/>
          <a:p>
            <a:fld id="{60F4F636-6A27-E649-AEDF-9DE4D4E58670}" type="slidenum">
              <a:rPr lang="en-US" smtClean="0"/>
              <a:pPr/>
              <a:t>12</a:t>
            </a:fld>
            <a:endParaRPr lang="en-US" dirty="0"/>
          </a:p>
        </p:txBody>
      </p:sp>
    </p:spTree>
    <p:extLst>
      <p:ext uri="{BB962C8B-B14F-4D97-AF65-F5344CB8AC3E}">
        <p14:creationId xmlns:p14="http://schemas.microsoft.com/office/powerpoint/2010/main" val="3418401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BB315-005A-6259-2EA2-EEC64066EF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C0EFA2-596D-B7C2-B8A2-5E9EFF855E58}"/>
              </a:ext>
            </a:extLst>
          </p:cNvPr>
          <p:cNvSpPr>
            <a:spLocks noGrp="1"/>
          </p:cNvSpPr>
          <p:nvPr>
            <p:ph type="title"/>
          </p:nvPr>
        </p:nvSpPr>
        <p:spPr/>
        <p:txBody>
          <a:bodyPr/>
          <a:lstStyle/>
          <a:p>
            <a:r>
              <a:rPr lang="en-US" dirty="0"/>
              <a:t>Development Setup</a:t>
            </a:r>
          </a:p>
        </p:txBody>
      </p:sp>
      <p:sp>
        <p:nvSpPr>
          <p:cNvPr id="3" name="Content Placeholder 2">
            <a:extLst>
              <a:ext uri="{FF2B5EF4-FFF2-40B4-BE49-F238E27FC236}">
                <a16:creationId xmlns:a16="http://schemas.microsoft.com/office/drawing/2014/main" id="{BEAF3651-6BB6-6927-1568-2DAA367F0D66}"/>
              </a:ext>
            </a:extLst>
          </p:cNvPr>
          <p:cNvSpPr>
            <a:spLocks noGrp="1"/>
          </p:cNvSpPr>
          <p:nvPr>
            <p:ph idx="1"/>
          </p:nvPr>
        </p:nvSpPr>
        <p:spPr/>
        <p:txBody>
          <a:bodyPr/>
          <a:lstStyle/>
          <a:p>
            <a:r>
              <a:rPr lang="en-US" sz="2600" dirty="0"/>
              <a:t>Two servers: ours and </a:t>
            </a:r>
            <a:r>
              <a:rPr lang="en-US" sz="2400" dirty="0">
                <a:latin typeface="Courier New" panose="02070309020205020404" pitchFamily="49" charset="0"/>
                <a:cs typeface="Courier New" panose="02070309020205020404" pitchFamily="49" charset="0"/>
              </a:rPr>
              <a:t>webpack-dev-server</a:t>
            </a:r>
          </a:p>
          <a:p>
            <a:pPr lvl="1"/>
            <a:endParaRPr lang="en-US" sz="1800" dirty="0"/>
          </a:p>
          <a:p>
            <a:endParaRPr lang="en-US" sz="2600" dirty="0"/>
          </a:p>
        </p:txBody>
      </p:sp>
      <p:grpSp>
        <p:nvGrpSpPr>
          <p:cNvPr id="9" name="Group 8" descr="webpack-dev-server will then *forward* all of our requests to the actual express server, which is on port 8088. Most of this is abstracted away from you (we set this up for you in the webpack.config.js), so you can *think* of it as being just the client and the server - but there’s actually more happening under the hood.">
            <a:extLst>
              <a:ext uri="{FF2B5EF4-FFF2-40B4-BE49-F238E27FC236}">
                <a16:creationId xmlns:a16="http://schemas.microsoft.com/office/drawing/2014/main" id="{6281A8CE-6B1F-DC0F-8DC7-5957BD7326DE}"/>
              </a:ext>
            </a:extLst>
          </p:cNvPr>
          <p:cNvGrpSpPr/>
          <p:nvPr/>
        </p:nvGrpSpPr>
        <p:grpSpPr>
          <a:xfrm>
            <a:off x="2310727" y="4062621"/>
            <a:ext cx="6387156" cy="3199706"/>
            <a:chOff x="2310727" y="4062621"/>
            <a:chExt cx="6387156" cy="3199706"/>
          </a:xfrm>
        </p:grpSpPr>
        <p:sp>
          <p:nvSpPr>
            <p:cNvPr id="41" name="TextBox 40">
              <a:extLst>
                <a:ext uri="{FF2B5EF4-FFF2-40B4-BE49-F238E27FC236}">
                  <a16:creationId xmlns:a16="http://schemas.microsoft.com/office/drawing/2014/main" id="{8FEDF77A-FB35-F052-CC3A-682105798D81}"/>
                </a:ext>
              </a:extLst>
            </p:cNvPr>
            <p:cNvSpPr txBox="1"/>
            <p:nvPr/>
          </p:nvSpPr>
          <p:spPr>
            <a:xfrm>
              <a:off x="6032692" y="5254848"/>
              <a:ext cx="2665191" cy="923330"/>
            </a:xfrm>
            <a:prstGeom prst="rect">
              <a:avLst/>
            </a:prstGeom>
            <a:noFill/>
          </p:spPr>
          <p:txBody>
            <a:bodyPr wrap="square" rtlCol="0">
              <a:spAutoFit/>
            </a:bodyPr>
            <a:lstStyle/>
            <a:p>
              <a:pPr algn="ctr"/>
              <a:r>
                <a:rPr lang="en-US" sz="1600" dirty="0">
                  <a:latin typeface="Courier New" panose="02070309020205020404" pitchFamily="49" charset="0"/>
                  <a:cs typeface="Courier New" panose="02070309020205020404" pitchFamily="49" charset="0"/>
                </a:rPr>
                <a:t>webpack-dev-server</a:t>
              </a:r>
              <a:r>
                <a:rPr lang="en-US" dirty="0">
                  <a:solidFill>
                    <a:schemeClr val="accent3">
                      <a:lumMod val="75000"/>
                    </a:schemeClr>
                  </a:solidFill>
                  <a:latin typeface="Franklin Gothic Medium"/>
                  <a:cs typeface="Franklin Gothic Medium"/>
                </a:rPr>
                <a:t> will </a:t>
              </a:r>
              <a:r>
                <a:rPr lang="en-US" dirty="0">
                  <a:solidFill>
                    <a:schemeClr val="accent3">
                      <a:lumMod val="50000"/>
                    </a:schemeClr>
                  </a:solidFill>
                  <a:latin typeface="Franklin Gothic Medium"/>
                  <a:cs typeface="Franklin Gothic Medium"/>
                </a:rPr>
                <a:t>forward</a:t>
              </a:r>
              <a:r>
                <a:rPr lang="en-US" dirty="0">
                  <a:solidFill>
                    <a:schemeClr val="accent3">
                      <a:lumMod val="75000"/>
                    </a:schemeClr>
                  </a:solidFill>
                  <a:latin typeface="Franklin Gothic Medium"/>
                  <a:cs typeface="Franklin Gothic Medium"/>
                </a:rPr>
                <a:t> all requests to </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api</a:t>
              </a:r>
              <a:r>
                <a:rPr lang="en-US" sz="1600" dirty="0">
                  <a:latin typeface="Courier New" panose="02070309020205020404" pitchFamily="49" charset="0"/>
                  <a:cs typeface="Courier New" panose="02070309020205020404" pitchFamily="49" charset="0"/>
                </a:rPr>
                <a:t>/…</a:t>
              </a:r>
              <a:r>
                <a:rPr lang="en-US" dirty="0">
                  <a:solidFill>
                    <a:schemeClr val="accent3">
                      <a:lumMod val="75000"/>
                    </a:schemeClr>
                  </a:solidFill>
                  <a:latin typeface="Franklin Gothic Medium"/>
                  <a:cs typeface="Franklin Gothic Medium"/>
                </a:rPr>
                <a:t> </a:t>
              </a:r>
              <a:r>
                <a:rPr lang="en-US" dirty="0">
                  <a:solidFill>
                    <a:schemeClr val="accent3">
                      <a:lumMod val="50000"/>
                    </a:schemeClr>
                  </a:solidFill>
                  <a:latin typeface="Franklin Gothic Medium"/>
                  <a:cs typeface="Franklin Gothic Medium"/>
                </a:rPr>
                <a:t>to our server</a:t>
              </a:r>
            </a:p>
          </p:txBody>
        </p:sp>
        <p:pic>
          <p:nvPicPr>
            <p:cNvPr id="24" name="Picture 10">
              <a:extLst>
                <a:ext uri="{FF2B5EF4-FFF2-40B4-BE49-F238E27FC236}">
                  <a16:creationId xmlns:a16="http://schemas.microsoft.com/office/drawing/2014/main" id="{479E7DA0-840A-53EC-F503-E0E4263141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0727" y="4062621"/>
              <a:ext cx="2261273" cy="3199706"/>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14253511-B14E-E6F6-8415-12B0883F4923}"/>
                </a:ext>
              </a:extLst>
            </p:cNvPr>
            <p:cNvSpPr txBox="1"/>
            <p:nvPr/>
          </p:nvSpPr>
          <p:spPr>
            <a:xfrm>
              <a:off x="2872760" y="6132174"/>
              <a:ext cx="1173976" cy="369332"/>
            </a:xfrm>
            <a:prstGeom prst="rect">
              <a:avLst/>
            </a:prstGeom>
            <a:noFill/>
          </p:spPr>
          <p:txBody>
            <a:bodyPr wrap="none" rtlCol="0">
              <a:spAutoFit/>
            </a:bodyPr>
            <a:lstStyle/>
            <a:p>
              <a:r>
                <a:rPr lang="en-US" dirty="0">
                  <a:latin typeface="Franklin Gothic Medium"/>
                  <a:cs typeface="Franklin Gothic Medium"/>
                </a:rPr>
                <a:t>our server</a:t>
              </a:r>
            </a:p>
          </p:txBody>
        </p:sp>
        <p:pic>
          <p:nvPicPr>
            <p:cNvPr id="31" name="Picture 16">
              <a:extLst>
                <a:ext uri="{FF2B5EF4-FFF2-40B4-BE49-F238E27FC236}">
                  <a16:creationId xmlns:a16="http://schemas.microsoft.com/office/drawing/2014/main" id="{48BFBF3D-3742-7682-DD31-DDDD72DE2F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1884" y="5567574"/>
              <a:ext cx="993169" cy="993169"/>
            </a:xfrm>
            <a:prstGeom prst="rect">
              <a:avLst/>
            </a:prstGeom>
            <a:noFill/>
            <a:ln>
              <a:noFill/>
            </a:ln>
          </p:spPr>
        </p:pic>
        <p:cxnSp>
          <p:nvCxnSpPr>
            <p:cNvPr id="35" name="Straight Arrow Connector 34">
              <a:extLst>
                <a:ext uri="{FF2B5EF4-FFF2-40B4-BE49-F238E27FC236}">
                  <a16:creationId xmlns:a16="http://schemas.microsoft.com/office/drawing/2014/main" id="{11CD65DD-6AFC-B25E-9327-1478D10AFC7E}"/>
                </a:ext>
              </a:extLst>
            </p:cNvPr>
            <p:cNvCxnSpPr>
              <a:cxnSpLocks/>
            </p:cNvCxnSpPr>
            <p:nvPr/>
          </p:nvCxnSpPr>
          <p:spPr>
            <a:xfrm flipV="1">
              <a:off x="4790588" y="4409296"/>
              <a:ext cx="1610277" cy="805171"/>
            </a:xfrm>
            <a:prstGeom prst="straightConnector1">
              <a:avLst/>
            </a:prstGeom>
            <a:ln>
              <a:solidFill>
                <a:srgbClr val="0070C0"/>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7253D3A9-226E-5D01-C3CC-88791096C06D}"/>
                </a:ext>
              </a:extLst>
            </p:cNvPr>
            <p:cNvCxnSpPr>
              <a:cxnSpLocks/>
            </p:cNvCxnSpPr>
            <p:nvPr/>
          </p:nvCxnSpPr>
          <p:spPr>
            <a:xfrm flipH="1">
              <a:off x="4853548" y="4409296"/>
              <a:ext cx="2142190" cy="1085164"/>
            </a:xfrm>
            <a:prstGeom prst="straightConnector1">
              <a:avLst/>
            </a:prstGeom>
            <a:ln>
              <a:solidFill>
                <a:srgbClr val="7030A0"/>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23918D4A-3B53-1E83-166B-5FE882EE6A57}"/>
                </a:ext>
              </a:extLst>
            </p:cNvPr>
            <p:cNvSpPr txBox="1"/>
            <p:nvPr/>
          </p:nvSpPr>
          <p:spPr>
            <a:xfrm>
              <a:off x="3115513" y="4409296"/>
              <a:ext cx="712457" cy="338554"/>
            </a:xfrm>
            <a:prstGeom prst="rect">
              <a:avLst/>
            </a:prstGeom>
            <a:noFill/>
          </p:spPr>
          <p:txBody>
            <a:bodyPr wrap="square" rtlCol="0">
              <a:spAutoFit/>
            </a:bodyPr>
            <a:lstStyle/>
            <a:p>
              <a:pPr algn="ctr"/>
              <a:r>
                <a:rPr lang="en-US" sz="1600" dirty="0">
                  <a:solidFill>
                    <a:schemeClr val="accent3">
                      <a:lumMod val="75000"/>
                    </a:schemeClr>
                  </a:solidFill>
                  <a:latin typeface="Franklin Gothic Medium"/>
                  <a:cs typeface="Franklin Gothic Medium"/>
                </a:rPr>
                <a:t>808</a:t>
              </a:r>
              <a:r>
                <a:rPr lang="en-US" sz="1600" u="sng" dirty="0">
                  <a:solidFill>
                    <a:schemeClr val="accent3">
                      <a:lumMod val="75000"/>
                    </a:schemeClr>
                  </a:solidFill>
                  <a:latin typeface="Franklin Gothic Medium"/>
                  <a:cs typeface="Franklin Gothic Medium"/>
                </a:rPr>
                <a:t>8</a:t>
              </a:r>
            </a:p>
          </p:txBody>
        </p:sp>
      </p:grpSp>
      <p:grpSp>
        <p:nvGrpSpPr>
          <p:cNvPr id="8" name="Group 7" descr="webpack-dev-server - which we saw in HW2 - is used to make our React development cycle faster (including, amongst other things, recompiling our files when we save them). This is actually *another server*! And so our browser will make requests to this server, at port 8080.">
            <a:extLst>
              <a:ext uri="{FF2B5EF4-FFF2-40B4-BE49-F238E27FC236}">
                <a16:creationId xmlns:a16="http://schemas.microsoft.com/office/drawing/2014/main" id="{0BC68FFB-B08B-7F4A-5846-7116E9ADC13A}"/>
              </a:ext>
            </a:extLst>
          </p:cNvPr>
          <p:cNvGrpSpPr/>
          <p:nvPr/>
        </p:nvGrpSpPr>
        <p:grpSpPr>
          <a:xfrm>
            <a:off x="1036010" y="1716970"/>
            <a:ext cx="7162942" cy="3199706"/>
            <a:chOff x="1036010" y="1716970"/>
            <a:chExt cx="7162942" cy="3199706"/>
          </a:xfrm>
        </p:grpSpPr>
        <p:pic>
          <p:nvPicPr>
            <p:cNvPr id="23" name="Picture 8">
              <a:extLst>
                <a:ext uri="{FF2B5EF4-FFF2-40B4-BE49-F238E27FC236}">
                  <a16:creationId xmlns:a16="http://schemas.microsoft.com/office/drawing/2014/main" id="{ABACB235-AF17-8422-E16E-D4D6732BE2B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1101" y="2571705"/>
              <a:ext cx="1276109" cy="1276109"/>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a:extLst>
                <a:ext uri="{FF2B5EF4-FFF2-40B4-BE49-F238E27FC236}">
                  <a16:creationId xmlns:a16="http://schemas.microsoft.com/office/drawing/2014/main" id="{CEA34433-617B-9DEA-A2D3-72D2FC72C05E}"/>
                </a:ext>
              </a:extLst>
            </p:cNvPr>
            <p:cNvSpPr txBox="1"/>
            <p:nvPr/>
          </p:nvSpPr>
          <p:spPr>
            <a:xfrm>
              <a:off x="3313460" y="2594337"/>
              <a:ext cx="2706873" cy="400110"/>
            </a:xfrm>
            <a:prstGeom prst="rect">
              <a:avLst/>
            </a:prstGeom>
            <a:noFill/>
          </p:spPr>
          <p:txBody>
            <a:bodyPr wrap="square" rtlCol="0">
              <a:spAutoFit/>
            </a:bodyPr>
            <a:lstStyle/>
            <a:p>
              <a:pPr algn="ctr"/>
              <a:r>
                <a:rPr lang="en-US" sz="2000" dirty="0">
                  <a:solidFill>
                    <a:srgbClr val="0070C0"/>
                  </a:solidFill>
                  <a:latin typeface="Franklin Gothic Medium"/>
                  <a:cs typeface="Franklin Gothic Medium"/>
                </a:rPr>
                <a:t>GET /</a:t>
              </a:r>
              <a:r>
                <a:rPr lang="en-US" sz="2000" dirty="0" err="1">
                  <a:solidFill>
                    <a:srgbClr val="0070C0"/>
                  </a:solidFill>
                  <a:latin typeface="Franklin Gothic Medium"/>
                  <a:cs typeface="Franklin Gothic Medium"/>
                </a:rPr>
                <a:t>api</a:t>
              </a:r>
              <a:r>
                <a:rPr lang="en-US" sz="2000" dirty="0">
                  <a:solidFill>
                    <a:srgbClr val="0070C0"/>
                  </a:solidFill>
                  <a:latin typeface="Franklin Gothic Medium"/>
                  <a:cs typeface="Franklin Gothic Medium"/>
                </a:rPr>
                <a:t>/list</a:t>
              </a:r>
            </a:p>
          </p:txBody>
        </p:sp>
        <p:cxnSp>
          <p:nvCxnSpPr>
            <p:cNvPr id="26" name="Straight Arrow Connector 25">
              <a:extLst>
                <a:ext uri="{FF2B5EF4-FFF2-40B4-BE49-F238E27FC236}">
                  <a16:creationId xmlns:a16="http://schemas.microsoft.com/office/drawing/2014/main" id="{B523896E-CF62-BDB1-E7F1-8FEC8F7CC800}"/>
                </a:ext>
              </a:extLst>
            </p:cNvPr>
            <p:cNvCxnSpPr>
              <a:cxnSpLocks/>
            </p:cNvCxnSpPr>
            <p:nvPr/>
          </p:nvCxnSpPr>
          <p:spPr>
            <a:xfrm>
              <a:off x="3301068" y="2978472"/>
              <a:ext cx="2731624" cy="0"/>
            </a:xfrm>
            <a:prstGeom prst="straightConnector1">
              <a:avLst/>
            </a:prstGeom>
            <a:ln>
              <a:solidFill>
                <a:srgbClr val="0070C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03A44C6B-DE42-6274-C804-175CB9B2237B}"/>
                </a:ext>
              </a:extLst>
            </p:cNvPr>
            <p:cNvCxnSpPr>
              <a:cxnSpLocks/>
            </p:cNvCxnSpPr>
            <p:nvPr/>
          </p:nvCxnSpPr>
          <p:spPr>
            <a:xfrm flipH="1">
              <a:off x="3288709" y="3295372"/>
              <a:ext cx="2731624" cy="0"/>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565988AC-3C50-2988-8202-911278357D66}"/>
                </a:ext>
              </a:extLst>
            </p:cNvPr>
            <p:cNvSpPr txBox="1"/>
            <p:nvPr/>
          </p:nvSpPr>
          <p:spPr>
            <a:xfrm>
              <a:off x="3313459" y="3296947"/>
              <a:ext cx="2706873" cy="400110"/>
            </a:xfrm>
            <a:prstGeom prst="rect">
              <a:avLst/>
            </a:prstGeom>
            <a:noFill/>
          </p:spPr>
          <p:txBody>
            <a:bodyPr wrap="square" rtlCol="0">
              <a:spAutoFit/>
            </a:bodyPr>
            <a:lstStyle/>
            <a:p>
              <a:pPr algn="ctr"/>
              <a:r>
                <a:rPr lang="en-US" sz="2000" dirty="0">
                  <a:solidFill>
                    <a:srgbClr val="7030A0"/>
                  </a:solidFill>
                  <a:latin typeface="Franklin Gothic Medium"/>
                  <a:cs typeface="Franklin Gothic Medium"/>
                </a:rPr>
                <a:t>response</a:t>
              </a:r>
            </a:p>
          </p:txBody>
        </p:sp>
        <p:pic>
          <p:nvPicPr>
            <p:cNvPr id="30" name="Picture 16">
              <a:extLst>
                <a:ext uri="{FF2B5EF4-FFF2-40B4-BE49-F238E27FC236}">
                  <a16:creationId xmlns:a16="http://schemas.microsoft.com/office/drawing/2014/main" id="{D081327F-1D36-AE4B-5984-0A4EBA04A6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6010" y="3416127"/>
              <a:ext cx="993169" cy="99316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0">
              <a:extLst>
                <a:ext uri="{FF2B5EF4-FFF2-40B4-BE49-F238E27FC236}">
                  <a16:creationId xmlns:a16="http://schemas.microsoft.com/office/drawing/2014/main" id="{577F2CB9-D12C-DD29-E28B-26DC860038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6717" y="1716970"/>
              <a:ext cx="2261273" cy="3199706"/>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a:extLst>
                <a:ext uri="{FF2B5EF4-FFF2-40B4-BE49-F238E27FC236}">
                  <a16:creationId xmlns:a16="http://schemas.microsoft.com/office/drawing/2014/main" id="{B3FAE630-0A3E-5E27-21EE-F1ED8E9F1272}"/>
                </a:ext>
              </a:extLst>
            </p:cNvPr>
            <p:cNvSpPr txBox="1"/>
            <p:nvPr/>
          </p:nvSpPr>
          <p:spPr>
            <a:xfrm>
              <a:off x="5792524" y="3916057"/>
              <a:ext cx="2406428" cy="338554"/>
            </a:xfrm>
            <a:prstGeom prst="rect">
              <a:avLst/>
            </a:prstGeom>
            <a:noFill/>
          </p:spPr>
          <p:txBody>
            <a:bodyPr wrap="none" rtlCol="0">
              <a:spAutoFit/>
            </a:bodyPr>
            <a:lstStyle/>
            <a:p>
              <a:r>
                <a:rPr lang="en-US" sz="1600" dirty="0">
                  <a:latin typeface="Courier New" panose="02070309020205020404" pitchFamily="49" charset="0"/>
                  <a:cs typeface="Courier New" panose="02070309020205020404" pitchFamily="49" charset="0"/>
                </a:rPr>
                <a:t>webpack-dev-server</a:t>
              </a:r>
            </a:p>
          </p:txBody>
        </p:sp>
        <p:sp>
          <p:nvSpPr>
            <p:cNvPr id="44" name="TextBox 43">
              <a:extLst>
                <a:ext uri="{FF2B5EF4-FFF2-40B4-BE49-F238E27FC236}">
                  <a16:creationId xmlns:a16="http://schemas.microsoft.com/office/drawing/2014/main" id="{7385DAE9-F6A9-7A12-6062-CCBBD82854E6}"/>
                </a:ext>
              </a:extLst>
            </p:cNvPr>
            <p:cNvSpPr txBox="1"/>
            <p:nvPr/>
          </p:nvSpPr>
          <p:spPr>
            <a:xfrm>
              <a:off x="6639509" y="2078851"/>
              <a:ext cx="712457" cy="338554"/>
            </a:xfrm>
            <a:prstGeom prst="rect">
              <a:avLst/>
            </a:prstGeom>
            <a:noFill/>
          </p:spPr>
          <p:txBody>
            <a:bodyPr wrap="square" rtlCol="0">
              <a:spAutoFit/>
            </a:bodyPr>
            <a:lstStyle/>
            <a:p>
              <a:pPr algn="ctr"/>
              <a:r>
                <a:rPr lang="en-US" sz="1600" dirty="0">
                  <a:solidFill>
                    <a:schemeClr val="accent3">
                      <a:lumMod val="75000"/>
                    </a:schemeClr>
                  </a:solidFill>
                  <a:latin typeface="Franklin Gothic Medium"/>
                  <a:cs typeface="Franklin Gothic Medium"/>
                </a:rPr>
                <a:t>808</a:t>
              </a:r>
              <a:r>
                <a:rPr lang="en-US" sz="1600" u="sng" dirty="0">
                  <a:solidFill>
                    <a:schemeClr val="accent3">
                      <a:lumMod val="75000"/>
                    </a:schemeClr>
                  </a:solidFill>
                  <a:latin typeface="Franklin Gothic Medium"/>
                  <a:cs typeface="Franklin Gothic Medium"/>
                </a:rPr>
                <a:t>0</a:t>
              </a:r>
            </a:p>
          </p:txBody>
        </p:sp>
      </p:grpSp>
      <p:sp>
        <p:nvSpPr>
          <p:cNvPr id="45" name="TextBox 44">
            <a:extLst>
              <a:ext uri="{FF2B5EF4-FFF2-40B4-BE49-F238E27FC236}">
                <a16:creationId xmlns:a16="http://schemas.microsoft.com/office/drawing/2014/main" id="{22DA98D1-ED89-CB5C-3B66-C744BC659119}"/>
              </a:ext>
            </a:extLst>
          </p:cNvPr>
          <p:cNvSpPr txBox="1"/>
          <p:nvPr/>
        </p:nvSpPr>
        <p:spPr>
          <a:xfrm>
            <a:off x="457200" y="4951878"/>
            <a:ext cx="1984993" cy="584775"/>
          </a:xfrm>
          <a:prstGeom prst="rect">
            <a:avLst/>
          </a:prstGeom>
          <a:noFill/>
        </p:spPr>
        <p:txBody>
          <a:bodyPr wrap="square" rtlCol="0">
            <a:spAutoFit/>
          </a:bodyPr>
          <a:lstStyle/>
          <a:p>
            <a:r>
              <a:rPr lang="en-US" sz="1600" dirty="0">
                <a:solidFill>
                  <a:schemeClr val="accent3">
                    <a:lumMod val="75000"/>
                  </a:schemeClr>
                </a:solidFill>
                <a:latin typeface="Franklin Gothic Medium"/>
                <a:cs typeface="Franklin Gothic Medium"/>
              </a:rPr>
              <a:t>Only one server can run on each port</a:t>
            </a:r>
          </a:p>
        </p:txBody>
      </p:sp>
      <p:sp>
        <p:nvSpPr>
          <p:cNvPr id="4" name="TextBox 3">
            <a:extLst>
              <a:ext uri="{FF2B5EF4-FFF2-40B4-BE49-F238E27FC236}">
                <a16:creationId xmlns:a16="http://schemas.microsoft.com/office/drawing/2014/main" id="{B626B61E-0AA6-CF5B-0D21-5455ADB301FA}"/>
              </a:ext>
            </a:extLst>
          </p:cNvPr>
          <p:cNvSpPr txBox="1"/>
          <p:nvPr/>
        </p:nvSpPr>
        <p:spPr>
          <a:xfrm>
            <a:off x="457199" y="5553963"/>
            <a:ext cx="1984993" cy="830997"/>
          </a:xfrm>
          <a:prstGeom prst="rect">
            <a:avLst/>
          </a:prstGeom>
          <a:noFill/>
        </p:spPr>
        <p:txBody>
          <a:bodyPr wrap="square" rtlCol="0">
            <a:spAutoFit/>
          </a:bodyPr>
          <a:lstStyle/>
          <a:p>
            <a:r>
              <a:rPr lang="en-US" sz="1600" dirty="0">
                <a:solidFill>
                  <a:schemeClr val="accent3">
                    <a:lumMod val="75000"/>
                  </a:schemeClr>
                </a:solidFill>
                <a:latin typeface="Franklin Gothic Medium"/>
                <a:cs typeface="Franklin Gothic Medium"/>
              </a:rPr>
              <a:t>(Attempting to start a second will see a </a:t>
            </a:r>
            <a:r>
              <a:rPr lang="en-US" sz="1600" b="0" i="0" dirty="0">
                <a:solidFill>
                  <a:srgbClr val="001D35"/>
                </a:solidFill>
                <a:effectLst/>
                <a:latin typeface="Google Sans"/>
              </a:rPr>
              <a:t>EADDRINUSE </a:t>
            </a:r>
            <a:r>
              <a:rPr lang="en-US" sz="1600" dirty="0">
                <a:solidFill>
                  <a:schemeClr val="accent3">
                    <a:lumMod val="75000"/>
                  </a:schemeClr>
                </a:solidFill>
                <a:latin typeface="Franklin Gothic Medium"/>
                <a:cs typeface="Franklin Gothic Medium"/>
              </a:rPr>
              <a:t>error)</a:t>
            </a:r>
          </a:p>
        </p:txBody>
      </p:sp>
      <p:sp>
        <p:nvSpPr>
          <p:cNvPr id="6" name="Slide Number Placeholder 5">
            <a:extLst>
              <a:ext uri="{FF2B5EF4-FFF2-40B4-BE49-F238E27FC236}">
                <a16:creationId xmlns:a16="http://schemas.microsoft.com/office/drawing/2014/main" id="{8699F567-0A26-793A-CF1C-42210A4A34C8}"/>
              </a:ext>
            </a:extLst>
          </p:cNvPr>
          <p:cNvSpPr>
            <a:spLocks noGrp="1"/>
          </p:cNvSpPr>
          <p:nvPr>
            <p:ph type="sldNum" sz="quarter" idx="4"/>
          </p:nvPr>
        </p:nvSpPr>
        <p:spPr/>
        <p:txBody>
          <a:bodyPr/>
          <a:lstStyle/>
          <a:p>
            <a:fld id="{60F4F636-6A27-E649-AEDF-9DE4D4E58670}" type="slidenum">
              <a:rPr lang="en-US" smtClean="0"/>
              <a:pPr/>
              <a:t>13</a:t>
            </a:fld>
            <a:endParaRPr lang="en-US" dirty="0"/>
          </a:p>
        </p:txBody>
      </p:sp>
    </p:spTree>
    <p:extLst>
      <p:ext uri="{BB962C8B-B14F-4D97-AF65-F5344CB8AC3E}">
        <p14:creationId xmlns:p14="http://schemas.microsoft.com/office/powerpoint/2010/main" val="363047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E6814-4EF5-FCC5-02B1-1330FA85D8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6853BC-1DDE-6E63-C777-C4020B3986AD}"/>
              </a:ext>
            </a:extLst>
          </p:cNvPr>
          <p:cNvSpPr>
            <a:spLocks noGrp="1"/>
          </p:cNvSpPr>
          <p:nvPr>
            <p:ph type="title"/>
          </p:nvPr>
        </p:nvSpPr>
        <p:spPr/>
        <p:txBody>
          <a:bodyPr/>
          <a:lstStyle/>
          <a:p>
            <a:r>
              <a:rPr lang="en-US" dirty="0"/>
              <a:t>Client-Server Interaction: Making Requests?</a:t>
            </a:r>
          </a:p>
        </p:txBody>
      </p:sp>
      <p:sp>
        <p:nvSpPr>
          <p:cNvPr id="3" name="Content Placeholder 2">
            <a:extLst>
              <a:ext uri="{FF2B5EF4-FFF2-40B4-BE49-F238E27FC236}">
                <a16:creationId xmlns:a16="http://schemas.microsoft.com/office/drawing/2014/main" id="{E430CE45-FDC1-A2B2-3067-081AEF76CEA0}"/>
              </a:ext>
            </a:extLst>
          </p:cNvPr>
          <p:cNvSpPr>
            <a:spLocks noGrp="1"/>
          </p:cNvSpPr>
          <p:nvPr>
            <p:ph idx="1"/>
          </p:nvPr>
        </p:nvSpPr>
        <p:spPr/>
        <p:txBody>
          <a:bodyPr/>
          <a:lstStyle/>
          <a:p>
            <a:r>
              <a:rPr lang="en-US" sz="2600" dirty="0"/>
              <a:t>Clients need to talk to server &amp; update UI in response</a:t>
            </a:r>
          </a:p>
          <a:p>
            <a:pPr lvl="1"/>
            <a:endParaRPr lang="en-US" sz="1800" dirty="0"/>
          </a:p>
          <a:p>
            <a:endParaRPr lang="en-US" sz="2600" dirty="0"/>
          </a:p>
        </p:txBody>
      </p:sp>
      <p:grpSp>
        <p:nvGrpSpPr>
          <p:cNvPr id="8" name="Group 7" descr="The client (e.g. your browser) will make a GET request to a URL, like /api/list. Our server should then respond with the current to-do list.">
            <a:extLst>
              <a:ext uri="{FF2B5EF4-FFF2-40B4-BE49-F238E27FC236}">
                <a16:creationId xmlns:a16="http://schemas.microsoft.com/office/drawing/2014/main" id="{EBB340E2-5D60-4DC6-3CBF-0D95E349D26D}"/>
              </a:ext>
            </a:extLst>
          </p:cNvPr>
          <p:cNvGrpSpPr/>
          <p:nvPr/>
        </p:nvGrpSpPr>
        <p:grpSpPr>
          <a:xfrm>
            <a:off x="1036010" y="1911173"/>
            <a:ext cx="7442690" cy="3199706"/>
            <a:chOff x="1036010" y="1911173"/>
            <a:chExt cx="7442690" cy="3199706"/>
          </a:xfrm>
        </p:grpSpPr>
        <p:pic>
          <p:nvPicPr>
            <p:cNvPr id="5" name="Picture 8">
              <a:extLst>
                <a:ext uri="{FF2B5EF4-FFF2-40B4-BE49-F238E27FC236}">
                  <a16:creationId xmlns:a16="http://schemas.microsoft.com/office/drawing/2014/main" id="{01D2FBDF-5077-7482-2C3A-FCC2493F4A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1101" y="2571705"/>
              <a:ext cx="1276109" cy="12761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a:extLst>
                <a:ext uri="{FF2B5EF4-FFF2-40B4-BE49-F238E27FC236}">
                  <a16:creationId xmlns:a16="http://schemas.microsoft.com/office/drawing/2014/main" id="{35FCB255-5E40-794F-3138-E2DA6D160D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4374" y="1911173"/>
              <a:ext cx="2261273" cy="319970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FCDEAE8-1193-5E78-66FF-E0AB878D601D}"/>
                </a:ext>
              </a:extLst>
            </p:cNvPr>
            <p:cNvSpPr txBox="1"/>
            <p:nvPr/>
          </p:nvSpPr>
          <p:spPr>
            <a:xfrm>
              <a:off x="3313460" y="2594337"/>
              <a:ext cx="2706873" cy="400110"/>
            </a:xfrm>
            <a:prstGeom prst="rect">
              <a:avLst/>
            </a:prstGeom>
            <a:noFill/>
          </p:spPr>
          <p:txBody>
            <a:bodyPr wrap="square" rtlCol="0">
              <a:spAutoFit/>
            </a:bodyPr>
            <a:lstStyle/>
            <a:p>
              <a:pPr algn="ctr"/>
              <a:r>
                <a:rPr lang="en-US" sz="2000" dirty="0">
                  <a:solidFill>
                    <a:srgbClr val="0070C0"/>
                  </a:solidFill>
                  <a:latin typeface="Franklin Gothic Medium"/>
                  <a:cs typeface="Franklin Gothic Medium"/>
                </a:rPr>
                <a:t>GET /</a:t>
              </a:r>
              <a:r>
                <a:rPr lang="en-US" sz="2000" dirty="0" err="1">
                  <a:solidFill>
                    <a:srgbClr val="0070C0"/>
                  </a:solidFill>
                  <a:latin typeface="Franklin Gothic Medium"/>
                  <a:cs typeface="Franklin Gothic Medium"/>
                </a:rPr>
                <a:t>api</a:t>
              </a:r>
              <a:r>
                <a:rPr lang="en-US" sz="2000" dirty="0">
                  <a:solidFill>
                    <a:srgbClr val="0070C0"/>
                  </a:solidFill>
                  <a:latin typeface="Franklin Gothic Medium"/>
                  <a:cs typeface="Franklin Gothic Medium"/>
                </a:rPr>
                <a:t>/list</a:t>
              </a:r>
            </a:p>
          </p:txBody>
        </p:sp>
        <p:cxnSp>
          <p:nvCxnSpPr>
            <p:cNvPr id="11" name="Straight Arrow Connector 10">
              <a:extLst>
                <a:ext uri="{FF2B5EF4-FFF2-40B4-BE49-F238E27FC236}">
                  <a16:creationId xmlns:a16="http://schemas.microsoft.com/office/drawing/2014/main" id="{B3D4AD3B-7D6C-E1AD-A5F6-695446519317}"/>
                </a:ext>
              </a:extLst>
            </p:cNvPr>
            <p:cNvCxnSpPr>
              <a:cxnSpLocks/>
            </p:cNvCxnSpPr>
            <p:nvPr/>
          </p:nvCxnSpPr>
          <p:spPr>
            <a:xfrm>
              <a:off x="3301068" y="2978472"/>
              <a:ext cx="2731624" cy="0"/>
            </a:xfrm>
            <a:prstGeom prst="straightConnector1">
              <a:avLst/>
            </a:prstGeom>
            <a:ln>
              <a:solidFill>
                <a:srgbClr val="0070C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A4828AA7-5431-FFB3-9E4B-D32EEEBD34B5}"/>
                </a:ext>
              </a:extLst>
            </p:cNvPr>
            <p:cNvCxnSpPr>
              <a:cxnSpLocks/>
            </p:cNvCxnSpPr>
            <p:nvPr/>
          </p:nvCxnSpPr>
          <p:spPr>
            <a:xfrm flipH="1">
              <a:off x="3288709" y="3295372"/>
              <a:ext cx="2731624" cy="0"/>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F9C76C84-8FD9-BE84-3E51-44B29AFBC114}"/>
                </a:ext>
              </a:extLst>
            </p:cNvPr>
            <p:cNvSpPr txBox="1"/>
            <p:nvPr/>
          </p:nvSpPr>
          <p:spPr>
            <a:xfrm>
              <a:off x="3313459" y="3296947"/>
              <a:ext cx="2706873" cy="400110"/>
            </a:xfrm>
            <a:prstGeom prst="rect">
              <a:avLst/>
            </a:prstGeom>
            <a:noFill/>
          </p:spPr>
          <p:txBody>
            <a:bodyPr wrap="square" rtlCol="0">
              <a:spAutoFit/>
            </a:bodyPr>
            <a:lstStyle/>
            <a:p>
              <a:pPr algn="ctr"/>
              <a:r>
                <a:rPr lang="en-US" sz="2000" dirty="0">
                  <a:solidFill>
                    <a:srgbClr val="7030A0"/>
                  </a:solidFill>
                  <a:latin typeface="Franklin Gothic Medium"/>
                  <a:cs typeface="Franklin Gothic Medium"/>
                </a:rPr>
                <a:t>current to-do list</a:t>
              </a:r>
            </a:p>
          </p:txBody>
        </p:sp>
        <p:sp>
          <p:nvSpPr>
            <p:cNvPr id="20" name="TextBox 19">
              <a:extLst>
                <a:ext uri="{FF2B5EF4-FFF2-40B4-BE49-F238E27FC236}">
                  <a16:creationId xmlns:a16="http://schemas.microsoft.com/office/drawing/2014/main" id="{14FE2E09-9D12-C177-D34E-2C62797DECC5}"/>
                </a:ext>
              </a:extLst>
            </p:cNvPr>
            <p:cNvSpPr txBox="1"/>
            <p:nvPr/>
          </p:nvSpPr>
          <p:spPr>
            <a:xfrm>
              <a:off x="6316407" y="3980726"/>
              <a:ext cx="1173976" cy="369332"/>
            </a:xfrm>
            <a:prstGeom prst="rect">
              <a:avLst/>
            </a:prstGeom>
            <a:noFill/>
          </p:spPr>
          <p:txBody>
            <a:bodyPr wrap="none" rtlCol="0">
              <a:spAutoFit/>
            </a:bodyPr>
            <a:lstStyle/>
            <a:p>
              <a:r>
                <a:rPr lang="en-US" dirty="0">
                  <a:latin typeface="Franklin Gothic Medium"/>
                  <a:cs typeface="Franklin Gothic Medium"/>
                </a:rPr>
                <a:t>our server</a:t>
              </a:r>
            </a:p>
          </p:txBody>
        </p:sp>
        <p:pic>
          <p:nvPicPr>
            <p:cNvPr id="21" name="Picture 16">
              <a:extLst>
                <a:ext uri="{FF2B5EF4-FFF2-40B4-BE49-F238E27FC236}">
                  <a16:creationId xmlns:a16="http://schemas.microsoft.com/office/drawing/2014/main" id="{4B1F8000-2C50-5A09-E601-2626674C3A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6010" y="3416127"/>
              <a:ext cx="993169" cy="993169"/>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6">
              <a:extLst>
                <a:ext uri="{FF2B5EF4-FFF2-40B4-BE49-F238E27FC236}">
                  <a16:creationId xmlns:a16="http://schemas.microsoft.com/office/drawing/2014/main" id="{12714038-A724-2486-D161-B74D65D213B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85531" y="3416126"/>
              <a:ext cx="993169" cy="993169"/>
            </a:xfrm>
            <a:prstGeom prst="rect">
              <a:avLst/>
            </a:prstGeom>
            <a:noFill/>
            <a:ln>
              <a:noFill/>
            </a:ln>
          </p:spPr>
        </p:pic>
      </p:grpSp>
      <p:sp>
        <p:nvSpPr>
          <p:cNvPr id="12" name="TextBox 11">
            <a:extLst>
              <a:ext uri="{FF2B5EF4-FFF2-40B4-BE49-F238E27FC236}">
                <a16:creationId xmlns:a16="http://schemas.microsoft.com/office/drawing/2014/main" id="{193D9184-82EE-60A2-0E8D-5FD1F1849421}"/>
              </a:ext>
            </a:extLst>
          </p:cNvPr>
          <p:cNvSpPr txBox="1"/>
          <p:nvPr/>
        </p:nvSpPr>
        <p:spPr>
          <a:xfrm>
            <a:off x="2507991" y="4728759"/>
            <a:ext cx="4427805" cy="584775"/>
          </a:xfrm>
          <a:prstGeom prst="rect">
            <a:avLst/>
          </a:prstGeom>
          <a:noFill/>
        </p:spPr>
        <p:txBody>
          <a:bodyPr wrap="square" rtlCol="0">
            <a:spAutoFit/>
          </a:bodyPr>
          <a:lstStyle/>
          <a:p>
            <a:r>
              <a:rPr lang="en-US" sz="1600" dirty="0">
                <a:solidFill>
                  <a:schemeClr val="accent3">
                    <a:lumMod val="75000"/>
                  </a:schemeClr>
                </a:solidFill>
                <a:latin typeface="Franklin Gothic Medium"/>
                <a:cs typeface="Franklin Gothic Medium"/>
              </a:rPr>
              <a:t>Components give us the </a:t>
            </a:r>
            <a:r>
              <a:rPr lang="en-US" sz="1600" b="1" dirty="0">
                <a:solidFill>
                  <a:schemeClr val="accent3">
                    <a:lumMod val="75000"/>
                  </a:schemeClr>
                </a:solidFill>
                <a:latin typeface="Franklin Gothic Medium"/>
                <a:cs typeface="Franklin Gothic Medium"/>
              </a:rPr>
              <a:t>ability</a:t>
            </a:r>
            <a:r>
              <a:rPr lang="en-US" sz="1600" dirty="0">
                <a:solidFill>
                  <a:schemeClr val="accent3">
                    <a:lumMod val="75000"/>
                  </a:schemeClr>
                </a:solidFill>
                <a:latin typeface="Franklin Gothic Medium"/>
                <a:cs typeface="Franklin Gothic Medium"/>
              </a:rPr>
              <a:t> to update the UI when we get new data from the server (an event)</a:t>
            </a:r>
          </a:p>
        </p:txBody>
      </p:sp>
      <p:sp>
        <p:nvSpPr>
          <p:cNvPr id="13" name="TextBox 12">
            <a:extLst>
              <a:ext uri="{FF2B5EF4-FFF2-40B4-BE49-F238E27FC236}">
                <a16:creationId xmlns:a16="http://schemas.microsoft.com/office/drawing/2014/main" id="{B36E73AE-686C-AD5E-0A66-F9AAFCE08D65}"/>
              </a:ext>
            </a:extLst>
          </p:cNvPr>
          <p:cNvSpPr txBox="1"/>
          <p:nvPr/>
        </p:nvSpPr>
        <p:spPr>
          <a:xfrm>
            <a:off x="2507991" y="5410547"/>
            <a:ext cx="4695260" cy="338554"/>
          </a:xfrm>
          <a:prstGeom prst="rect">
            <a:avLst/>
          </a:prstGeom>
          <a:noFill/>
        </p:spPr>
        <p:txBody>
          <a:bodyPr wrap="none" rtlCol="0">
            <a:spAutoFit/>
          </a:bodyPr>
          <a:lstStyle/>
          <a:p>
            <a:r>
              <a:rPr lang="en-US" sz="1600" b="1" dirty="0">
                <a:solidFill>
                  <a:schemeClr val="accent3">
                    <a:lumMod val="75000"/>
                  </a:schemeClr>
                </a:solidFill>
                <a:latin typeface="Franklin Gothic Medium"/>
                <a:cs typeface="Franklin Gothic Medium"/>
              </a:rPr>
              <a:t>How does the </a:t>
            </a:r>
            <a:r>
              <a:rPr lang="en-US" sz="1600" b="1" dirty="0">
                <a:solidFill>
                  <a:schemeClr val="accent3">
                    <a:lumMod val="50000"/>
                  </a:schemeClr>
                </a:solidFill>
                <a:latin typeface="Franklin Gothic Medium"/>
                <a:cs typeface="Franklin Gothic Medium"/>
              </a:rPr>
              <a:t>client make requests</a:t>
            </a:r>
            <a:r>
              <a:rPr lang="en-US" sz="1600" b="1" dirty="0">
                <a:solidFill>
                  <a:schemeClr val="accent3">
                    <a:lumMod val="75000"/>
                  </a:schemeClr>
                </a:solidFill>
                <a:latin typeface="Franklin Gothic Medium"/>
                <a:cs typeface="Franklin Gothic Medium"/>
              </a:rPr>
              <a:t> to the server?</a:t>
            </a:r>
          </a:p>
        </p:txBody>
      </p:sp>
      <p:sp>
        <p:nvSpPr>
          <p:cNvPr id="6" name="Slide Number Placeholder 5">
            <a:extLst>
              <a:ext uri="{FF2B5EF4-FFF2-40B4-BE49-F238E27FC236}">
                <a16:creationId xmlns:a16="http://schemas.microsoft.com/office/drawing/2014/main" id="{C17E4E3D-F562-C2E6-3961-EF069FBEA56E}"/>
              </a:ext>
            </a:extLst>
          </p:cNvPr>
          <p:cNvSpPr>
            <a:spLocks noGrp="1"/>
          </p:cNvSpPr>
          <p:nvPr>
            <p:ph type="sldNum" sz="quarter" idx="4"/>
          </p:nvPr>
        </p:nvSpPr>
        <p:spPr/>
        <p:txBody>
          <a:bodyPr/>
          <a:lstStyle/>
          <a:p>
            <a:fld id="{60F4F636-6A27-E649-AEDF-9DE4D4E58670}" type="slidenum">
              <a:rPr lang="en-US" smtClean="0"/>
              <a:pPr/>
              <a:t>14</a:t>
            </a:fld>
            <a:endParaRPr lang="en-US" dirty="0"/>
          </a:p>
        </p:txBody>
      </p:sp>
    </p:spTree>
    <p:extLst>
      <p:ext uri="{BB962C8B-B14F-4D97-AF65-F5344CB8AC3E}">
        <p14:creationId xmlns:p14="http://schemas.microsoft.com/office/powerpoint/2010/main" val="2860632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48657-F401-48CF-3B09-DC6A547CC1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F3B9D0-ADB6-2D08-6175-D71178BDA445}"/>
              </a:ext>
            </a:extLst>
          </p:cNvPr>
          <p:cNvSpPr>
            <a:spLocks noGrp="1"/>
          </p:cNvSpPr>
          <p:nvPr>
            <p:ph type="title"/>
          </p:nvPr>
        </p:nvSpPr>
        <p:spPr/>
        <p:txBody>
          <a:bodyPr/>
          <a:lstStyle/>
          <a:p>
            <a:r>
              <a:rPr lang="en-US" dirty="0"/>
              <a:t>Fetch Requests Are Complicated (1/2)</a:t>
            </a:r>
          </a:p>
        </p:txBody>
      </p:sp>
      <p:sp>
        <p:nvSpPr>
          <p:cNvPr id="3" name="Content Placeholder 2">
            <a:extLst>
              <a:ext uri="{FF2B5EF4-FFF2-40B4-BE49-F238E27FC236}">
                <a16:creationId xmlns:a16="http://schemas.microsoft.com/office/drawing/2014/main" id="{14DFD6BE-36E0-8CA9-7313-115F622AE6D8}"/>
              </a:ext>
            </a:extLst>
          </p:cNvPr>
          <p:cNvSpPr>
            <a:spLocks noGrp="1"/>
          </p:cNvSpPr>
          <p:nvPr>
            <p:ph idx="1"/>
          </p:nvPr>
        </p:nvSpPr>
        <p:spPr>
          <a:xfrm>
            <a:off x="457200" y="1244160"/>
            <a:ext cx="8464378" cy="5140800"/>
          </a:xfrm>
        </p:spPr>
        <p:txBody>
          <a:bodyPr/>
          <a:lstStyle/>
          <a:p>
            <a:r>
              <a:rPr lang="en-US" sz="2600" b="1" dirty="0"/>
              <a:t>Four</a:t>
            </a:r>
            <a:r>
              <a:rPr lang="en-US" sz="2600" dirty="0"/>
              <a:t> different methods involved in each fetch:</a:t>
            </a:r>
          </a:p>
          <a:p>
            <a:pPr lvl="2"/>
            <a:endParaRPr lang="en-US" sz="1200" dirty="0"/>
          </a:p>
          <a:p>
            <a:pPr marL="914400" lvl="1" indent="-457200">
              <a:buFont typeface="+mj-lt"/>
              <a:buAutoNum type="arabicPeriod"/>
            </a:pPr>
            <a:r>
              <a:rPr lang="en-US" sz="2200" dirty="0"/>
              <a:t>method that makes the fetch</a:t>
            </a:r>
          </a:p>
          <a:p>
            <a:pPr marL="914400" lvl="1" indent="-457200">
              <a:buFont typeface="+mj-lt"/>
              <a:buAutoNum type="arabicPeriod"/>
            </a:pPr>
            <a:r>
              <a:rPr lang="en-US" sz="2200" dirty="0"/>
              <a:t>handler for fetch Response				</a:t>
            </a:r>
            <a:endParaRPr lang="en-US" sz="2000" dirty="0">
              <a:latin typeface="Courier New" panose="02070309020205020404" pitchFamily="49" charset="0"/>
              <a:cs typeface="Courier New" panose="02070309020205020404" pitchFamily="49" charset="0"/>
            </a:endParaRPr>
          </a:p>
          <a:p>
            <a:pPr marL="914400" lvl="1" indent="-457200">
              <a:buFont typeface="+mj-lt"/>
              <a:buAutoNum type="arabicPeriod"/>
            </a:pPr>
            <a:r>
              <a:rPr lang="en-US" sz="2200" dirty="0"/>
              <a:t>handler for fetched JSON					</a:t>
            </a:r>
            <a:endParaRPr lang="en-US" sz="2000" dirty="0">
              <a:latin typeface="Courier New" panose="02070309020205020404" pitchFamily="49" charset="0"/>
              <a:cs typeface="Courier New" panose="02070309020205020404" pitchFamily="49" charset="0"/>
            </a:endParaRPr>
          </a:p>
          <a:p>
            <a:pPr marL="914400" lvl="1" indent="-457200">
              <a:buFont typeface="+mj-lt"/>
              <a:buAutoNum type="arabicPeriod"/>
            </a:pPr>
            <a:r>
              <a:rPr lang="en-US" sz="2200" dirty="0"/>
              <a:t>handler for errors							</a:t>
            </a:r>
            <a:endParaRPr lang="en-US" sz="2000"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01549018-5A53-69D6-DABC-4B313B3351BF}"/>
              </a:ext>
            </a:extLst>
          </p:cNvPr>
          <p:cNvSpPr txBox="1"/>
          <p:nvPr/>
        </p:nvSpPr>
        <p:spPr>
          <a:xfrm>
            <a:off x="1297382" y="5048415"/>
            <a:ext cx="1282723" cy="430887"/>
          </a:xfrm>
          <a:prstGeom prst="rect">
            <a:avLst/>
          </a:prstGeom>
          <a:solidFill>
            <a:schemeClr val="accent3">
              <a:lumMod val="20000"/>
              <a:lumOff val="80000"/>
            </a:schemeClr>
          </a:solidFill>
          <a:ln>
            <a:solidFill>
              <a:schemeClr val="accent3">
                <a:lumMod val="50000"/>
              </a:schemeClr>
            </a:solidFill>
          </a:ln>
        </p:spPr>
        <p:txBody>
          <a:bodyPr wrap="square" rtlCol="0">
            <a:spAutoFit/>
          </a:bodyPr>
          <a:lstStyle/>
          <a:p>
            <a:pPr algn="ctr"/>
            <a:r>
              <a:rPr lang="en-US" sz="2200" dirty="0">
                <a:solidFill>
                  <a:schemeClr val="accent3">
                    <a:lumMod val="75000"/>
                  </a:schemeClr>
                </a:solidFill>
                <a:latin typeface="Franklin Gothic Medium"/>
                <a:cs typeface="Franklin Gothic Medium"/>
              </a:rPr>
              <a:t>fetch</a:t>
            </a:r>
          </a:p>
        </p:txBody>
      </p:sp>
      <p:sp>
        <p:nvSpPr>
          <p:cNvPr id="5" name="TextBox 4">
            <a:extLst>
              <a:ext uri="{FF2B5EF4-FFF2-40B4-BE49-F238E27FC236}">
                <a16:creationId xmlns:a16="http://schemas.microsoft.com/office/drawing/2014/main" id="{C9AA1A85-DD3F-1A52-1208-5D2760A527B5}"/>
              </a:ext>
            </a:extLst>
          </p:cNvPr>
          <p:cNvSpPr txBox="1"/>
          <p:nvPr/>
        </p:nvSpPr>
        <p:spPr>
          <a:xfrm>
            <a:off x="3538810" y="5048415"/>
            <a:ext cx="1579278"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status code</a:t>
            </a:r>
          </a:p>
        </p:txBody>
      </p:sp>
      <p:sp>
        <p:nvSpPr>
          <p:cNvPr id="6" name="TextBox 5">
            <a:extLst>
              <a:ext uri="{FF2B5EF4-FFF2-40B4-BE49-F238E27FC236}">
                <a16:creationId xmlns:a16="http://schemas.microsoft.com/office/drawing/2014/main" id="{45519F41-EF46-633E-A90E-2AA439A45816}"/>
              </a:ext>
            </a:extLst>
          </p:cNvPr>
          <p:cNvSpPr txBox="1"/>
          <p:nvPr/>
        </p:nvSpPr>
        <p:spPr>
          <a:xfrm>
            <a:off x="6076793" y="4586550"/>
            <a:ext cx="1901483"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response data</a:t>
            </a:r>
          </a:p>
        </p:txBody>
      </p:sp>
      <p:sp>
        <p:nvSpPr>
          <p:cNvPr id="7" name="TextBox 6">
            <a:extLst>
              <a:ext uri="{FF2B5EF4-FFF2-40B4-BE49-F238E27FC236}">
                <a16:creationId xmlns:a16="http://schemas.microsoft.com/office/drawing/2014/main" id="{C83D8EFB-540C-BF5D-D4CA-F521BB8A4EBB}"/>
              </a:ext>
            </a:extLst>
          </p:cNvPr>
          <p:cNvSpPr txBox="1"/>
          <p:nvPr/>
        </p:nvSpPr>
        <p:spPr>
          <a:xfrm>
            <a:off x="6076793" y="5576002"/>
            <a:ext cx="1923860"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error message</a:t>
            </a:r>
          </a:p>
        </p:txBody>
      </p:sp>
      <p:sp>
        <p:nvSpPr>
          <p:cNvPr id="16" name="TextBox 15">
            <a:extLst>
              <a:ext uri="{FF2B5EF4-FFF2-40B4-BE49-F238E27FC236}">
                <a16:creationId xmlns:a16="http://schemas.microsoft.com/office/drawing/2014/main" id="{9690EBE3-49F1-8207-403C-34788180A7BB}"/>
              </a:ext>
            </a:extLst>
          </p:cNvPr>
          <p:cNvSpPr txBox="1"/>
          <p:nvPr/>
        </p:nvSpPr>
        <p:spPr>
          <a:xfrm>
            <a:off x="3618960" y="5521219"/>
            <a:ext cx="1418978"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doListResp</a:t>
            </a:r>
            <a:endParaRPr lang="en-US" sz="1600" dirty="0">
              <a:latin typeface="Franklin Gothic Medium"/>
              <a:cs typeface="Franklin Gothic Medium"/>
            </a:endParaRPr>
          </a:p>
        </p:txBody>
      </p:sp>
      <p:sp>
        <p:nvSpPr>
          <p:cNvPr id="17" name="TextBox 16">
            <a:extLst>
              <a:ext uri="{FF2B5EF4-FFF2-40B4-BE49-F238E27FC236}">
                <a16:creationId xmlns:a16="http://schemas.microsoft.com/office/drawing/2014/main" id="{5EACBD80-A1A4-AC58-3078-6885B940B985}"/>
              </a:ext>
            </a:extLst>
          </p:cNvPr>
          <p:cNvSpPr txBox="1"/>
          <p:nvPr/>
        </p:nvSpPr>
        <p:spPr>
          <a:xfrm>
            <a:off x="6256329" y="6046406"/>
            <a:ext cx="1542410"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doListError</a:t>
            </a:r>
            <a:endParaRPr lang="en-US" sz="1600" dirty="0">
              <a:latin typeface="Franklin Gothic Medium"/>
              <a:cs typeface="Franklin Gothic Medium"/>
            </a:endParaRPr>
          </a:p>
        </p:txBody>
      </p:sp>
      <p:sp>
        <p:nvSpPr>
          <p:cNvPr id="18" name="TextBox 17">
            <a:extLst>
              <a:ext uri="{FF2B5EF4-FFF2-40B4-BE49-F238E27FC236}">
                <a16:creationId xmlns:a16="http://schemas.microsoft.com/office/drawing/2014/main" id="{742A691A-F2C5-DD53-5FBE-0C9AA23FC2B4}"/>
              </a:ext>
            </a:extLst>
          </p:cNvPr>
          <p:cNvSpPr txBox="1"/>
          <p:nvPr/>
        </p:nvSpPr>
        <p:spPr>
          <a:xfrm>
            <a:off x="6329234" y="5002246"/>
            <a:ext cx="1418978"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doListJson</a:t>
            </a:r>
            <a:endParaRPr lang="en-US" sz="1600" dirty="0">
              <a:latin typeface="Franklin Gothic Medium"/>
              <a:cs typeface="Franklin Gothic Medium"/>
            </a:endParaRPr>
          </a:p>
        </p:txBody>
      </p:sp>
      <p:grpSp>
        <p:nvGrpSpPr>
          <p:cNvPr id="12" name="Group 11" descr="When fetch is called, a connection is established with the server">
            <a:extLst>
              <a:ext uri="{FF2B5EF4-FFF2-40B4-BE49-F238E27FC236}">
                <a16:creationId xmlns:a16="http://schemas.microsoft.com/office/drawing/2014/main" id="{C0F9BF24-B44F-9C5F-391A-7A431849912D}"/>
              </a:ext>
            </a:extLst>
          </p:cNvPr>
          <p:cNvGrpSpPr/>
          <p:nvPr/>
        </p:nvGrpSpPr>
        <p:grpSpPr>
          <a:xfrm>
            <a:off x="2580105" y="4956081"/>
            <a:ext cx="958705" cy="307778"/>
            <a:chOff x="2580105" y="4956081"/>
            <a:chExt cx="958705" cy="307778"/>
          </a:xfrm>
        </p:grpSpPr>
        <p:cxnSp>
          <p:nvCxnSpPr>
            <p:cNvPr id="9" name="Straight Arrow Connector 8">
              <a:extLst>
                <a:ext uri="{FF2B5EF4-FFF2-40B4-BE49-F238E27FC236}">
                  <a16:creationId xmlns:a16="http://schemas.microsoft.com/office/drawing/2014/main" id="{5F514BE8-E35C-69BA-86D7-C5B5B4333FD2}"/>
                </a:ext>
              </a:extLst>
            </p:cNvPr>
            <p:cNvCxnSpPr>
              <a:stCxn id="4" idx="3"/>
              <a:endCxn id="5" idx="1"/>
            </p:cNvCxnSpPr>
            <p:nvPr/>
          </p:nvCxnSpPr>
          <p:spPr>
            <a:xfrm>
              <a:off x="2580105" y="5263859"/>
              <a:ext cx="958705" cy="0"/>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935C1FEA-27EA-DA4B-F086-3BF53FD5425A}"/>
                </a:ext>
              </a:extLst>
            </p:cNvPr>
            <p:cNvSpPr txBox="1"/>
            <p:nvPr/>
          </p:nvSpPr>
          <p:spPr>
            <a:xfrm>
              <a:off x="2662554" y="4956081"/>
              <a:ext cx="793807"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connect</a:t>
              </a:r>
            </a:p>
          </p:txBody>
        </p:sp>
      </p:grpSp>
      <p:grpSp>
        <p:nvGrpSpPr>
          <p:cNvPr id="14" name="Group 13" descr="If the status code is 200, then we know the request is good - and can try to decode it as JSON.">
            <a:extLst>
              <a:ext uri="{FF2B5EF4-FFF2-40B4-BE49-F238E27FC236}">
                <a16:creationId xmlns:a16="http://schemas.microsoft.com/office/drawing/2014/main" id="{A4BBFD4D-769D-334F-A21E-E848F1E44965}"/>
              </a:ext>
            </a:extLst>
          </p:cNvPr>
          <p:cNvGrpSpPr/>
          <p:nvPr/>
        </p:nvGrpSpPr>
        <p:grpSpPr>
          <a:xfrm>
            <a:off x="5118088" y="4616845"/>
            <a:ext cx="958705" cy="431570"/>
            <a:chOff x="5118088" y="4616845"/>
            <a:chExt cx="958705" cy="431570"/>
          </a:xfrm>
        </p:grpSpPr>
        <p:cxnSp>
          <p:nvCxnSpPr>
            <p:cNvPr id="13" name="Straight Arrow Connector 12">
              <a:extLst>
                <a:ext uri="{FF2B5EF4-FFF2-40B4-BE49-F238E27FC236}">
                  <a16:creationId xmlns:a16="http://schemas.microsoft.com/office/drawing/2014/main" id="{13B83B58-4725-1D24-13A6-B577B2A403E9}"/>
                </a:ext>
              </a:extLst>
            </p:cNvPr>
            <p:cNvCxnSpPr>
              <a:cxnSpLocks/>
              <a:endCxn id="6" idx="1"/>
            </p:cNvCxnSpPr>
            <p:nvPr/>
          </p:nvCxnSpPr>
          <p:spPr>
            <a:xfrm flipV="1">
              <a:off x="5118088" y="4801994"/>
              <a:ext cx="958705" cy="246421"/>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FD576FE1-AECC-5F83-11BF-0E7D9DF7C889}"/>
                </a:ext>
              </a:extLst>
            </p:cNvPr>
            <p:cNvSpPr txBox="1"/>
            <p:nvPr/>
          </p:nvSpPr>
          <p:spPr>
            <a:xfrm>
              <a:off x="5346409" y="4616845"/>
              <a:ext cx="502061"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200</a:t>
              </a:r>
            </a:p>
          </p:txBody>
        </p:sp>
      </p:grpSp>
      <p:grpSp>
        <p:nvGrpSpPr>
          <p:cNvPr id="15" name="Group 14" descr="If we receive a 400, then there was an issue with our request; we should log an error message.">
            <a:extLst>
              <a:ext uri="{FF2B5EF4-FFF2-40B4-BE49-F238E27FC236}">
                <a16:creationId xmlns:a16="http://schemas.microsoft.com/office/drawing/2014/main" id="{6952DE09-37A8-D675-22D7-653B34BB2BB8}"/>
              </a:ext>
            </a:extLst>
          </p:cNvPr>
          <p:cNvGrpSpPr/>
          <p:nvPr/>
        </p:nvGrpSpPr>
        <p:grpSpPr>
          <a:xfrm>
            <a:off x="5118088" y="5498959"/>
            <a:ext cx="958705" cy="432498"/>
            <a:chOff x="5118088" y="5498959"/>
            <a:chExt cx="958705" cy="432498"/>
          </a:xfrm>
        </p:grpSpPr>
        <p:cxnSp>
          <p:nvCxnSpPr>
            <p:cNvPr id="10" name="Straight Arrow Connector 9">
              <a:extLst>
                <a:ext uri="{FF2B5EF4-FFF2-40B4-BE49-F238E27FC236}">
                  <a16:creationId xmlns:a16="http://schemas.microsoft.com/office/drawing/2014/main" id="{DCC1A27A-95CC-06D4-C260-6962E171AE81}"/>
                </a:ext>
              </a:extLst>
            </p:cNvPr>
            <p:cNvCxnSpPr>
              <a:cxnSpLocks/>
              <a:endCxn id="7" idx="1"/>
            </p:cNvCxnSpPr>
            <p:nvPr/>
          </p:nvCxnSpPr>
          <p:spPr>
            <a:xfrm>
              <a:off x="5118088" y="5498959"/>
              <a:ext cx="958705" cy="292487"/>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0644EC46-93DB-095F-A545-52B749A2698D}"/>
                </a:ext>
              </a:extLst>
            </p:cNvPr>
            <p:cNvSpPr txBox="1"/>
            <p:nvPr/>
          </p:nvSpPr>
          <p:spPr>
            <a:xfrm>
              <a:off x="5346409" y="5623680"/>
              <a:ext cx="502061"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400</a:t>
              </a:r>
            </a:p>
          </p:txBody>
        </p:sp>
      </p:grpSp>
      <p:sp>
        <p:nvSpPr>
          <p:cNvPr id="11" name="Slide Number Placeholder 10">
            <a:extLst>
              <a:ext uri="{FF2B5EF4-FFF2-40B4-BE49-F238E27FC236}">
                <a16:creationId xmlns:a16="http://schemas.microsoft.com/office/drawing/2014/main" id="{1FE57727-E7C6-85B7-F92A-75573204DEF8}"/>
              </a:ext>
            </a:extLst>
          </p:cNvPr>
          <p:cNvSpPr>
            <a:spLocks noGrp="1"/>
          </p:cNvSpPr>
          <p:nvPr>
            <p:ph type="sldNum" sz="quarter" idx="4"/>
          </p:nvPr>
        </p:nvSpPr>
        <p:spPr/>
        <p:txBody>
          <a:bodyPr/>
          <a:lstStyle/>
          <a:p>
            <a:fld id="{60F4F636-6A27-E649-AEDF-9DE4D4E58670}" type="slidenum">
              <a:rPr lang="en-US" smtClean="0"/>
              <a:pPr/>
              <a:t>15</a:t>
            </a:fld>
            <a:endParaRPr lang="en-US" dirty="0"/>
          </a:p>
        </p:txBody>
      </p:sp>
    </p:spTree>
    <p:extLst>
      <p:ext uri="{BB962C8B-B14F-4D97-AF65-F5344CB8AC3E}">
        <p14:creationId xmlns:p14="http://schemas.microsoft.com/office/powerpoint/2010/main" val="240560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6" grpId="0"/>
      <p:bldP spid="17" grpId="0"/>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Making HTTP Requests: Using Fetch</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686800" cy="5140800"/>
          </a:xfrm>
        </p:spPr>
        <p:txBody>
          <a:bodyPr/>
          <a:lstStyle/>
          <a:p>
            <a:r>
              <a:rPr lang="en-US" sz="2600" dirty="0"/>
              <a:t>Send &amp; receive data from the server with “</a:t>
            </a:r>
            <a:r>
              <a:rPr lang="en-US" sz="2400" dirty="0">
                <a:latin typeface="Courier New" panose="02070309020205020404" pitchFamily="49" charset="0"/>
                <a:cs typeface="Courier New" panose="02070309020205020404" pitchFamily="49" charset="0"/>
              </a:rPr>
              <a:t>fetch</a:t>
            </a:r>
            <a:r>
              <a:rPr lang="en-US" sz="2600" dirty="0"/>
              <a:t>”</a:t>
            </a:r>
          </a:p>
          <a:p>
            <a:pPr lvl="2"/>
            <a:endParaRPr lang="en-US" sz="1200" dirty="0"/>
          </a:p>
          <a:p>
            <a:pPr lvl="2"/>
            <a:r>
              <a:rPr lang="en-US" sz="1800" dirty="0">
                <a:latin typeface="Courier New" panose="02070309020205020404" pitchFamily="49" charset="0"/>
                <a:cs typeface="Courier New" panose="02070309020205020404" pitchFamily="49" charset="0"/>
              </a:rPr>
              <a:t>fetch("/</a:t>
            </a:r>
            <a:r>
              <a:rPr lang="en-US" sz="1800" dirty="0" err="1">
                <a:latin typeface="Courier New" panose="02070309020205020404" pitchFamily="49" charset="0"/>
                <a:cs typeface="Courier New" panose="02070309020205020404" pitchFamily="49" charset="0"/>
              </a:rPr>
              <a:t>api</a:t>
            </a:r>
            <a:r>
              <a:rPr lang="en-US" sz="1800" dirty="0">
                <a:latin typeface="Courier New" panose="02070309020205020404" pitchFamily="49" charset="0"/>
                <a:cs typeface="Courier New" panose="02070309020205020404" pitchFamily="49" charset="0"/>
              </a:rPr>
              <a:t>/list")</a:t>
            </a:r>
          </a:p>
          <a:p>
            <a:pPr lvl="2"/>
            <a:r>
              <a:rPr lang="en-US" sz="1800" dirty="0">
                <a:latin typeface="Courier New" panose="02070309020205020404" pitchFamily="49" charset="0"/>
                <a:cs typeface="Courier New" panose="02070309020205020404" pitchFamily="49" charset="0"/>
              </a:rPr>
              <a:t>  .then(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.catch(()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("failed to connect"))</a:t>
            </a:r>
          </a:p>
          <a:p>
            <a:pPr lvl="2"/>
            <a:endParaRPr lang="en-US" sz="1200" dirty="0"/>
          </a:p>
          <a:p>
            <a:pPr lvl="2"/>
            <a:endParaRPr lang="en-US" sz="1200" dirty="0"/>
          </a:p>
          <a:p>
            <a:r>
              <a:rPr lang="en-US" sz="2600" dirty="0"/>
              <a:t>Fetch returns a “promise” object</a:t>
            </a:r>
          </a:p>
          <a:p>
            <a:pPr lvl="1"/>
            <a:r>
              <a:rPr lang="en-US" sz="2200" dirty="0"/>
              <a:t>has </a:t>
            </a:r>
            <a:r>
              <a:rPr lang="en-US" sz="2000" dirty="0">
                <a:latin typeface="Courier New" panose="02070309020205020404" pitchFamily="49" charset="0"/>
                <a:cs typeface="Courier New" panose="02070309020205020404" pitchFamily="49" charset="0"/>
              </a:rPr>
              <a:t>.then</a:t>
            </a:r>
            <a:r>
              <a:rPr lang="en-US" sz="2200" dirty="0"/>
              <a:t> &amp; </a:t>
            </a:r>
            <a:r>
              <a:rPr lang="en-US" sz="2000" dirty="0">
                <a:latin typeface="Courier New" panose="02070309020205020404" pitchFamily="49" charset="0"/>
                <a:cs typeface="Courier New" panose="02070309020205020404" pitchFamily="49" charset="0"/>
              </a:rPr>
              <a:t>.catch</a:t>
            </a:r>
            <a:r>
              <a:rPr lang="en-US" sz="2200" dirty="0"/>
              <a:t> methods</a:t>
            </a:r>
          </a:p>
          <a:p>
            <a:pPr lvl="1"/>
            <a:r>
              <a:rPr lang="en-US" sz="2200" dirty="0"/>
              <a:t>both methods return the object again</a:t>
            </a:r>
          </a:p>
          <a:p>
            <a:pPr lvl="1"/>
            <a:r>
              <a:rPr lang="en-US" sz="2200" dirty="0"/>
              <a:t>above is equivalent to:</a:t>
            </a:r>
          </a:p>
          <a:p>
            <a:pPr lvl="2"/>
            <a:endParaRPr lang="en-US" sz="18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p = fetch("/</a:t>
            </a:r>
            <a:r>
              <a:rPr lang="en-US" sz="1800" dirty="0" err="1">
                <a:latin typeface="Courier New" panose="02070309020205020404" pitchFamily="49" charset="0"/>
                <a:cs typeface="Courier New" panose="02070309020205020404" pitchFamily="49" charset="0"/>
              </a:rPr>
              <a:t>api</a:t>
            </a:r>
            <a:r>
              <a:rPr lang="en-US" sz="1800" dirty="0">
                <a:latin typeface="Courier New" panose="02070309020205020404" pitchFamily="49" charset="0"/>
                <a:cs typeface="Courier New" panose="02070309020205020404" pitchFamily="49" charset="0"/>
              </a:rPr>
              <a:t>/list");</a:t>
            </a:r>
          </a:p>
          <a:p>
            <a:pPr lvl="2"/>
            <a:r>
              <a:rPr lang="en-US" sz="1800" dirty="0" err="1">
                <a:latin typeface="Courier New" panose="02070309020205020404" pitchFamily="49" charset="0"/>
                <a:cs typeface="Courier New" panose="02070309020205020404" pitchFamily="49" charset="0"/>
              </a:rPr>
              <a:t>p.then</a:t>
            </a:r>
            <a:r>
              <a:rPr lang="en-US" sz="1800" dirty="0">
                <a:latin typeface="Courier New" panose="02070309020205020404" pitchFamily="49" charset="0"/>
                <a:cs typeface="Courier New" panose="02070309020205020404" pitchFamily="49" charset="0"/>
              </a:rPr>
              <a:t>(</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a:t>
            </a:r>
          </a:p>
          <a:p>
            <a:pPr lvl="2"/>
            <a:r>
              <a:rPr lang="en-US" sz="1800" dirty="0" err="1">
                <a:latin typeface="Courier New" panose="02070309020205020404" pitchFamily="49" charset="0"/>
                <a:cs typeface="Courier New" panose="02070309020205020404" pitchFamily="49" charset="0"/>
              </a:rPr>
              <a:t>p.catch</a:t>
            </a:r>
            <a:r>
              <a:rPr lang="en-US" sz="1800" dirty="0">
                <a:latin typeface="Courier New" panose="02070309020205020404" pitchFamily="49" charset="0"/>
                <a:cs typeface="Courier New" panose="02070309020205020404" pitchFamily="49" charset="0"/>
              </a:rPr>
              <a:t>(()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("failed to connect"));</a:t>
            </a:r>
          </a:p>
          <a:p>
            <a:pPr lvl="2"/>
            <a:endParaRPr lang="en-US" sz="1800" dirty="0"/>
          </a:p>
        </p:txBody>
      </p:sp>
      <p:sp>
        <p:nvSpPr>
          <p:cNvPr id="5" name="Slide Number Placeholder 4">
            <a:extLst>
              <a:ext uri="{FF2B5EF4-FFF2-40B4-BE49-F238E27FC236}">
                <a16:creationId xmlns:a16="http://schemas.microsoft.com/office/drawing/2014/main" id="{A0A72755-03FC-CF84-75B1-2849F32D63E2}"/>
              </a:ext>
            </a:extLst>
          </p:cNvPr>
          <p:cNvSpPr>
            <a:spLocks noGrp="1"/>
          </p:cNvSpPr>
          <p:nvPr>
            <p:ph type="sldNum" sz="quarter" idx="4"/>
          </p:nvPr>
        </p:nvSpPr>
        <p:spPr/>
        <p:txBody>
          <a:bodyPr/>
          <a:lstStyle/>
          <a:p>
            <a:fld id="{60F4F636-6A27-E649-AEDF-9DE4D4E58670}" type="slidenum">
              <a:rPr lang="en-US" smtClean="0"/>
              <a:pPr/>
              <a:t>16</a:t>
            </a:fld>
            <a:endParaRPr lang="en-US" dirty="0"/>
          </a:p>
        </p:txBody>
      </p:sp>
    </p:spTree>
    <p:extLst>
      <p:ext uri="{BB962C8B-B14F-4D97-AF65-F5344CB8AC3E}">
        <p14:creationId xmlns:p14="http://schemas.microsoft.com/office/powerpoint/2010/main" val="1399819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Making HTTP Requests: After Fetch</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686800" cy="5140800"/>
          </a:xfrm>
        </p:spPr>
        <p:txBody>
          <a:bodyPr/>
          <a:lstStyle/>
          <a:p>
            <a:r>
              <a:rPr lang="en-US" sz="2600" dirty="0"/>
              <a:t>Send &amp; receive data from the server with “</a:t>
            </a:r>
            <a:r>
              <a:rPr lang="en-US" sz="2400" dirty="0">
                <a:latin typeface="Courier New" panose="02070309020205020404" pitchFamily="49" charset="0"/>
                <a:cs typeface="Courier New" panose="02070309020205020404" pitchFamily="49" charset="0"/>
              </a:rPr>
              <a:t>fetch</a:t>
            </a:r>
            <a:r>
              <a:rPr lang="en-US" sz="2600" dirty="0"/>
              <a:t>”</a:t>
            </a:r>
          </a:p>
          <a:p>
            <a:pPr lvl="2"/>
            <a:endParaRPr lang="en-US" sz="1200" dirty="0"/>
          </a:p>
          <a:p>
            <a:pPr lvl="2"/>
            <a:r>
              <a:rPr lang="en-US" sz="1800" dirty="0">
                <a:latin typeface="Courier New" panose="02070309020205020404" pitchFamily="49" charset="0"/>
                <a:cs typeface="Courier New" panose="02070309020205020404" pitchFamily="49" charset="0"/>
              </a:rPr>
              <a:t>fetch("/</a:t>
            </a:r>
            <a:r>
              <a:rPr lang="en-US" sz="1800" dirty="0" err="1">
                <a:latin typeface="Courier New" panose="02070309020205020404" pitchFamily="49" charset="0"/>
                <a:cs typeface="Courier New" panose="02070309020205020404" pitchFamily="49" charset="0"/>
              </a:rPr>
              <a:t>api</a:t>
            </a:r>
            <a:r>
              <a:rPr lang="en-US" sz="1800" dirty="0">
                <a:latin typeface="Courier New" panose="02070309020205020404" pitchFamily="49" charset="0"/>
                <a:cs typeface="Courier New" panose="02070309020205020404" pitchFamily="49" charset="0"/>
              </a:rPr>
              <a:t>/list")</a:t>
            </a:r>
          </a:p>
          <a:p>
            <a:pPr lvl="2"/>
            <a:r>
              <a:rPr lang="en-US" sz="1800" dirty="0">
                <a:latin typeface="Courier New" panose="02070309020205020404" pitchFamily="49" charset="0"/>
                <a:cs typeface="Courier New" panose="02070309020205020404" pitchFamily="49" charset="0"/>
              </a:rPr>
              <a:t>  .then(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.catch(()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("failed to connect"))</a:t>
            </a:r>
          </a:p>
          <a:p>
            <a:pPr lvl="2"/>
            <a:endParaRPr lang="en-US" sz="1200" dirty="0"/>
          </a:p>
          <a:p>
            <a:pPr lvl="1"/>
            <a:r>
              <a:rPr lang="en-US" sz="2200" dirty="0"/>
              <a:t>then handler is called if the request can be made</a:t>
            </a:r>
          </a:p>
          <a:p>
            <a:pPr lvl="1"/>
            <a:r>
              <a:rPr lang="en-US" sz="2200" dirty="0"/>
              <a:t>catch handler is called if it cannot be</a:t>
            </a:r>
          </a:p>
          <a:p>
            <a:pPr lvl="2"/>
            <a:r>
              <a:rPr lang="en-US" sz="1800" dirty="0"/>
              <a:t>only if it could not connect to the server at all</a:t>
            </a:r>
          </a:p>
          <a:p>
            <a:pPr lvl="2"/>
            <a:r>
              <a:rPr lang="en-US" sz="1800" dirty="0"/>
              <a:t>status 400 still calls then handler</a:t>
            </a:r>
          </a:p>
          <a:p>
            <a:pPr lvl="1"/>
            <a:r>
              <a:rPr lang="en-US" sz="2200" dirty="0"/>
              <a:t>catch is also called if then handler throws an exception</a:t>
            </a:r>
          </a:p>
          <a:p>
            <a:pPr lvl="2"/>
            <a:endParaRPr lang="en-US" sz="1200" dirty="0"/>
          </a:p>
        </p:txBody>
      </p:sp>
      <p:sp>
        <p:nvSpPr>
          <p:cNvPr id="5" name="Slide Number Placeholder 4">
            <a:extLst>
              <a:ext uri="{FF2B5EF4-FFF2-40B4-BE49-F238E27FC236}">
                <a16:creationId xmlns:a16="http://schemas.microsoft.com/office/drawing/2014/main" id="{76322463-AB9B-1EB8-48A4-B9A07BBFBF3E}"/>
              </a:ext>
            </a:extLst>
          </p:cNvPr>
          <p:cNvSpPr>
            <a:spLocks noGrp="1"/>
          </p:cNvSpPr>
          <p:nvPr>
            <p:ph type="sldNum" sz="quarter" idx="4"/>
          </p:nvPr>
        </p:nvSpPr>
        <p:spPr/>
        <p:txBody>
          <a:bodyPr/>
          <a:lstStyle/>
          <a:p>
            <a:fld id="{60F4F636-6A27-E649-AEDF-9DE4D4E58670}" type="slidenum">
              <a:rPr lang="en-US" smtClean="0"/>
              <a:pPr/>
              <a:t>17</a:t>
            </a:fld>
            <a:endParaRPr lang="en-US" dirty="0"/>
          </a:p>
        </p:txBody>
      </p:sp>
    </p:spTree>
    <p:extLst>
      <p:ext uri="{BB962C8B-B14F-4D97-AF65-F5344CB8AC3E}">
        <p14:creationId xmlns:p14="http://schemas.microsoft.com/office/powerpoint/2010/main" val="2006616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Making HTTP Requests: Query Parameters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686800" cy="5140800"/>
          </a:xfrm>
        </p:spPr>
        <p:txBody>
          <a:bodyPr/>
          <a:lstStyle/>
          <a:p>
            <a:r>
              <a:rPr lang="en-US" sz="2600" dirty="0"/>
              <a:t>Send &amp; receive data from the server with “</a:t>
            </a:r>
            <a:r>
              <a:rPr lang="en-US" sz="2400" dirty="0">
                <a:latin typeface="Courier New" panose="02070309020205020404" pitchFamily="49" charset="0"/>
                <a:cs typeface="Courier New" panose="02070309020205020404" pitchFamily="49" charset="0"/>
              </a:rPr>
              <a:t>fetch</a:t>
            </a:r>
            <a:r>
              <a:rPr lang="en-US" sz="2600" dirty="0"/>
              <a:t>”</a:t>
            </a:r>
          </a:p>
          <a:p>
            <a:pPr lvl="2"/>
            <a:endParaRPr lang="en-US" sz="12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url</a:t>
            </a: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api</a:t>
            </a:r>
            <a:r>
              <a:rPr lang="en-US" sz="1800" dirty="0">
                <a:latin typeface="Courier New" panose="02070309020205020404" pitchFamily="49" charset="0"/>
                <a:cs typeface="Courier New" panose="02070309020205020404" pitchFamily="49" charset="0"/>
              </a:rPr>
              <a:t>/list? " +</a:t>
            </a:r>
          </a:p>
          <a:p>
            <a:pPr lvl="2"/>
            <a:r>
              <a:rPr lang="en-US" sz="1800" dirty="0">
                <a:latin typeface="Courier New" panose="02070309020205020404" pitchFamily="49" charset="0"/>
                <a:cs typeface="Courier New" panose="02070309020205020404" pitchFamily="49" charset="0"/>
              </a:rPr>
              <a:t>	"category=" + </a:t>
            </a:r>
            <a:r>
              <a:rPr lang="en-US" sz="1800" b="1" dirty="0" err="1">
                <a:latin typeface="Courier New" panose="02070309020205020404" pitchFamily="49" charset="0"/>
                <a:cs typeface="Courier New" panose="02070309020205020404" pitchFamily="49" charset="0"/>
              </a:rPr>
              <a:t>encodeURIComponent</a:t>
            </a:r>
            <a:r>
              <a:rPr lang="en-US" sz="1800" dirty="0">
                <a:latin typeface="Courier New" panose="02070309020205020404" pitchFamily="49" charset="0"/>
                <a:cs typeface="Courier New" panose="02070309020205020404" pitchFamily="49" charset="0"/>
              </a:rPr>
              <a:t>(category);</a:t>
            </a:r>
          </a:p>
          <a:p>
            <a:pPr lvl="2"/>
            <a:r>
              <a:rPr lang="en-US" sz="1800" dirty="0">
                <a:latin typeface="Courier New" panose="02070309020205020404" pitchFamily="49" charset="0"/>
                <a:cs typeface="Courier New" panose="02070309020205020404" pitchFamily="49" charset="0"/>
              </a:rPr>
              <a:t>fetch(</a:t>
            </a:r>
            <a:r>
              <a:rPr lang="en-US" sz="1800" dirty="0" err="1">
                <a:latin typeface="Courier New" panose="02070309020205020404" pitchFamily="49" charset="0"/>
                <a:cs typeface="Courier New" panose="02070309020205020404" pitchFamily="49" charset="0"/>
              </a:rPr>
              <a:t>url</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.catch(()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("failed to connect"))</a:t>
            </a:r>
          </a:p>
          <a:p>
            <a:pPr lvl="2"/>
            <a:endParaRPr lang="en-US" sz="1200" dirty="0"/>
          </a:p>
          <a:p>
            <a:pPr lvl="2"/>
            <a:endParaRPr lang="en-US" sz="1200" dirty="0"/>
          </a:p>
          <a:p>
            <a:r>
              <a:rPr lang="en-US" sz="2600" dirty="0"/>
              <a:t>All query parameter values are strings</a:t>
            </a:r>
          </a:p>
          <a:p>
            <a:r>
              <a:rPr lang="en-US" sz="2600" dirty="0"/>
              <a:t>Some characters are not allowed in URLs</a:t>
            </a:r>
          </a:p>
          <a:p>
            <a:pPr lvl="1"/>
            <a:r>
              <a:rPr lang="en-US" sz="2200" dirty="0"/>
              <a:t>the </a:t>
            </a:r>
            <a:r>
              <a:rPr lang="en-US" sz="2000" dirty="0" err="1">
                <a:latin typeface="Courier New" panose="02070309020205020404" pitchFamily="49" charset="0"/>
                <a:cs typeface="Courier New" panose="02070309020205020404" pitchFamily="49" charset="0"/>
              </a:rPr>
              <a:t>encodeURIComponent</a:t>
            </a:r>
            <a:r>
              <a:rPr lang="en-US" sz="2200" dirty="0"/>
              <a:t> function converts to legal chars</a:t>
            </a:r>
          </a:p>
          <a:p>
            <a:pPr lvl="1"/>
            <a:r>
              <a:rPr lang="en-US" sz="2200" dirty="0"/>
              <a:t>server will automatically decode these (in </a:t>
            </a:r>
            <a:r>
              <a:rPr lang="en-US" sz="2000" dirty="0" err="1">
                <a:latin typeface="Courier New" panose="02070309020205020404" pitchFamily="49" charset="0"/>
                <a:cs typeface="Courier New" panose="02070309020205020404" pitchFamily="49" charset="0"/>
              </a:rPr>
              <a:t>req.query</a:t>
            </a:r>
            <a:r>
              <a:rPr lang="en-US" sz="2200" dirty="0"/>
              <a:t>)</a:t>
            </a:r>
          </a:p>
          <a:p>
            <a:pPr lvl="2"/>
            <a:r>
              <a:rPr lang="en-US" sz="1800" dirty="0"/>
              <a:t>in example above, </a:t>
            </a:r>
            <a:r>
              <a:rPr lang="en-US" sz="1600" dirty="0" err="1">
                <a:latin typeface="Courier New" panose="02070309020205020404" pitchFamily="49" charset="0"/>
                <a:cs typeface="Courier New" panose="02070309020205020404" pitchFamily="49" charset="0"/>
              </a:rPr>
              <a:t>req.query.name</a:t>
            </a:r>
            <a:r>
              <a:rPr lang="en-US" sz="1800" dirty="0"/>
              <a:t> will be “laundry”</a:t>
            </a:r>
          </a:p>
        </p:txBody>
      </p:sp>
      <p:sp>
        <p:nvSpPr>
          <p:cNvPr id="5" name="Slide Number Placeholder 4">
            <a:extLst>
              <a:ext uri="{FF2B5EF4-FFF2-40B4-BE49-F238E27FC236}">
                <a16:creationId xmlns:a16="http://schemas.microsoft.com/office/drawing/2014/main" id="{E9E144C2-1494-D3E4-CF46-A2C854D64CE8}"/>
              </a:ext>
            </a:extLst>
          </p:cNvPr>
          <p:cNvSpPr>
            <a:spLocks noGrp="1"/>
          </p:cNvSpPr>
          <p:nvPr>
            <p:ph type="sldNum" sz="quarter" idx="4"/>
          </p:nvPr>
        </p:nvSpPr>
        <p:spPr/>
        <p:txBody>
          <a:bodyPr/>
          <a:lstStyle/>
          <a:p>
            <a:fld id="{60F4F636-6A27-E649-AEDF-9DE4D4E58670}" type="slidenum">
              <a:rPr lang="en-US" smtClean="0"/>
              <a:pPr/>
              <a:t>18</a:t>
            </a:fld>
            <a:endParaRPr lang="en-US" dirty="0"/>
          </a:p>
        </p:txBody>
      </p:sp>
    </p:spTree>
    <p:extLst>
      <p:ext uri="{BB962C8B-B14F-4D97-AF65-F5344CB8AC3E}">
        <p14:creationId xmlns:p14="http://schemas.microsoft.com/office/powerpoint/2010/main" val="2370121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Making HTTP Requests: Status Codes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Still need to check for a 200 status code</a:t>
            </a:r>
          </a:p>
          <a:p>
            <a:pPr lvl="2"/>
            <a:endParaRPr lang="en-US" sz="1800" dirty="0"/>
          </a:p>
          <a:p>
            <a:pPr lvl="2"/>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 = (res: Response): </a:t>
            </a:r>
            <a:r>
              <a:rPr lang="en-US" sz="1800" b="1" dirty="0">
                <a:solidFill>
                  <a:srgbClr val="00B050"/>
                </a:solidFill>
                <a:latin typeface="Courier New" panose="02070309020205020404" pitchFamily="49" charset="0"/>
                <a:cs typeface="Courier New" panose="02070309020205020404" pitchFamily="49" charset="0"/>
              </a:rPr>
              <a:t>void</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res.status</a:t>
            </a:r>
            <a:r>
              <a:rPr lang="en-US" sz="1800" dirty="0">
                <a:latin typeface="Courier New" panose="02070309020205020404" pitchFamily="49" charset="0"/>
                <a:cs typeface="Courier New" panose="02070309020205020404" pitchFamily="49" charset="0"/>
              </a:rPr>
              <a:t> === 200) {</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console.log</a:t>
            </a:r>
            <a:r>
              <a:rPr lang="en-US" sz="1800" dirty="0">
                <a:latin typeface="Courier New" panose="02070309020205020404" pitchFamily="49" charset="0"/>
                <a:cs typeface="Courier New" panose="02070309020205020404" pitchFamily="49" charset="0"/>
              </a:rPr>
              <a:t>("it worked!");</a:t>
            </a:r>
          </a:p>
          <a:p>
            <a:pPr lvl="2"/>
            <a:r>
              <a:rPr lang="en-US" sz="1800" dirty="0">
                <a:latin typeface="Courier New" panose="02070309020205020404" pitchFamily="49" charset="0"/>
                <a:cs typeface="Courier New" panose="02070309020205020404" pitchFamily="49" charset="0"/>
              </a:rPr>
              <a:t>  } </a:t>
            </a:r>
            <a:r>
              <a:rPr lang="en-US" sz="1800" b="1" dirty="0">
                <a:solidFill>
                  <a:srgbClr val="0070C0"/>
                </a:solidFill>
                <a:latin typeface="Courier New" panose="02070309020205020404" pitchFamily="49" charset="0"/>
                <a:cs typeface="Courier New" panose="02070309020205020404" pitchFamily="49" charset="0"/>
              </a:rPr>
              <a:t>else</a:t>
            </a:r>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(`bad status ${</a:t>
            </a:r>
            <a:r>
              <a:rPr lang="en-US" sz="1800" dirty="0" err="1">
                <a:latin typeface="Courier New" panose="02070309020205020404" pitchFamily="49" charset="0"/>
                <a:cs typeface="Courier New" panose="02070309020205020404" pitchFamily="49" charset="0"/>
              </a:rPr>
              <a:t>res.status</a:t>
            </a:r>
            <a:r>
              <a:rPr lang="en-US" sz="1800" dirty="0">
                <a:latin typeface="Courier New" panose="02070309020205020404" pitchFamily="49" charset="0"/>
                <a:cs typeface="Courier New" panose="02070309020205020404" pitchFamily="49" charset="0"/>
              </a:rPr>
              <a:t>}`);</a:t>
            </a:r>
            <a:endParaRPr lang="en-US" sz="1800" b="1" dirty="0">
              <a:solidFill>
                <a:schemeClr val="accent3">
                  <a:lumMod val="50000"/>
                </a:schemeClr>
              </a:solidFill>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a:t>
            </a:r>
          </a:p>
          <a:p>
            <a:pPr lvl="2"/>
            <a:endParaRPr lang="en-US" sz="1800" dirty="0">
              <a:latin typeface="Courier New" panose="02070309020205020404" pitchFamily="49" charset="0"/>
              <a:cs typeface="Courier New" panose="02070309020205020404" pitchFamily="49" charset="0"/>
            </a:endParaRPr>
          </a:p>
          <a:p>
            <a:pPr lvl="2"/>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 = (msg: </a:t>
            </a:r>
            <a:r>
              <a:rPr lang="en-US" sz="1800" b="1" dirty="0">
                <a:solidFill>
                  <a:srgbClr val="00B050"/>
                </a:solidFill>
                <a:latin typeface="Courier New" panose="02070309020205020404" pitchFamily="49" charset="0"/>
                <a:cs typeface="Courier New" panose="02070309020205020404" pitchFamily="49" charset="0"/>
              </a:rPr>
              <a:t>string</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console.log</a:t>
            </a:r>
            <a:r>
              <a:rPr lang="en-US" sz="1800" dirty="0">
                <a:latin typeface="Courier New" panose="02070309020205020404" pitchFamily="49" charset="0"/>
                <a:cs typeface="Courier New" panose="02070309020205020404" pitchFamily="49" charset="0"/>
              </a:rPr>
              <a:t>(`fetch of /list failed: ${msg} `);</a:t>
            </a:r>
          </a:p>
          <a:p>
            <a:pPr lvl="2"/>
            <a:r>
              <a:rPr lang="en-US" sz="1800" dirty="0">
                <a:latin typeface="Courier New" panose="02070309020205020404" pitchFamily="49" charset="0"/>
                <a:cs typeface="Courier New" panose="02070309020205020404" pitchFamily="49" charset="0"/>
              </a:rPr>
              <a:t>};</a:t>
            </a:r>
          </a:p>
          <a:p>
            <a:pPr lvl="2"/>
            <a:endParaRPr lang="en-US" sz="1800" dirty="0">
              <a:latin typeface="Courier New" panose="02070309020205020404" pitchFamily="49" charset="0"/>
              <a:cs typeface="Courier New" panose="02070309020205020404" pitchFamily="49" charset="0"/>
            </a:endParaRPr>
          </a:p>
          <a:p>
            <a:pPr lvl="1"/>
            <a:r>
              <a:rPr lang="en-US" sz="2200" dirty="0"/>
              <a:t>(often need to tell users about errors with some UI…)</a:t>
            </a:r>
          </a:p>
        </p:txBody>
      </p:sp>
      <p:sp>
        <p:nvSpPr>
          <p:cNvPr id="5" name="Slide Number Placeholder 4">
            <a:extLst>
              <a:ext uri="{FF2B5EF4-FFF2-40B4-BE49-F238E27FC236}">
                <a16:creationId xmlns:a16="http://schemas.microsoft.com/office/drawing/2014/main" id="{D0B3BB56-ABF1-C945-BAA1-1AE8FCA8C32F}"/>
              </a:ext>
            </a:extLst>
          </p:cNvPr>
          <p:cNvSpPr>
            <a:spLocks noGrp="1"/>
          </p:cNvSpPr>
          <p:nvPr>
            <p:ph type="sldNum" sz="quarter" idx="4"/>
          </p:nvPr>
        </p:nvSpPr>
        <p:spPr/>
        <p:txBody>
          <a:bodyPr/>
          <a:lstStyle/>
          <a:p>
            <a:fld id="{60F4F636-6A27-E649-AEDF-9DE4D4E58670}" type="slidenum">
              <a:rPr lang="en-US" smtClean="0"/>
              <a:pPr/>
              <a:t>19</a:t>
            </a:fld>
            <a:endParaRPr lang="en-US" dirty="0"/>
          </a:p>
        </p:txBody>
      </p:sp>
    </p:spTree>
    <p:extLst>
      <p:ext uri="{BB962C8B-B14F-4D97-AF65-F5344CB8AC3E}">
        <p14:creationId xmlns:p14="http://schemas.microsoft.com/office/powerpoint/2010/main" val="302301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2D933-7ACC-C5FD-6899-C2B444B8471F}"/>
              </a:ext>
            </a:extLst>
          </p:cNvPr>
          <p:cNvSpPr>
            <a:spLocks noGrp="1"/>
          </p:cNvSpPr>
          <p:nvPr>
            <p:ph type="title"/>
          </p:nvPr>
        </p:nvSpPr>
        <p:spPr/>
        <p:txBody>
          <a:bodyPr/>
          <a:lstStyle/>
          <a:p>
            <a:r>
              <a:rPr lang="en-US" dirty="0"/>
              <a:t>Summary of HW1: Number of Bugs</a:t>
            </a:r>
          </a:p>
        </p:txBody>
      </p:sp>
      <p:sp>
        <p:nvSpPr>
          <p:cNvPr id="3" name="Content Placeholder 2">
            <a:extLst>
              <a:ext uri="{FF2B5EF4-FFF2-40B4-BE49-F238E27FC236}">
                <a16:creationId xmlns:a16="http://schemas.microsoft.com/office/drawing/2014/main" id="{5CE20784-8F08-716B-2CE7-16FDEDFEE6D5}"/>
              </a:ext>
            </a:extLst>
          </p:cNvPr>
          <p:cNvSpPr>
            <a:spLocks noGrp="1"/>
          </p:cNvSpPr>
          <p:nvPr>
            <p:ph idx="1"/>
          </p:nvPr>
        </p:nvSpPr>
        <p:spPr>
          <a:xfrm>
            <a:off x="457200" y="1244160"/>
            <a:ext cx="8353168" cy="5140800"/>
          </a:xfrm>
        </p:spPr>
        <p:txBody>
          <a:bodyPr/>
          <a:lstStyle/>
          <a:p>
            <a:r>
              <a:rPr lang="en-US" sz="2600" dirty="0"/>
              <a:t>Number of bugs logged:</a:t>
            </a:r>
          </a:p>
          <a:p>
            <a:pPr lvl="1"/>
            <a:r>
              <a:rPr lang="en-US" sz="2200" dirty="0"/>
              <a:t>average of 4.1 (median of </a:t>
            </a:r>
            <a:r>
              <a:rPr lang="en-US" sz="2200" i="1" dirty="0"/>
              <a:t>just</a:t>
            </a:r>
            <a:r>
              <a:rPr lang="en-US" sz="2200" dirty="0"/>
              <a:t> 4, but barely)</a:t>
            </a:r>
          </a:p>
          <a:p>
            <a:pPr lvl="1"/>
            <a:endParaRPr lang="en-US" sz="2200" dirty="0"/>
          </a:p>
          <a:p>
            <a:pPr lvl="1"/>
            <a:endParaRPr lang="en-US" sz="2200" dirty="0"/>
          </a:p>
          <a:p>
            <a:pPr lvl="1"/>
            <a:endParaRPr lang="en-US" sz="2200" dirty="0"/>
          </a:p>
          <a:p>
            <a:pPr lvl="1"/>
            <a:endParaRPr lang="en-US" sz="2200" dirty="0"/>
          </a:p>
          <a:p>
            <a:pPr lvl="1"/>
            <a:endParaRPr lang="en-US" sz="2200" dirty="0"/>
          </a:p>
          <a:p>
            <a:pPr lvl="1"/>
            <a:endParaRPr lang="en-US" sz="2200" dirty="0"/>
          </a:p>
          <a:p>
            <a:pPr lvl="1"/>
            <a:endParaRPr lang="en-US" sz="2200" dirty="0"/>
          </a:p>
          <a:p>
            <a:r>
              <a:rPr lang="en-US" sz="2600" dirty="0"/>
              <a:t>Average solution was ~72 lines of code</a:t>
            </a:r>
          </a:p>
          <a:p>
            <a:pPr lvl="1"/>
            <a:r>
              <a:rPr lang="en-US" sz="2200" dirty="0"/>
              <a:t>1 bug every ~18 lines of code</a:t>
            </a:r>
          </a:p>
          <a:p>
            <a:pPr lvl="1"/>
            <a:r>
              <a:rPr lang="en-US" sz="2200" dirty="0"/>
              <a:t>1 bug every 20–30 lines in industry</a:t>
            </a:r>
          </a:p>
        </p:txBody>
      </p:sp>
      <p:graphicFrame>
        <p:nvGraphicFramePr>
          <p:cNvPr id="7" name="Chart 6" descr="A chart representing the number of bugs students logged. The relevant data points are:&#10;&#10;Number of Bugs&#9;% of Students&#13;&#10;0&#9;0&#13;&#10;1&#9;0&#13;&#10;2&#9;0&#13;&#10;3&#9;48.8&#13;&#10;4&#9;22.6&#13;&#10;5&#9;15.3&#13;&#10;6&#9;5.6&#13;&#10;7&#9;2.4&#13;&#10;8&#9;2.4&#13;&#10;9&#9;0.8&#13;&#10;10&#9;2">
            <a:extLst>
              <a:ext uri="{FF2B5EF4-FFF2-40B4-BE49-F238E27FC236}">
                <a16:creationId xmlns:a16="http://schemas.microsoft.com/office/drawing/2014/main" id="{5B230100-227F-1D5E-9409-4076B81D5EF3}"/>
              </a:ext>
            </a:extLst>
          </p:cNvPr>
          <p:cNvGraphicFramePr>
            <a:graphicFrameLocks/>
          </p:cNvGraphicFramePr>
          <p:nvPr>
            <p:extLst>
              <p:ext uri="{D42A27DB-BD31-4B8C-83A1-F6EECF244321}">
                <p14:modId xmlns:p14="http://schemas.microsoft.com/office/powerpoint/2010/main" val="3997414292"/>
              </p:ext>
            </p:extLst>
          </p:nvPr>
        </p:nvGraphicFramePr>
        <p:xfrm>
          <a:off x="1887135" y="2111757"/>
          <a:ext cx="5369729" cy="3002363"/>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a:extLst>
              <a:ext uri="{FF2B5EF4-FFF2-40B4-BE49-F238E27FC236}">
                <a16:creationId xmlns:a16="http://schemas.microsoft.com/office/drawing/2014/main" id="{23194313-61FF-EF50-C082-F87F92068E16}"/>
              </a:ext>
            </a:extLst>
          </p:cNvPr>
          <p:cNvSpPr>
            <a:spLocks noGrp="1"/>
          </p:cNvSpPr>
          <p:nvPr>
            <p:ph type="sldNum" sz="quarter" idx="4"/>
          </p:nvPr>
        </p:nvSpPr>
        <p:spPr/>
        <p:txBody>
          <a:bodyPr/>
          <a:lstStyle/>
          <a:p>
            <a:fld id="{60F4F636-6A27-E649-AEDF-9DE4D4E58670}" type="slidenum">
              <a:rPr lang="en-US" smtClean="0"/>
              <a:pPr/>
              <a:t>2</a:t>
            </a:fld>
            <a:endParaRPr lang="en-US" dirty="0"/>
          </a:p>
        </p:txBody>
      </p:sp>
    </p:spTree>
    <p:extLst>
      <p:ext uri="{BB962C8B-B14F-4D97-AF65-F5344CB8AC3E}">
        <p14:creationId xmlns:p14="http://schemas.microsoft.com/office/powerpoint/2010/main" val="306665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Handling HTTP Responses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Response has methods to </a:t>
            </a:r>
            <a:r>
              <a:rPr lang="en-US" sz="2600" i="1" dirty="0"/>
              <a:t>ask for</a:t>
            </a:r>
            <a:r>
              <a:rPr lang="en-US" sz="2600" dirty="0"/>
              <a:t> response data</a:t>
            </a:r>
          </a:p>
          <a:p>
            <a:pPr lvl="1"/>
            <a:r>
              <a:rPr lang="en-US" sz="2200" dirty="0"/>
              <a:t>our </a:t>
            </a:r>
            <a:r>
              <a:rPr lang="en-US" sz="2000" dirty="0" err="1">
                <a:latin typeface="Courier New" panose="02070309020205020404" pitchFamily="49" charset="0"/>
                <a:cs typeface="Courier New" panose="02070309020205020404" pitchFamily="49" charset="0"/>
              </a:rPr>
              <a:t>doListResp</a:t>
            </a:r>
            <a:r>
              <a:rPr lang="en-US" sz="2200" dirty="0"/>
              <a:t> called once browser has </a:t>
            </a:r>
            <a:r>
              <a:rPr lang="en-US" sz="2200" b="1" dirty="0"/>
              <a:t>status code</a:t>
            </a:r>
          </a:p>
          <a:p>
            <a:pPr lvl="1"/>
            <a:r>
              <a:rPr lang="en-US" sz="2200" dirty="0"/>
              <a:t>may be a while before it has all response data (could be GBs)</a:t>
            </a:r>
          </a:p>
          <a:p>
            <a:pPr lvl="2"/>
            <a:endParaRPr lang="en-US" sz="1800" dirty="0"/>
          </a:p>
          <a:p>
            <a:r>
              <a:rPr lang="en-US" sz="2600" dirty="0"/>
              <a:t>With our conventions, status code indicates data type:</a:t>
            </a:r>
          </a:p>
          <a:p>
            <a:pPr lvl="1"/>
            <a:r>
              <a:rPr lang="en-US" sz="2200" dirty="0"/>
              <a:t>with 200 status code, use </a:t>
            </a:r>
            <a:r>
              <a:rPr lang="en-US" sz="2000" dirty="0" err="1">
                <a:latin typeface="Courier New" panose="02070309020205020404" pitchFamily="49" charset="0"/>
                <a:cs typeface="Courier New" panose="02070309020205020404" pitchFamily="49" charset="0"/>
              </a:rPr>
              <a:t>res.json</a:t>
            </a:r>
            <a:r>
              <a:rPr lang="en-US" sz="2000" dirty="0">
                <a:latin typeface="Courier New" panose="02070309020205020404" pitchFamily="49" charset="0"/>
                <a:cs typeface="Courier New" panose="02070309020205020404" pitchFamily="49" charset="0"/>
              </a:rPr>
              <a:t>()</a:t>
            </a:r>
            <a:r>
              <a:rPr lang="en-US" sz="2200" dirty="0"/>
              <a:t> to get record</a:t>
            </a:r>
          </a:p>
          <a:p>
            <a:pPr lvl="2"/>
            <a:r>
              <a:rPr lang="en-US" sz="1800" dirty="0"/>
              <a:t>we always send records for normal responses</a:t>
            </a:r>
          </a:p>
          <a:p>
            <a:pPr lvl="1"/>
            <a:r>
              <a:rPr lang="en-US" sz="2200" dirty="0"/>
              <a:t>with 400 status code, use </a:t>
            </a:r>
            <a:r>
              <a:rPr lang="en-US" sz="2000" dirty="0" err="1">
                <a:latin typeface="Courier New" panose="02070309020205020404" pitchFamily="49" charset="0"/>
                <a:cs typeface="Courier New" panose="02070309020205020404" pitchFamily="49" charset="0"/>
              </a:rPr>
              <a:t>res.text</a:t>
            </a:r>
            <a:r>
              <a:rPr lang="en-US" sz="2000" dirty="0">
                <a:latin typeface="Courier New" panose="02070309020205020404" pitchFamily="49" charset="0"/>
                <a:cs typeface="Courier New" panose="02070309020205020404" pitchFamily="49" charset="0"/>
              </a:rPr>
              <a:t>()</a:t>
            </a:r>
            <a:r>
              <a:rPr lang="en-US" sz="2200" dirty="0"/>
              <a:t> to get error message</a:t>
            </a:r>
          </a:p>
          <a:p>
            <a:pPr lvl="2"/>
            <a:r>
              <a:rPr lang="en-US" sz="1800" dirty="0"/>
              <a:t>we always send strings for error responses</a:t>
            </a:r>
          </a:p>
          <a:p>
            <a:pPr lvl="2"/>
            <a:endParaRPr lang="en-US" sz="1800" dirty="0"/>
          </a:p>
          <a:p>
            <a:r>
              <a:rPr lang="en-US" sz="2600" dirty="0"/>
              <a:t>These methods return a </a:t>
            </a:r>
            <a:r>
              <a:rPr lang="en-US" sz="2600" b="1" dirty="0"/>
              <a:t>promis</a:t>
            </a:r>
            <a:r>
              <a:rPr lang="en-US" sz="2600" dirty="0"/>
              <a:t>e of response data</a:t>
            </a:r>
          </a:p>
          <a:p>
            <a:pPr lvl="1"/>
            <a:r>
              <a:rPr lang="en-US" sz="2200" dirty="0"/>
              <a:t>use </a:t>
            </a:r>
            <a:r>
              <a:rPr lang="en-US" sz="2000" dirty="0">
                <a:latin typeface="Courier New" panose="02070309020205020404" pitchFamily="49" charset="0"/>
                <a:cs typeface="Courier New" panose="02070309020205020404" pitchFamily="49" charset="0"/>
              </a:rPr>
              <a:t>.then(..)</a:t>
            </a:r>
            <a:r>
              <a:rPr lang="en-US" sz="2200" dirty="0"/>
              <a:t> to add a handler that is called with the data</a:t>
            </a:r>
          </a:p>
          <a:p>
            <a:pPr lvl="1"/>
            <a:r>
              <a:rPr lang="en-US" sz="2200" dirty="0"/>
              <a:t>handler </a:t>
            </a:r>
            <a:r>
              <a:rPr lang="en-US" sz="2000" dirty="0">
                <a:latin typeface="Courier New" panose="02070309020205020404" pitchFamily="49" charset="0"/>
                <a:cs typeface="Courier New" panose="02070309020205020404" pitchFamily="49" charset="0"/>
              </a:rPr>
              <a:t>.catch(..)</a:t>
            </a:r>
            <a:r>
              <a:rPr lang="en-US" sz="2200" dirty="0"/>
              <a:t> called if it fails to parse</a:t>
            </a:r>
          </a:p>
        </p:txBody>
      </p:sp>
      <p:sp>
        <p:nvSpPr>
          <p:cNvPr id="5" name="Slide Number Placeholder 4">
            <a:extLst>
              <a:ext uri="{FF2B5EF4-FFF2-40B4-BE49-F238E27FC236}">
                <a16:creationId xmlns:a16="http://schemas.microsoft.com/office/drawing/2014/main" id="{6C662591-3664-7588-64D6-B5AF92184093}"/>
              </a:ext>
            </a:extLst>
          </p:cNvPr>
          <p:cNvSpPr>
            <a:spLocks noGrp="1"/>
          </p:cNvSpPr>
          <p:nvPr>
            <p:ph type="sldNum" sz="quarter" idx="4"/>
          </p:nvPr>
        </p:nvSpPr>
        <p:spPr/>
        <p:txBody>
          <a:bodyPr/>
          <a:lstStyle/>
          <a:p>
            <a:fld id="{60F4F636-6A27-E649-AEDF-9DE4D4E58670}" type="slidenum">
              <a:rPr lang="en-US" smtClean="0"/>
              <a:pPr/>
              <a:t>20</a:t>
            </a:fld>
            <a:endParaRPr lang="en-US" dirty="0"/>
          </a:p>
        </p:txBody>
      </p:sp>
    </p:spTree>
    <p:extLst>
      <p:ext uri="{BB962C8B-B14F-4D97-AF65-F5344CB8AC3E}">
        <p14:creationId xmlns:p14="http://schemas.microsoft.com/office/powerpoint/2010/main" val="178597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Making HTTP Requests: Error Handling</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199" y="1244160"/>
            <a:ext cx="8501605" cy="5140800"/>
          </a:xfrm>
        </p:spPr>
        <p:txBody>
          <a:bodyPr/>
          <a:lstStyle/>
          <a:p>
            <a:pPr lvl="2"/>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 = (res: Response): </a:t>
            </a:r>
            <a:r>
              <a:rPr lang="en-US" sz="1800" b="1" dirty="0">
                <a:solidFill>
                  <a:srgbClr val="00B050"/>
                </a:solidFill>
                <a:latin typeface="Courier New" panose="02070309020205020404" pitchFamily="49" charset="0"/>
                <a:cs typeface="Courier New" panose="02070309020205020404" pitchFamily="49" charset="0"/>
              </a:rPr>
              <a:t>void</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res.status</a:t>
            </a:r>
            <a:r>
              <a:rPr lang="en-US" sz="1800" dirty="0">
                <a:latin typeface="Courier New" panose="02070309020205020404" pitchFamily="49" charset="0"/>
                <a:cs typeface="Courier New" panose="02070309020205020404" pitchFamily="49" charset="0"/>
              </a:rPr>
              <a:t> === 200) {</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res.json</a:t>
            </a:r>
            <a:r>
              <a:rPr lang="en-US" sz="1800" dirty="0">
                <a:latin typeface="Courier New" panose="02070309020205020404" pitchFamily="49" charset="0"/>
                <a:cs typeface="Courier New" panose="02070309020205020404" pitchFamily="49" charset="0"/>
              </a:rPr>
              <a:t>().then(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.doListJson</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.catch(()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("not JSON");</a:t>
            </a:r>
          </a:p>
          <a:p>
            <a:pPr lvl="2"/>
            <a:r>
              <a:rPr lang="en-US" sz="1800" dirty="0">
                <a:latin typeface="Courier New" panose="02070309020205020404" pitchFamily="49" charset="0"/>
                <a:cs typeface="Courier New" panose="02070309020205020404" pitchFamily="49" charset="0"/>
              </a:rPr>
              <a:t>  } …</a:t>
            </a:r>
          </a:p>
          <a:p>
            <a:pPr lvl="2"/>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a:t>
            </a:r>
          </a:p>
          <a:p>
            <a:pPr lvl="2"/>
            <a:endParaRPr lang="en-US" sz="1800" dirty="0">
              <a:latin typeface="Courier New" panose="02070309020205020404" pitchFamily="49" charset="0"/>
              <a:cs typeface="Courier New" panose="02070309020205020404" pitchFamily="49" charset="0"/>
            </a:endParaRPr>
          </a:p>
          <a:p>
            <a:r>
              <a:rPr lang="en-US" sz="2600" dirty="0"/>
              <a:t>Second promise can also fail</a:t>
            </a:r>
          </a:p>
          <a:p>
            <a:pPr lvl="1"/>
            <a:r>
              <a:rPr lang="en-US" sz="2200" dirty="0"/>
              <a:t>e.g., fails to parse as valid JSON, fails to download</a:t>
            </a:r>
          </a:p>
          <a:p>
            <a:pPr lvl="1"/>
            <a:endParaRPr lang="en-US" sz="2200" dirty="0"/>
          </a:p>
          <a:p>
            <a:r>
              <a:rPr lang="en-US" sz="2600" dirty="0"/>
              <a:t>Important to </a:t>
            </a:r>
            <a:r>
              <a:rPr lang="en-US" sz="2600" b="1" u="sng" dirty="0"/>
              <a:t>catch every error</a:t>
            </a:r>
          </a:p>
          <a:p>
            <a:pPr lvl="1"/>
            <a:r>
              <a:rPr lang="en-US" sz="2200" dirty="0"/>
              <a:t> </a:t>
            </a:r>
            <a:r>
              <a:rPr lang="en-US" sz="2200" b="1" dirty="0">
                <a:solidFill>
                  <a:srgbClr val="C00000"/>
                </a:solidFill>
              </a:rPr>
              <a:t>painful</a:t>
            </a:r>
            <a:r>
              <a:rPr lang="en-US" sz="2200" dirty="0"/>
              <a:t> debugging if an error occurs and you don’t see it!</a:t>
            </a:r>
          </a:p>
        </p:txBody>
      </p:sp>
      <p:sp>
        <p:nvSpPr>
          <p:cNvPr id="5" name="Slide Number Placeholder 4">
            <a:extLst>
              <a:ext uri="{FF2B5EF4-FFF2-40B4-BE49-F238E27FC236}">
                <a16:creationId xmlns:a16="http://schemas.microsoft.com/office/drawing/2014/main" id="{CAC1B929-D4BE-1485-1C37-E149B671F04D}"/>
              </a:ext>
            </a:extLst>
          </p:cNvPr>
          <p:cNvSpPr>
            <a:spLocks noGrp="1"/>
          </p:cNvSpPr>
          <p:nvPr>
            <p:ph type="sldNum" sz="quarter" idx="4"/>
          </p:nvPr>
        </p:nvSpPr>
        <p:spPr/>
        <p:txBody>
          <a:bodyPr/>
          <a:lstStyle/>
          <a:p>
            <a:fld id="{60F4F636-6A27-E649-AEDF-9DE4D4E58670}" type="slidenum">
              <a:rPr lang="en-US" smtClean="0"/>
              <a:pPr/>
              <a:t>21</a:t>
            </a:fld>
            <a:endParaRPr lang="en-US" dirty="0"/>
          </a:p>
        </p:txBody>
      </p:sp>
    </p:spTree>
    <p:extLst>
      <p:ext uri="{BB962C8B-B14F-4D97-AF65-F5344CB8AC3E}">
        <p14:creationId xmlns:p14="http://schemas.microsoft.com/office/powerpoint/2010/main" val="316501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Making HTTP Requests: More Error Handling</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199" y="1244160"/>
            <a:ext cx="8501605" cy="5140800"/>
          </a:xfrm>
        </p:spPr>
        <p:txBody>
          <a:bodyPr/>
          <a:lstStyle/>
          <a:p>
            <a:pPr lvl="2"/>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 = (res: Response): </a:t>
            </a:r>
            <a:r>
              <a:rPr lang="en-US" sz="1800" b="1" dirty="0">
                <a:solidFill>
                  <a:srgbClr val="00B050"/>
                </a:solidFill>
                <a:latin typeface="Courier New" panose="02070309020205020404" pitchFamily="49" charset="0"/>
                <a:cs typeface="Courier New" panose="02070309020205020404" pitchFamily="49" charset="0"/>
              </a:rPr>
              <a:t>void</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res.status</a:t>
            </a:r>
            <a:r>
              <a:rPr lang="en-US" sz="1800" dirty="0">
                <a:latin typeface="Courier New" panose="02070309020205020404" pitchFamily="49" charset="0"/>
                <a:cs typeface="Courier New" panose="02070309020205020404" pitchFamily="49" charset="0"/>
              </a:rPr>
              <a:t> === 200) {</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res.json</a:t>
            </a:r>
            <a:r>
              <a:rPr lang="en-US" sz="1800" dirty="0">
                <a:latin typeface="Courier New" panose="02070309020205020404" pitchFamily="49" charset="0"/>
                <a:cs typeface="Courier New" panose="02070309020205020404" pitchFamily="49" charset="0"/>
              </a:rPr>
              <a:t>().then(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.doListJson</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.catch(()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("not JSON");</a:t>
            </a:r>
          </a:p>
          <a:p>
            <a:pPr lvl="2"/>
            <a:r>
              <a:rPr lang="en-US" sz="1800" dirty="0">
                <a:latin typeface="Courier New" panose="02070309020205020404" pitchFamily="49" charset="0"/>
                <a:cs typeface="Courier New" panose="02070309020205020404" pitchFamily="49" charset="0"/>
              </a:rPr>
              <a:t>  } </a:t>
            </a:r>
            <a:r>
              <a:rPr lang="en-US" sz="1800" b="1" dirty="0">
                <a:solidFill>
                  <a:srgbClr val="0070C0"/>
                </a:solidFill>
                <a:latin typeface="Courier New" panose="02070309020205020404" pitchFamily="49" charset="0"/>
                <a:cs typeface="Courier New" panose="02070309020205020404" pitchFamily="49" charset="0"/>
              </a:rPr>
              <a:t>else if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res.status</a:t>
            </a:r>
            <a:r>
              <a:rPr lang="en-US" sz="1800" dirty="0">
                <a:latin typeface="Courier New" panose="02070309020205020404" pitchFamily="49" charset="0"/>
                <a:cs typeface="Courier New" panose="02070309020205020404" pitchFamily="49" charset="0"/>
              </a:rPr>
              <a:t> === 400) {</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res.text</a:t>
            </a:r>
            <a:r>
              <a:rPr lang="en-US" sz="1800" dirty="0">
                <a:latin typeface="Courier New" panose="02070309020205020404" pitchFamily="49" charset="0"/>
                <a:cs typeface="Courier New" panose="02070309020205020404" pitchFamily="49" charset="0"/>
              </a:rPr>
              <a:t>().then(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.catch(()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("not text");</a:t>
            </a:r>
          </a:p>
          <a:p>
            <a:pPr lvl="2"/>
            <a:r>
              <a:rPr lang="en-US" sz="1800" dirty="0">
                <a:latin typeface="Courier New" panose="02070309020205020404" pitchFamily="49" charset="0"/>
                <a:cs typeface="Courier New" panose="02070309020205020404" pitchFamily="49" charset="0"/>
              </a:rPr>
              <a:t>  } </a:t>
            </a:r>
            <a:r>
              <a:rPr lang="en-US" sz="1800" b="1" dirty="0">
                <a:solidFill>
                  <a:srgbClr val="0070C0"/>
                </a:solidFill>
                <a:latin typeface="Courier New" panose="02070309020205020404" pitchFamily="49" charset="0"/>
                <a:cs typeface="Courier New" panose="02070309020205020404" pitchFamily="49" charset="0"/>
              </a:rPr>
              <a:t>else</a:t>
            </a:r>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(`bad status: ${</a:t>
            </a:r>
            <a:r>
              <a:rPr lang="en-US" sz="1800" dirty="0" err="1">
                <a:latin typeface="Courier New" panose="02070309020205020404" pitchFamily="49" charset="0"/>
                <a:cs typeface="Courier New" panose="02070309020205020404" pitchFamily="49" charset="0"/>
              </a:rPr>
              <a:t>res.status</a:t>
            </a:r>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a:t>
            </a:r>
          </a:p>
          <a:p>
            <a:pPr lvl="2"/>
            <a:endParaRPr lang="en-US" sz="1800" dirty="0">
              <a:latin typeface="Courier New" panose="02070309020205020404" pitchFamily="49" charset="0"/>
              <a:cs typeface="Courier New" panose="02070309020205020404" pitchFamily="49" charset="0"/>
            </a:endParaRPr>
          </a:p>
          <a:p>
            <a:r>
              <a:rPr lang="en-US" sz="2600" dirty="0"/>
              <a:t>We know 400 response comes with an error message</a:t>
            </a:r>
          </a:p>
          <a:p>
            <a:pPr lvl="1"/>
            <a:r>
              <a:rPr lang="en-US" sz="2200" dirty="0"/>
              <a:t>could also be large, so </a:t>
            </a:r>
            <a:r>
              <a:rPr lang="en-US" sz="2000" dirty="0" err="1">
                <a:latin typeface="Courier New" panose="02070309020205020404" pitchFamily="49" charset="0"/>
                <a:cs typeface="Courier New" panose="02070309020205020404" pitchFamily="49" charset="0"/>
              </a:rPr>
              <a:t>res.text</a:t>
            </a:r>
            <a:r>
              <a:rPr lang="en-US" sz="2000" dirty="0">
                <a:latin typeface="Courier New" panose="02070309020205020404" pitchFamily="49" charset="0"/>
                <a:cs typeface="Courier New" panose="02070309020205020404" pitchFamily="49" charset="0"/>
              </a:rPr>
              <a:t>()</a:t>
            </a:r>
            <a:r>
              <a:rPr lang="en-US" sz="2200" dirty="0"/>
              <a:t> also returns a promise</a:t>
            </a:r>
          </a:p>
        </p:txBody>
      </p:sp>
      <p:sp>
        <p:nvSpPr>
          <p:cNvPr id="5" name="Slide Number Placeholder 4">
            <a:extLst>
              <a:ext uri="{FF2B5EF4-FFF2-40B4-BE49-F238E27FC236}">
                <a16:creationId xmlns:a16="http://schemas.microsoft.com/office/drawing/2014/main" id="{7ABAAB0D-2EA9-E4B4-1F4C-8A0A7DDDE500}"/>
              </a:ext>
            </a:extLst>
          </p:cNvPr>
          <p:cNvSpPr>
            <a:spLocks noGrp="1"/>
          </p:cNvSpPr>
          <p:nvPr>
            <p:ph type="sldNum" sz="quarter" idx="4"/>
          </p:nvPr>
        </p:nvSpPr>
        <p:spPr/>
        <p:txBody>
          <a:bodyPr/>
          <a:lstStyle/>
          <a:p>
            <a:fld id="{60F4F636-6A27-E649-AEDF-9DE4D4E58670}" type="slidenum">
              <a:rPr lang="en-US" smtClean="0"/>
              <a:pPr/>
              <a:t>22</a:t>
            </a:fld>
            <a:endParaRPr lang="en-US" dirty="0"/>
          </a:p>
        </p:txBody>
      </p:sp>
    </p:spTree>
    <p:extLst>
      <p:ext uri="{BB962C8B-B14F-4D97-AF65-F5344CB8AC3E}">
        <p14:creationId xmlns:p14="http://schemas.microsoft.com/office/powerpoint/2010/main" val="4275541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6F38B-9207-E036-76AA-FA711ED86D7D}"/>
              </a:ext>
            </a:extLst>
          </p:cNvPr>
          <p:cNvSpPr>
            <a:spLocks noGrp="1"/>
          </p:cNvSpPr>
          <p:nvPr>
            <p:ph type="title"/>
          </p:nvPr>
        </p:nvSpPr>
        <p:spPr/>
        <p:txBody>
          <a:bodyPr/>
          <a:lstStyle/>
          <a:p>
            <a:r>
              <a:rPr lang="en-US" dirty="0"/>
              <a:t>Recall: Fetch Requests Are Complicated</a:t>
            </a:r>
          </a:p>
        </p:txBody>
      </p:sp>
      <p:sp>
        <p:nvSpPr>
          <p:cNvPr id="3" name="Content Placeholder 2">
            <a:extLst>
              <a:ext uri="{FF2B5EF4-FFF2-40B4-BE49-F238E27FC236}">
                <a16:creationId xmlns:a16="http://schemas.microsoft.com/office/drawing/2014/main" id="{BF658029-51EE-DC0D-86C9-F7F7B1FAADE5}"/>
              </a:ext>
            </a:extLst>
          </p:cNvPr>
          <p:cNvSpPr>
            <a:spLocks noGrp="1"/>
          </p:cNvSpPr>
          <p:nvPr>
            <p:ph idx="1"/>
          </p:nvPr>
        </p:nvSpPr>
        <p:spPr>
          <a:xfrm>
            <a:off x="457200" y="1244160"/>
            <a:ext cx="8464378" cy="5140800"/>
          </a:xfrm>
        </p:spPr>
        <p:txBody>
          <a:bodyPr/>
          <a:lstStyle/>
          <a:p>
            <a:r>
              <a:rPr lang="en-US" sz="2600" b="1" dirty="0"/>
              <a:t>Four</a:t>
            </a:r>
            <a:r>
              <a:rPr lang="en-US" sz="2600" dirty="0"/>
              <a:t> different methods involved in each fetch:</a:t>
            </a:r>
          </a:p>
          <a:p>
            <a:pPr lvl="2"/>
            <a:endParaRPr lang="en-US" sz="1200" dirty="0"/>
          </a:p>
          <a:p>
            <a:pPr marL="914400" lvl="1" indent="-457200">
              <a:buFont typeface="+mj-lt"/>
              <a:buAutoNum type="arabicPeriod"/>
            </a:pPr>
            <a:r>
              <a:rPr lang="en-US" sz="2200" dirty="0"/>
              <a:t>method that makes the fetch</a:t>
            </a:r>
          </a:p>
          <a:p>
            <a:pPr marL="914400" lvl="1" indent="-457200">
              <a:buFont typeface="+mj-lt"/>
              <a:buAutoNum type="arabicPeriod"/>
            </a:pPr>
            <a:r>
              <a:rPr lang="en-US" sz="2200" dirty="0"/>
              <a:t>handler for fetch Response				</a:t>
            </a:r>
            <a:endParaRPr lang="en-US" sz="2000" dirty="0">
              <a:latin typeface="Courier New" panose="02070309020205020404" pitchFamily="49" charset="0"/>
              <a:cs typeface="Courier New" panose="02070309020205020404" pitchFamily="49" charset="0"/>
            </a:endParaRPr>
          </a:p>
          <a:p>
            <a:pPr marL="914400" lvl="1" indent="-457200">
              <a:buFont typeface="+mj-lt"/>
              <a:buAutoNum type="arabicPeriod"/>
            </a:pPr>
            <a:r>
              <a:rPr lang="en-US" sz="2200" dirty="0"/>
              <a:t>handler for fetched JSON					</a:t>
            </a:r>
            <a:endParaRPr lang="en-US" sz="2000" dirty="0">
              <a:latin typeface="Courier New" panose="02070309020205020404" pitchFamily="49" charset="0"/>
              <a:cs typeface="Courier New" panose="02070309020205020404" pitchFamily="49" charset="0"/>
            </a:endParaRPr>
          </a:p>
          <a:p>
            <a:pPr marL="914400" lvl="1" indent="-457200">
              <a:buFont typeface="+mj-lt"/>
              <a:buAutoNum type="arabicPeriod"/>
            </a:pPr>
            <a:r>
              <a:rPr lang="en-US" sz="2200" dirty="0"/>
              <a:t>handler for errors							</a:t>
            </a:r>
            <a:endParaRPr lang="en-US" sz="2000" dirty="0">
              <a:latin typeface="Courier New" panose="02070309020205020404" pitchFamily="49" charset="0"/>
              <a:cs typeface="Courier New" panose="02070309020205020404" pitchFamily="49" charset="0"/>
            </a:endParaRPr>
          </a:p>
        </p:txBody>
      </p:sp>
      <p:sp>
        <p:nvSpPr>
          <p:cNvPr id="11" name="Slide Number Placeholder 10">
            <a:extLst>
              <a:ext uri="{FF2B5EF4-FFF2-40B4-BE49-F238E27FC236}">
                <a16:creationId xmlns:a16="http://schemas.microsoft.com/office/drawing/2014/main" id="{C1C9E70B-8310-CE6C-D7D4-31340A970E8F}"/>
              </a:ext>
            </a:extLst>
          </p:cNvPr>
          <p:cNvSpPr>
            <a:spLocks noGrp="1"/>
          </p:cNvSpPr>
          <p:nvPr>
            <p:ph type="sldNum" sz="quarter" idx="4"/>
          </p:nvPr>
        </p:nvSpPr>
        <p:spPr/>
        <p:txBody>
          <a:bodyPr/>
          <a:lstStyle/>
          <a:p>
            <a:fld id="{60F4F636-6A27-E649-AEDF-9DE4D4E58670}" type="slidenum">
              <a:rPr lang="en-US" smtClean="0"/>
              <a:pPr/>
              <a:t>23</a:t>
            </a:fld>
            <a:endParaRPr lang="en-US" dirty="0"/>
          </a:p>
        </p:txBody>
      </p:sp>
      <p:sp>
        <p:nvSpPr>
          <p:cNvPr id="12" name="TextBox 11">
            <a:extLst>
              <a:ext uri="{FF2B5EF4-FFF2-40B4-BE49-F238E27FC236}">
                <a16:creationId xmlns:a16="http://schemas.microsoft.com/office/drawing/2014/main" id="{F8F9F36D-37A2-1B15-7CBD-3D9D931FFFCC}"/>
              </a:ext>
            </a:extLst>
          </p:cNvPr>
          <p:cNvSpPr txBox="1"/>
          <p:nvPr/>
        </p:nvSpPr>
        <p:spPr>
          <a:xfrm>
            <a:off x="1297382" y="5048415"/>
            <a:ext cx="1282723" cy="430887"/>
          </a:xfrm>
          <a:prstGeom prst="rect">
            <a:avLst/>
          </a:prstGeom>
          <a:solidFill>
            <a:schemeClr val="accent3">
              <a:lumMod val="20000"/>
              <a:lumOff val="80000"/>
            </a:schemeClr>
          </a:solidFill>
          <a:ln>
            <a:solidFill>
              <a:schemeClr val="accent3">
                <a:lumMod val="50000"/>
              </a:schemeClr>
            </a:solidFill>
          </a:ln>
        </p:spPr>
        <p:txBody>
          <a:bodyPr wrap="square" rtlCol="0">
            <a:spAutoFit/>
          </a:bodyPr>
          <a:lstStyle/>
          <a:p>
            <a:pPr algn="ctr"/>
            <a:r>
              <a:rPr lang="en-US" sz="2200" dirty="0">
                <a:solidFill>
                  <a:schemeClr val="accent3">
                    <a:lumMod val="75000"/>
                  </a:schemeClr>
                </a:solidFill>
                <a:latin typeface="Franklin Gothic Medium"/>
                <a:cs typeface="Franklin Gothic Medium"/>
              </a:rPr>
              <a:t>fetch</a:t>
            </a:r>
          </a:p>
        </p:txBody>
      </p:sp>
      <p:sp>
        <p:nvSpPr>
          <p:cNvPr id="14" name="TextBox 13">
            <a:extLst>
              <a:ext uri="{FF2B5EF4-FFF2-40B4-BE49-F238E27FC236}">
                <a16:creationId xmlns:a16="http://schemas.microsoft.com/office/drawing/2014/main" id="{03B7B4F2-D58A-FB80-5A27-48EF085671E5}"/>
              </a:ext>
            </a:extLst>
          </p:cNvPr>
          <p:cNvSpPr txBox="1"/>
          <p:nvPr/>
        </p:nvSpPr>
        <p:spPr>
          <a:xfrm>
            <a:off x="3538810" y="5048415"/>
            <a:ext cx="1579278"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status code</a:t>
            </a:r>
          </a:p>
        </p:txBody>
      </p:sp>
      <p:sp>
        <p:nvSpPr>
          <p:cNvPr id="15" name="TextBox 14">
            <a:extLst>
              <a:ext uri="{FF2B5EF4-FFF2-40B4-BE49-F238E27FC236}">
                <a16:creationId xmlns:a16="http://schemas.microsoft.com/office/drawing/2014/main" id="{0F3C5E5E-20FC-02F7-CF3E-A25F07DBA7F9}"/>
              </a:ext>
            </a:extLst>
          </p:cNvPr>
          <p:cNvSpPr txBox="1"/>
          <p:nvPr/>
        </p:nvSpPr>
        <p:spPr>
          <a:xfrm>
            <a:off x="6076793" y="4586550"/>
            <a:ext cx="1901483"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response data</a:t>
            </a:r>
          </a:p>
        </p:txBody>
      </p:sp>
      <p:sp>
        <p:nvSpPr>
          <p:cNvPr id="19" name="TextBox 18">
            <a:extLst>
              <a:ext uri="{FF2B5EF4-FFF2-40B4-BE49-F238E27FC236}">
                <a16:creationId xmlns:a16="http://schemas.microsoft.com/office/drawing/2014/main" id="{C9F239E5-D66B-74AA-AC6C-D4C79B1711CA}"/>
              </a:ext>
            </a:extLst>
          </p:cNvPr>
          <p:cNvSpPr txBox="1"/>
          <p:nvPr/>
        </p:nvSpPr>
        <p:spPr>
          <a:xfrm>
            <a:off x="6076793" y="5576002"/>
            <a:ext cx="1923860"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error message</a:t>
            </a:r>
          </a:p>
        </p:txBody>
      </p:sp>
      <p:sp>
        <p:nvSpPr>
          <p:cNvPr id="20" name="TextBox 19">
            <a:extLst>
              <a:ext uri="{FF2B5EF4-FFF2-40B4-BE49-F238E27FC236}">
                <a16:creationId xmlns:a16="http://schemas.microsoft.com/office/drawing/2014/main" id="{9ED91519-FDE5-FE9D-57C2-B39372AFFFEA}"/>
              </a:ext>
            </a:extLst>
          </p:cNvPr>
          <p:cNvSpPr txBox="1"/>
          <p:nvPr/>
        </p:nvSpPr>
        <p:spPr>
          <a:xfrm>
            <a:off x="3618960" y="5521219"/>
            <a:ext cx="1418978"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doListResp</a:t>
            </a:r>
            <a:endParaRPr lang="en-US" sz="1600" dirty="0">
              <a:latin typeface="Franklin Gothic Medium"/>
              <a:cs typeface="Franklin Gothic Medium"/>
            </a:endParaRPr>
          </a:p>
        </p:txBody>
      </p:sp>
      <p:sp>
        <p:nvSpPr>
          <p:cNvPr id="24" name="TextBox 23">
            <a:extLst>
              <a:ext uri="{FF2B5EF4-FFF2-40B4-BE49-F238E27FC236}">
                <a16:creationId xmlns:a16="http://schemas.microsoft.com/office/drawing/2014/main" id="{64905CDC-6D57-2A26-3DBF-A4103773FCD1}"/>
              </a:ext>
            </a:extLst>
          </p:cNvPr>
          <p:cNvSpPr txBox="1"/>
          <p:nvPr/>
        </p:nvSpPr>
        <p:spPr>
          <a:xfrm>
            <a:off x="6256329" y="6046406"/>
            <a:ext cx="1542410"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doListError</a:t>
            </a:r>
            <a:endParaRPr lang="en-US" sz="1600" dirty="0">
              <a:latin typeface="Franklin Gothic Medium"/>
              <a:cs typeface="Franklin Gothic Medium"/>
            </a:endParaRPr>
          </a:p>
        </p:txBody>
      </p:sp>
      <p:sp>
        <p:nvSpPr>
          <p:cNvPr id="25" name="TextBox 24">
            <a:extLst>
              <a:ext uri="{FF2B5EF4-FFF2-40B4-BE49-F238E27FC236}">
                <a16:creationId xmlns:a16="http://schemas.microsoft.com/office/drawing/2014/main" id="{F428A2AF-9181-951E-B81B-5382FA362CD7}"/>
              </a:ext>
            </a:extLst>
          </p:cNvPr>
          <p:cNvSpPr txBox="1"/>
          <p:nvPr/>
        </p:nvSpPr>
        <p:spPr>
          <a:xfrm>
            <a:off x="6329234" y="5002246"/>
            <a:ext cx="1418978"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doListJson</a:t>
            </a:r>
            <a:endParaRPr lang="en-US" sz="1600" dirty="0">
              <a:latin typeface="Franklin Gothic Medium"/>
              <a:cs typeface="Franklin Gothic Medium"/>
            </a:endParaRPr>
          </a:p>
        </p:txBody>
      </p:sp>
      <p:grpSp>
        <p:nvGrpSpPr>
          <p:cNvPr id="26" name="Group 25" descr="When fetch is called, a connection is established with the server">
            <a:extLst>
              <a:ext uri="{FF2B5EF4-FFF2-40B4-BE49-F238E27FC236}">
                <a16:creationId xmlns:a16="http://schemas.microsoft.com/office/drawing/2014/main" id="{0A04A802-3194-F26B-9C43-3137602B9ECE}"/>
              </a:ext>
            </a:extLst>
          </p:cNvPr>
          <p:cNvGrpSpPr/>
          <p:nvPr/>
        </p:nvGrpSpPr>
        <p:grpSpPr>
          <a:xfrm>
            <a:off x="2580105" y="4956081"/>
            <a:ext cx="958705" cy="307778"/>
            <a:chOff x="2580105" y="4956081"/>
            <a:chExt cx="958705" cy="307778"/>
          </a:xfrm>
        </p:grpSpPr>
        <p:cxnSp>
          <p:nvCxnSpPr>
            <p:cNvPr id="27" name="Straight Arrow Connector 26">
              <a:extLst>
                <a:ext uri="{FF2B5EF4-FFF2-40B4-BE49-F238E27FC236}">
                  <a16:creationId xmlns:a16="http://schemas.microsoft.com/office/drawing/2014/main" id="{7F1566B9-982A-5073-EFB2-42A653142184}"/>
                </a:ext>
              </a:extLst>
            </p:cNvPr>
            <p:cNvCxnSpPr>
              <a:stCxn id="12" idx="3"/>
              <a:endCxn id="14" idx="1"/>
            </p:cNvCxnSpPr>
            <p:nvPr/>
          </p:nvCxnSpPr>
          <p:spPr>
            <a:xfrm>
              <a:off x="2580105" y="5263859"/>
              <a:ext cx="958705" cy="0"/>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4C0DFAA3-B252-6522-680A-422A071839DF}"/>
                </a:ext>
              </a:extLst>
            </p:cNvPr>
            <p:cNvSpPr txBox="1"/>
            <p:nvPr/>
          </p:nvSpPr>
          <p:spPr>
            <a:xfrm>
              <a:off x="2662554" y="4956081"/>
              <a:ext cx="793807"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connect</a:t>
              </a:r>
            </a:p>
          </p:txBody>
        </p:sp>
      </p:grpSp>
      <p:grpSp>
        <p:nvGrpSpPr>
          <p:cNvPr id="29" name="Group 28" descr="If the status code is 200, then we know the request is good - and can try to decode it as JSON.">
            <a:extLst>
              <a:ext uri="{FF2B5EF4-FFF2-40B4-BE49-F238E27FC236}">
                <a16:creationId xmlns:a16="http://schemas.microsoft.com/office/drawing/2014/main" id="{410438EB-EA37-2F36-ADDD-6A79C556DE1A}"/>
              </a:ext>
            </a:extLst>
          </p:cNvPr>
          <p:cNvGrpSpPr/>
          <p:nvPr/>
        </p:nvGrpSpPr>
        <p:grpSpPr>
          <a:xfrm>
            <a:off x="5118088" y="4616845"/>
            <a:ext cx="958705" cy="431570"/>
            <a:chOff x="5118088" y="4616845"/>
            <a:chExt cx="958705" cy="431570"/>
          </a:xfrm>
        </p:grpSpPr>
        <p:cxnSp>
          <p:nvCxnSpPr>
            <p:cNvPr id="30" name="Straight Arrow Connector 29">
              <a:extLst>
                <a:ext uri="{FF2B5EF4-FFF2-40B4-BE49-F238E27FC236}">
                  <a16:creationId xmlns:a16="http://schemas.microsoft.com/office/drawing/2014/main" id="{E1FC1C55-A360-9C3D-7FDB-2B144256B170}"/>
                </a:ext>
              </a:extLst>
            </p:cNvPr>
            <p:cNvCxnSpPr>
              <a:cxnSpLocks/>
              <a:endCxn id="15" idx="1"/>
            </p:cNvCxnSpPr>
            <p:nvPr/>
          </p:nvCxnSpPr>
          <p:spPr>
            <a:xfrm flipV="1">
              <a:off x="5118088" y="4801994"/>
              <a:ext cx="958705" cy="246421"/>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0C384C88-3A91-E34B-52C4-076519A9BFCB}"/>
                </a:ext>
              </a:extLst>
            </p:cNvPr>
            <p:cNvSpPr txBox="1"/>
            <p:nvPr/>
          </p:nvSpPr>
          <p:spPr>
            <a:xfrm>
              <a:off x="5346409" y="4616845"/>
              <a:ext cx="502061"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200</a:t>
              </a:r>
            </a:p>
          </p:txBody>
        </p:sp>
      </p:grpSp>
      <p:grpSp>
        <p:nvGrpSpPr>
          <p:cNvPr id="32" name="Group 31" descr="If we receive a 400, then there was an issue with our request; we should log an error message.">
            <a:extLst>
              <a:ext uri="{FF2B5EF4-FFF2-40B4-BE49-F238E27FC236}">
                <a16:creationId xmlns:a16="http://schemas.microsoft.com/office/drawing/2014/main" id="{9B192E3E-80AF-DFCF-DAB5-36D6F4F7CAB2}"/>
              </a:ext>
            </a:extLst>
          </p:cNvPr>
          <p:cNvGrpSpPr/>
          <p:nvPr/>
        </p:nvGrpSpPr>
        <p:grpSpPr>
          <a:xfrm>
            <a:off x="5118088" y="5498959"/>
            <a:ext cx="958705" cy="432498"/>
            <a:chOff x="5118088" y="5498959"/>
            <a:chExt cx="958705" cy="432498"/>
          </a:xfrm>
        </p:grpSpPr>
        <p:cxnSp>
          <p:nvCxnSpPr>
            <p:cNvPr id="33" name="Straight Arrow Connector 32">
              <a:extLst>
                <a:ext uri="{FF2B5EF4-FFF2-40B4-BE49-F238E27FC236}">
                  <a16:creationId xmlns:a16="http://schemas.microsoft.com/office/drawing/2014/main" id="{3C9F50F3-6AA0-D287-5052-983AD82AF9E8}"/>
                </a:ext>
              </a:extLst>
            </p:cNvPr>
            <p:cNvCxnSpPr>
              <a:cxnSpLocks/>
              <a:endCxn id="19" idx="1"/>
            </p:cNvCxnSpPr>
            <p:nvPr/>
          </p:nvCxnSpPr>
          <p:spPr>
            <a:xfrm>
              <a:off x="5118088" y="5498959"/>
              <a:ext cx="958705" cy="292487"/>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97F31080-91DF-ABE2-DD92-77509358ECDD}"/>
                </a:ext>
              </a:extLst>
            </p:cNvPr>
            <p:cNvSpPr txBox="1"/>
            <p:nvPr/>
          </p:nvSpPr>
          <p:spPr>
            <a:xfrm>
              <a:off x="5346409" y="5623680"/>
              <a:ext cx="502061"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400</a:t>
              </a:r>
            </a:p>
          </p:txBody>
        </p:sp>
      </p:grpSp>
    </p:spTree>
    <p:extLst>
      <p:ext uri="{BB962C8B-B14F-4D97-AF65-F5344CB8AC3E}">
        <p14:creationId xmlns:p14="http://schemas.microsoft.com/office/powerpoint/2010/main" val="147376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6F38B-9207-E036-76AA-FA711ED86D7D}"/>
              </a:ext>
            </a:extLst>
          </p:cNvPr>
          <p:cNvSpPr>
            <a:spLocks noGrp="1"/>
          </p:cNvSpPr>
          <p:nvPr>
            <p:ph type="title"/>
          </p:nvPr>
        </p:nvSpPr>
        <p:spPr/>
        <p:txBody>
          <a:bodyPr/>
          <a:lstStyle/>
          <a:p>
            <a:r>
              <a:rPr lang="en-US" dirty="0"/>
              <a:t>Fetch Requests Are Complicated (2/2)</a:t>
            </a:r>
          </a:p>
        </p:txBody>
      </p:sp>
      <p:sp>
        <p:nvSpPr>
          <p:cNvPr id="3" name="Content Placeholder 2">
            <a:extLst>
              <a:ext uri="{FF2B5EF4-FFF2-40B4-BE49-F238E27FC236}">
                <a16:creationId xmlns:a16="http://schemas.microsoft.com/office/drawing/2014/main" id="{BF658029-51EE-DC0D-86C9-F7F7B1FAADE5}"/>
              </a:ext>
            </a:extLst>
          </p:cNvPr>
          <p:cNvSpPr>
            <a:spLocks noGrp="1"/>
          </p:cNvSpPr>
          <p:nvPr>
            <p:ph idx="1"/>
          </p:nvPr>
        </p:nvSpPr>
        <p:spPr>
          <a:xfrm>
            <a:off x="457200" y="1244160"/>
            <a:ext cx="8464378" cy="5140800"/>
          </a:xfrm>
        </p:spPr>
        <p:txBody>
          <a:bodyPr/>
          <a:lstStyle/>
          <a:p>
            <a:r>
              <a:rPr lang="en-US" sz="2600" b="1" dirty="0"/>
              <a:t>Four</a:t>
            </a:r>
            <a:r>
              <a:rPr lang="en-US" sz="2600" dirty="0"/>
              <a:t> different methods involved in each fetch:</a:t>
            </a:r>
          </a:p>
          <a:p>
            <a:pPr lvl="2"/>
            <a:endParaRPr lang="en-US" sz="1200" dirty="0"/>
          </a:p>
          <a:p>
            <a:pPr marL="914400" lvl="1" indent="-457200">
              <a:buFont typeface="+mj-lt"/>
              <a:buAutoNum type="arabicPeriod"/>
            </a:pPr>
            <a:r>
              <a:rPr lang="en-US" sz="2200" dirty="0"/>
              <a:t>method that makes the fetch</a:t>
            </a:r>
          </a:p>
          <a:p>
            <a:pPr marL="914400" lvl="1" indent="-457200">
              <a:buFont typeface="+mj-lt"/>
              <a:buAutoNum type="arabicPeriod"/>
            </a:pPr>
            <a:r>
              <a:rPr lang="en-US" sz="2200" dirty="0"/>
              <a:t>handler for fetch Response				e.g., </a:t>
            </a:r>
            <a:r>
              <a:rPr lang="en-US" sz="2000" dirty="0" err="1">
                <a:latin typeface="Courier New" panose="02070309020205020404" pitchFamily="49" charset="0"/>
                <a:cs typeface="Courier New" panose="02070309020205020404" pitchFamily="49" charset="0"/>
              </a:rPr>
              <a:t>doListResp</a:t>
            </a:r>
            <a:endParaRPr lang="en-US" sz="2000" dirty="0">
              <a:latin typeface="Courier New" panose="02070309020205020404" pitchFamily="49" charset="0"/>
              <a:cs typeface="Courier New" panose="02070309020205020404" pitchFamily="49" charset="0"/>
            </a:endParaRPr>
          </a:p>
          <a:p>
            <a:pPr marL="914400" lvl="1" indent="-457200">
              <a:buFont typeface="+mj-lt"/>
              <a:buAutoNum type="arabicPeriod"/>
            </a:pPr>
            <a:r>
              <a:rPr lang="en-US" sz="2200" dirty="0"/>
              <a:t>handler for fetched JSON					e.g., </a:t>
            </a:r>
            <a:r>
              <a:rPr lang="en-US" sz="2000" dirty="0" err="1">
                <a:latin typeface="Courier New" panose="02070309020205020404" pitchFamily="49" charset="0"/>
                <a:cs typeface="Courier New" panose="02070309020205020404" pitchFamily="49" charset="0"/>
              </a:rPr>
              <a:t>doListJson</a:t>
            </a:r>
            <a:endParaRPr lang="en-US" sz="2000" dirty="0">
              <a:latin typeface="Courier New" panose="02070309020205020404" pitchFamily="49" charset="0"/>
              <a:cs typeface="Courier New" panose="02070309020205020404" pitchFamily="49" charset="0"/>
            </a:endParaRPr>
          </a:p>
          <a:p>
            <a:pPr marL="914400" lvl="1" indent="-457200">
              <a:buFont typeface="+mj-lt"/>
              <a:buAutoNum type="arabicPeriod"/>
            </a:pPr>
            <a:r>
              <a:rPr lang="en-US" sz="2200" dirty="0"/>
              <a:t>handler for errors							e.g., </a:t>
            </a:r>
            <a:r>
              <a:rPr lang="en-US" sz="2000" dirty="0" err="1">
                <a:latin typeface="Courier New" panose="02070309020205020404" pitchFamily="49" charset="0"/>
                <a:cs typeface="Courier New" panose="02070309020205020404" pitchFamily="49" charset="0"/>
              </a:rPr>
              <a:t>doListError</a:t>
            </a:r>
            <a:endParaRPr lang="en-US" sz="2000" dirty="0">
              <a:latin typeface="Courier New" panose="02070309020205020404" pitchFamily="49" charset="0"/>
              <a:cs typeface="Courier New" panose="02070309020205020404" pitchFamily="49" charset="0"/>
            </a:endParaRPr>
          </a:p>
          <a:p>
            <a:pPr lvl="1"/>
            <a:endParaRPr lang="en-US" sz="2200" dirty="0"/>
          </a:p>
          <a:p>
            <a:r>
              <a:rPr lang="en-US" sz="2600" dirty="0"/>
              <a:t>Three different events involved:</a:t>
            </a:r>
          </a:p>
          <a:p>
            <a:pPr lvl="1"/>
            <a:r>
              <a:rPr lang="en-US" sz="2200" dirty="0"/>
              <a:t>getting status code, parsing JSON, parsing text</a:t>
            </a:r>
          </a:p>
          <a:p>
            <a:pPr lvl="1"/>
            <a:r>
              <a:rPr lang="en-US" sz="2200" dirty="0"/>
              <a:t>any of those can fail!</a:t>
            </a:r>
          </a:p>
          <a:p>
            <a:pPr lvl="2"/>
            <a:r>
              <a:rPr lang="en-US" sz="1800" dirty="0"/>
              <a:t>important to make all error cases </a:t>
            </a:r>
            <a:r>
              <a:rPr lang="en-US" sz="1800" b="1" dirty="0">
                <a:solidFill>
                  <a:srgbClr val="0070C0"/>
                </a:solidFill>
              </a:rPr>
              <a:t>visible</a:t>
            </a:r>
          </a:p>
        </p:txBody>
      </p:sp>
      <p:sp>
        <p:nvSpPr>
          <p:cNvPr id="5" name="Slide Number Placeholder 4">
            <a:extLst>
              <a:ext uri="{FF2B5EF4-FFF2-40B4-BE49-F238E27FC236}">
                <a16:creationId xmlns:a16="http://schemas.microsoft.com/office/drawing/2014/main" id="{180209AE-4DA2-884C-C08B-FCB04D21E4C2}"/>
              </a:ext>
            </a:extLst>
          </p:cNvPr>
          <p:cNvSpPr>
            <a:spLocks noGrp="1"/>
          </p:cNvSpPr>
          <p:nvPr>
            <p:ph type="sldNum" sz="quarter" idx="4"/>
          </p:nvPr>
        </p:nvSpPr>
        <p:spPr/>
        <p:txBody>
          <a:bodyPr/>
          <a:lstStyle/>
          <a:p>
            <a:fld id="{60F4F636-6A27-E649-AEDF-9DE4D4E58670}" type="slidenum">
              <a:rPr lang="en-US" smtClean="0"/>
              <a:pPr/>
              <a:t>24</a:t>
            </a:fld>
            <a:endParaRPr lang="en-US" dirty="0"/>
          </a:p>
        </p:txBody>
      </p:sp>
    </p:spTree>
    <p:extLst>
      <p:ext uri="{BB962C8B-B14F-4D97-AF65-F5344CB8AC3E}">
        <p14:creationId xmlns:p14="http://schemas.microsoft.com/office/powerpoint/2010/main" val="629446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Recall: HTTP GET vs POST</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526162" cy="5140800"/>
          </a:xfrm>
        </p:spPr>
        <p:txBody>
          <a:bodyPr/>
          <a:lstStyle/>
          <a:p>
            <a:r>
              <a:rPr lang="en-US" sz="2600" dirty="0"/>
              <a:t>When you type in a URL, browser makes “GET” request</a:t>
            </a:r>
          </a:p>
          <a:p>
            <a:pPr lvl="1"/>
            <a:r>
              <a:rPr lang="en-US" sz="2200" dirty="0"/>
              <a:t>request to read something from the server</a:t>
            </a:r>
          </a:p>
          <a:p>
            <a:pPr lvl="1"/>
            <a:endParaRPr lang="en-US" sz="2200" dirty="0"/>
          </a:p>
          <a:p>
            <a:r>
              <a:rPr lang="en-US" sz="2600" dirty="0"/>
              <a:t>Clients often want to write to the server also</a:t>
            </a:r>
          </a:p>
          <a:p>
            <a:pPr lvl="1"/>
            <a:r>
              <a:rPr lang="en-US" sz="2200" dirty="0"/>
              <a:t>this is typically done with a “POST” request</a:t>
            </a:r>
          </a:p>
          <a:p>
            <a:pPr lvl="2"/>
            <a:r>
              <a:rPr lang="en-US" sz="1800" dirty="0"/>
              <a:t>ensure writes don’t happen just by normal browsing</a:t>
            </a:r>
          </a:p>
          <a:p>
            <a:pPr lvl="1"/>
            <a:endParaRPr lang="en-US" sz="2200" dirty="0"/>
          </a:p>
          <a:p>
            <a:r>
              <a:rPr lang="en-US" sz="2600" dirty="0"/>
              <a:t>POST requests also send data to the server in body</a:t>
            </a:r>
            <a:endParaRPr lang="en-US" sz="2400" dirty="0">
              <a:latin typeface="Courier New" panose="02070309020205020404" pitchFamily="49" charset="0"/>
              <a:cs typeface="Courier New" panose="02070309020205020404" pitchFamily="49" charset="0"/>
            </a:endParaRPr>
          </a:p>
          <a:p>
            <a:pPr lvl="1"/>
            <a:r>
              <a:rPr lang="en-US" sz="2200" dirty="0"/>
              <a:t>GET only sends data via query parameters</a:t>
            </a:r>
          </a:p>
          <a:p>
            <a:pPr lvl="1"/>
            <a:r>
              <a:rPr lang="en-US" sz="2200" dirty="0"/>
              <a:t>limited to a few kilobytes of data</a:t>
            </a:r>
          </a:p>
          <a:p>
            <a:pPr lvl="1"/>
            <a:r>
              <a:rPr lang="en-US" sz="2200" dirty="0"/>
              <a:t>POST requests can send arbitrary amounts of data</a:t>
            </a:r>
          </a:p>
        </p:txBody>
      </p:sp>
      <p:sp>
        <p:nvSpPr>
          <p:cNvPr id="5" name="Slide Number Placeholder 4">
            <a:extLst>
              <a:ext uri="{FF2B5EF4-FFF2-40B4-BE49-F238E27FC236}">
                <a16:creationId xmlns:a16="http://schemas.microsoft.com/office/drawing/2014/main" id="{5EFF34F1-485A-A787-032D-C0089751D7A8}"/>
              </a:ext>
            </a:extLst>
          </p:cNvPr>
          <p:cNvSpPr>
            <a:spLocks noGrp="1"/>
          </p:cNvSpPr>
          <p:nvPr>
            <p:ph type="sldNum" sz="quarter" idx="4"/>
          </p:nvPr>
        </p:nvSpPr>
        <p:spPr/>
        <p:txBody>
          <a:bodyPr/>
          <a:lstStyle/>
          <a:p>
            <a:fld id="{60F4F636-6A27-E649-AEDF-9DE4D4E58670}" type="slidenum">
              <a:rPr lang="en-US" smtClean="0"/>
              <a:pPr/>
              <a:t>25</a:t>
            </a:fld>
            <a:endParaRPr lang="en-US" dirty="0"/>
          </a:p>
        </p:txBody>
      </p:sp>
    </p:spTree>
    <p:extLst>
      <p:ext uri="{BB962C8B-B14F-4D97-AF65-F5344CB8AC3E}">
        <p14:creationId xmlns:p14="http://schemas.microsoft.com/office/powerpoint/2010/main" val="71238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Making HTTP POST Requests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Extra parameter to fetch for additional options:</a:t>
            </a:r>
          </a:p>
          <a:p>
            <a:pPr lvl="2"/>
            <a:endParaRPr lang="en-US" sz="1800" dirty="0"/>
          </a:p>
          <a:p>
            <a:pPr lvl="2"/>
            <a:r>
              <a:rPr lang="en-US" sz="1800" dirty="0">
                <a:latin typeface="Courier New" panose="02070309020205020404" pitchFamily="49" charset="0"/>
                <a:cs typeface="Courier New" panose="02070309020205020404" pitchFamily="49" charset="0"/>
              </a:rPr>
              <a:t>fetch(”/add”, {method: "</a:t>
            </a:r>
            <a:r>
              <a:rPr lang="en-US" sz="1800" b="1" dirty="0">
                <a:latin typeface="Courier New" panose="02070309020205020404" pitchFamily="49" charset="0"/>
                <a:cs typeface="Courier New" panose="02070309020205020404" pitchFamily="49" charset="0"/>
              </a:rPr>
              <a:t>POST</a:t>
            </a:r>
            <a:r>
              <a:rPr lang="en-US" sz="1800" dirty="0">
                <a:latin typeface="Courier New" panose="02070309020205020404" pitchFamily="49" charset="0"/>
                <a:cs typeface="Courier New" panose="02070309020205020404" pitchFamily="49" charset="0"/>
              </a:rPr>
              <a:t>"})</a:t>
            </a:r>
          </a:p>
          <a:p>
            <a:pPr lvl="2"/>
            <a:endParaRPr lang="en-US" sz="1800" dirty="0"/>
          </a:p>
          <a:p>
            <a:r>
              <a:rPr lang="en-US" sz="2600" dirty="0"/>
              <a:t>Arguments then passed in body as JSON</a:t>
            </a:r>
          </a:p>
          <a:p>
            <a:pPr lvl="2"/>
            <a:endParaRPr lang="en-US" sz="12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args</a:t>
            </a:r>
            <a:r>
              <a:rPr lang="en-US" sz="1800" dirty="0">
                <a:latin typeface="Courier New" panose="02070309020205020404" pitchFamily="49" charset="0"/>
                <a:cs typeface="Courier New" panose="02070309020205020404" pitchFamily="49" charset="0"/>
              </a:rPr>
              <a:t> = {name: "laundry"};</a:t>
            </a:r>
          </a:p>
          <a:p>
            <a:pPr lvl="2"/>
            <a:r>
              <a:rPr lang="en-US" sz="1800" dirty="0">
                <a:latin typeface="Courier New" panose="02070309020205020404" pitchFamily="49" charset="0"/>
                <a:cs typeface="Courier New" panose="02070309020205020404" pitchFamily="49" charset="0"/>
              </a:rPr>
              <a:t>fetch("/add", {method: "POST",</a:t>
            </a:r>
          </a:p>
          <a:p>
            <a:pPr lvl="2"/>
            <a:r>
              <a:rPr lang="en-US" sz="1800" dirty="0">
                <a:latin typeface="Courier New" panose="02070309020205020404" pitchFamily="49" charset="0"/>
                <a:cs typeface="Courier New" panose="02070309020205020404" pitchFamily="49" charset="0"/>
              </a:rPr>
              <a:t>    body: </a:t>
            </a:r>
            <a:r>
              <a:rPr lang="en-US" sz="1800" b="1" dirty="0" err="1">
                <a:latin typeface="Courier New" panose="02070309020205020404" pitchFamily="49" charset="0"/>
                <a:cs typeface="Courier New" panose="02070309020205020404" pitchFamily="49" charset="0"/>
              </a:rPr>
              <a:t>JSON.stringify</a:t>
            </a:r>
            <a:r>
              <a:rPr lang="en-US" sz="1800" dirty="0">
                <a:latin typeface="Courier New" panose="02070309020205020404" pitchFamily="49" charset="0"/>
                <a:cs typeface="Courier New" panose="02070309020205020404" pitchFamily="49" charset="0"/>
              </a:rPr>
              <a:t>(</a:t>
            </a:r>
            <a:r>
              <a:rPr lang="en-US" sz="1800" dirty="0" err="1">
                <a:latin typeface="Courier New" panose="02070309020205020404" pitchFamily="49" charset="0"/>
                <a:cs typeface="Courier New" panose="02070309020205020404" pitchFamily="49" charset="0"/>
              </a:rPr>
              <a:t>args</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headers: {"Content-Type”: "application/</a:t>
            </a:r>
            <a:r>
              <a:rPr lang="en-US" sz="1800" dirty="0" err="1">
                <a:latin typeface="Courier New" panose="02070309020205020404" pitchFamily="49" charset="0"/>
                <a:cs typeface="Courier New" panose="02070309020205020404" pitchFamily="49" charset="0"/>
              </a:rPr>
              <a:t>json</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.doAddResp</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.catch(()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.doAddError</a:t>
            </a:r>
            <a:r>
              <a:rPr lang="en-US" sz="1800" dirty="0">
                <a:latin typeface="Courier New" panose="02070309020205020404" pitchFamily="49" charset="0"/>
                <a:cs typeface="Courier New" panose="02070309020205020404" pitchFamily="49" charset="0"/>
              </a:rPr>
              <a:t>("failed to connect"))</a:t>
            </a:r>
          </a:p>
          <a:p>
            <a:pPr lvl="2"/>
            <a:endParaRPr lang="en-US" sz="1200" dirty="0"/>
          </a:p>
          <a:p>
            <a:pPr lvl="1"/>
            <a:r>
              <a:rPr lang="en-US" sz="2200" dirty="0"/>
              <a:t>add as many fields as you want in </a:t>
            </a:r>
            <a:r>
              <a:rPr lang="en-US" sz="2000" dirty="0" err="1">
                <a:latin typeface="Courier New" panose="02070309020205020404" pitchFamily="49" charset="0"/>
                <a:cs typeface="Courier New" panose="02070309020205020404" pitchFamily="49" charset="0"/>
              </a:rPr>
              <a:t>args</a:t>
            </a:r>
            <a:endParaRPr lang="en-US" sz="2000" dirty="0">
              <a:latin typeface="Courier New" panose="02070309020205020404" pitchFamily="49" charset="0"/>
              <a:cs typeface="Courier New" panose="02070309020205020404" pitchFamily="49" charset="0"/>
            </a:endParaRPr>
          </a:p>
          <a:p>
            <a:pPr lvl="1"/>
            <a:r>
              <a:rPr lang="en-US" sz="2200" dirty="0"/>
              <a:t>Content-Type tells the server we sent data in JSON format</a:t>
            </a:r>
            <a:endParaRPr lang="en-US" sz="2000" dirty="0">
              <a:latin typeface="Courier New" panose="02070309020205020404" pitchFamily="49" charset="0"/>
              <a:cs typeface="Courier New" panose="02070309020205020404" pitchFamily="49" charset="0"/>
            </a:endParaRPr>
          </a:p>
        </p:txBody>
      </p:sp>
      <p:sp>
        <p:nvSpPr>
          <p:cNvPr id="5" name="Slide Number Placeholder 4">
            <a:extLst>
              <a:ext uri="{FF2B5EF4-FFF2-40B4-BE49-F238E27FC236}">
                <a16:creationId xmlns:a16="http://schemas.microsoft.com/office/drawing/2014/main" id="{F07DC426-2566-BBEB-51A0-6C215D67E196}"/>
              </a:ext>
            </a:extLst>
          </p:cNvPr>
          <p:cNvSpPr>
            <a:spLocks noGrp="1"/>
          </p:cNvSpPr>
          <p:nvPr>
            <p:ph type="sldNum" sz="quarter" idx="4"/>
          </p:nvPr>
        </p:nvSpPr>
        <p:spPr/>
        <p:txBody>
          <a:bodyPr/>
          <a:lstStyle/>
          <a:p>
            <a:fld id="{60F4F636-6A27-E649-AEDF-9DE4D4E58670}" type="slidenum">
              <a:rPr lang="en-US" smtClean="0"/>
              <a:pPr/>
              <a:t>26</a:t>
            </a:fld>
            <a:endParaRPr lang="en-US" dirty="0"/>
          </a:p>
        </p:txBody>
      </p:sp>
    </p:spTree>
    <p:extLst>
      <p:ext uri="{BB962C8B-B14F-4D97-AF65-F5344CB8AC3E}">
        <p14:creationId xmlns:p14="http://schemas.microsoft.com/office/powerpoint/2010/main" val="259220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D3CA-CDF2-FFEC-0223-B2AC1C37641B}"/>
              </a:ext>
            </a:extLst>
          </p:cNvPr>
          <p:cNvSpPr>
            <a:spLocks noGrp="1"/>
          </p:cNvSpPr>
          <p:nvPr>
            <p:ph type="title"/>
          </p:nvPr>
        </p:nvSpPr>
        <p:spPr/>
        <p:txBody>
          <a:bodyPr/>
          <a:lstStyle/>
          <a:p>
            <a:r>
              <a:rPr lang="en-US" dirty="0"/>
              <a:t>Lifecycle Methods</a:t>
            </a:r>
          </a:p>
        </p:txBody>
      </p:sp>
      <p:sp>
        <p:nvSpPr>
          <p:cNvPr id="3" name="Content Placeholder 2">
            <a:extLst>
              <a:ext uri="{FF2B5EF4-FFF2-40B4-BE49-F238E27FC236}">
                <a16:creationId xmlns:a16="http://schemas.microsoft.com/office/drawing/2014/main" id="{D4B40E93-AA3A-52F9-C353-A76987A4FF5E}"/>
              </a:ext>
            </a:extLst>
          </p:cNvPr>
          <p:cNvSpPr>
            <a:spLocks noGrp="1"/>
          </p:cNvSpPr>
          <p:nvPr>
            <p:ph idx="1"/>
          </p:nvPr>
        </p:nvSpPr>
        <p:spPr>
          <a:xfrm>
            <a:off x="457199" y="1244160"/>
            <a:ext cx="8837271" cy="5140800"/>
          </a:xfrm>
        </p:spPr>
        <p:txBody>
          <a:bodyPr/>
          <a:lstStyle/>
          <a:p>
            <a:r>
              <a:rPr lang="en-US" sz="2600" dirty="0"/>
              <a:t>React also includes events about its “life cycle”</a:t>
            </a:r>
          </a:p>
          <a:p>
            <a:pPr lvl="1"/>
            <a:r>
              <a:rPr lang="en-US" sz="2000" dirty="0" err="1">
                <a:latin typeface="Courier New" panose="02070309020205020404" pitchFamily="49" charset="0"/>
                <a:cs typeface="Courier New" panose="02070309020205020404" pitchFamily="49" charset="0"/>
              </a:rPr>
              <a:t>componentDidMount</a:t>
            </a:r>
            <a:r>
              <a:rPr lang="en-US" sz="2200" dirty="0"/>
              <a:t>: UI is now on the screen</a:t>
            </a:r>
          </a:p>
          <a:p>
            <a:pPr lvl="1"/>
            <a:r>
              <a:rPr lang="en-US" sz="2000" dirty="0" err="1">
                <a:latin typeface="Courier New" panose="02070309020205020404" pitchFamily="49" charset="0"/>
                <a:cs typeface="Courier New" panose="02070309020205020404" pitchFamily="49" charset="0"/>
              </a:rPr>
              <a:t>componentDidUpdate</a:t>
            </a:r>
            <a:r>
              <a:rPr lang="en-US" sz="2200" dirty="0"/>
              <a:t>: UI was just changed to match render</a:t>
            </a:r>
          </a:p>
          <a:p>
            <a:pPr lvl="1"/>
            <a:r>
              <a:rPr lang="en-US" sz="2000" dirty="0" err="1">
                <a:latin typeface="Courier New" panose="02070309020205020404" pitchFamily="49" charset="0"/>
                <a:cs typeface="Courier New" panose="02070309020205020404" pitchFamily="49" charset="0"/>
              </a:rPr>
              <a:t>componentWillUnmount</a:t>
            </a:r>
            <a:r>
              <a:rPr lang="en-US" sz="2200" dirty="0"/>
              <a:t>: UI is about to go away</a:t>
            </a:r>
          </a:p>
          <a:p>
            <a:pPr lvl="1"/>
            <a:endParaRPr lang="en-US" sz="2200" dirty="0"/>
          </a:p>
          <a:p>
            <a:r>
              <a:rPr lang="en-US" sz="2600" dirty="0"/>
              <a:t>Often use “mount” to get initial data from the server</a:t>
            </a:r>
          </a:p>
          <a:p>
            <a:pPr lvl="1"/>
            <a:r>
              <a:rPr lang="en-US" sz="2200" dirty="0"/>
              <a:t>constructor shouldn’t do that sort of thing</a:t>
            </a:r>
          </a:p>
          <a:p>
            <a:pPr lvl="2"/>
            <a:endParaRPr lang="en-US" sz="1800" dirty="0"/>
          </a:p>
          <a:p>
            <a:pPr lvl="2"/>
            <a:r>
              <a:rPr lang="en-US" sz="1800" dirty="0" err="1">
                <a:latin typeface="Courier New" panose="02070309020205020404" pitchFamily="49" charset="0"/>
                <a:cs typeface="Courier New" panose="02070309020205020404" pitchFamily="49" charset="0"/>
              </a:rPr>
              <a:t>componentDidMount</a:t>
            </a:r>
            <a:r>
              <a:rPr lang="en-US" sz="1800" dirty="0">
                <a:latin typeface="Courier New" panose="02070309020205020404" pitchFamily="49" charset="0"/>
                <a:cs typeface="Courier New" panose="02070309020205020404" pitchFamily="49" charset="0"/>
              </a:rPr>
              <a:t> = (): </a:t>
            </a:r>
            <a:r>
              <a:rPr lang="en-US" sz="1800" b="1" dirty="0">
                <a:solidFill>
                  <a:srgbClr val="00B050"/>
                </a:solidFill>
                <a:latin typeface="Courier New" panose="02070309020205020404" pitchFamily="49" charset="0"/>
                <a:cs typeface="Courier New" panose="02070309020205020404" pitchFamily="49" charset="0"/>
              </a:rPr>
              <a:t>void</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fetch("/</a:t>
            </a:r>
            <a:r>
              <a:rPr lang="en-US" sz="1800" dirty="0" err="1">
                <a:latin typeface="Courier New" panose="02070309020205020404" pitchFamily="49" charset="0"/>
                <a:cs typeface="Courier New" panose="02070309020205020404" pitchFamily="49" charset="0"/>
              </a:rPr>
              <a:t>api</a:t>
            </a:r>
            <a:r>
              <a:rPr lang="en-US" sz="1800" dirty="0">
                <a:latin typeface="Courier New" panose="02070309020205020404" pitchFamily="49" charset="0"/>
                <a:cs typeface="Courier New" panose="02070309020205020404" pitchFamily="49" charset="0"/>
              </a:rPr>
              <a:t>/list")</a:t>
            </a:r>
          </a:p>
          <a:p>
            <a:pPr lvl="2"/>
            <a:r>
              <a:rPr lang="en-US" sz="1800" dirty="0">
                <a:latin typeface="Courier New" panose="02070309020205020404" pitchFamily="49" charset="0"/>
                <a:cs typeface="Courier New" panose="02070309020205020404" pitchFamily="49" charset="0"/>
              </a:rPr>
              <a:t>    .then(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.catch(()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("connect failed");</a:t>
            </a:r>
          </a:p>
          <a:p>
            <a:pPr lvl="2"/>
            <a:r>
              <a:rPr lang="en-US" sz="1800" dirty="0">
                <a:latin typeface="Courier New" panose="02070309020205020404" pitchFamily="49" charset="0"/>
                <a:cs typeface="Courier New" panose="02070309020205020404" pitchFamily="49" charset="0"/>
              </a:rPr>
              <a:t>};</a:t>
            </a:r>
          </a:p>
        </p:txBody>
      </p:sp>
      <p:sp>
        <p:nvSpPr>
          <p:cNvPr id="5" name="Slide Number Placeholder 4">
            <a:extLst>
              <a:ext uri="{FF2B5EF4-FFF2-40B4-BE49-F238E27FC236}">
                <a16:creationId xmlns:a16="http://schemas.microsoft.com/office/drawing/2014/main" id="{293E427F-A039-497D-B12C-FE834206398D}"/>
              </a:ext>
            </a:extLst>
          </p:cNvPr>
          <p:cNvSpPr>
            <a:spLocks noGrp="1"/>
          </p:cNvSpPr>
          <p:nvPr>
            <p:ph type="sldNum" sz="quarter" idx="4"/>
          </p:nvPr>
        </p:nvSpPr>
        <p:spPr/>
        <p:txBody>
          <a:bodyPr/>
          <a:lstStyle/>
          <a:p>
            <a:fld id="{60F4F636-6A27-E649-AEDF-9DE4D4E58670}" type="slidenum">
              <a:rPr lang="en-US" smtClean="0"/>
              <a:pPr/>
              <a:t>27</a:t>
            </a:fld>
            <a:endParaRPr lang="en-US" dirty="0"/>
          </a:p>
        </p:txBody>
      </p:sp>
    </p:spTree>
    <p:extLst>
      <p:ext uri="{BB962C8B-B14F-4D97-AF65-F5344CB8AC3E}">
        <p14:creationId xmlns:p14="http://schemas.microsoft.com/office/powerpoint/2010/main" val="4283451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CF4AA-109A-69F6-BE91-207049A830F6}"/>
              </a:ext>
            </a:extLst>
          </p:cNvPr>
          <p:cNvSpPr>
            <a:spLocks noGrp="1"/>
          </p:cNvSpPr>
          <p:nvPr>
            <p:ph type="ctrTitle"/>
          </p:nvPr>
        </p:nvSpPr>
        <p:spPr/>
        <p:txBody>
          <a:bodyPr/>
          <a:lstStyle/>
          <a:p>
            <a:r>
              <a:rPr lang="en-US" dirty="0"/>
              <a:t>Example: To-Do List 2.0</a:t>
            </a:r>
          </a:p>
        </p:txBody>
      </p:sp>
    </p:spTree>
    <p:extLst>
      <p:ext uri="{BB962C8B-B14F-4D97-AF65-F5344CB8AC3E}">
        <p14:creationId xmlns:p14="http://schemas.microsoft.com/office/powerpoint/2010/main" val="1656752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0D7883-674E-8C43-DEB9-0E6FD69504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1B7BE-A0D0-EA67-65FD-4EF412085906}"/>
              </a:ext>
            </a:extLst>
          </p:cNvPr>
          <p:cNvSpPr>
            <a:spLocks noGrp="1"/>
          </p:cNvSpPr>
          <p:nvPr>
            <p:ph type="ctrTitle"/>
          </p:nvPr>
        </p:nvSpPr>
        <p:spPr>
          <a:xfrm>
            <a:off x="685800" y="2244163"/>
            <a:ext cx="3596833" cy="1448161"/>
          </a:xfrm>
        </p:spPr>
        <p:txBody>
          <a:bodyPr/>
          <a:lstStyle/>
          <a:p>
            <a:pPr algn="l"/>
            <a:r>
              <a:rPr lang="en-US" sz="3800" dirty="0">
                <a:solidFill>
                  <a:srgbClr val="7030A0"/>
                </a:solidFill>
              </a:rPr>
              <a:t>Client-Server</a:t>
            </a:r>
            <a:br>
              <a:rPr lang="en-US" sz="3800" dirty="0">
                <a:solidFill>
                  <a:srgbClr val="7030A0"/>
                </a:solidFill>
              </a:rPr>
            </a:br>
            <a:r>
              <a:rPr lang="en-US" sz="3800" dirty="0">
                <a:solidFill>
                  <a:srgbClr val="7030A0"/>
                </a:solidFill>
              </a:rPr>
              <a:t>Interaction++</a:t>
            </a:r>
          </a:p>
        </p:txBody>
      </p:sp>
      <p:sp>
        <p:nvSpPr>
          <p:cNvPr id="5" name="Title 1">
            <a:extLst>
              <a:ext uri="{FF2B5EF4-FFF2-40B4-BE49-F238E27FC236}">
                <a16:creationId xmlns:a16="http://schemas.microsoft.com/office/drawing/2014/main" id="{B892A7C6-EF0A-26F5-D903-4781BCF228EE}"/>
              </a:ext>
            </a:extLst>
          </p:cNvPr>
          <p:cNvSpPr txBox="1">
            <a:spLocks/>
          </p:cNvSpPr>
          <p:nvPr/>
        </p:nvSpPr>
        <p:spPr>
          <a:xfrm>
            <a:off x="685800" y="5251355"/>
            <a:ext cx="2184722" cy="600938"/>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3200" dirty="0"/>
              <a:t>Matt Wang</a:t>
            </a:r>
          </a:p>
        </p:txBody>
      </p:sp>
      <p:sp>
        <p:nvSpPr>
          <p:cNvPr id="6" name="Title 1">
            <a:extLst>
              <a:ext uri="{FF2B5EF4-FFF2-40B4-BE49-F238E27FC236}">
                <a16:creationId xmlns:a16="http://schemas.microsoft.com/office/drawing/2014/main" id="{DD2EE0D2-498F-67A2-E2C1-3A6CF8A30A41}"/>
              </a:ext>
            </a:extLst>
          </p:cNvPr>
          <p:cNvSpPr txBox="1">
            <a:spLocks/>
          </p:cNvSpPr>
          <p:nvPr/>
        </p:nvSpPr>
        <p:spPr>
          <a:xfrm>
            <a:off x="685800" y="5839936"/>
            <a:ext cx="3886200" cy="889773"/>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1600" dirty="0">
                <a:solidFill>
                  <a:schemeClr val="tx1">
                    <a:lumMod val="95000"/>
                    <a:lumOff val="5000"/>
                  </a:schemeClr>
                </a:solidFill>
                <a:latin typeface="Franklin Gothic Medium Cond" panose="020B0606030402020204" pitchFamily="34" charset="0"/>
              </a:rPr>
              <a:t>&amp; Ali, Alice, Andrew, Anmol, Antonio, Connor, Edison, Helena, Jonathan, Katherine, Lauren, Lawrence, Mayee, Omar, Riva, Saan, and </a:t>
            </a:r>
            <a:r>
              <a:rPr lang="en-US" sz="1600" dirty="0" err="1">
                <a:solidFill>
                  <a:schemeClr val="tx1">
                    <a:lumMod val="95000"/>
                    <a:lumOff val="5000"/>
                  </a:schemeClr>
                </a:solidFill>
                <a:latin typeface="Franklin Gothic Medium Cond" panose="020B0606030402020204" pitchFamily="34" charset="0"/>
              </a:rPr>
              <a:t>Yusong</a:t>
            </a:r>
            <a:endParaRPr lang="en-US" sz="1600" dirty="0">
              <a:solidFill>
                <a:schemeClr val="tx1">
                  <a:lumMod val="95000"/>
                  <a:lumOff val="5000"/>
                </a:schemeClr>
              </a:solidFill>
              <a:latin typeface="Franklin Gothic Medium Cond" panose="020B0606030402020204" pitchFamily="34" charset="0"/>
            </a:endParaRPr>
          </a:p>
        </p:txBody>
      </p:sp>
      <p:sp>
        <p:nvSpPr>
          <p:cNvPr id="8" name="Title 1">
            <a:extLst>
              <a:ext uri="{FF2B5EF4-FFF2-40B4-BE49-F238E27FC236}">
                <a16:creationId xmlns:a16="http://schemas.microsoft.com/office/drawing/2014/main" id="{E4D555C8-9C03-1E0F-0D0F-7456257A2A24}"/>
              </a:ext>
            </a:extLst>
          </p:cNvPr>
          <p:cNvSpPr txBox="1">
            <a:spLocks/>
          </p:cNvSpPr>
          <p:nvPr/>
        </p:nvSpPr>
        <p:spPr>
          <a:xfrm>
            <a:off x="685800" y="735865"/>
            <a:ext cx="3886200" cy="1537131"/>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dirty="0"/>
              <a:t>CSE 331</a:t>
            </a:r>
          </a:p>
          <a:p>
            <a:pPr algn="l"/>
            <a:r>
              <a:rPr lang="en-US" dirty="0"/>
              <a:t>Spring 2025</a:t>
            </a:r>
          </a:p>
        </p:txBody>
      </p:sp>
      <p:sp>
        <p:nvSpPr>
          <p:cNvPr id="10" name="Title 1">
            <a:extLst>
              <a:ext uri="{FF2B5EF4-FFF2-40B4-BE49-F238E27FC236}">
                <a16:creationId xmlns:a16="http://schemas.microsoft.com/office/drawing/2014/main" id="{A1AAB840-411B-22B6-0F99-2C4EB18933E6}"/>
              </a:ext>
            </a:extLst>
          </p:cNvPr>
          <p:cNvSpPr txBox="1">
            <a:spLocks/>
          </p:cNvSpPr>
          <p:nvPr/>
        </p:nvSpPr>
        <p:spPr>
          <a:xfrm>
            <a:off x="5619589" y="5426443"/>
            <a:ext cx="2184722" cy="404090"/>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r>
              <a:rPr lang="en-US" sz="1800" dirty="0" err="1"/>
              <a:t>xkcd</a:t>
            </a:r>
            <a:r>
              <a:rPr lang="en-US" sz="1800" dirty="0"/>
              <a:t> #1537</a:t>
            </a:r>
          </a:p>
        </p:txBody>
      </p:sp>
      <p:pic>
        <p:nvPicPr>
          <p:cNvPr id="2050" name="Picture 2" descr="xkcd #1537. Transcript from explainxkcd:&#10;&#10;[White Hat is sitting in an office chair at his desk facing his laptop while Cueball is standing behind him looking over his shoulder.]&#10;White Hat: What does the red line through https mean?&#10;Cueball: Oh, just that the site hasn't been updated since 2015 or so.&#10;Cueball: And since it's been around that long it means it's probably legit.">
            <a:extLst>
              <a:ext uri="{FF2B5EF4-FFF2-40B4-BE49-F238E27FC236}">
                <a16:creationId xmlns:a16="http://schemas.microsoft.com/office/drawing/2014/main" id="{AE99F85D-34E9-C21E-B28C-73917E406B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754928"/>
            <a:ext cx="4279900" cy="461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54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D2176-94C6-5D64-336D-E098FAD6A0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D9A875-AE18-17CB-FCBB-1D2DFDE3ED5A}"/>
              </a:ext>
            </a:extLst>
          </p:cNvPr>
          <p:cNvSpPr>
            <a:spLocks noGrp="1"/>
          </p:cNvSpPr>
          <p:nvPr>
            <p:ph type="title"/>
          </p:nvPr>
        </p:nvSpPr>
        <p:spPr/>
        <p:txBody>
          <a:bodyPr/>
          <a:lstStyle/>
          <a:p>
            <a:r>
              <a:rPr lang="en-US" dirty="0"/>
              <a:t>Summary of HW1: Time Spent Debugging</a:t>
            </a:r>
          </a:p>
        </p:txBody>
      </p:sp>
      <p:sp>
        <p:nvSpPr>
          <p:cNvPr id="3" name="Content Placeholder 2">
            <a:extLst>
              <a:ext uri="{FF2B5EF4-FFF2-40B4-BE49-F238E27FC236}">
                <a16:creationId xmlns:a16="http://schemas.microsoft.com/office/drawing/2014/main" id="{3B5ECDC4-047C-0EB4-6BF6-B0139AC34DDC}"/>
              </a:ext>
            </a:extLst>
          </p:cNvPr>
          <p:cNvSpPr>
            <a:spLocks noGrp="1"/>
          </p:cNvSpPr>
          <p:nvPr>
            <p:ph idx="1"/>
          </p:nvPr>
        </p:nvSpPr>
        <p:spPr/>
        <p:txBody>
          <a:bodyPr/>
          <a:lstStyle/>
          <a:p>
            <a:r>
              <a:rPr lang="en-US" sz="2600" dirty="0"/>
              <a:t>Time spent per bug:</a:t>
            </a:r>
          </a:p>
          <a:p>
            <a:pPr lvl="1"/>
            <a:r>
              <a:rPr lang="en-US" sz="2200" dirty="0"/>
              <a:t>average min per bug: 38 (37 fall, 52 winter)</a:t>
            </a:r>
          </a:p>
          <a:p>
            <a:pPr lvl="1"/>
            <a:r>
              <a:rPr lang="en-US" sz="2200" dirty="0"/>
              <a:t>23% took more than 1 hour to find (22% in winter)</a:t>
            </a:r>
          </a:p>
          <a:p>
            <a:pPr lvl="1"/>
            <a:endParaRPr lang="en-US" sz="2200" dirty="0"/>
          </a:p>
          <a:p>
            <a:pPr lvl="1"/>
            <a:endParaRPr lang="en-US" sz="2200" dirty="0"/>
          </a:p>
          <a:p>
            <a:pPr lvl="1"/>
            <a:endParaRPr lang="en-US" sz="2200" dirty="0"/>
          </a:p>
          <a:p>
            <a:pPr lvl="1"/>
            <a:endParaRPr lang="en-US" sz="2200" dirty="0"/>
          </a:p>
          <a:p>
            <a:pPr lvl="1"/>
            <a:endParaRPr lang="en-US" sz="2200" dirty="0"/>
          </a:p>
          <a:p>
            <a:pPr lvl="1"/>
            <a:endParaRPr lang="en-US" sz="2200" dirty="0"/>
          </a:p>
          <a:p>
            <a:pPr lvl="1"/>
            <a:endParaRPr lang="en-US" sz="2200" dirty="0"/>
          </a:p>
          <a:p>
            <a:r>
              <a:rPr lang="en-US" sz="2600" dirty="0"/>
              <a:t>Every 10–20 lines you lose this much time</a:t>
            </a:r>
          </a:p>
          <a:p>
            <a:pPr lvl="1"/>
            <a:r>
              <a:rPr lang="en-US" sz="2200" dirty="0"/>
              <a:t>worthwhile to see what we can do to reduce debugging</a:t>
            </a:r>
          </a:p>
        </p:txBody>
      </p:sp>
      <p:graphicFrame>
        <p:nvGraphicFramePr>
          <p:cNvPr id="6" name="Chart 5" descr="A chart representing the time students spent debugging, per bug. The data points are:&#10;&#10;Tme per bug&#9;% of Students&#13;&#10;5&#9;5.1&#13;&#10;10&#9;12&#13;&#10;15&#9;11.5&#13;&#10;20&#9;8.1&#13;&#10;25&#9;9.4&#13;&#10;30&#9;8.1&#13;&#10;35&#9;6.9&#13;&#10;40&#9;4.5&#13;&#10;45&#9;3.9&#13;&#10;50&#9;4.6&#13;&#10;55&#9;3.5&#13;&#10;60&#9;2.6&#13;&#10;65&#9;19.6">
            <a:extLst>
              <a:ext uri="{FF2B5EF4-FFF2-40B4-BE49-F238E27FC236}">
                <a16:creationId xmlns:a16="http://schemas.microsoft.com/office/drawing/2014/main" id="{C2688075-FD61-87BE-1345-191BEF5123BC}"/>
              </a:ext>
            </a:extLst>
          </p:cNvPr>
          <p:cNvGraphicFramePr>
            <a:graphicFrameLocks/>
          </p:cNvGraphicFramePr>
          <p:nvPr>
            <p:extLst>
              <p:ext uri="{D42A27DB-BD31-4B8C-83A1-F6EECF244321}">
                <p14:modId xmlns:p14="http://schemas.microsoft.com/office/powerpoint/2010/main" val="1251661316"/>
              </p:ext>
            </p:extLst>
          </p:nvPr>
        </p:nvGraphicFramePr>
        <p:xfrm>
          <a:off x="1809750" y="2481126"/>
          <a:ext cx="5524500" cy="295275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EB7FE15B-8B32-2EE9-8E28-153E2FCB01B3}"/>
              </a:ext>
            </a:extLst>
          </p:cNvPr>
          <p:cNvSpPr>
            <a:spLocks noGrp="1"/>
          </p:cNvSpPr>
          <p:nvPr>
            <p:ph type="sldNum" sz="quarter" idx="4"/>
          </p:nvPr>
        </p:nvSpPr>
        <p:spPr/>
        <p:txBody>
          <a:bodyPr/>
          <a:lstStyle/>
          <a:p>
            <a:fld id="{60F4F636-6A27-E649-AEDF-9DE4D4E58670}" type="slidenum">
              <a:rPr lang="en-US" smtClean="0"/>
              <a:pPr/>
              <a:t>3</a:t>
            </a:fld>
            <a:endParaRPr lang="en-US" dirty="0"/>
          </a:p>
        </p:txBody>
      </p:sp>
    </p:spTree>
    <p:extLst>
      <p:ext uri="{BB962C8B-B14F-4D97-AF65-F5344CB8AC3E}">
        <p14:creationId xmlns:p14="http://schemas.microsoft.com/office/powerpoint/2010/main" val="22524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C10EC-A9DC-3E29-47C5-9E25850D12FC}"/>
              </a:ext>
            </a:extLst>
          </p:cNvPr>
          <p:cNvSpPr>
            <a:spLocks noGrp="1"/>
          </p:cNvSpPr>
          <p:nvPr>
            <p:ph type="title"/>
          </p:nvPr>
        </p:nvSpPr>
        <p:spPr/>
        <p:txBody>
          <a:bodyPr/>
          <a:lstStyle/>
          <a:p>
            <a:r>
              <a:rPr lang="en-US" dirty="0"/>
              <a:t>Quick Notes Re: OH &amp; seeking help</a:t>
            </a:r>
          </a:p>
        </p:txBody>
      </p:sp>
      <p:sp>
        <p:nvSpPr>
          <p:cNvPr id="3" name="Content Placeholder 2">
            <a:extLst>
              <a:ext uri="{FF2B5EF4-FFF2-40B4-BE49-F238E27FC236}">
                <a16:creationId xmlns:a16="http://schemas.microsoft.com/office/drawing/2014/main" id="{FE06DC10-8E49-E443-D4DD-CB7AE0DDBFEC}"/>
              </a:ext>
            </a:extLst>
          </p:cNvPr>
          <p:cNvSpPr>
            <a:spLocks noGrp="1"/>
          </p:cNvSpPr>
          <p:nvPr>
            <p:ph idx="1"/>
          </p:nvPr>
        </p:nvSpPr>
        <p:spPr/>
        <p:txBody>
          <a:bodyPr/>
          <a:lstStyle/>
          <a:p>
            <a:r>
              <a:rPr lang="en-US" dirty="0"/>
              <a:t>Alice &amp; Connor’s location is updated</a:t>
            </a:r>
          </a:p>
          <a:p>
            <a:r>
              <a:rPr lang="en-US" dirty="0"/>
              <a:t>quick reminder/spiel on OH policy</a:t>
            </a:r>
          </a:p>
          <a:p>
            <a:pPr lvl="1"/>
            <a:r>
              <a:rPr lang="en-US" dirty="0"/>
              <a:t>goal is </a:t>
            </a:r>
            <a:r>
              <a:rPr lang="en-US" i="1" dirty="0"/>
              <a:t>not</a:t>
            </a:r>
            <a:r>
              <a:rPr lang="en-US" dirty="0"/>
              <a:t> to discourage you from seeking help!</a:t>
            </a:r>
          </a:p>
          <a:p>
            <a:pPr lvl="1"/>
            <a:r>
              <a:rPr lang="en-US" dirty="0"/>
              <a:t>doing the section worksheet is probably the </a:t>
            </a:r>
            <a:r>
              <a:rPr lang="en-US" i="1" dirty="0"/>
              <a:t>first</a:t>
            </a:r>
            <a:r>
              <a:rPr lang="en-US" dirty="0"/>
              <a:t> thing you should do when confused</a:t>
            </a:r>
          </a:p>
          <a:p>
            <a:r>
              <a:rPr lang="en-US" dirty="0"/>
              <a:t>feeling like you’re not having </a:t>
            </a:r>
            <a:br>
              <a:rPr lang="en-US" dirty="0"/>
            </a:br>
            <a:r>
              <a:rPr lang="en-US" dirty="0"/>
              <a:t>“productive struggle”? </a:t>
            </a:r>
            <a:r>
              <a:rPr lang="en-US" u="sng" dirty="0"/>
              <a:t>please reach out!</a:t>
            </a:r>
            <a:endParaRPr lang="en-US" dirty="0"/>
          </a:p>
        </p:txBody>
      </p:sp>
      <p:sp>
        <p:nvSpPr>
          <p:cNvPr id="4" name="Slide Number Placeholder 3">
            <a:extLst>
              <a:ext uri="{FF2B5EF4-FFF2-40B4-BE49-F238E27FC236}">
                <a16:creationId xmlns:a16="http://schemas.microsoft.com/office/drawing/2014/main" id="{A0670227-ABDE-1F46-0183-4D5484958CC1}"/>
              </a:ext>
            </a:extLst>
          </p:cNvPr>
          <p:cNvSpPr>
            <a:spLocks noGrp="1"/>
          </p:cNvSpPr>
          <p:nvPr>
            <p:ph type="sldNum" sz="quarter" idx="4"/>
          </p:nvPr>
        </p:nvSpPr>
        <p:spPr/>
        <p:txBody>
          <a:bodyPr/>
          <a:lstStyle/>
          <a:p>
            <a:fld id="{60F4F636-6A27-E649-AEDF-9DE4D4E58670}" type="slidenum">
              <a:rPr lang="en-US" smtClean="0"/>
              <a:pPr/>
              <a:t>30</a:t>
            </a:fld>
            <a:endParaRPr lang="en-US" dirty="0"/>
          </a:p>
        </p:txBody>
      </p:sp>
    </p:spTree>
    <p:extLst>
      <p:ext uri="{BB962C8B-B14F-4D97-AF65-F5344CB8AC3E}">
        <p14:creationId xmlns:p14="http://schemas.microsoft.com/office/powerpoint/2010/main" val="1133597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96ABDD-262A-2ABB-7402-34809F669E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92B4F-8CD5-3F83-6B94-8D4ED77C3ECB}"/>
              </a:ext>
            </a:extLst>
          </p:cNvPr>
          <p:cNvSpPr>
            <a:spLocks noGrp="1"/>
          </p:cNvSpPr>
          <p:nvPr>
            <p:ph type="title"/>
          </p:nvPr>
        </p:nvSpPr>
        <p:spPr/>
        <p:txBody>
          <a:bodyPr/>
          <a:lstStyle/>
          <a:p>
            <a:r>
              <a:rPr lang="en-US" dirty="0"/>
              <a:t>Recall: Fetch Requests Are (Still) Complicated</a:t>
            </a:r>
          </a:p>
        </p:txBody>
      </p:sp>
      <p:sp>
        <p:nvSpPr>
          <p:cNvPr id="3" name="Content Placeholder 2">
            <a:extLst>
              <a:ext uri="{FF2B5EF4-FFF2-40B4-BE49-F238E27FC236}">
                <a16:creationId xmlns:a16="http://schemas.microsoft.com/office/drawing/2014/main" id="{FCEAF39D-7696-2051-E715-E5E28AD96C1B}"/>
              </a:ext>
            </a:extLst>
          </p:cNvPr>
          <p:cNvSpPr>
            <a:spLocks noGrp="1"/>
          </p:cNvSpPr>
          <p:nvPr>
            <p:ph idx="1"/>
          </p:nvPr>
        </p:nvSpPr>
        <p:spPr>
          <a:xfrm>
            <a:off x="457200" y="1244160"/>
            <a:ext cx="8464378" cy="2575481"/>
          </a:xfrm>
        </p:spPr>
        <p:txBody>
          <a:bodyPr/>
          <a:lstStyle/>
          <a:p>
            <a:r>
              <a:rPr lang="en-US" sz="2600" b="1" dirty="0"/>
              <a:t>Four</a:t>
            </a:r>
            <a:r>
              <a:rPr lang="en-US" sz="2600" dirty="0"/>
              <a:t> different methods involved in each fetch:</a:t>
            </a:r>
          </a:p>
          <a:p>
            <a:pPr lvl="2"/>
            <a:endParaRPr lang="en-US" sz="1200" dirty="0"/>
          </a:p>
          <a:p>
            <a:pPr marL="914400" lvl="1" indent="-457200">
              <a:buFont typeface="+mj-lt"/>
              <a:buAutoNum type="arabicPeriod"/>
            </a:pPr>
            <a:r>
              <a:rPr lang="en-US" sz="2200" dirty="0"/>
              <a:t>method that makes the fetch</a:t>
            </a:r>
          </a:p>
          <a:p>
            <a:pPr marL="914400" lvl="1" indent="-457200">
              <a:buFont typeface="+mj-lt"/>
              <a:buAutoNum type="arabicPeriod"/>
            </a:pPr>
            <a:r>
              <a:rPr lang="en-US" sz="2200" dirty="0"/>
              <a:t>handler for fetch Response				</a:t>
            </a:r>
            <a:endParaRPr lang="en-US" sz="2000" dirty="0">
              <a:latin typeface="Courier New" panose="02070309020205020404" pitchFamily="49" charset="0"/>
              <a:cs typeface="Courier New" panose="02070309020205020404" pitchFamily="49" charset="0"/>
            </a:endParaRPr>
          </a:p>
          <a:p>
            <a:pPr marL="914400" lvl="1" indent="-457200">
              <a:buFont typeface="+mj-lt"/>
              <a:buAutoNum type="arabicPeriod"/>
            </a:pPr>
            <a:r>
              <a:rPr lang="en-US" sz="2200" dirty="0"/>
              <a:t>handler for fetched JSON					</a:t>
            </a:r>
            <a:endParaRPr lang="en-US" sz="2000" dirty="0">
              <a:latin typeface="Courier New" panose="02070309020205020404" pitchFamily="49" charset="0"/>
              <a:cs typeface="Courier New" panose="02070309020205020404" pitchFamily="49" charset="0"/>
            </a:endParaRPr>
          </a:p>
          <a:p>
            <a:pPr marL="914400" lvl="1" indent="-457200">
              <a:buFont typeface="+mj-lt"/>
              <a:buAutoNum type="arabicPeriod"/>
            </a:pPr>
            <a:r>
              <a:rPr lang="en-US" sz="2200" dirty="0"/>
              <a:t>handler for errors							</a:t>
            </a:r>
            <a:endParaRPr lang="en-US" sz="2000" dirty="0">
              <a:latin typeface="Courier New" panose="02070309020205020404" pitchFamily="49" charset="0"/>
              <a:cs typeface="Courier New" panose="02070309020205020404" pitchFamily="49" charset="0"/>
            </a:endParaRPr>
          </a:p>
        </p:txBody>
      </p:sp>
      <p:sp>
        <p:nvSpPr>
          <p:cNvPr id="8" name="TextBox 7">
            <a:extLst>
              <a:ext uri="{FF2B5EF4-FFF2-40B4-BE49-F238E27FC236}">
                <a16:creationId xmlns:a16="http://schemas.microsoft.com/office/drawing/2014/main" id="{5468881C-54F3-306E-1E32-7E82DB783343}"/>
              </a:ext>
            </a:extLst>
          </p:cNvPr>
          <p:cNvSpPr txBox="1"/>
          <p:nvPr/>
        </p:nvSpPr>
        <p:spPr>
          <a:xfrm>
            <a:off x="1297382" y="5048415"/>
            <a:ext cx="1282723" cy="430887"/>
          </a:xfrm>
          <a:prstGeom prst="rect">
            <a:avLst/>
          </a:prstGeom>
          <a:solidFill>
            <a:schemeClr val="accent3">
              <a:lumMod val="20000"/>
              <a:lumOff val="80000"/>
            </a:schemeClr>
          </a:solidFill>
          <a:ln>
            <a:solidFill>
              <a:schemeClr val="accent3">
                <a:lumMod val="50000"/>
              </a:schemeClr>
            </a:solidFill>
          </a:ln>
        </p:spPr>
        <p:txBody>
          <a:bodyPr wrap="square" rtlCol="0">
            <a:spAutoFit/>
          </a:bodyPr>
          <a:lstStyle/>
          <a:p>
            <a:pPr algn="ctr"/>
            <a:r>
              <a:rPr lang="en-US" sz="2200" dirty="0">
                <a:solidFill>
                  <a:schemeClr val="accent3">
                    <a:lumMod val="75000"/>
                  </a:schemeClr>
                </a:solidFill>
                <a:latin typeface="Franklin Gothic Medium"/>
                <a:cs typeface="Franklin Gothic Medium"/>
              </a:rPr>
              <a:t>fetch</a:t>
            </a:r>
          </a:p>
        </p:txBody>
      </p:sp>
      <p:sp>
        <p:nvSpPr>
          <p:cNvPr id="11" name="TextBox 10">
            <a:extLst>
              <a:ext uri="{FF2B5EF4-FFF2-40B4-BE49-F238E27FC236}">
                <a16:creationId xmlns:a16="http://schemas.microsoft.com/office/drawing/2014/main" id="{898E296F-EF48-39DB-F05E-A43499E32E37}"/>
              </a:ext>
            </a:extLst>
          </p:cNvPr>
          <p:cNvSpPr txBox="1"/>
          <p:nvPr/>
        </p:nvSpPr>
        <p:spPr>
          <a:xfrm>
            <a:off x="3538810" y="5048415"/>
            <a:ext cx="1579278"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status code</a:t>
            </a:r>
          </a:p>
        </p:txBody>
      </p:sp>
      <p:sp>
        <p:nvSpPr>
          <p:cNvPr id="12" name="TextBox 11">
            <a:extLst>
              <a:ext uri="{FF2B5EF4-FFF2-40B4-BE49-F238E27FC236}">
                <a16:creationId xmlns:a16="http://schemas.microsoft.com/office/drawing/2014/main" id="{2BAD7262-2D31-EB1A-B2E0-A05FDD30B748}"/>
              </a:ext>
            </a:extLst>
          </p:cNvPr>
          <p:cNvSpPr txBox="1"/>
          <p:nvPr/>
        </p:nvSpPr>
        <p:spPr>
          <a:xfrm>
            <a:off x="6076793" y="4586550"/>
            <a:ext cx="1901483"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response data</a:t>
            </a:r>
          </a:p>
        </p:txBody>
      </p:sp>
      <p:sp>
        <p:nvSpPr>
          <p:cNvPr id="14" name="TextBox 13">
            <a:extLst>
              <a:ext uri="{FF2B5EF4-FFF2-40B4-BE49-F238E27FC236}">
                <a16:creationId xmlns:a16="http://schemas.microsoft.com/office/drawing/2014/main" id="{0B19A9AF-E02D-EDE8-2A05-88F7D4D9EFE1}"/>
              </a:ext>
            </a:extLst>
          </p:cNvPr>
          <p:cNvSpPr txBox="1"/>
          <p:nvPr/>
        </p:nvSpPr>
        <p:spPr>
          <a:xfrm>
            <a:off x="6076793" y="5576002"/>
            <a:ext cx="1923860" cy="430887"/>
          </a:xfrm>
          <a:prstGeom prst="rect">
            <a:avLst/>
          </a:prstGeom>
          <a:solidFill>
            <a:schemeClr val="accent3">
              <a:lumMod val="20000"/>
              <a:lumOff val="80000"/>
            </a:schemeClr>
          </a:solidFill>
          <a:ln>
            <a:solidFill>
              <a:schemeClr val="accent3">
                <a:lumMod val="50000"/>
              </a:schemeClr>
            </a:solidFill>
          </a:ln>
        </p:spPr>
        <p:txBody>
          <a:bodyPr wrap="none" rtlCol="0">
            <a:spAutoFit/>
          </a:bodyPr>
          <a:lstStyle/>
          <a:p>
            <a:pPr algn="ctr"/>
            <a:r>
              <a:rPr lang="en-US" sz="2200" dirty="0">
                <a:solidFill>
                  <a:schemeClr val="accent3">
                    <a:lumMod val="75000"/>
                  </a:schemeClr>
                </a:solidFill>
                <a:latin typeface="Franklin Gothic Medium"/>
                <a:cs typeface="Franklin Gothic Medium"/>
              </a:rPr>
              <a:t>error message</a:t>
            </a:r>
          </a:p>
        </p:txBody>
      </p:sp>
      <p:sp>
        <p:nvSpPr>
          <p:cNvPr id="15" name="TextBox 14">
            <a:extLst>
              <a:ext uri="{FF2B5EF4-FFF2-40B4-BE49-F238E27FC236}">
                <a16:creationId xmlns:a16="http://schemas.microsoft.com/office/drawing/2014/main" id="{41D8D1C6-C512-A2A8-5A81-2011F5AEC333}"/>
              </a:ext>
            </a:extLst>
          </p:cNvPr>
          <p:cNvSpPr txBox="1"/>
          <p:nvPr/>
        </p:nvSpPr>
        <p:spPr>
          <a:xfrm>
            <a:off x="3618960" y="5521219"/>
            <a:ext cx="1418978"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doListResp</a:t>
            </a:r>
            <a:endParaRPr lang="en-US" sz="1600" dirty="0">
              <a:latin typeface="Franklin Gothic Medium"/>
              <a:cs typeface="Franklin Gothic Medium"/>
            </a:endParaRPr>
          </a:p>
        </p:txBody>
      </p:sp>
      <p:sp>
        <p:nvSpPr>
          <p:cNvPr id="19" name="TextBox 18">
            <a:extLst>
              <a:ext uri="{FF2B5EF4-FFF2-40B4-BE49-F238E27FC236}">
                <a16:creationId xmlns:a16="http://schemas.microsoft.com/office/drawing/2014/main" id="{CB94AE64-5F87-84B4-B35F-3535AC387F37}"/>
              </a:ext>
            </a:extLst>
          </p:cNvPr>
          <p:cNvSpPr txBox="1"/>
          <p:nvPr/>
        </p:nvSpPr>
        <p:spPr>
          <a:xfrm>
            <a:off x="6256329" y="6046406"/>
            <a:ext cx="1542410"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doListError</a:t>
            </a:r>
            <a:endParaRPr lang="en-US" sz="1600" dirty="0">
              <a:latin typeface="Franklin Gothic Medium"/>
              <a:cs typeface="Franklin Gothic Medium"/>
            </a:endParaRPr>
          </a:p>
        </p:txBody>
      </p:sp>
      <p:sp>
        <p:nvSpPr>
          <p:cNvPr id="20" name="TextBox 19">
            <a:extLst>
              <a:ext uri="{FF2B5EF4-FFF2-40B4-BE49-F238E27FC236}">
                <a16:creationId xmlns:a16="http://schemas.microsoft.com/office/drawing/2014/main" id="{EDE15639-4B82-1FD6-3B94-DD6D683BA913}"/>
              </a:ext>
            </a:extLst>
          </p:cNvPr>
          <p:cNvSpPr txBox="1"/>
          <p:nvPr/>
        </p:nvSpPr>
        <p:spPr>
          <a:xfrm>
            <a:off x="6329234" y="5002246"/>
            <a:ext cx="1418978" cy="338554"/>
          </a:xfrm>
          <a:prstGeom prst="rect">
            <a:avLst/>
          </a:prstGeom>
          <a:noFill/>
        </p:spPr>
        <p:txBody>
          <a:bodyPr wrap="none" rtlCol="0">
            <a:spAutoFit/>
          </a:bodyPr>
          <a:lstStyle/>
          <a:p>
            <a:r>
              <a:rPr lang="en-US" sz="1600" dirty="0" err="1">
                <a:latin typeface="Courier New" panose="02070309020205020404" pitchFamily="49" charset="0"/>
                <a:cs typeface="Courier New" panose="02070309020205020404" pitchFamily="49" charset="0"/>
              </a:rPr>
              <a:t>doListJson</a:t>
            </a:r>
            <a:endParaRPr lang="en-US" sz="1600" dirty="0">
              <a:latin typeface="Franklin Gothic Medium"/>
              <a:cs typeface="Franklin Gothic Medium"/>
            </a:endParaRPr>
          </a:p>
        </p:txBody>
      </p:sp>
      <p:grpSp>
        <p:nvGrpSpPr>
          <p:cNvPr id="24" name="Group 23" descr="When fetch is called, a connection is established with the server">
            <a:extLst>
              <a:ext uri="{FF2B5EF4-FFF2-40B4-BE49-F238E27FC236}">
                <a16:creationId xmlns:a16="http://schemas.microsoft.com/office/drawing/2014/main" id="{FFF39BF0-F007-6F19-C013-C1976BEE4E3E}"/>
              </a:ext>
            </a:extLst>
          </p:cNvPr>
          <p:cNvGrpSpPr/>
          <p:nvPr/>
        </p:nvGrpSpPr>
        <p:grpSpPr>
          <a:xfrm>
            <a:off x="2580105" y="4956081"/>
            <a:ext cx="958705" cy="307778"/>
            <a:chOff x="2580105" y="4956081"/>
            <a:chExt cx="958705" cy="307778"/>
          </a:xfrm>
        </p:grpSpPr>
        <p:cxnSp>
          <p:nvCxnSpPr>
            <p:cNvPr id="25" name="Straight Arrow Connector 24">
              <a:extLst>
                <a:ext uri="{FF2B5EF4-FFF2-40B4-BE49-F238E27FC236}">
                  <a16:creationId xmlns:a16="http://schemas.microsoft.com/office/drawing/2014/main" id="{8528F084-500B-975F-B901-9C0D5E3EC335}"/>
                </a:ext>
              </a:extLst>
            </p:cNvPr>
            <p:cNvCxnSpPr>
              <a:stCxn id="8" idx="3"/>
              <a:endCxn id="11" idx="1"/>
            </p:cNvCxnSpPr>
            <p:nvPr/>
          </p:nvCxnSpPr>
          <p:spPr>
            <a:xfrm>
              <a:off x="2580105" y="5263859"/>
              <a:ext cx="958705" cy="0"/>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19667C73-D22B-761D-BC3E-1B52A47A944F}"/>
                </a:ext>
              </a:extLst>
            </p:cNvPr>
            <p:cNvSpPr txBox="1"/>
            <p:nvPr/>
          </p:nvSpPr>
          <p:spPr>
            <a:xfrm>
              <a:off x="2662554" y="4956081"/>
              <a:ext cx="793807"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connect</a:t>
              </a:r>
            </a:p>
          </p:txBody>
        </p:sp>
      </p:grpSp>
      <p:grpSp>
        <p:nvGrpSpPr>
          <p:cNvPr id="27" name="Group 26" descr="If the status code is 200, then we know the request is good - and can try to decode it as JSON.">
            <a:extLst>
              <a:ext uri="{FF2B5EF4-FFF2-40B4-BE49-F238E27FC236}">
                <a16:creationId xmlns:a16="http://schemas.microsoft.com/office/drawing/2014/main" id="{78BE7D23-E2CE-0557-EBDE-D06876177D53}"/>
              </a:ext>
            </a:extLst>
          </p:cNvPr>
          <p:cNvGrpSpPr/>
          <p:nvPr/>
        </p:nvGrpSpPr>
        <p:grpSpPr>
          <a:xfrm>
            <a:off x="5118088" y="4616845"/>
            <a:ext cx="958705" cy="431570"/>
            <a:chOff x="5118088" y="4616845"/>
            <a:chExt cx="958705" cy="431570"/>
          </a:xfrm>
        </p:grpSpPr>
        <p:cxnSp>
          <p:nvCxnSpPr>
            <p:cNvPr id="28" name="Straight Arrow Connector 27">
              <a:extLst>
                <a:ext uri="{FF2B5EF4-FFF2-40B4-BE49-F238E27FC236}">
                  <a16:creationId xmlns:a16="http://schemas.microsoft.com/office/drawing/2014/main" id="{25DD0F2C-C815-8931-01B1-D6719A34FA5A}"/>
                </a:ext>
              </a:extLst>
            </p:cNvPr>
            <p:cNvCxnSpPr>
              <a:cxnSpLocks/>
              <a:endCxn id="12" idx="1"/>
            </p:cNvCxnSpPr>
            <p:nvPr/>
          </p:nvCxnSpPr>
          <p:spPr>
            <a:xfrm flipV="1">
              <a:off x="5118088" y="4801994"/>
              <a:ext cx="958705" cy="246421"/>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4C3E2C63-22EA-744C-3299-C7327CD31BCE}"/>
                </a:ext>
              </a:extLst>
            </p:cNvPr>
            <p:cNvSpPr txBox="1"/>
            <p:nvPr/>
          </p:nvSpPr>
          <p:spPr>
            <a:xfrm>
              <a:off x="5346409" y="4616845"/>
              <a:ext cx="502061"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200</a:t>
              </a:r>
            </a:p>
          </p:txBody>
        </p:sp>
      </p:grpSp>
      <p:grpSp>
        <p:nvGrpSpPr>
          <p:cNvPr id="30" name="Group 29" descr="If we receive a 400, then there was an issue with our request; we should log an error message.">
            <a:extLst>
              <a:ext uri="{FF2B5EF4-FFF2-40B4-BE49-F238E27FC236}">
                <a16:creationId xmlns:a16="http://schemas.microsoft.com/office/drawing/2014/main" id="{352224B9-DD4D-56DD-ADB6-4AE966876FBC}"/>
              </a:ext>
            </a:extLst>
          </p:cNvPr>
          <p:cNvGrpSpPr/>
          <p:nvPr/>
        </p:nvGrpSpPr>
        <p:grpSpPr>
          <a:xfrm>
            <a:off x="5118088" y="5498959"/>
            <a:ext cx="958705" cy="432498"/>
            <a:chOff x="5118088" y="5498959"/>
            <a:chExt cx="958705" cy="432498"/>
          </a:xfrm>
        </p:grpSpPr>
        <p:cxnSp>
          <p:nvCxnSpPr>
            <p:cNvPr id="31" name="Straight Arrow Connector 30">
              <a:extLst>
                <a:ext uri="{FF2B5EF4-FFF2-40B4-BE49-F238E27FC236}">
                  <a16:creationId xmlns:a16="http://schemas.microsoft.com/office/drawing/2014/main" id="{72773AAF-B835-7255-3215-C4B007A8F27F}"/>
                </a:ext>
              </a:extLst>
            </p:cNvPr>
            <p:cNvCxnSpPr>
              <a:cxnSpLocks/>
              <a:endCxn id="14" idx="1"/>
            </p:cNvCxnSpPr>
            <p:nvPr/>
          </p:nvCxnSpPr>
          <p:spPr>
            <a:xfrm>
              <a:off x="5118088" y="5498959"/>
              <a:ext cx="958705" cy="292487"/>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sp>
          <p:nvSpPr>
            <p:cNvPr id="32" name="TextBox 31">
              <a:extLst>
                <a:ext uri="{FF2B5EF4-FFF2-40B4-BE49-F238E27FC236}">
                  <a16:creationId xmlns:a16="http://schemas.microsoft.com/office/drawing/2014/main" id="{4EE69FEC-72FB-33D2-4887-3A54D451E837}"/>
                </a:ext>
              </a:extLst>
            </p:cNvPr>
            <p:cNvSpPr txBox="1"/>
            <p:nvPr/>
          </p:nvSpPr>
          <p:spPr>
            <a:xfrm>
              <a:off x="5346409" y="5623680"/>
              <a:ext cx="502061" cy="307777"/>
            </a:xfrm>
            <a:prstGeom prst="rect">
              <a:avLst/>
            </a:prstGeom>
            <a:noFill/>
          </p:spPr>
          <p:txBody>
            <a:bodyPr wrap="none" rtlCol="0">
              <a:spAutoFit/>
            </a:bodyPr>
            <a:lstStyle/>
            <a:p>
              <a:r>
                <a:rPr lang="en-US" sz="1400" dirty="0">
                  <a:solidFill>
                    <a:srgbClr val="7030A0"/>
                  </a:solidFill>
                  <a:latin typeface="Franklin Gothic Medium"/>
                  <a:cs typeface="Franklin Gothic Medium"/>
                </a:rPr>
                <a:t>400</a:t>
              </a:r>
            </a:p>
          </p:txBody>
        </p:sp>
      </p:grpSp>
      <p:sp>
        <p:nvSpPr>
          <p:cNvPr id="33" name="Slide Number Placeholder 32">
            <a:extLst>
              <a:ext uri="{FF2B5EF4-FFF2-40B4-BE49-F238E27FC236}">
                <a16:creationId xmlns:a16="http://schemas.microsoft.com/office/drawing/2014/main" id="{7EF9A472-97BD-A2F5-8402-5C9BFA6AC219}"/>
              </a:ext>
            </a:extLst>
          </p:cNvPr>
          <p:cNvSpPr>
            <a:spLocks noGrp="1"/>
          </p:cNvSpPr>
          <p:nvPr>
            <p:ph type="sldNum" sz="quarter" idx="4"/>
          </p:nvPr>
        </p:nvSpPr>
        <p:spPr/>
        <p:txBody>
          <a:bodyPr/>
          <a:lstStyle/>
          <a:p>
            <a:fld id="{60F4F636-6A27-E649-AEDF-9DE4D4E58670}" type="slidenum">
              <a:rPr lang="en-US" smtClean="0"/>
              <a:pPr/>
              <a:t>31</a:t>
            </a:fld>
            <a:endParaRPr lang="en-US" dirty="0"/>
          </a:p>
        </p:txBody>
      </p:sp>
    </p:spTree>
    <p:extLst>
      <p:ext uri="{BB962C8B-B14F-4D97-AF65-F5344CB8AC3E}">
        <p14:creationId xmlns:p14="http://schemas.microsoft.com/office/powerpoint/2010/main" val="177073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5" grpId="0"/>
      <p:bldP spid="19" grpId="0"/>
      <p:bldP spid="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EE913-B0B4-A9BC-46FF-AA86ED1C0F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B645AF-C771-1382-E623-BA162FC1672F}"/>
              </a:ext>
            </a:extLst>
          </p:cNvPr>
          <p:cNvSpPr>
            <a:spLocks noGrp="1"/>
          </p:cNvSpPr>
          <p:nvPr>
            <p:ph type="title"/>
          </p:nvPr>
        </p:nvSpPr>
        <p:spPr/>
        <p:txBody>
          <a:bodyPr/>
          <a:lstStyle/>
          <a:p>
            <a:r>
              <a:rPr lang="en-US" dirty="0"/>
              <a:t>Recall: Lifecycle Methods</a:t>
            </a:r>
          </a:p>
        </p:txBody>
      </p:sp>
      <p:sp>
        <p:nvSpPr>
          <p:cNvPr id="3" name="Content Placeholder 2">
            <a:extLst>
              <a:ext uri="{FF2B5EF4-FFF2-40B4-BE49-F238E27FC236}">
                <a16:creationId xmlns:a16="http://schemas.microsoft.com/office/drawing/2014/main" id="{4D42611F-0949-BC41-4CD1-771FD431D076}"/>
              </a:ext>
            </a:extLst>
          </p:cNvPr>
          <p:cNvSpPr>
            <a:spLocks noGrp="1"/>
          </p:cNvSpPr>
          <p:nvPr>
            <p:ph idx="1"/>
          </p:nvPr>
        </p:nvSpPr>
        <p:spPr>
          <a:xfrm>
            <a:off x="457199" y="1244160"/>
            <a:ext cx="8837271" cy="5140800"/>
          </a:xfrm>
        </p:spPr>
        <p:txBody>
          <a:bodyPr/>
          <a:lstStyle/>
          <a:p>
            <a:r>
              <a:rPr lang="en-US" sz="2600" dirty="0"/>
              <a:t>React also includes events about its “life cycle”</a:t>
            </a:r>
          </a:p>
          <a:p>
            <a:pPr lvl="1"/>
            <a:r>
              <a:rPr lang="en-US" sz="2000" dirty="0" err="1">
                <a:latin typeface="Courier New" panose="02070309020205020404" pitchFamily="49" charset="0"/>
                <a:cs typeface="Courier New" panose="02070309020205020404" pitchFamily="49" charset="0"/>
              </a:rPr>
              <a:t>componentDidMount</a:t>
            </a:r>
            <a:r>
              <a:rPr lang="en-US" sz="2200" dirty="0"/>
              <a:t>: UI is now on the screen</a:t>
            </a:r>
          </a:p>
          <a:p>
            <a:pPr lvl="1"/>
            <a:r>
              <a:rPr lang="en-US" sz="2000" dirty="0" err="1">
                <a:latin typeface="Courier New" panose="02070309020205020404" pitchFamily="49" charset="0"/>
                <a:cs typeface="Courier New" panose="02070309020205020404" pitchFamily="49" charset="0"/>
              </a:rPr>
              <a:t>componentDidUpdate</a:t>
            </a:r>
            <a:r>
              <a:rPr lang="en-US" sz="2200" dirty="0"/>
              <a:t>: UI was just changed to match render</a:t>
            </a:r>
          </a:p>
          <a:p>
            <a:pPr lvl="1"/>
            <a:r>
              <a:rPr lang="en-US" sz="2000" dirty="0" err="1">
                <a:latin typeface="Courier New" panose="02070309020205020404" pitchFamily="49" charset="0"/>
                <a:cs typeface="Courier New" panose="02070309020205020404" pitchFamily="49" charset="0"/>
              </a:rPr>
              <a:t>componentWillUnmount</a:t>
            </a:r>
            <a:r>
              <a:rPr lang="en-US" sz="2200" dirty="0"/>
              <a:t>: UI is about to go away</a:t>
            </a:r>
          </a:p>
          <a:p>
            <a:pPr lvl="1"/>
            <a:endParaRPr lang="en-US" sz="2200" dirty="0"/>
          </a:p>
          <a:p>
            <a:r>
              <a:rPr lang="en-US" sz="2600" dirty="0"/>
              <a:t>Often use “mount” to get initial data from the server</a:t>
            </a:r>
          </a:p>
          <a:p>
            <a:pPr lvl="1"/>
            <a:r>
              <a:rPr lang="en-US" sz="2200" dirty="0"/>
              <a:t>constructor shouldn’t do that sort of thing</a:t>
            </a:r>
          </a:p>
          <a:p>
            <a:pPr lvl="2"/>
            <a:endParaRPr lang="en-US" sz="1800" dirty="0"/>
          </a:p>
          <a:p>
            <a:pPr lvl="2"/>
            <a:r>
              <a:rPr lang="en-US" sz="1800" dirty="0" err="1">
                <a:latin typeface="Courier New" panose="02070309020205020404" pitchFamily="49" charset="0"/>
                <a:cs typeface="Courier New" panose="02070309020205020404" pitchFamily="49" charset="0"/>
              </a:rPr>
              <a:t>componentDidMount</a:t>
            </a:r>
            <a:r>
              <a:rPr lang="en-US" sz="1800" dirty="0">
                <a:latin typeface="Courier New" panose="02070309020205020404" pitchFamily="49" charset="0"/>
                <a:cs typeface="Courier New" panose="02070309020205020404" pitchFamily="49" charset="0"/>
              </a:rPr>
              <a:t> = (): </a:t>
            </a:r>
            <a:r>
              <a:rPr lang="en-US" sz="1800" b="1" dirty="0">
                <a:solidFill>
                  <a:srgbClr val="00B050"/>
                </a:solidFill>
                <a:latin typeface="Courier New" panose="02070309020205020404" pitchFamily="49" charset="0"/>
                <a:cs typeface="Courier New" panose="02070309020205020404" pitchFamily="49" charset="0"/>
              </a:rPr>
              <a:t>void</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p = fetch("/</a:t>
            </a:r>
            <a:r>
              <a:rPr lang="en-US" sz="1800" dirty="0" err="1">
                <a:latin typeface="Courier New" panose="02070309020205020404" pitchFamily="49" charset="0"/>
                <a:cs typeface="Courier New" panose="02070309020205020404" pitchFamily="49" charset="0"/>
              </a:rPr>
              <a:t>api</a:t>
            </a:r>
            <a:r>
              <a:rPr lang="en-US" sz="1800" dirty="0">
                <a:latin typeface="Courier New" panose="02070309020205020404" pitchFamily="49" charset="0"/>
                <a:cs typeface="Courier New" panose="02070309020205020404" pitchFamily="49" charset="0"/>
              </a:rPr>
              <a:t>/list");</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p.then</a:t>
            </a:r>
            <a:r>
              <a:rPr lang="en-US" sz="1800" dirty="0">
                <a:latin typeface="Courier New" panose="02070309020205020404" pitchFamily="49" charset="0"/>
                <a:cs typeface="Courier New" panose="02070309020205020404" pitchFamily="49" charset="0"/>
              </a:rPr>
              <a:t>(</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p.catch</a:t>
            </a:r>
            <a:r>
              <a:rPr lang="en-US" sz="1800" dirty="0">
                <a:latin typeface="Courier New" panose="02070309020205020404" pitchFamily="49" charset="0"/>
                <a:cs typeface="Courier New" panose="02070309020205020404" pitchFamily="49" charset="0"/>
              </a:rPr>
              <a:t>(()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("connect failed");</a:t>
            </a:r>
          </a:p>
          <a:p>
            <a:pPr lvl="2"/>
            <a:r>
              <a:rPr lang="en-US" sz="1800" dirty="0">
                <a:latin typeface="Courier New" panose="02070309020205020404" pitchFamily="49" charset="0"/>
                <a:cs typeface="Courier New" panose="02070309020205020404" pitchFamily="49" charset="0"/>
              </a:rPr>
              <a:t>};</a:t>
            </a:r>
          </a:p>
        </p:txBody>
      </p:sp>
      <p:sp>
        <p:nvSpPr>
          <p:cNvPr id="4" name="Slide Number Placeholder 3">
            <a:extLst>
              <a:ext uri="{FF2B5EF4-FFF2-40B4-BE49-F238E27FC236}">
                <a16:creationId xmlns:a16="http://schemas.microsoft.com/office/drawing/2014/main" id="{BF115644-4B39-743F-A574-B2D8CB4A7F4B}"/>
              </a:ext>
            </a:extLst>
          </p:cNvPr>
          <p:cNvSpPr>
            <a:spLocks noGrp="1"/>
          </p:cNvSpPr>
          <p:nvPr>
            <p:ph type="sldNum" sz="quarter" idx="4"/>
          </p:nvPr>
        </p:nvSpPr>
        <p:spPr/>
        <p:txBody>
          <a:bodyPr/>
          <a:lstStyle/>
          <a:p>
            <a:fld id="{60F4F636-6A27-E649-AEDF-9DE4D4E58670}" type="slidenum">
              <a:rPr lang="en-US" smtClean="0"/>
              <a:pPr/>
              <a:t>32</a:t>
            </a:fld>
            <a:endParaRPr lang="en-US" dirty="0"/>
          </a:p>
        </p:txBody>
      </p:sp>
    </p:spTree>
    <p:extLst>
      <p:ext uri="{BB962C8B-B14F-4D97-AF65-F5344CB8AC3E}">
        <p14:creationId xmlns:p14="http://schemas.microsoft.com/office/powerpoint/2010/main" val="20422223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58E710-72C9-74E9-6B86-D1A91CA41A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9D309E-C753-2F30-634E-8222C8F28C37}"/>
              </a:ext>
            </a:extLst>
          </p:cNvPr>
          <p:cNvSpPr>
            <a:spLocks noGrp="1"/>
          </p:cNvSpPr>
          <p:nvPr>
            <p:ph type="title"/>
          </p:nvPr>
        </p:nvSpPr>
        <p:spPr/>
        <p:txBody>
          <a:bodyPr/>
          <a:lstStyle/>
          <a:p>
            <a:r>
              <a:rPr lang="en-US" dirty="0"/>
              <a:t>Lifecycle Events Gotcha: Unmounting</a:t>
            </a:r>
          </a:p>
        </p:txBody>
      </p:sp>
      <p:sp>
        <p:nvSpPr>
          <p:cNvPr id="3" name="Content Placeholder 2">
            <a:extLst>
              <a:ext uri="{FF2B5EF4-FFF2-40B4-BE49-F238E27FC236}">
                <a16:creationId xmlns:a16="http://schemas.microsoft.com/office/drawing/2014/main" id="{43BF1F45-0AEE-CDFF-07D4-76010D244C06}"/>
              </a:ext>
            </a:extLst>
          </p:cNvPr>
          <p:cNvSpPr>
            <a:spLocks noGrp="1"/>
          </p:cNvSpPr>
          <p:nvPr>
            <p:ph idx="1"/>
          </p:nvPr>
        </p:nvSpPr>
        <p:spPr>
          <a:xfrm>
            <a:off x="457200" y="1244160"/>
            <a:ext cx="8398042" cy="5140800"/>
          </a:xfrm>
        </p:spPr>
        <p:txBody>
          <a:bodyPr/>
          <a:lstStyle/>
          <a:p>
            <a:r>
              <a:rPr lang="en-US" sz="2600" dirty="0"/>
              <a:t>Warning: React doesn’t unmount when props change</a:t>
            </a:r>
          </a:p>
          <a:p>
            <a:pPr lvl="1"/>
            <a:r>
              <a:rPr lang="en-US" sz="2200" dirty="0"/>
              <a:t>instead, it calls </a:t>
            </a:r>
            <a:r>
              <a:rPr lang="en-US" sz="2000" dirty="0" err="1">
                <a:latin typeface="Courier New" panose="02070309020205020404" pitchFamily="49" charset="0"/>
                <a:cs typeface="Courier New" panose="02070309020205020404" pitchFamily="49" charset="0"/>
              </a:rPr>
              <a:t>componentDidUpdate</a:t>
            </a:r>
            <a:r>
              <a:rPr lang="en-US" sz="2000" dirty="0"/>
              <a:t>  and re-renders</a:t>
            </a:r>
          </a:p>
          <a:p>
            <a:pPr lvl="1"/>
            <a:r>
              <a:rPr lang="en-US" sz="2200" dirty="0"/>
              <a:t>you can detect a props change there</a:t>
            </a:r>
          </a:p>
          <a:p>
            <a:pPr lvl="2"/>
            <a:endParaRPr lang="en-US" sz="1600" dirty="0"/>
          </a:p>
          <a:p>
            <a:pPr lvl="2"/>
            <a:r>
              <a:rPr lang="en-US" sz="1600" dirty="0" err="1">
                <a:latin typeface="Courier New" panose="02070309020205020404" pitchFamily="49" charset="0"/>
                <a:cs typeface="Courier New" panose="02070309020205020404" pitchFamily="49" charset="0"/>
              </a:rPr>
              <a:t>componentDidUpdate</a:t>
            </a:r>
            <a:r>
              <a:rPr lang="en-US" sz="1600" dirty="0">
                <a:latin typeface="Courier New" panose="02070309020205020404" pitchFamily="49" charset="0"/>
                <a:cs typeface="Courier New" panose="02070309020205020404" pitchFamily="49" charset="0"/>
              </a:rPr>
              <a:t> =</a:t>
            </a:r>
          </a:p>
          <a:p>
            <a:pPr lvl="2"/>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prevProps</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HiProps</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prevState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HiState</a:t>
            </a:r>
            <a:r>
              <a:rPr lang="en-US" sz="1600" dirty="0">
                <a:latin typeface="Courier New" panose="02070309020205020404" pitchFamily="49" charset="0"/>
                <a:cs typeface="Courier New" panose="02070309020205020404" pitchFamily="49" charset="0"/>
              </a:rPr>
              <a:t>): </a:t>
            </a:r>
            <a:r>
              <a:rPr lang="en-US" sz="1600" b="1" dirty="0">
                <a:solidFill>
                  <a:srgbClr val="00B050"/>
                </a:solidFill>
                <a:latin typeface="Courier New" panose="02070309020205020404" pitchFamily="49" charset="0"/>
                <a:cs typeface="Courier New" panose="02070309020205020404" pitchFamily="49" charset="0"/>
              </a:rPr>
              <a:t>void</a:t>
            </a:r>
            <a:r>
              <a:rPr lang="en-US" sz="1600" dirty="0">
                <a:latin typeface="Courier New" panose="02070309020205020404" pitchFamily="49" charset="0"/>
                <a:cs typeface="Courier New" panose="02070309020205020404" pitchFamily="49" charset="0"/>
              </a:rPr>
              <a:t> =&gt; {</a:t>
            </a:r>
          </a:p>
          <a:p>
            <a:pPr lvl="2"/>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b="1" dirty="0" err="1">
                <a:solidFill>
                  <a:srgbClr val="0070C0"/>
                </a:solidFill>
                <a:latin typeface="Courier New" panose="02070309020205020404" pitchFamily="49" charset="0"/>
                <a:cs typeface="Courier New" panose="02070309020205020404" pitchFamily="49" charset="0"/>
              </a:rPr>
              <a:t>this</a:t>
            </a:r>
            <a:r>
              <a:rPr lang="en-US" sz="1600" dirty="0" err="1">
                <a:latin typeface="Courier New" panose="02070309020205020404" pitchFamily="49" charset="0"/>
                <a:cs typeface="Courier New" panose="02070309020205020404" pitchFamily="49" charset="0"/>
              </a:rPr>
              <a:t>.props.name</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prevProps.name</a:t>
            </a:r>
            <a:r>
              <a:rPr lang="en-US" sz="1600" dirty="0">
                <a:latin typeface="Courier New" panose="02070309020205020404" pitchFamily="49" charset="0"/>
                <a:cs typeface="Courier New" panose="02070309020205020404" pitchFamily="49" charset="0"/>
              </a:rPr>
              <a:t>) {</a:t>
            </a:r>
          </a:p>
          <a:p>
            <a:pPr lvl="2"/>
            <a:r>
              <a:rPr lang="en-US" sz="1600" dirty="0">
                <a:latin typeface="Courier New" panose="02070309020205020404" pitchFamily="49" charset="0"/>
                <a:cs typeface="Courier New" panose="02070309020205020404" pitchFamily="49" charset="0"/>
              </a:rPr>
              <a:t>    …  </a:t>
            </a:r>
            <a:r>
              <a:rPr lang="en-US" sz="1600" b="1" dirty="0">
                <a:solidFill>
                  <a:schemeClr val="accent3">
                    <a:lumMod val="50000"/>
                  </a:schemeClr>
                </a:solidFill>
                <a:latin typeface="Courier New" panose="02070309020205020404" pitchFamily="49" charset="0"/>
                <a:cs typeface="Courier New" panose="02070309020205020404" pitchFamily="49" charset="0"/>
              </a:rPr>
              <a:t>// our props were changed!</a:t>
            </a:r>
          </a:p>
          <a:p>
            <a:pPr lvl="2"/>
            <a:r>
              <a:rPr lang="en-US" sz="1600" dirty="0">
                <a:latin typeface="Courier New" panose="02070309020205020404" pitchFamily="49" charset="0"/>
                <a:cs typeface="Courier New" panose="02070309020205020404" pitchFamily="49" charset="0"/>
              </a:rPr>
              <a:t>  }</a:t>
            </a:r>
          </a:p>
          <a:p>
            <a:pPr lvl="2"/>
            <a:r>
              <a:rPr lang="en-US" sz="1600" dirty="0">
                <a:latin typeface="Courier New" panose="02070309020205020404" pitchFamily="49" charset="0"/>
                <a:cs typeface="Courier New" panose="02070309020205020404" pitchFamily="49" charset="0"/>
              </a:rPr>
              <a:t>};</a:t>
            </a:r>
          </a:p>
          <a:p>
            <a:pPr lvl="2"/>
            <a:endParaRPr lang="en-US" sz="1600"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92F28CAF-BB9A-2186-76DC-EA2294D1339C}"/>
              </a:ext>
            </a:extLst>
          </p:cNvPr>
          <p:cNvSpPr txBox="1"/>
          <p:nvPr/>
        </p:nvSpPr>
        <p:spPr>
          <a:xfrm>
            <a:off x="3634450" y="4907667"/>
            <a:ext cx="4105611" cy="1015663"/>
          </a:xfrm>
          <a:prstGeom prst="rect">
            <a:avLst/>
          </a:prstGeom>
          <a:noFill/>
        </p:spPr>
        <p:txBody>
          <a:bodyPr wrap="none" rtlCol="0">
            <a:spAutoFit/>
          </a:bodyPr>
          <a:lstStyle/>
          <a:p>
            <a:r>
              <a:rPr lang="en-US" sz="2000" dirty="0">
                <a:solidFill>
                  <a:schemeClr val="accent3">
                    <a:lumMod val="75000"/>
                  </a:schemeClr>
                </a:solidFill>
                <a:latin typeface="Franklin Gothic Medium"/>
                <a:cs typeface="Franklin Gothic Medium"/>
              </a:rPr>
              <a:t>This is used in </a:t>
            </a:r>
            <a:r>
              <a:rPr lang="en-US" sz="2000" dirty="0">
                <a:solidFill>
                  <a:schemeClr val="accent3">
                    <a:lumMod val="50000"/>
                  </a:schemeClr>
                </a:solidFill>
                <a:latin typeface="Franklin Gothic Medium"/>
                <a:cs typeface="Franklin Gothic Medium"/>
              </a:rPr>
              <a:t>HW2</a:t>
            </a:r>
            <a:r>
              <a:rPr lang="en-US" sz="2000" dirty="0">
                <a:solidFill>
                  <a:schemeClr val="accent3">
                    <a:lumMod val="75000"/>
                  </a:schemeClr>
                </a:solidFill>
                <a:latin typeface="Franklin Gothic Medium"/>
                <a:cs typeface="Franklin Gothic Medium"/>
              </a:rPr>
              <a:t> in </a:t>
            </a:r>
            <a:r>
              <a:rPr lang="en-US" dirty="0" err="1">
                <a:solidFill>
                  <a:schemeClr val="accent3">
                    <a:lumMod val="75000"/>
                  </a:schemeClr>
                </a:solidFill>
                <a:latin typeface="Courier New" panose="02070309020205020404" pitchFamily="49" charset="0"/>
                <a:cs typeface="Courier New" panose="02070309020205020404" pitchFamily="49" charset="0"/>
              </a:rPr>
              <a:t>Editor.tsx</a:t>
            </a:r>
            <a:r>
              <a:rPr lang="en-US" sz="2000" dirty="0">
                <a:solidFill>
                  <a:schemeClr val="accent3">
                    <a:lumMod val="75000"/>
                  </a:schemeClr>
                </a:solidFill>
                <a:latin typeface="Franklin Gothic Medium"/>
                <a:cs typeface="Franklin Gothic Medium"/>
              </a:rPr>
              <a:t>:</a:t>
            </a:r>
          </a:p>
          <a:p>
            <a:pPr marL="342900" indent="-342900">
              <a:buFont typeface="Arial" panose="020B0604020202020204" pitchFamily="34" charset="0"/>
              <a:buChar char="•"/>
            </a:pPr>
            <a:r>
              <a:rPr lang="en-US" sz="2000" dirty="0">
                <a:solidFill>
                  <a:schemeClr val="accent3">
                    <a:lumMod val="75000"/>
                  </a:schemeClr>
                </a:solidFill>
                <a:latin typeface="Franklin Gothic Medium"/>
                <a:cs typeface="Franklin Gothic Medium"/>
              </a:rPr>
              <a:t>changes to marker cause an</a:t>
            </a:r>
            <a:br>
              <a:rPr lang="en-US" sz="2000" dirty="0">
                <a:solidFill>
                  <a:schemeClr val="accent3">
                    <a:lumMod val="75000"/>
                  </a:schemeClr>
                </a:solidFill>
                <a:latin typeface="Franklin Gothic Medium"/>
                <a:cs typeface="Franklin Gothic Medium"/>
              </a:rPr>
            </a:br>
            <a:r>
              <a:rPr lang="en-US" sz="2000" dirty="0">
                <a:solidFill>
                  <a:schemeClr val="accent3">
                    <a:lumMod val="75000"/>
                  </a:schemeClr>
                </a:solidFill>
                <a:latin typeface="Franklin Gothic Medium"/>
                <a:cs typeface="Franklin Gothic Medium"/>
              </a:rPr>
              <a:t>update to name and color state</a:t>
            </a:r>
          </a:p>
        </p:txBody>
      </p:sp>
      <p:sp>
        <p:nvSpPr>
          <p:cNvPr id="5" name="Slide Number Placeholder 4">
            <a:extLst>
              <a:ext uri="{FF2B5EF4-FFF2-40B4-BE49-F238E27FC236}">
                <a16:creationId xmlns:a16="http://schemas.microsoft.com/office/drawing/2014/main" id="{81B9382E-EE89-2FE5-0CE1-676F35D1E1BB}"/>
              </a:ext>
            </a:extLst>
          </p:cNvPr>
          <p:cNvSpPr>
            <a:spLocks noGrp="1"/>
          </p:cNvSpPr>
          <p:nvPr>
            <p:ph type="sldNum" sz="quarter" idx="4"/>
          </p:nvPr>
        </p:nvSpPr>
        <p:spPr/>
        <p:txBody>
          <a:bodyPr/>
          <a:lstStyle/>
          <a:p>
            <a:fld id="{60F4F636-6A27-E649-AEDF-9DE4D4E58670}" type="slidenum">
              <a:rPr lang="en-US" smtClean="0"/>
              <a:pPr/>
              <a:t>33</a:t>
            </a:fld>
            <a:endParaRPr lang="en-US" dirty="0"/>
          </a:p>
        </p:txBody>
      </p:sp>
    </p:spTree>
    <p:extLst>
      <p:ext uri="{BB962C8B-B14F-4D97-AF65-F5344CB8AC3E}">
        <p14:creationId xmlns:p14="http://schemas.microsoft.com/office/powerpoint/2010/main" val="800186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A2593-686D-0C96-5F64-D5E8B7DECF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133325-1E0B-9E8F-B9CF-FC81BB563974}"/>
              </a:ext>
            </a:extLst>
          </p:cNvPr>
          <p:cNvSpPr>
            <a:spLocks noGrp="1"/>
          </p:cNvSpPr>
          <p:nvPr>
            <p:ph type="title"/>
          </p:nvPr>
        </p:nvSpPr>
        <p:spPr/>
        <p:txBody>
          <a:bodyPr/>
          <a:lstStyle/>
          <a:p>
            <a:r>
              <a:rPr lang="en-US" dirty="0"/>
              <a:t>Recall: Function Literals</a:t>
            </a:r>
          </a:p>
        </p:txBody>
      </p:sp>
      <p:sp>
        <p:nvSpPr>
          <p:cNvPr id="3" name="Content Placeholder 2">
            <a:extLst>
              <a:ext uri="{FF2B5EF4-FFF2-40B4-BE49-F238E27FC236}">
                <a16:creationId xmlns:a16="http://schemas.microsoft.com/office/drawing/2014/main" id="{529D0D3A-9D26-7244-2377-E8CDF307AE4F}"/>
              </a:ext>
            </a:extLst>
          </p:cNvPr>
          <p:cNvSpPr>
            <a:spLocks noGrp="1"/>
          </p:cNvSpPr>
          <p:nvPr>
            <p:ph idx="1"/>
          </p:nvPr>
        </p:nvSpPr>
        <p:spPr>
          <a:xfrm>
            <a:off x="457199" y="1244160"/>
            <a:ext cx="8229601" cy="5140800"/>
          </a:xfrm>
        </p:spPr>
        <p:txBody>
          <a:bodyPr/>
          <a:lstStyle/>
          <a:p>
            <a:r>
              <a:rPr lang="en-US" sz="2600" dirty="0"/>
              <a:t>We used function literals for error handlers</a:t>
            </a:r>
          </a:p>
          <a:p>
            <a:pPr lvl="2"/>
            <a:endParaRPr lang="en-US" sz="1200" dirty="0"/>
          </a:p>
          <a:p>
            <a:pPr lvl="2"/>
            <a:r>
              <a:rPr lang="en-US" sz="1800" dirty="0" err="1">
                <a:latin typeface="Courier New" panose="02070309020205020404" pitchFamily="49" charset="0"/>
                <a:cs typeface="Courier New" panose="02070309020205020404" pitchFamily="49" charset="0"/>
              </a:rPr>
              <a:t>componentDidMount</a:t>
            </a:r>
            <a:r>
              <a:rPr lang="en-US" sz="1800" dirty="0">
                <a:latin typeface="Courier New" panose="02070309020205020404" pitchFamily="49" charset="0"/>
                <a:cs typeface="Courier New" panose="02070309020205020404" pitchFamily="49" charset="0"/>
              </a:rPr>
              <a:t> = (): </a:t>
            </a:r>
            <a:r>
              <a:rPr lang="en-US" sz="1800" b="1" dirty="0">
                <a:solidFill>
                  <a:srgbClr val="00B050"/>
                </a:solidFill>
                <a:latin typeface="Courier New" panose="02070309020205020404" pitchFamily="49" charset="0"/>
                <a:cs typeface="Courier New" panose="02070309020205020404" pitchFamily="49" charset="0"/>
              </a:rPr>
              <a:t>void</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p = fetch("/</a:t>
            </a:r>
            <a:r>
              <a:rPr lang="en-US" sz="1800" dirty="0" err="1">
                <a:latin typeface="Courier New" panose="02070309020205020404" pitchFamily="49" charset="0"/>
                <a:cs typeface="Courier New" panose="02070309020205020404" pitchFamily="49" charset="0"/>
              </a:rPr>
              <a:t>api</a:t>
            </a:r>
            <a:r>
              <a:rPr lang="en-US" sz="1800" dirty="0">
                <a:latin typeface="Courier New" panose="02070309020205020404" pitchFamily="49" charset="0"/>
                <a:cs typeface="Courier New" panose="02070309020205020404" pitchFamily="49" charset="0"/>
              </a:rPr>
              <a:t>/list");</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p.then</a:t>
            </a:r>
            <a:r>
              <a:rPr lang="en-US" sz="1800" dirty="0">
                <a:latin typeface="Courier New" panose="02070309020205020404" pitchFamily="49" charset="0"/>
                <a:cs typeface="Courier New" panose="02070309020205020404" pitchFamily="49" charset="0"/>
              </a:rPr>
              <a:t>(</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.doListResp</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p.catch</a:t>
            </a:r>
            <a:r>
              <a:rPr lang="en-US" sz="1800" dirty="0">
                <a:latin typeface="Courier New" panose="02070309020205020404" pitchFamily="49" charset="0"/>
                <a:cs typeface="Courier New" panose="02070309020205020404" pitchFamily="49" charset="0"/>
              </a:rPr>
              <a:t>(() =&gt;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.doListError</a:t>
            </a:r>
            <a:r>
              <a:rPr lang="en-US" sz="1800" dirty="0">
                <a:latin typeface="Courier New" panose="02070309020205020404" pitchFamily="49" charset="0"/>
                <a:cs typeface="Courier New" panose="02070309020205020404" pitchFamily="49" charset="0"/>
              </a:rPr>
              <a:t>("connect failed");</a:t>
            </a:r>
          </a:p>
          <a:p>
            <a:pPr lvl="2"/>
            <a:r>
              <a:rPr lang="en-US" sz="1800" dirty="0">
                <a:latin typeface="Courier New" panose="02070309020205020404" pitchFamily="49" charset="0"/>
                <a:cs typeface="Courier New" panose="02070309020205020404" pitchFamily="49" charset="0"/>
              </a:rPr>
              <a:t>};</a:t>
            </a:r>
          </a:p>
          <a:p>
            <a:pPr lvl="2"/>
            <a:endParaRPr lang="en-US" sz="1800" dirty="0">
              <a:latin typeface="Courier New" panose="02070309020205020404" pitchFamily="49" charset="0"/>
              <a:cs typeface="Courier New" panose="02070309020205020404" pitchFamily="49" charset="0"/>
            </a:endParaRPr>
          </a:p>
          <a:p>
            <a:r>
              <a:rPr lang="en-US" sz="2600" dirty="0"/>
              <a:t>Our coding convention:</a:t>
            </a:r>
          </a:p>
          <a:p>
            <a:pPr lvl="1"/>
            <a:r>
              <a:rPr lang="en-US" sz="2200" u="sng" dirty="0"/>
              <a:t>one-line</a:t>
            </a:r>
            <a:r>
              <a:rPr lang="en-US" sz="2200" dirty="0"/>
              <a:t> functions (no {..}) can be written in place</a:t>
            </a:r>
          </a:p>
          <a:p>
            <a:pPr lvl="2"/>
            <a:r>
              <a:rPr lang="en-US" sz="1800" dirty="0"/>
              <a:t>most often used to fill in or add extra arguments in function calls</a:t>
            </a:r>
          </a:p>
          <a:p>
            <a:pPr lvl="1"/>
            <a:r>
              <a:rPr lang="en-US" sz="2200" dirty="0"/>
              <a:t>longer functions need to be </a:t>
            </a:r>
            <a:r>
              <a:rPr lang="en-US" sz="2200" u="sng" dirty="0"/>
              <a:t>declared normally</a:t>
            </a:r>
          </a:p>
        </p:txBody>
      </p:sp>
      <p:sp>
        <p:nvSpPr>
          <p:cNvPr id="4" name="Slide Number Placeholder 3">
            <a:extLst>
              <a:ext uri="{FF2B5EF4-FFF2-40B4-BE49-F238E27FC236}">
                <a16:creationId xmlns:a16="http://schemas.microsoft.com/office/drawing/2014/main" id="{832BDFC1-C7B7-AE2D-61E8-9C71CFC4D69D}"/>
              </a:ext>
            </a:extLst>
          </p:cNvPr>
          <p:cNvSpPr>
            <a:spLocks noGrp="1"/>
          </p:cNvSpPr>
          <p:nvPr>
            <p:ph type="sldNum" sz="quarter" idx="4"/>
          </p:nvPr>
        </p:nvSpPr>
        <p:spPr/>
        <p:txBody>
          <a:bodyPr/>
          <a:lstStyle/>
          <a:p>
            <a:fld id="{60F4F636-6A27-E649-AEDF-9DE4D4E58670}" type="slidenum">
              <a:rPr lang="en-US" smtClean="0"/>
              <a:pPr/>
              <a:t>34</a:t>
            </a:fld>
            <a:endParaRPr lang="en-US" dirty="0"/>
          </a:p>
        </p:txBody>
      </p:sp>
    </p:spTree>
    <p:extLst>
      <p:ext uri="{BB962C8B-B14F-4D97-AF65-F5344CB8AC3E}">
        <p14:creationId xmlns:p14="http://schemas.microsoft.com/office/powerpoint/2010/main" val="21049432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430E1-AB44-7BB2-E2E9-3928576ED295}"/>
              </a:ext>
            </a:extLst>
          </p:cNvPr>
          <p:cNvSpPr>
            <a:spLocks noGrp="1"/>
          </p:cNvSpPr>
          <p:nvPr>
            <p:ph type="title"/>
          </p:nvPr>
        </p:nvSpPr>
        <p:spPr/>
        <p:txBody>
          <a:bodyPr/>
          <a:lstStyle/>
          <a:p>
            <a:r>
              <a:rPr lang="en-US" dirty="0"/>
              <a:t>Recall: Another JavaScript Feature:  </a:t>
            </a:r>
            <a:r>
              <a:rPr lang="en-US" sz="2800" dirty="0">
                <a:latin typeface="Courier New" panose="02070309020205020404" pitchFamily="49" charset="0"/>
                <a:cs typeface="Courier New" panose="02070309020205020404" pitchFamily="49" charset="0"/>
              </a:rPr>
              <a:t>for … of</a:t>
            </a:r>
          </a:p>
        </p:txBody>
      </p:sp>
      <p:sp>
        <p:nvSpPr>
          <p:cNvPr id="3" name="Content Placeholder 2">
            <a:extLst>
              <a:ext uri="{FF2B5EF4-FFF2-40B4-BE49-F238E27FC236}">
                <a16:creationId xmlns:a16="http://schemas.microsoft.com/office/drawing/2014/main" id="{40CC25C6-AD6E-9504-A452-335E43D78C4F}"/>
              </a:ext>
            </a:extLst>
          </p:cNvPr>
          <p:cNvSpPr>
            <a:spLocks noGrp="1"/>
          </p:cNvSpPr>
          <p:nvPr>
            <p:ph idx="1"/>
          </p:nvPr>
        </p:nvSpPr>
        <p:spPr>
          <a:xfrm>
            <a:off x="457199" y="1244160"/>
            <a:ext cx="8229601" cy="5140800"/>
          </a:xfrm>
        </p:spPr>
        <p:txBody>
          <a:bodyPr/>
          <a:lstStyle/>
          <a:p>
            <a:pPr marL="0" indent="0">
              <a:buNone/>
            </a:pPr>
            <a:r>
              <a:rPr lang="en-US" sz="1600" b="1" dirty="0">
                <a:solidFill>
                  <a:srgbClr val="0070C0"/>
                </a:solidFill>
                <a:latin typeface="Courier New" panose="02070309020205020404" pitchFamily="49" charset="0"/>
                <a:cs typeface="Courier New" panose="02070309020205020404" pitchFamily="49" charset="0"/>
              </a:rPr>
              <a:t>  for</a:t>
            </a:r>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const</a:t>
            </a:r>
            <a:r>
              <a:rPr lang="en-US" sz="1600" dirty="0">
                <a:latin typeface="Courier New" panose="02070309020205020404" pitchFamily="49" charset="0"/>
                <a:cs typeface="Courier New" panose="02070309020205020404" pitchFamily="49" charset="0"/>
              </a:rPr>
              <a:t> item </a:t>
            </a:r>
            <a:r>
              <a:rPr lang="en-US" sz="1600" b="1" dirty="0">
                <a:solidFill>
                  <a:srgbClr val="0070C0"/>
                </a:solidFill>
                <a:latin typeface="Courier New" panose="02070309020205020404" pitchFamily="49" charset="0"/>
                <a:cs typeface="Courier New" panose="02070309020205020404" pitchFamily="49" charset="0"/>
              </a:rPr>
              <a:t>of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val</a:t>
            </a:r>
            <a:r>
              <a:rPr lang="en-US" sz="1600" dirty="0">
                <a:latin typeface="Courier New" panose="02070309020205020404" pitchFamily="49" charset="0"/>
                <a:cs typeface="Courier New" panose="02070309020205020404" pitchFamily="49" charset="0"/>
              </a:rPr>
              <a:t>)</a:t>
            </a:r>
          </a:p>
          <a:p>
            <a:pPr marL="0" indent="0">
              <a:buNone/>
            </a:pPr>
            <a:endParaRPr lang="en-US" sz="1600" dirty="0">
              <a:latin typeface="Courier New" panose="02070309020205020404" pitchFamily="49" charset="0"/>
              <a:cs typeface="Courier New" panose="02070309020205020404" pitchFamily="49" charset="0"/>
            </a:endParaRPr>
          </a:p>
          <a:p>
            <a:r>
              <a:rPr lang="en-US" sz="2600" dirty="0"/>
              <a:t>“for .. of” iterates through array elements </a:t>
            </a:r>
            <a:r>
              <a:rPr lang="en-US" sz="2600" i="1" dirty="0"/>
              <a:t>in order</a:t>
            </a:r>
          </a:p>
          <a:p>
            <a:pPr lvl="1"/>
            <a:r>
              <a:rPr lang="en-US" sz="2200" dirty="0"/>
              <a:t>... or the entries of a </a:t>
            </a:r>
            <a:r>
              <a:rPr lang="en-US" sz="2000" dirty="0">
                <a:latin typeface="Courier New" panose="02070309020205020404" pitchFamily="49" charset="0"/>
                <a:cs typeface="Courier New" panose="02070309020205020404" pitchFamily="49" charset="0"/>
              </a:rPr>
              <a:t>Map</a:t>
            </a:r>
            <a:r>
              <a:rPr lang="en-US" sz="2200" dirty="0"/>
              <a:t> or the values of a </a:t>
            </a:r>
            <a:r>
              <a:rPr lang="en-US" sz="2000" dirty="0">
                <a:latin typeface="Courier New" panose="02070309020205020404" pitchFamily="49" charset="0"/>
                <a:cs typeface="Courier New" panose="02070309020205020404" pitchFamily="49" charset="0"/>
              </a:rPr>
              <a:t>Set</a:t>
            </a:r>
          </a:p>
          <a:p>
            <a:pPr lvl="2"/>
            <a:r>
              <a:rPr lang="en-US" sz="1800" dirty="0"/>
              <a:t>entries of a </a:t>
            </a:r>
            <a:r>
              <a:rPr lang="en-US" sz="1600" dirty="0">
                <a:latin typeface="Courier New" panose="02070309020205020404" pitchFamily="49" charset="0"/>
                <a:cs typeface="Courier New" panose="02070309020205020404" pitchFamily="49" charset="0"/>
              </a:rPr>
              <a:t>Map</a:t>
            </a:r>
            <a:r>
              <a:rPr lang="en-US" sz="1800" dirty="0"/>
              <a:t> are (key, value) pairs</a:t>
            </a:r>
          </a:p>
          <a:p>
            <a:pPr lvl="1"/>
            <a:r>
              <a:rPr lang="en-US" sz="2200" dirty="0"/>
              <a:t>like Java's "</a:t>
            </a:r>
            <a:r>
              <a:rPr lang="en-US" sz="2000" dirty="0">
                <a:latin typeface="Courier New" panose="02070309020205020404" pitchFamily="49" charset="0"/>
                <a:cs typeface="Courier New" panose="02070309020205020404" pitchFamily="49" charset="0"/>
              </a:rPr>
              <a:t>for (… : …)</a:t>
            </a:r>
            <a:r>
              <a:rPr lang="en-US" sz="2200" dirty="0"/>
              <a:t>"</a:t>
            </a:r>
          </a:p>
          <a:p>
            <a:pPr lvl="1"/>
            <a:r>
              <a:rPr lang="en-US" sz="2200" dirty="0"/>
              <a:t>fine to use these</a:t>
            </a:r>
          </a:p>
          <a:p>
            <a:pPr marL="0" indent="0">
              <a:buNone/>
            </a:pPr>
            <a:endParaRPr lang="en-US" sz="1600"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5C0BCDDE-112F-74A6-E583-B6FAEB9BF8BF}"/>
              </a:ext>
            </a:extLst>
          </p:cNvPr>
          <p:cNvSpPr>
            <a:spLocks noGrp="1"/>
          </p:cNvSpPr>
          <p:nvPr>
            <p:ph type="sldNum" sz="quarter" idx="4"/>
          </p:nvPr>
        </p:nvSpPr>
        <p:spPr/>
        <p:txBody>
          <a:bodyPr/>
          <a:lstStyle/>
          <a:p>
            <a:fld id="{60F4F636-6A27-E649-AEDF-9DE4D4E58670}" type="slidenum">
              <a:rPr lang="en-US" smtClean="0"/>
              <a:pPr/>
              <a:t>35</a:t>
            </a:fld>
            <a:endParaRPr lang="en-US" dirty="0"/>
          </a:p>
        </p:txBody>
      </p:sp>
    </p:spTree>
    <p:extLst>
      <p:ext uri="{BB962C8B-B14F-4D97-AF65-F5344CB8AC3E}">
        <p14:creationId xmlns:p14="http://schemas.microsoft.com/office/powerpoint/2010/main" val="3358190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60909-744F-CF8A-5B60-6A6E6BA1CA11}"/>
              </a:ext>
            </a:extLst>
          </p:cNvPr>
          <p:cNvSpPr>
            <a:spLocks noGrp="1"/>
          </p:cNvSpPr>
          <p:nvPr>
            <p:ph type="title"/>
          </p:nvPr>
        </p:nvSpPr>
        <p:spPr/>
        <p:txBody>
          <a:bodyPr/>
          <a:lstStyle/>
          <a:p>
            <a:r>
              <a:rPr lang="en-US" dirty="0"/>
              <a:t>One More Change</a:t>
            </a:r>
          </a:p>
        </p:txBody>
      </p:sp>
      <p:sp>
        <p:nvSpPr>
          <p:cNvPr id="3" name="Content Placeholder 2">
            <a:extLst>
              <a:ext uri="{FF2B5EF4-FFF2-40B4-BE49-F238E27FC236}">
                <a16:creationId xmlns:a16="http://schemas.microsoft.com/office/drawing/2014/main" id="{9F024C4E-CABC-39BD-EAC1-B7FD0548B372}"/>
              </a:ext>
            </a:extLst>
          </p:cNvPr>
          <p:cNvSpPr>
            <a:spLocks noGrp="1"/>
          </p:cNvSpPr>
          <p:nvPr>
            <p:ph idx="1"/>
          </p:nvPr>
        </p:nvSpPr>
        <p:spPr>
          <a:xfrm>
            <a:off x="457200" y="1244160"/>
            <a:ext cx="8409008" cy="5140800"/>
          </a:xfrm>
        </p:spPr>
        <p:txBody>
          <a:bodyPr/>
          <a:lstStyle/>
          <a:p>
            <a:r>
              <a:rPr lang="en-US" sz="2800" dirty="0"/>
              <a:t>Don’t have the items initially…</a:t>
            </a:r>
          </a:p>
          <a:p>
            <a:pPr lvl="1"/>
            <a:endParaRPr lang="en-US" sz="2200" b="1" dirty="0">
              <a:solidFill>
                <a:schemeClr val="accent3">
                  <a:lumMod val="50000"/>
                </a:schemeClr>
              </a:solidFill>
              <a:latin typeface="Courier New" panose="02070309020205020404" pitchFamily="49" charset="0"/>
              <a:cs typeface="Courier New" panose="02070309020205020404" pitchFamily="49" charset="0"/>
            </a:endParaRPr>
          </a:p>
          <a:p>
            <a:pPr marL="0" indent="0">
              <a:buNone/>
            </a:pPr>
            <a:r>
              <a:rPr lang="en-US" sz="1600" b="1" dirty="0">
                <a:solidFill>
                  <a:srgbClr val="0070C0"/>
                </a:solidFill>
                <a:latin typeface="Courier New" panose="02070309020205020404" pitchFamily="49" charset="0"/>
                <a:cs typeface="Courier New" panose="02070309020205020404" pitchFamily="49" charset="0"/>
              </a:rPr>
              <a:t>type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TodoState</a:t>
            </a:r>
            <a:r>
              <a:rPr lang="en-US" sz="1600" dirty="0">
                <a:latin typeface="Courier New" panose="02070309020205020404" pitchFamily="49" charset="0"/>
                <a:cs typeface="Courier New" panose="02070309020205020404" pitchFamily="49" charset="0"/>
              </a:rPr>
              <a:t> = {</a:t>
            </a:r>
          </a:p>
          <a:p>
            <a:pPr marL="0" indent="0">
              <a:buNone/>
            </a:pPr>
            <a:r>
              <a:rPr lang="en-US" sz="1600" dirty="0">
                <a:latin typeface="Courier New" panose="02070309020205020404" pitchFamily="49" charset="0"/>
                <a:cs typeface="Courier New" panose="02070309020205020404" pitchFamily="49" charset="0"/>
              </a:rPr>
              <a:t>  items: Item[] | </a:t>
            </a:r>
            <a:r>
              <a:rPr lang="en-US" sz="1600" b="1" dirty="0">
                <a:solidFill>
                  <a:srgbClr val="00B050"/>
                </a:solidFill>
                <a:latin typeface="Courier New" panose="02070309020205020404" pitchFamily="49" charset="0"/>
                <a:cs typeface="Courier New" panose="02070309020205020404" pitchFamily="49" charset="0"/>
              </a:rPr>
              <a:t>undefined</a:t>
            </a:r>
            <a:r>
              <a:rPr lang="en-US" sz="1600" dirty="0">
                <a:latin typeface="Courier New" panose="02070309020205020404" pitchFamily="49" charset="0"/>
                <a:cs typeface="Courier New" panose="02070309020205020404" pitchFamily="49" charset="0"/>
              </a:rPr>
              <a:t>;  </a:t>
            </a:r>
            <a:r>
              <a:rPr lang="en-US" sz="1600" b="1" dirty="0">
                <a:solidFill>
                  <a:schemeClr val="accent3">
                    <a:lumMod val="50000"/>
                  </a:schemeClr>
                </a:solidFill>
                <a:latin typeface="Courier New" panose="02070309020205020404" pitchFamily="49" charset="0"/>
                <a:cs typeface="Courier New" panose="02070309020205020404" pitchFamily="49" charset="0"/>
              </a:rPr>
              <a:t>// items or undefined if loading</a:t>
            </a:r>
          </a:p>
          <a:p>
            <a:pPr marL="0" indent="0">
              <a:buNone/>
            </a:pP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newName</a:t>
            </a:r>
            <a:r>
              <a:rPr lang="en-US" sz="1600" dirty="0">
                <a:latin typeface="Courier New" panose="02070309020205020404" pitchFamily="49" charset="0"/>
                <a:cs typeface="Courier New" panose="02070309020205020404" pitchFamily="49" charset="0"/>
              </a:rPr>
              <a:t>: </a:t>
            </a:r>
            <a:r>
              <a:rPr lang="en-US" sz="1600" b="1" dirty="0">
                <a:solidFill>
                  <a:srgbClr val="00B050"/>
                </a:solidFill>
                <a:latin typeface="Courier New" panose="02070309020205020404" pitchFamily="49" charset="0"/>
                <a:cs typeface="Courier New" panose="02070309020205020404" pitchFamily="49" charset="0"/>
              </a:rPr>
              <a:t>string</a:t>
            </a:r>
            <a:r>
              <a:rPr lang="en-US" sz="1600" dirty="0">
                <a:latin typeface="Courier New" panose="02070309020205020404" pitchFamily="49" charset="0"/>
                <a:cs typeface="Courier New" panose="02070309020205020404" pitchFamily="49" charset="0"/>
              </a:rPr>
              <a:t>;            </a:t>
            </a:r>
            <a:r>
              <a:rPr lang="en-US" sz="1600" b="1" dirty="0">
                <a:solidFill>
                  <a:schemeClr val="accent3">
                    <a:lumMod val="50000"/>
                  </a:schemeClr>
                </a:solidFill>
                <a:latin typeface="Courier New" panose="02070309020205020404" pitchFamily="49" charset="0"/>
                <a:cs typeface="Courier New" panose="02070309020205020404" pitchFamily="49" charset="0"/>
              </a:rPr>
              <a:t>// mirrors text in name-to-add field</a:t>
            </a:r>
          </a:p>
          <a:p>
            <a:pPr marL="0" indent="0">
              <a:buNone/>
            </a:pPr>
            <a:r>
              <a:rPr lang="en-US" sz="1600" dirty="0">
                <a:latin typeface="Courier New" panose="02070309020205020404" pitchFamily="49" charset="0"/>
                <a:cs typeface="Courier New" panose="02070309020205020404" pitchFamily="49" charset="0"/>
              </a:rPr>
              <a:t>};</a:t>
            </a:r>
          </a:p>
          <a:p>
            <a:pPr marL="0" indent="0">
              <a:buNone/>
            </a:pPr>
            <a:endParaRPr lang="en-US" sz="1600" b="1" dirty="0">
              <a:solidFill>
                <a:schemeClr val="accent3">
                  <a:lumMod val="50000"/>
                </a:schemeClr>
              </a:solidFill>
              <a:latin typeface="Courier New" panose="02070309020205020404" pitchFamily="49" charset="0"/>
              <a:cs typeface="Courier New" panose="02070309020205020404" pitchFamily="49" charset="0"/>
            </a:endParaRPr>
          </a:p>
          <a:p>
            <a:pPr marL="0" indent="0">
              <a:buNone/>
            </a:pPr>
            <a:r>
              <a:rPr lang="en-US" sz="1600" dirty="0" err="1">
                <a:latin typeface="Courier New" panose="02070309020205020404" pitchFamily="49" charset="0"/>
                <a:cs typeface="Courier New" panose="02070309020205020404" pitchFamily="49" charset="0"/>
              </a:rPr>
              <a:t>renderItems</a:t>
            </a:r>
            <a:r>
              <a:rPr lang="en-US" sz="1600" dirty="0">
                <a:latin typeface="Courier New" panose="02070309020205020404" pitchFamily="49" charset="0"/>
                <a:cs typeface="Courier New" panose="02070309020205020404" pitchFamily="49" charset="0"/>
              </a:rPr>
              <a:t> = (): </a:t>
            </a:r>
            <a:r>
              <a:rPr lang="en-US" sz="1600" dirty="0" err="1">
                <a:latin typeface="Courier New" panose="02070309020205020404" pitchFamily="49" charset="0"/>
                <a:cs typeface="Courier New" panose="02070309020205020404" pitchFamily="49" charset="0"/>
              </a:rPr>
              <a:t>JSX.Element</a:t>
            </a:r>
            <a:r>
              <a:rPr lang="en-US" sz="1600" dirty="0">
                <a:latin typeface="Courier New" panose="02070309020205020404" pitchFamily="49" charset="0"/>
                <a:cs typeface="Courier New" panose="02070309020205020404" pitchFamily="49" charset="0"/>
              </a:rPr>
              <a:t> =&gt; {</a:t>
            </a:r>
          </a:p>
          <a:p>
            <a:pPr marL="0" indent="0">
              <a:buNone/>
            </a:pPr>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b="1" dirty="0" err="1">
                <a:solidFill>
                  <a:srgbClr val="0070C0"/>
                </a:solidFill>
                <a:latin typeface="Courier New" panose="02070309020205020404" pitchFamily="49" charset="0"/>
                <a:cs typeface="Courier New" panose="02070309020205020404" pitchFamily="49" charset="0"/>
              </a:rPr>
              <a:t>this</a:t>
            </a:r>
            <a:r>
              <a:rPr lang="en-US" sz="1600" dirty="0" err="1">
                <a:latin typeface="Courier New" panose="02070309020205020404" pitchFamily="49" charset="0"/>
                <a:cs typeface="Courier New" panose="02070309020205020404" pitchFamily="49" charset="0"/>
              </a:rPr>
              <a:t>.state.items</a:t>
            </a:r>
            <a:r>
              <a:rPr lang="en-US" sz="1600" dirty="0">
                <a:latin typeface="Courier New" panose="02070309020205020404" pitchFamily="49" charset="0"/>
                <a:cs typeface="Courier New" panose="02070309020205020404" pitchFamily="49" charset="0"/>
              </a:rPr>
              <a:t> === undefined) {</a:t>
            </a:r>
          </a:p>
          <a:p>
            <a:pPr marL="0" indent="0">
              <a:buNone/>
            </a:pPr>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return</a:t>
            </a:r>
            <a:r>
              <a:rPr lang="en-US" sz="1600" dirty="0">
                <a:latin typeface="Courier New" panose="02070309020205020404" pitchFamily="49" charset="0"/>
                <a:cs typeface="Courier New" panose="02070309020205020404" pitchFamily="49" charset="0"/>
              </a:rPr>
              <a:t> &lt;p&gt;Loading To-Do list...&lt;/p&gt;;</a:t>
            </a:r>
          </a:p>
          <a:p>
            <a:pPr marL="0" indent="0">
              <a:buNone/>
            </a:pPr>
            <a:r>
              <a:rPr lang="en-US" sz="1600" dirty="0">
                <a:latin typeface="Courier New" panose="02070309020205020404" pitchFamily="49" charset="0"/>
                <a:cs typeface="Courier New" panose="02070309020205020404" pitchFamily="49" charset="0"/>
              </a:rPr>
              <a:t>  } </a:t>
            </a:r>
            <a:r>
              <a:rPr lang="en-US" sz="1600" b="1" dirty="0">
                <a:solidFill>
                  <a:srgbClr val="0070C0"/>
                </a:solidFill>
                <a:latin typeface="Courier New" panose="02070309020205020404" pitchFamily="49" charset="0"/>
                <a:cs typeface="Courier New" panose="02070309020205020404" pitchFamily="49" charset="0"/>
              </a:rPr>
              <a:t>else</a:t>
            </a:r>
            <a:r>
              <a:rPr lang="en-US" sz="1600" dirty="0">
                <a:latin typeface="Courier New" panose="02070309020205020404" pitchFamily="49" charset="0"/>
                <a:cs typeface="Courier New" panose="02070309020205020404" pitchFamily="49" charset="0"/>
              </a:rPr>
              <a:t> {</a:t>
            </a:r>
          </a:p>
          <a:p>
            <a:pPr marL="0" indent="0">
              <a:buNone/>
            </a:pPr>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const</a:t>
            </a:r>
            <a:r>
              <a:rPr lang="en-US" sz="1600" dirty="0">
                <a:latin typeface="Courier New" panose="02070309020205020404" pitchFamily="49" charset="0"/>
                <a:cs typeface="Courier New" panose="02070309020205020404" pitchFamily="49" charset="0"/>
              </a:rPr>
              <a:t> items = [];</a:t>
            </a:r>
          </a:p>
          <a:p>
            <a:pPr marL="0" indent="0">
              <a:buNone/>
            </a:pPr>
            <a:r>
              <a:rPr lang="en-US" sz="1600" dirty="0">
                <a:latin typeface="Courier New" panose="02070309020205020404" pitchFamily="49" charset="0"/>
                <a:cs typeface="Courier New" panose="02070309020205020404" pitchFamily="49" charset="0"/>
              </a:rPr>
              <a:t>    </a:t>
            </a:r>
            <a:r>
              <a:rPr lang="en-US" sz="1600" b="1" dirty="0">
                <a:solidFill>
                  <a:schemeClr val="accent3">
                    <a:lumMod val="50000"/>
                  </a:schemeClr>
                </a:solidFill>
                <a:latin typeface="Courier New" panose="02070309020205020404" pitchFamily="49" charset="0"/>
                <a:cs typeface="Courier New" panose="02070309020205020404" pitchFamily="49" charset="0"/>
              </a:rPr>
              <a:t>// … old code to fill in array with one DIV per item …</a:t>
            </a:r>
          </a:p>
          <a:p>
            <a:pPr marL="0" indent="0">
              <a:buNone/>
            </a:pPr>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return</a:t>
            </a:r>
            <a:r>
              <a:rPr lang="en-US" sz="1600" dirty="0">
                <a:latin typeface="Courier New" panose="02070309020205020404" pitchFamily="49" charset="0"/>
                <a:cs typeface="Courier New" panose="02070309020205020404" pitchFamily="49" charset="0"/>
              </a:rPr>
              <a:t> &lt;div&gt;{items}&lt;/div&gt;;</a:t>
            </a:r>
          </a:p>
          <a:p>
            <a:pPr marL="0" indent="0">
              <a:buNone/>
            </a:pPr>
            <a:r>
              <a:rPr lang="en-US" sz="1600" dirty="0">
                <a:latin typeface="Courier New" panose="02070309020205020404" pitchFamily="49" charset="0"/>
                <a:cs typeface="Courier New" panose="02070309020205020404" pitchFamily="49" charset="0"/>
              </a:rPr>
              <a:t>  }</a:t>
            </a:r>
          </a:p>
          <a:p>
            <a:pPr marL="0" indent="0">
              <a:buNone/>
            </a:pPr>
            <a:r>
              <a:rPr lang="en-US" sz="1600" dirty="0">
                <a:latin typeface="Courier New" panose="02070309020205020404" pitchFamily="49" charset="0"/>
                <a:cs typeface="Courier New" panose="02070309020205020404" pitchFamily="49" charset="0"/>
              </a:rPr>
              <a:t>};</a:t>
            </a:r>
          </a:p>
        </p:txBody>
      </p:sp>
      <p:sp>
        <p:nvSpPr>
          <p:cNvPr id="4" name="Slide Number Placeholder 3">
            <a:extLst>
              <a:ext uri="{FF2B5EF4-FFF2-40B4-BE49-F238E27FC236}">
                <a16:creationId xmlns:a16="http://schemas.microsoft.com/office/drawing/2014/main" id="{29E0E7AF-5EFE-3CF2-F596-119A0B12D411}"/>
              </a:ext>
            </a:extLst>
          </p:cNvPr>
          <p:cNvSpPr>
            <a:spLocks noGrp="1"/>
          </p:cNvSpPr>
          <p:nvPr>
            <p:ph type="sldNum" sz="quarter" idx="4"/>
          </p:nvPr>
        </p:nvSpPr>
        <p:spPr/>
        <p:txBody>
          <a:bodyPr/>
          <a:lstStyle/>
          <a:p>
            <a:fld id="{60F4F636-6A27-E649-AEDF-9DE4D4E58670}" type="slidenum">
              <a:rPr lang="en-US" smtClean="0"/>
              <a:pPr/>
              <a:t>36</a:t>
            </a:fld>
            <a:endParaRPr lang="en-US" dirty="0"/>
          </a:p>
        </p:txBody>
      </p:sp>
    </p:spTree>
    <p:extLst>
      <p:ext uri="{BB962C8B-B14F-4D97-AF65-F5344CB8AC3E}">
        <p14:creationId xmlns:p14="http://schemas.microsoft.com/office/powerpoint/2010/main" val="39892783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he to-do list in our app - it has two items (laundry and wash dog), and laundry is selected.">
            <a:extLst>
              <a:ext uri="{FF2B5EF4-FFF2-40B4-BE49-F238E27FC236}">
                <a16:creationId xmlns:a16="http://schemas.microsoft.com/office/drawing/2014/main" id="{1FA19F5B-FAA8-8EF0-ECBD-72A8E3BEE390}"/>
              </a:ext>
            </a:extLst>
          </p:cNvPr>
          <p:cNvPicPr>
            <a:picLocks noChangeAspect="1"/>
          </p:cNvPicPr>
          <p:nvPr/>
        </p:nvPicPr>
        <p:blipFill>
          <a:blip r:embed="rId2"/>
          <a:srcRect r="6056"/>
          <a:stretch/>
        </p:blipFill>
        <p:spPr>
          <a:xfrm>
            <a:off x="457200" y="1496554"/>
            <a:ext cx="4001126" cy="1932446"/>
          </a:xfrm>
          <a:prstGeom prst="rect">
            <a:avLst/>
          </a:prstGeom>
        </p:spPr>
      </p:pic>
      <p:sp>
        <p:nvSpPr>
          <p:cNvPr id="2" name="Title 1">
            <a:extLst>
              <a:ext uri="{FF2B5EF4-FFF2-40B4-BE49-F238E27FC236}">
                <a16:creationId xmlns:a16="http://schemas.microsoft.com/office/drawing/2014/main" id="{7B8AE950-95DE-DCE5-76E7-A9B261C3B168}"/>
              </a:ext>
            </a:extLst>
          </p:cNvPr>
          <p:cNvSpPr>
            <a:spLocks noGrp="1"/>
          </p:cNvSpPr>
          <p:nvPr>
            <p:ph type="title"/>
          </p:nvPr>
        </p:nvSpPr>
        <p:spPr/>
        <p:txBody>
          <a:bodyPr/>
          <a:lstStyle/>
          <a:p>
            <a:r>
              <a:rPr lang="en-US" dirty="0"/>
              <a:t>New </a:t>
            </a:r>
            <a:r>
              <a:rPr lang="en-US" dirty="0" err="1"/>
              <a:t>TodoApp</a:t>
            </a:r>
            <a:r>
              <a:rPr lang="en-US" dirty="0"/>
              <a:t> — Requests</a:t>
            </a:r>
          </a:p>
        </p:txBody>
      </p:sp>
      <p:sp>
        <p:nvSpPr>
          <p:cNvPr id="14" name="Right Arrow 13">
            <a:extLst>
              <a:ext uri="{FF2B5EF4-FFF2-40B4-BE49-F238E27FC236}">
                <a16:creationId xmlns:a16="http://schemas.microsoft.com/office/drawing/2014/main" id="{96651A3D-C101-9871-70E5-15BBA4FD3C03}"/>
              </a:ext>
              <a:ext uri="{C183D7F6-B498-43B3-948B-1728B52AA6E4}">
                <adec:decorative xmlns:adec="http://schemas.microsoft.com/office/drawing/2017/decorative" val="1"/>
              </a:ext>
            </a:extLst>
          </p:cNvPr>
          <p:cNvSpPr/>
          <p:nvPr/>
        </p:nvSpPr>
        <p:spPr>
          <a:xfrm>
            <a:off x="4170718" y="3281048"/>
            <a:ext cx="515895" cy="469557"/>
          </a:xfrm>
          <a:prstGeom prst="rightArrow">
            <a:avLst/>
          </a:prstGeom>
          <a:solidFill>
            <a:schemeClr val="accent3">
              <a:lumMod val="75000"/>
            </a:schemeClr>
          </a:solidFill>
          <a:ln>
            <a:solidFill>
              <a:schemeClr val="accent3">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pic>
        <p:nvPicPr>
          <p:cNvPr id="4" name="Picture 3" descr="A fifth request now appears, for remove">
            <a:extLst>
              <a:ext uri="{FF2B5EF4-FFF2-40B4-BE49-F238E27FC236}">
                <a16:creationId xmlns:a16="http://schemas.microsoft.com/office/drawing/2014/main" id="{DE613461-1F38-D0C8-E505-8E03F5AD44AF}"/>
              </a:ext>
            </a:extLst>
          </p:cNvPr>
          <p:cNvPicPr>
            <a:picLocks noChangeAspect="1"/>
          </p:cNvPicPr>
          <p:nvPr/>
        </p:nvPicPr>
        <p:blipFill>
          <a:blip r:embed="rId3"/>
          <a:stretch>
            <a:fillRect/>
          </a:stretch>
        </p:blipFill>
        <p:spPr>
          <a:xfrm>
            <a:off x="5207002" y="3576953"/>
            <a:ext cx="3441700" cy="2692400"/>
          </a:xfrm>
          <a:prstGeom prst="rect">
            <a:avLst/>
          </a:prstGeom>
        </p:spPr>
      </p:pic>
      <p:pic>
        <p:nvPicPr>
          <p:cNvPr id="6" name="Picture 5" descr="Four requests appear in the developer tools: list (on page load), 2x add (one for laundry, one for wash dog), and one for toggle (laundry)">
            <a:extLst>
              <a:ext uri="{FF2B5EF4-FFF2-40B4-BE49-F238E27FC236}">
                <a16:creationId xmlns:a16="http://schemas.microsoft.com/office/drawing/2014/main" id="{BB0CFD9A-EBA2-6A54-5D5C-3B36EEFA3369}"/>
              </a:ext>
            </a:extLst>
          </p:cNvPr>
          <p:cNvPicPr>
            <a:picLocks noChangeAspect="1"/>
          </p:cNvPicPr>
          <p:nvPr/>
        </p:nvPicPr>
        <p:blipFill>
          <a:blip r:embed="rId4"/>
          <a:stretch>
            <a:fillRect/>
          </a:stretch>
        </p:blipFill>
        <p:spPr>
          <a:xfrm>
            <a:off x="457200" y="3803085"/>
            <a:ext cx="3479800" cy="2260600"/>
          </a:xfrm>
          <a:prstGeom prst="rect">
            <a:avLst/>
          </a:prstGeom>
        </p:spPr>
      </p:pic>
      <p:pic>
        <p:nvPicPr>
          <p:cNvPr id="10" name="Picture 9" descr="The to-do list in our app. After the previous item “laundry” was removed, only one item now remains.">
            <a:extLst>
              <a:ext uri="{FF2B5EF4-FFF2-40B4-BE49-F238E27FC236}">
                <a16:creationId xmlns:a16="http://schemas.microsoft.com/office/drawing/2014/main" id="{9D723E5B-1E7A-74D8-A71E-B46F4D2BEA6C}"/>
              </a:ext>
            </a:extLst>
          </p:cNvPr>
          <p:cNvPicPr>
            <a:picLocks noChangeAspect="1"/>
          </p:cNvPicPr>
          <p:nvPr/>
        </p:nvPicPr>
        <p:blipFill>
          <a:blip r:embed="rId5"/>
          <a:stretch>
            <a:fillRect/>
          </a:stretch>
        </p:blipFill>
        <p:spPr>
          <a:xfrm>
            <a:off x="4914900" y="1567394"/>
            <a:ext cx="4211524" cy="1713654"/>
          </a:xfrm>
          <a:prstGeom prst="rect">
            <a:avLst/>
          </a:prstGeom>
        </p:spPr>
      </p:pic>
      <p:sp>
        <p:nvSpPr>
          <p:cNvPr id="12" name="Slide Number Placeholder 11">
            <a:extLst>
              <a:ext uri="{FF2B5EF4-FFF2-40B4-BE49-F238E27FC236}">
                <a16:creationId xmlns:a16="http://schemas.microsoft.com/office/drawing/2014/main" id="{4A9BA8AD-1E62-1FE9-5466-5C8ABD33908E}"/>
              </a:ext>
            </a:extLst>
          </p:cNvPr>
          <p:cNvSpPr>
            <a:spLocks noGrp="1"/>
          </p:cNvSpPr>
          <p:nvPr>
            <p:ph type="sldNum" sz="quarter" idx="4"/>
          </p:nvPr>
        </p:nvSpPr>
        <p:spPr/>
        <p:txBody>
          <a:bodyPr/>
          <a:lstStyle/>
          <a:p>
            <a:fld id="{60F4F636-6A27-E649-AEDF-9DE4D4E58670}" type="slidenum">
              <a:rPr lang="en-US" smtClean="0"/>
              <a:pPr/>
              <a:t>37</a:t>
            </a:fld>
            <a:endParaRPr lang="en-US" dirty="0"/>
          </a:p>
        </p:txBody>
      </p:sp>
    </p:spTree>
    <p:extLst>
      <p:ext uri="{BB962C8B-B14F-4D97-AF65-F5344CB8AC3E}">
        <p14:creationId xmlns:p14="http://schemas.microsoft.com/office/powerpoint/2010/main" val="254754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2A1AF-C1BF-40AD-A984-B8CB0B64D4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9CC9DD-C7D3-EF31-014D-9244F350BADA}"/>
              </a:ext>
            </a:extLst>
          </p:cNvPr>
          <p:cNvSpPr>
            <a:spLocks noGrp="1"/>
          </p:cNvSpPr>
          <p:nvPr>
            <p:ph type="ctrTitle"/>
          </p:nvPr>
        </p:nvSpPr>
        <p:spPr/>
        <p:txBody>
          <a:bodyPr/>
          <a:lstStyle/>
          <a:p>
            <a:r>
              <a:rPr lang="en-US" dirty="0"/>
              <a:t>Example: To-Do List 2.0++</a:t>
            </a:r>
            <a:br>
              <a:rPr lang="en-US" dirty="0"/>
            </a:br>
            <a:br>
              <a:rPr lang="en-US" dirty="0"/>
            </a:br>
            <a:r>
              <a:rPr lang="en-US" dirty="0"/>
              <a:t>(refer to completed code)</a:t>
            </a:r>
          </a:p>
        </p:txBody>
      </p:sp>
    </p:spTree>
    <p:extLst>
      <p:ext uri="{BB962C8B-B14F-4D97-AF65-F5344CB8AC3E}">
        <p14:creationId xmlns:p14="http://schemas.microsoft.com/office/powerpoint/2010/main" val="6446479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9256A6-FC61-D2BD-93C4-26CBC659D8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C19F57-2214-DA1E-8ABA-67E81679FBF0}"/>
              </a:ext>
            </a:extLst>
          </p:cNvPr>
          <p:cNvSpPr>
            <a:spLocks noGrp="1"/>
          </p:cNvSpPr>
          <p:nvPr>
            <p:ph type="ctrTitle"/>
          </p:nvPr>
        </p:nvSpPr>
        <p:spPr>
          <a:xfrm>
            <a:off x="685800" y="2244163"/>
            <a:ext cx="3596833" cy="2050435"/>
          </a:xfrm>
        </p:spPr>
        <p:txBody>
          <a:bodyPr/>
          <a:lstStyle/>
          <a:p>
            <a:pPr algn="l"/>
            <a:r>
              <a:rPr lang="en-US" sz="3800" dirty="0">
                <a:solidFill>
                  <a:srgbClr val="7030A0"/>
                </a:solidFill>
              </a:rPr>
              <a:t>Client-Server</a:t>
            </a:r>
            <a:br>
              <a:rPr lang="en-US" sz="3800" dirty="0">
                <a:solidFill>
                  <a:srgbClr val="7030A0"/>
                </a:solidFill>
              </a:rPr>
            </a:br>
            <a:r>
              <a:rPr lang="en-US" sz="3800" dirty="0">
                <a:solidFill>
                  <a:srgbClr val="7030A0"/>
                </a:solidFill>
              </a:rPr>
              <a:t>Interaction+++</a:t>
            </a:r>
            <a:br>
              <a:rPr lang="en-US" sz="3800" dirty="0">
                <a:solidFill>
                  <a:srgbClr val="7030A0"/>
                </a:solidFill>
              </a:rPr>
            </a:br>
            <a:r>
              <a:rPr lang="en-US" sz="3800" dirty="0">
                <a:solidFill>
                  <a:srgbClr val="7030A0"/>
                </a:solidFill>
              </a:rPr>
              <a:t>(and aliasing)</a:t>
            </a:r>
          </a:p>
        </p:txBody>
      </p:sp>
      <p:sp>
        <p:nvSpPr>
          <p:cNvPr id="5" name="Title 1">
            <a:extLst>
              <a:ext uri="{FF2B5EF4-FFF2-40B4-BE49-F238E27FC236}">
                <a16:creationId xmlns:a16="http://schemas.microsoft.com/office/drawing/2014/main" id="{FA0C6B9D-3F9A-C101-55BD-16779D6D7557}"/>
              </a:ext>
            </a:extLst>
          </p:cNvPr>
          <p:cNvSpPr txBox="1">
            <a:spLocks/>
          </p:cNvSpPr>
          <p:nvPr/>
        </p:nvSpPr>
        <p:spPr>
          <a:xfrm>
            <a:off x="685800" y="5251355"/>
            <a:ext cx="2184722" cy="600938"/>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3200" dirty="0"/>
              <a:t>Matt Wang</a:t>
            </a:r>
          </a:p>
        </p:txBody>
      </p:sp>
      <p:sp>
        <p:nvSpPr>
          <p:cNvPr id="6" name="Title 1">
            <a:extLst>
              <a:ext uri="{FF2B5EF4-FFF2-40B4-BE49-F238E27FC236}">
                <a16:creationId xmlns:a16="http://schemas.microsoft.com/office/drawing/2014/main" id="{469154BE-5BFC-3573-7717-098A9BAACBB1}"/>
              </a:ext>
            </a:extLst>
          </p:cNvPr>
          <p:cNvSpPr txBox="1">
            <a:spLocks/>
          </p:cNvSpPr>
          <p:nvPr/>
        </p:nvSpPr>
        <p:spPr>
          <a:xfrm>
            <a:off x="685800" y="5839936"/>
            <a:ext cx="3886200" cy="889773"/>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1600" dirty="0">
                <a:solidFill>
                  <a:schemeClr val="tx1">
                    <a:lumMod val="95000"/>
                    <a:lumOff val="5000"/>
                  </a:schemeClr>
                </a:solidFill>
                <a:latin typeface="Franklin Gothic Medium Cond" panose="020B0606030402020204" pitchFamily="34" charset="0"/>
              </a:rPr>
              <a:t>&amp; Ali, Alice, Andrew, Anmol, Antonio, Connor, Edison, Helena, Jonathan, Katherine, Lauren, Lawrence, Mayee, Omar, Riva, Saan, and </a:t>
            </a:r>
            <a:r>
              <a:rPr lang="en-US" sz="1600" dirty="0" err="1">
                <a:solidFill>
                  <a:schemeClr val="tx1">
                    <a:lumMod val="95000"/>
                    <a:lumOff val="5000"/>
                  </a:schemeClr>
                </a:solidFill>
                <a:latin typeface="Franklin Gothic Medium Cond" panose="020B0606030402020204" pitchFamily="34" charset="0"/>
              </a:rPr>
              <a:t>Yusong</a:t>
            </a:r>
            <a:endParaRPr lang="en-US" sz="1600" dirty="0">
              <a:solidFill>
                <a:schemeClr val="tx1">
                  <a:lumMod val="95000"/>
                  <a:lumOff val="5000"/>
                </a:schemeClr>
              </a:solidFill>
              <a:latin typeface="Franklin Gothic Medium Cond" panose="020B0606030402020204" pitchFamily="34" charset="0"/>
            </a:endParaRPr>
          </a:p>
        </p:txBody>
      </p:sp>
      <p:sp>
        <p:nvSpPr>
          <p:cNvPr id="8" name="Title 1">
            <a:extLst>
              <a:ext uri="{FF2B5EF4-FFF2-40B4-BE49-F238E27FC236}">
                <a16:creationId xmlns:a16="http://schemas.microsoft.com/office/drawing/2014/main" id="{B2DCAB26-82AB-0800-E225-B644CCC34E61}"/>
              </a:ext>
            </a:extLst>
          </p:cNvPr>
          <p:cNvSpPr txBox="1">
            <a:spLocks/>
          </p:cNvSpPr>
          <p:nvPr/>
        </p:nvSpPr>
        <p:spPr>
          <a:xfrm>
            <a:off x="685800" y="735865"/>
            <a:ext cx="3886200" cy="1537131"/>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dirty="0"/>
              <a:t>CSE 331</a:t>
            </a:r>
          </a:p>
          <a:p>
            <a:pPr algn="l"/>
            <a:r>
              <a:rPr lang="en-US" dirty="0"/>
              <a:t>Spring 2025</a:t>
            </a:r>
          </a:p>
        </p:txBody>
      </p:sp>
      <p:sp>
        <p:nvSpPr>
          <p:cNvPr id="3" name="TextBox 2">
            <a:extLst>
              <a:ext uri="{FF2B5EF4-FFF2-40B4-BE49-F238E27FC236}">
                <a16:creationId xmlns:a16="http://schemas.microsoft.com/office/drawing/2014/main" id="{F7708125-5E2D-C2B5-D3F4-485D3E42A271}"/>
              </a:ext>
            </a:extLst>
          </p:cNvPr>
          <p:cNvSpPr txBox="1"/>
          <p:nvPr/>
        </p:nvSpPr>
        <p:spPr>
          <a:xfrm>
            <a:off x="4799426" y="735865"/>
            <a:ext cx="4066626" cy="461665"/>
          </a:xfrm>
          <a:prstGeom prst="rect">
            <a:avLst/>
          </a:prstGeom>
          <a:noFill/>
        </p:spPr>
        <p:txBody>
          <a:bodyPr wrap="none" rtlCol="0">
            <a:spAutoFit/>
          </a:bodyPr>
          <a:lstStyle/>
          <a:p>
            <a:r>
              <a:rPr lang="en-US" sz="2400" dirty="0">
                <a:latin typeface="Franklin Gothic Medium"/>
                <a:cs typeface="Franklin Gothic Medium"/>
              </a:rPr>
              <a:t>JS Wacky Weekly Wednesday</a:t>
            </a:r>
          </a:p>
        </p:txBody>
      </p:sp>
      <p:sp>
        <p:nvSpPr>
          <p:cNvPr id="4" name="TextBox 3">
            <a:extLst>
              <a:ext uri="{FF2B5EF4-FFF2-40B4-BE49-F238E27FC236}">
                <a16:creationId xmlns:a16="http://schemas.microsoft.com/office/drawing/2014/main" id="{594F97BD-0FA3-99D8-54A9-171767303A0D}"/>
              </a:ext>
            </a:extLst>
          </p:cNvPr>
          <p:cNvSpPr txBox="1"/>
          <p:nvPr/>
        </p:nvSpPr>
        <p:spPr>
          <a:xfrm>
            <a:off x="4799426" y="1268766"/>
            <a:ext cx="4064620" cy="5262979"/>
          </a:xfrm>
          <a:prstGeom prst="rect">
            <a:avLst/>
          </a:prstGeom>
          <a:noFill/>
          <a:ln>
            <a:solidFill>
              <a:srgbClr val="0070C0"/>
            </a:solidFill>
          </a:ln>
        </p:spPr>
        <p:txBody>
          <a:bodyPr wrap="square" rtlCol="0">
            <a:spAutoFit/>
          </a:bodyPr>
          <a:lstStyle/>
          <a:p>
            <a:r>
              <a:rPr lang="en-US" sz="2400" dirty="0">
                <a:latin typeface="Franklin Gothic Medium"/>
                <a:cs typeface="Franklin Gothic Medium"/>
              </a:rPr>
              <a:t>In Node’s REPL, </a:t>
            </a:r>
            <a:r>
              <a:rPr lang="en-US" sz="2400" b="1" dirty="0">
                <a:latin typeface="Consolas" panose="020B0609020204030204" pitchFamily="49" charset="0"/>
                <a:cs typeface="Consolas" panose="020B0609020204030204" pitchFamily="49" charset="0"/>
              </a:rPr>
              <a:t>{} + {} </a:t>
            </a:r>
            <a:r>
              <a:rPr lang="en-US" sz="2400" dirty="0">
                <a:latin typeface="Franklin Gothic Medium"/>
                <a:cs typeface="Franklin Gothic Medium"/>
              </a:rPr>
              <a:t>is:</a:t>
            </a:r>
          </a:p>
          <a:p>
            <a:endParaRPr lang="en-US" sz="2400" dirty="0">
              <a:latin typeface="Franklin Gothic Medium"/>
              <a:cs typeface="Franklin Gothic Medium"/>
            </a:endParaRPr>
          </a:p>
          <a:p>
            <a:r>
              <a:rPr lang="en-US" sz="2400" b="1" dirty="0">
                <a:latin typeface="Consolas" panose="020B0609020204030204" pitchFamily="49" charset="0"/>
                <a:cs typeface="Consolas" panose="020B0609020204030204" pitchFamily="49" charset="0"/>
              </a:rPr>
              <a:t>[object Object][object Object]</a:t>
            </a:r>
            <a:endParaRPr lang="en-US" sz="2400" dirty="0">
              <a:latin typeface="Franklin Gothic Medium"/>
              <a:cs typeface="Franklin Gothic Medium"/>
            </a:endParaRPr>
          </a:p>
          <a:p>
            <a:endParaRPr lang="en-US" sz="2400" dirty="0">
              <a:latin typeface="Franklin Gothic Medium"/>
              <a:cs typeface="Franklin Gothic Medium"/>
            </a:endParaRPr>
          </a:p>
          <a:p>
            <a:r>
              <a:rPr lang="en-US" sz="2400" dirty="0">
                <a:latin typeface="Franklin Gothic Medium"/>
                <a:cs typeface="Franklin Gothic Medium"/>
              </a:rPr>
              <a:t>In Chrome, </a:t>
            </a:r>
            <a:r>
              <a:rPr lang="en-US" sz="2400" b="1" dirty="0">
                <a:latin typeface="Consolas" panose="020B0609020204030204" pitchFamily="49" charset="0"/>
                <a:cs typeface="Consolas" panose="020B0609020204030204" pitchFamily="49" charset="0"/>
              </a:rPr>
              <a:t>{} + {} </a:t>
            </a:r>
            <a:r>
              <a:rPr lang="en-US" sz="2400" dirty="0">
                <a:latin typeface="Franklin Gothic Medium"/>
                <a:cs typeface="Franklin Gothic Medium"/>
              </a:rPr>
              <a:t>is:</a:t>
            </a:r>
          </a:p>
          <a:p>
            <a:endParaRPr lang="en-US" sz="2400" dirty="0">
              <a:latin typeface="Franklin Gothic Medium"/>
              <a:cs typeface="Franklin Gothic Medium"/>
            </a:endParaRPr>
          </a:p>
          <a:p>
            <a:r>
              <a:rPr lang="en-US" sz="2400" b="1" dirty="0" err="1">
                <a:latin typeface="Consolas" panose="020B0609020204030204" pitchFamily="49" charset="0"/>
                <a:cs typeface="Consolas" panose="020B0609020204030204" pitchFamily="49" charset="0"/>
              </a:rPr>
              <a:t>NaN</a:t>
            </a:r>
            <a:endParaRPr lang="en-US" sz="2400" b="1" dirty="0">
              <a:latin typeface="Consolas" panose="020B0609020204030204" pitchFamily="49" charset="0"/>
              <a:cs typeface="Consolas" panose="020B0609020204030204" pitchFamily="49" charset="0"/>
            </a:endParaRPr>
          </a:p>
          <a:p>
            <a:endParaRPr lang="en-US" sz="2400" b="1" dirty="0">
              <a:latin typeface="Consolas" panose="020B0609020204030204" pitchFamily="49" charset="0"/>
              <a:cs typeface="Consolas" panose="020B0609020204030204" pitchFamily="49" charset="0"/>
            </a:endParaRPr>
          </a:p>
          <a:p>
            <a:r>
              <a:rPr lang="en-US" sz="2400" dirty="0">
                <a:latin typeface="Franklin Gothic Medium"/>
                <a:cs typeface="Franklin Gothic Medium"/>
              </a:rPr>
              <a:t>Why? What is Chrome doing?</a:t>
            </a:r>
            <a:br>
              <a:rPr lang="en-US" sz="2400" dirty="0">
                <a:latin typeface="Franklin Gothic Medium"/>
                <a:cs typeface="Franklin Gothic Medium"/>
              </a:rPr>
            </a:br>
            <a:br>
              <a:rPr lang="en-US" sz="2400" dirty="0">
                <a:latin typeface="Franklin Gothic Medium"/>
                <a:cs typeface="Franklin Gothic Medium"/>
              </a:rPr>
            </a:br>
            <a:r>
              <a:rPr lang="en-US" sz="2400" dirty="0">
                <a:latin typeface="Franklin Gothic Medium"/>
                <a:cs typeface="Franklin Gothic Medium"/>
              </a:rPr>
              <a:t>Hint: there are </a:t>
            </a:r>
            <a:r>
              <a:rPr lang="en-US" sz="2400" u="sng" dirty="0">
                <a:latin typeface="Franklin Gothic Medium"/>
                <a:cs typeface="Franklin Gothic Medium"/>
              </a:rPr>
              <a:t>two</a:t>
            </a:r>
            <a:r>
              <a:rPr lang="en-US" sz="2400" dirty="0">
                <a:latin typeface="Franklin Gothic Medium"/>
                <a:cs typeface="Franklin Gothic Medium"/>
              </a:rPr>
              <a:t> places you can insert a semicolon to make this valid JS.</a:t>
            </a:r>
            <a:endParaRPr lang="en-US" sz="2400" b="1" dirty="0">
              <a:latin typeface="Franklin Gothic Medium"/>
              <a:cs typeface="Franklin Gothic Medium"/>
            </a:endParaRPr>
          </a:p>
        </p:txBody>
      </p:sp>
    </p:spTree>
    <p:extLst>
      <p:ext uri="{BB962C8B-B14F-4D97-AF65-F5344CB8AC3E}">
        <p14:creationId xmlns:p14="http://schemas.microsoft.com/office/powerpoint/2010/main" val="2761108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7EFE0-115F-EFCC-D560-0B801B1CF6FB}"/>
              </a:ext>
            </a:extLst>
          </p:cNvPr>
          <p:cNvSpPr>
            <a:spLocks noGrp="1"/>
          </p:cNvSpPr>
          <p:nvPr>
            <p:ph type="title"/>
          </p:nvPr>
        </p:nvSpPr>
        <p:spPr/>
        <p:txBody>
          <a:bodyPr/>
          <a:lstStyle/>
          <a:p>
            <a:r>
              <a:rPr lang="en-US" dirty="0"/>
              <a:t>Summary of HW1: Bottom Line</a:t>
            </a:r>
          </a:p>
        </p:txBody>
      </p:sp>
      <p:sp>
        <p:nvSpPr>
          <p:cNvPr id="3" name="Content Placeholder 2">
            <a:extLst>
              <a:ext uri="{FF2B5EF4-FFF2-40B4-BE49-F238E27FC236}">
                <a16:creationId xmlns:a16="http://schemas.microsoft.com/office/drawing/2014/main" id="{9D2710EF-62DC-5E01-D84D-C8A0AE1728CE}"/>
              </a:ext>
            </a:extLst>
          </p:cNvPr>
          <p:cNvSpPr>
            <a:spLocks noGrp="1"/>
          </p:cNvSpPr>
          <p:nvPr>
            <p:ph idx="1"/>
          </p:nvPr>
        </p:nvSpPr>
        <p:spPr/>
        <p:txBody>
          <a:bodyPr/>
          <a:lstStyle/>
          <a:p>
            <a:r>
              <a:rPr lang="en-US" sz="2600" dirty="0"/>
              <a:t>In HW1, we asked: would a </a:t>
            </a:r>
            <a:r>
              <a:rPr lang="en-US" sz="2600" b="1" dirty="0"/>
              <a:t>type checker</a:t>
            </a:r>
            <a:r>
              <a:rPr lang="en-US" sz="2600" dirty="0"/>
              <a:t> help?</a:t>
            </a:r>
          </a:p>
          <a:p>
            <a:pPr lvl="1"/>
            <a:r>
              <a:rPr lang="en-US" sz="2200" dirty="0"/>
              <a:t>students reported: 41% fall, 45% winter, 39% spring</a:t>
            </a:r>
          </a:p>
          <a:p>
            <a:pPr lvl="1"/>
            <a:r>
              <a:rPr lang="en-US" sz="2200" dirty="0"/>
              <a:t>industry studies found even higher numbers (over 60%)</a:t>
            </a:r>
          </a:p>
          <a:p>
            <a:endParaRPr lang="en-US" sz="2600" dirty="0"/>
          </a:p>
          <a:p>
            <a:r>
              <a:rPr lang="en-US" sz="2800" dirty="0"/>
              <a:t>Programming (and thinking) is a time trade-off</a:t>
            </a:r>
          </a:p>
          <a:p>
            <a:pPr lvl="1"/>
            <a:r>
              <a:rPr lang="en-US" sz="2400" dirty="0"/>
              <a:t>“waste” ~ 2-5 minutes adding type annotations, fighting compiler errors, handling “impossible” cases</a:t>
            </a:r>
          </a:p>
          <a:p>
            <a:pPr lvl="1"/>
            <a:r>
              <a:rPr lang="en-US" sz="2400" dirty="0"/>
              <a:t>spend one hour debugging a long-tail types bug</a:t>
            </a:r>
          </a:p>
          <a:p>
            <a:endParaRPr lang="en-US" dirty="0"/>
          </a:p>
          <a:p>
            <a:r>
              <a:rPr lang="en-US" sz="2800" dirty="0"/>
              <a:t>at mega-scale, the long-tail is inevitable;</a:t>
            </a:r>
            <a:br>
              <a:rPr lang="en-US" sz="2800" dirty="0"/>
            </a:br>
            <a:r>
              <a:rPr lang="en-US" sz="2800" dirty="0"/>
              <a:t>good programmers plan </a:t>
            </a:r>
            <a:r>
              <a:rPr lang="en-US" sz="2800" i="1" dirty="0"/>
              <a:t>around</a:t>
            </a:r>
            <a:r>
              <a:rPr lang="en-US" sz="2800" dirty="0"/>
              <a:t> this</a:t>
            </a:r>
          </a:p>
        </p:txBody>
      </p:sp>
      <p:sp>
        <p:nvSpPr>
          <p:cNvPr id="4" name="Slide Number Placeholder 3">
            <a:extLst>
              <a:ext uri="{FF2B5EF4-FFF2-40B4-BE49-F238E27FC236}">
                <a16:creationId xmlns:a16="http://schemas.microsoft.com/office/drawing/2014/main" id="{49438A9B-1BAB-A82C-B678-49C7CED6E235}"/>
              </a:ext>
            </a:extLst>
          </p:cNvPr>
          <p:cNvSpPr>
            <a:spLocks noGrp="1"/>
          </p:cNvSpPr>
          <p:nvPr>
            <p:ph type="sldNum" sz="quarter" idx="4"/>
          </p:nvPr>
        </p:nvSpPr>
        <p:spPr/>
        <p:txBody>
          <a:bodyPr/>
          <a:lstStyle/>
          <a:p>
            <a:fld id="{60F4F636-6A27-E649-AEDF-9DE4D4E58670}" type="slidenum">
              <a:rPr lang="en-US" smtClean="0"/>
              <a:pPr/>
              <a:t>4</a:t>
            </a:fld>
            <a:endParaRPr lang="en-US" dirty="0"/>
          </a:p>
        </p:txBody>
      </p:sp>
    </p:spTree>
    <p:extLst>
      <p:ext uri="{BB962C8B-B14F-4D97-AF65-F5344CB8AC3E}">
        <p14:creationId xmlns:p14="http://schemas.microsoft.com/office/powerpoint/2010/main" val="387123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8A0FB-5337-D47B-ADC1-95381510AD68}"/>
              </a:ext>
            </a:extLst>
          </p:cNvPr>
          <p:cNvSpPr>
            <a:spLocks noGrp="1"/>
          </p:cNvSpPr>
          <p:nvPr>
            <p:ph type="title"/>
          </p:nvPr>
        </p:nvSpPr>
        <p:spPr/>
        <p:txBody>
          <a:bodyPr/>
          <a:lstStyle/>
          <a:p>
            <a:r>
              <a:rPr lang="en-US" dirty="0"/>
              <a:t>A note on slides</a:t>
            </a:r>
          </a:p>
        </p:txBody>
      </p:sp>
      <p:sp>
        <p:nvSpPr>
          <p:cNvPr id="3" name="Content Placeholder 2">
            <a:extLst>
              <a:ext uri="{FF2B5EF4-FFF2-40B4-BE49-F238E27FC236}">
                <a16:creationId xmlns:a16="http://schemas.microsoft.com/office/drawing/2014/main" id="{20A5FD3F-6E2F-6F3E-693D-4F55BED81839}"/>
              </a:ext>
            </a:extLst>
          </p:cNvPr>
          <p:cNvSpPr>
            <a:spLocks noGrp="1"/>
          </p:cNvSpPr>
          <p:nvPr>
            <p:ph idx="1"/>
          </p:nvPr>
        </p:nvSpPr>
        <p:spPr/>
        <p:txBody>
          <a:bodyPr/>
          <a:lstStyle/>
          <a:p>
            <a:r>
              <a:rPr lang="en-US" dirty="0"/>
              <a:t>The slides are almost always </a:t>
            </a:r>
            <a:r>
              <a:rPr lang="en-US" u="sng" dirty="0"/>
              <a:t>not</a:t>
            </a:r>
            <a:r>
              <a:rPr lang="en-US" dirty="0"/>
              <a:t> a comprehensive review of lecture!</a:t>
            </a:r>
          </a:p>
          <a:p>
            <a:r>
              <a:rPr lang="en-US" dirty="0"/>
              <a:t>Likely more important resources:</a:t>
            </a:r>
          </a:p>
          <a:p>
            <a:pPr lvl="1"/>
            <a:r>
              <a:rPr lang="en-US" dirty="0"/>
              <a:t>the lecture recording(s)</a:t>
            </a:r>
          </a:p>
          <a:p>
            <a:pPr lvl="1"/>
            <a:r>
              <a:rPr lang="en-US" dirty="0"/>
              <a:t>source code from lecture examples</a:t>
            </a:r>
          </a:p>
        </p:txBody>
      </p:sp>
      <p:sp>
        <p:nvSpPr>
          <p:cNvPr id="4" name="Slide Number Placeholder 3">
            <a:extLst>
              <a:ext uri="{FF2B5EF4-FFF2-40B4-BE49-F238E27FC236}">
                <a16:creationId xmlns:a16="http://schemas.microsoft.com/office/drawing/2014/main" id="{9F326FA4-F33D-F5F9-D4F1-415BA0AB75D1}"/>
              </a:ext>
            </a:extLst>
          </p:cNvPr>
          <p:cNvSpPr>
            <a:spLocks noGrp="1"/>
          </p:cNvSpPr>
          <p:nvPr>
            <p:ph type="sldNum" sz="quarter" idx="4"/>
          </p:nvPr>
        </p:nvSpPr>
        <p:spPr/>
        <p:txBody>
          <a:bodyPr/>
          <a:lstStyle/>
          <a:p>
            <a:fld id="{60F4F636-6A27-E649-AEDF-9DE4D4E58670}" type="slidenum">
              <a:rPr lang="en-US" smtClean="0"/>
              <a:pPr/>
              <a:t>40</a:t>
            </a:fld>
            <a:endParaRPr lang="en-US" dirty="0"/>
          </a:p>
        </p:txBody>
      </p:sp>
    </p:spTree>
    <p:extLst>
      <p:ext uri="{BB962C8B-B14F-4D97-AF65-F5344CB8AC3E}">
        <p14:creationId xmlns:p14="http://schemas.microsoft.com/office/powerpoint/2010/main" val="4145076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7FC1D-DE40-F76D-EF4C-47889BB2A11C}"/>
              </a:ext>
            </a:extLst>
          </p:cNvPr>
          <p:cNvSpPr>
            <a:spLocks noGrp="1"/>
          </p:cNvSpPr>
          <p:nvPr>
            <p:ph type="ctrTitle"/>
          </p:nvPr>
        </p:nvSpPr>
        <p:spPr/>
        <p:txBody>
          <a:bodyPr/>
          <a:lstStyle/>
          <a:p>
            <a:r>
              <a:rPr lang="en-US" dirty="0"/>
              <a:t>Dynamic Type Checking</a:t>
            </a:r>
          </a:p>
        </p:txBody>
      </p:sp>
    </p:spTree>
    <p:extLst>
      <p:ext uri="{BB962C8B-B14F-4D97-AF65-F5344CB8AC3E}">
        <p14:creationId xmlns:p14="http://schemas.microsoft.com/office/powerpoint/2010/main" val="34654830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New </a:t>
            </a:r>
            <a:r>
              <a:rPr lang="en-US" dirty="0" err="1"/>
              <a:t>TodoApp</a:t>
            </a:r>
            <a:r>
              <a:rPr lang="en-US" dirty="0"/>
              <a:t> – Add Json and Types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686800" cy="5140800"/>
          </a:xfrm>
        </p:spPr>
        <p:txBody>
          <a:bodyPr/>
          <a:lstStyle/>
          <a:p>
            <a:pPr lvl="2"/>
            <a:r>
              <a:rPr lang="en-US" sz="1800" dirty="0" err="1">
                <a:latin typeface="Courier New" panose="02070309020205020404" pitchFamily="49" charset="0"/>
                <a:cs typeface="Courier New" panose="02070309020205020404" pitchFamily="49" charset="0"/>
              </a:rPr>
              <a:t>doAddJson</a:t>
            </a:r>
            <a:r>
              <a:rPr lang="en-US" sz="1800" dirty="0">
                <a:latin typeface="Courier New" panose="02070309020205020404" pitchFamily="49" charset="0"/>
                <a:cs typeface="Courier New" panose="02070309020205020404" pitchFamily="49" charset="0"/>
              </a:rPr>
              <a:t> = (data: </a:t>
            </a:r>
            <a:r>
              <a:rPr lang="en-US" sz="1800" b="1" dirty="0">
                <a:solidFill>
                  <a:srgbClr val="00B050"/>
                </a:solidFill>
                <a:latin typeface="Courier New" panose="02070309020205020404" pitchFamily="49" charset="0"/>
                <a:cs typeface="Courier New" panose="02070309020205020404" pitchFamily="49" charset="0"/>
              </a:rPr>
              <a:t>unknown</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void</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 </a:t>
            </a:r>
            <a:r>
              <a:rPr lang="en-US" sz="1800" b="1" dirty="0">
                <a:solidFill>
                  <a:schemeClr val="accent3">
                    <a:lumMod val="50000"/>
                  </a:schemeClr>
                </a:solidFill>
                <a:latin typeface="Courier New" panose="02070309020205020404" pitchFamily="49" charset="0"/>
                <a:cs typeface="Courier New" panose="02070309020205020404" pitchFamily="49" charset="0"/>
              </a:rPr>
              <a:t>// how do we use data?</a:t>
            </a:r>
          </a:p>
          <a:p>
            <a:pPr lvl="2"/>
            <a:r>
              <a:rPr lang="en-US" sz="1800" dirty="0">
                <a:latin typeface="Courier New" panose="02070309020205020404" pitchFamily="49" charset="0"/>
                <a:cs typeface="Courier New" panose="02070309020205020404" pitchFamily="49" charset="0"/>
              </a:rPr>
              <a:t>};</a:t>
            </a:r>
          </a:p>
          <a:p>
            <a:pPr lvl="2"/>
            <a:endParaRPr lang="en-US" sz="1800" dirty="0">
              <a:latin typeface="Courier New" panose="02070309020205020404" pitchFamily="49" charset="0"/>
              <a:cs typeface="Courier New" panose="02070309020205020404" pitchFamily="49" charset="0"/>
            </a:endParaRPr>
          </a:p>
          <a:p>
            <a:pPr lvl="1"/>
            <a:r>
              <a:rPr lang="en-US" sz="2200" dirty="0"/>
              <a:t>type of returned data is </a:t>
            </a:r>
            <a:r>
              <a:rPr lang="en-US" sz="2000" dirty="0">
                <a:latin typeface="Courier New" panose="02070309020205020404" pitchFamily="49" charset="0"/>
                <a:cs typeface="Courier New" panose="02070309020205020404" pitchFamily="49" charset="0"/>
              </a:rPr>
              <a:t>unknown</a:t>
            </a:r>
          </a:p>
          <a:p>
            <a:pPr lvl="1"/>
            <a:r>
              <a:rPr lang="en-US" sz="2200" dirty="0"/>
              <a:t>to be safe, we should write code to check that it looks right</a:t>
            </a:r>
          </a:p>
          <a:p>
            <a:pPr lvl="2"/>
            <a:r>
              <a:rPr lang="en-US" sz="1800" dirty="0"/>
              <a:t>check that the expected fields are present</a:t>
            </a:r>
          </a:p>
          <a:p>
            <a:pPr lvl="2"/>
            <a:r>
              <a:rPr lang="en-US" sz="1800" dirty="0"/>
              <a:t>check that the field values have the right types</a:t>
            </a:r>
          </a:p>
          <a:p>
            <a:pPr lvl="1"/>
            <a:r>
              <a:rPr lang="en-US" sz="2200" dirty="0"/>
              <a:t>only turn off type checking if you love </a:t>
            </a:r>
            <a:r>
              <a:rPr lang="en-US" sz="2200" b="1" dirty="0">
                <a:solidFill>
                  <a:schemeClr val="accent1"/>
                </a:solidFill>
              </a:rPr>
              <a:t>painful</a:t>
            </a:r>
            <a:r>
              <a:rPr lang="en-US" sz="2200" dirty="0"/>
              <a:t> debugging!</a:t>
            </a:r>
          </a:p>
          <a:p>
            <a:pPr lvl="2"/>
            <a:r>
              <a:rPr lang="en-US" sz="1800" dirty="0"/>
              <a:t>otherwise, check types at runtime</a:t>
            </a:r>
          </a:p>
          <a:p>
            <a:pPr lvl="1"/>
            <a:endParaRPr lang="en-US" sz="2200" dirty="0"/>
          </a:p>
        </p:txBody>
      </p:sp>
      <p:sp>
        <p:nvSpPr>
          <p:cNvPr id="4" name="Slide Number Placeholder 3">
            <a:extLst>
              <a:ext uri="{FF2B5EF4-FFF2-40B4-BE49-F238E27FC236}">
                <a16:creationId xmlns:a16="http://schemas.microsoft.com/office/drawing/2014/main" id="{BAF9E438-6C4C-544F-5AF2-0A4E2FA93AB3}"/>
              </a:ext>
            </a:extLst>
          </p:cNvPr>
          <p:cNvSpPr>
            <a:spLocks noGrp="1"/>
          </p:cNvSpPr>
          <p:nvPr>
            <p:ph type="sldNum" sz="quarter" idx="4"/>
          </p:nvPr>
        </p:nvSpPr>
        <p:spPr/>
        <p:txBody>
          <a:bodyPr/>
          <a:lstStyle/>
          <a:p>
            <a:fld id="{60F4F636-6A27-E649-AEDF-9DE4D4E58670}" type="slidenum">
              <a:rPr lang="en-US" smtClean="0"/>
              <a:pPr/>
              <a:t>42</a:t>
            </a:fld>
            <a:endParaRPr lang="en-US" dirty="0"/>
          </a:p>
        </p:txBody>
      </p:sp>
    </p:spTree>
    <p:extLst>
      <p:ext uri="{BB962C8B-B14F-4D97-AF65-F5344CB8AC3E}">
        <p14:creationId xmlns:p14="http://schemas.microsoft.com/office/powerpoint/2010/main" val="26529043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A90E7-E4C5-CBE1-0165-C1BAB541A444}"/>
              </a:ext>
            </a:extLst>
          </p:cNvPr>
          <p:cNvSpPr>
            <a:spLocks noGrp="1"/>
          </p:cNvSpPr>
          <p:nvPr>
            <p:ph type="title"/>
          </p:nvPr>
        </p:nvSpPr>
        <p:spPr/>
        <p:txBody>
          <a:bodyPr>
            <a:normAutofit fontScale="90000"/>
          </a:bodyPr>
          <a:lstStyle/>
          <a:p>
            <a:r>
              <a:rPr lang="en-US" dirty="0"/>
              <a:t>Checking Types of Requests &amp; Response (1/2)</a:t>
            </a:r>
          </a:p>
        </p:txBody>
      </p:sp>
      <p:sp>
        <p:nvSpPr>
          <p:cNvPr id="3" name="Content Placeholder 2">
            <a:extLst>
              <a:ext uri="{FF2B5EF4-FFF2-40B4-BE49-F238E27FC236}">
                <a16:creationId xmlns:a16="http://schemas.microsoft.com/office/drawing/2014/main" id="{82CA83B8-CE86-F776-639D-CDCA81F1C955}"/>
              </a:ext>
            </a:extLst>
          </p:cNvPr>
          <p:cNvSpPr>
            <a:spLocks noGrp="1"/>
          </p:cNvSpPr>
          <p:nvPr>
            <p:ph idx="1"/>
          </p:nvPr>
        </p:nvSpPr>
        <p:spPr/>
        <p:txBody>
          <a:bodyPr/>
          <a:lstStyle/>
          <a:p>
            <a:r>
              <a:rPr lang="en-US" sz="2600" dirty="0"/>
              <a:t>All our 200 responses are records, so start here</a:t>
            </a:r>
          </a:p>
          <a:p>
            <a:pPr lvl="2"/>
            <a:endParaRPr lang="en-US" sz="1800" dirty="0"/>
          </a:p>
          <a:p>
            <a:pPr lvl="2"/>
            <a:r>
              <a:rPr lang="en-US" sz="1800" b="1" dirty="0">
                <a:solidFill>
                  <a:srgbClr val="0070C0"/>
                </a:solidFill>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isRecord</a:t>
            </a:r>
            <a:r>
              <a:rPr lang="en-US" sz="1800" dirty="0">
                <a:latin typeface="Courier New" panose="02070309020205020404" pitchFamily="49" charset="0"/>
                <a:cs typeface="Courier New" panose="02070309020205020404" pitchFamily="49" charset="0"/>
              </a:rPr>
              <a:t>(data))</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throw new</a:t>
            </a:r>
            <a:r>
              <a:rPr lang="en-US" sz="1800" dirty="0">
                <a:latin typeface="Courier New" panose="02070309020205020404" pitchFamily="49" charset="0"/>
                <a:cs typeface="Courier New" panose="02070309020205020404" pitchFamily="49" charset="0"/>
              </a:rPr>
              <a:t> Error(`not a record: ${</a:t>
            </a:r>
            <a:r>
              <a:rPr lang="en-US" sz="1800" b="1" dirty="0" err="1">
                <a:solidFill>
                  <a:srgbClr val="0070C0"/>
                </a:solidFill>
                <a:latin typeface="Courier New" panose="02070309020205020404" pitchFamily="49" charset="0"/>
                <a:cs typeface="Courier New" panose="02070309020205020404" pitchFamily="49" charset="0"/>
              </a:rPr>
              <a:t>typeof</a:t>
            </a:r>
            <a:r>
              <a:rPr lang="en-US" sz="1800" dirty="0">
                <a:latin typeface="Courier New" panose="02070309020205020404" pitchFamily="49" charset="0"/>
                <a:cs typeface="Courier New" panose="02070309020205020404" pitchFamily="49" charset="0"/>
              </a:rPr>
              <a:t> data}`);</a:t>
            </a:r>
          </a:p>
          <a:p>
            <a:pPr lvl="2"/>
            <a:endParaRPr lang="en-US" sz="1800" dirty="0"/>
          </a:p>
          <a:p>
            <a:pPr lvl="1"/>
            <a:r>
              <a:rPr lang="en-US" sz="2200" dirty="0"/>
              <a:t>the </a:t>
            </a:r>
            <a:r>
              <a:rPr lang="en-US" sz="2000" dirty="0" err="1">
                <a:latin typeface="Courier New" panose="02070309020205020404" pitchFamily="49" charset="0"/>
                <a:cs typeface="Courier New" panose="02070309020205020404" pitchFamily="49" charset="0"/>
              </a:rPr>
              <a:t>isRecord</a:t>
            </a:r>
            <a:r>
              <a:rPr lang="en-US" sz="2200" dirty="0"/>
              <a:t> function is provided for you</a:t>
            </a:r>
          </a:p>
          <a:p>
            <a:pPr lvl="1"/>
            <a:r>
              <a:rPr lang="en-US" sz="2200" dirty="0"/>
              <a:t>like built-in </a:t>
            </a:r>
            <a:r>
              <a:rPr lang="en-US" sz="2000" dirty="0" err="1">
                <a:latin typeface="Courier New" panose="02070309020205020404" pitchFamily="49" charset="0"/>
                <a:cs typeface="Courier New" panose="02070309020205020404" pitchFamily="49" charset="0"/>
              </a:rPr>
              <a:t>Array.isArray</a:t>
            </a:r>
            <a:r>
              <a:rPr lang="en-US" sz="2200" dirty="0"/>
              <a:t> function</a:t>
            </a:r>
          </a:p>
          <a:p>
            <a:pPr lvl="2"/>
            <a:r>
              <a:rPr lang="en-US" sz="1800" dirty="0"/>
              <a:t>still need to check the type of </a:t>
            </a:r>
            <a:r>
              <a:rPr lang="en-US" sz="1800" b="1" dirty="0"/>
              <a:t>each</a:t>
            </a:r>
            <a:r>
              <a:rPr lang="en-US" sz="1800" dirty="0"/>
              <a:t> array element!</a:t>
            </a:r>
          </a:p>
          <a:p>
            <a:pPr lvl="2"/>
            <a:endParaRPr lang="en-US" sz="1800" dirty="0"/>
          </a:p>
          <a:p>
            <a:r>
              <a:rPr lang="en-US" sz="2600" dirty="0"/>
              <a:t>Would be reasonable to log an error instead</a:t>
            </a:r>
          </a:p>
          <a:p>
            <a:pPr lvl="1"/>
            <a:r>
              <a:rPr lang="en-US" sz="2200" dirty="0"/>
              <a:t>using </a:t>
            </a:r>
            <a:r>
              <a:rPr lang="en-US" sz="2000" dirty="0" err="1">
                <a:latin typeface="Courier New" panose="02070309020205020404" pitchFamily="49" charset="0"/>
                <a:cs typeface="Courier New" panose="02070309020205020404" pitchFamily="49" charset="0"/>
              </a:rPr>
              <a:t>console.error</a:t>
            </a:r>
            <a:r>
              <a:rPr lang="en-US" sz="2200" dirty="0"/>
              <a:t> is probably easier for debugging</a:t>
            </a:r>
          </a:p>
        </p:txBody>
      </p:sp>
      <p:sp>
        <p:nvSpPr>
          <p:cNvPr id="4" name="Slide Number Placeholder 3">
            <a:extLst>
              <a:ext uri="{FF2B5EF4-FFF2-40B4-BE49-F238E27FC236}">
                <a16:creationId xmlns:a16="http://schemas.microsoft.com/office/drawing/2014/main" id="{30156F3E-288B-0746-403C-B1B625EB5D0D}"/>
              </a:ext>
            </a:extLst>
          </p:cNvPr>
          <p:cNvSpPr>
            <a:spLocks noGrp="1"/>
          </p:cNvSpPr>
          <p:nvPr>
            <p:ph type="sldNum" sz="quarter" idx="4"/>
          </p:nvPr>
        </p:nvSpPr>
        <p:spPr/>
        <p:txBody>
          <a:bodyPr/>
          <a:lstStyle/>
          <a:p>
            <a:fld id="{60F4F636-6A27-E649-AEDF-9DE4D4E58670}" type="slidenum">
              <a:rPr lang="en-US" smtClean="0"/>
              <a:pPr/>
              <a:t>43</a:t>
            </a:fld>
            <a:endParaRPr lang="en-US" dirty="0"/>
          </a:p>
        </p:txBody>
      </p:sp>
    </p:spTree>
    <p:extLst>
      <p:ext uri="{BB962C8B-B14F-4D97-AF65-F5344CB8AC3E}">
        <p14:creationId xmlns:p14="http://schemas.microsoft.com/office/powerpoint/2010/main" val="162575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A90E7-E4C5-CBE1-0165-C1BAB541A444}"/>
              </a:ext>
            </a:extLst>
          </p:cNvPr>
          <p:cNvSpPr>
            <a:spLocks noGrp="1"/>
          </p:cNvSpPr>
          <p:nvPr>
            <p:ph type="title"/>
          </p:nvPr>
        </p:nvSpPr>
        <p:spPr/>
        <p:txBody>
          <a:bodyPr>
            <a:normAutofit fontScale="90000"/>
          </a:bodyPr>
          <a:lstStyle/>
          <a:p>
            <a:r>
              <a:rPr lang="en-US" dirty="0"/>
              <a:t>Checking Types of Requests &amp; Response (2/2)</a:t>
            </a:r>
          </a:p>
        </p:txBody>
      </p:sp>
      <p:sp>
        <p:nvSpPr>
          <p:cNvPr id="3" name="Content Placeholder 2">
            <a:extLst>
              <a:ext uri="{FF2B5EF4-FFF2-40B4-BE49-F238E27FC236}">
                <a16:creationId xmlns:a16="http://schemas.microsoft.com/office/drawing/2014/main" id="{82CA83B8-CE86-F776-639D-CDCA81F1C955}"/>
              </a:ext>
            </a:extLst>
          </p:cNvPr>
          <p:cNvSpPr>
            <a:spLocks noGrp="1"/>
          </p:cNvSpPr>
          <p:nvPr>
            <p:ph idx="1"/>
          </p:nvPr>
        </p:nvSpPr>
        <p:spPr>
          <a:xfrm>
            <a:off x="457200" y="1244160"/>
            <a:ext cx="8547904" cy="5140800"/>
          </a:xfrm>
        </p:spPr>
        <p:txBody>
          <a:bodyPr/>
          <a:lstStyle/>
          <a:p>
            <a:r>
              <a:rPr lang="en-US" sz="2600" dirty="0"/>
              <a:t>Fields of the record can have any types</a:t>
            </a:r>
          </a:p>
          <a:p>
            <a:pPr lvl="2"/>
            <a:endParaRPr lang="en-US" sz="1800" dirty="0"/>
          </a:p>
          <a:p>
            <a:pPr lvl="2"/>
            <a:r>
              <a:rPr lang="en-US" sz="1800" b="1" dirty="0">
                <a:solidFill>
                  <a:srgbClr val="0070C0"/>
                </a:solidFill>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a:t>
            </a:r>
            <a:r>
              <a:rPr lang="en-US" sz="1800" b="1" dirty="0" err="1">
                <a:solidFill>
                  <a:srgbClr val="0070C0"/>
                </a:solidFill>
                <a:latin typeface="Courier New" panose="02070309020205020404" pitchFamily="49" charset="0"/>
                <a:cs typeface="Courier New" panose="02070309020205020404" pitchFamily="49" charset="0"/>
              </a:rPr>
              <a:t>typeof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data.name</a:t>
            </a:r>
            <a:r>
              <a:rPr lang="en-US" sz="1800" dirty="0">
                <a:latin typeface="Courier New" panose="02070309020205020404" pitchFamily="49" charset="0"/>
                <a:cs typeface="Courier New" panose="02070309020205020404" pitchFamily="49" charset="0"/>
              </a:rPr>
              <a:t> !== "string")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throw new </a:t>
            </a:r>
            <a:r>
              <a:rPr lang="en-US" sz="1800" dirty="0">
                <a:latin typeface="Courier New" panose="02070309020205020404" pitchFamily="49" charset="0"/>
                <a:cs typeface="Courier New" panose="02070309020205020404" pitchFamily="49" charset="0"/>
              </a:rPr>
              <a:t>Error(</a:t>
            </a:r>
          </a:p>
          <a:p>
            <a:pPr lvl="2"/>
            <a:r>
              <a:rPr lang="en-US" sz="1800" dirty="0">
                <a:latin typeface="Courier New" panose="02070309020205020404" pitchFamily="49" charset="0"/>
                <a:cs typeface="Courier New" panose="02070309020205020404" pitchFamily="49" charset="0"/>
              </a:rPr>
              <a:t>      `name is not a string: ${</a:t>
            </a:r>
            <a:r>
              <a:rPr lang="en-US" sz="1800" b="1" dirty="0" err="1">
                <a:solidFill>
                  <a:srgbClr val="0070C0"/>
                </a:solidFill>
                <a:latin typeface="Courier New" panose="02070309020205020404" pitchFamily="49" charset="0"/>
                <a:cs typeface="Courier New" panose="02070309020205020404" pitchFamily="49" charset="0"/>
              </a:rPr>
              <a:t>typeof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data.name</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a:t>
            </a:r>
          </a:p>
          <a:p>
            <a:pPr lvl="1"/>
            <a:endParaRPr lang="en-US" sz="2200" dirty="0"/>
          </a:p>
          <a:p>
            <a:pPr lvl="2"/>
            <a:r>
              <a:rPr lang="en-US" sz="1800" b="1" dirty="0">
                <a:solidFill>
                  <a:srgbClr val="0070C0"/>
                </a:solidFill>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a:t>
            </a:r>
            <a:r>
              <a:rPr lang="en-US" sz="1800" b="1" dirty="0" err="1">
                <a:solidFill>
                  <a:srgbClr val="0070C0"/>
                </a:solidFill>
                <a:latin typeface="Courier New" panose="02070309020205020404" pitchFamily="49" charset="0"/>
                <a:cs typeface="Courier New" panose="02070309020205020404" pitchFamily="49" charset="0"/>
              </a:rPr>
              <a:t>typeof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data.amount</a:t>
            </a:r>
            <a:r>
              <a:rPr lang="en-US" sz="1800" dirty="0">
                <a:latin typeface="Courier New" panose="02070309020205020404" pitchFamily="49" charset="0"/>
                <a:cs typeface="Courier New" panose="02070309020205020404" pitchFamily="49" charset="0"/>
              </a:rPr>
              <a:t> !== "number")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throw new </a:t>
            </a:r>
            <a:r>
              <a:rPr lang="en-US" sz="1800" dirty="0">
                <a:latin typeface="Courier New" panose="02070309020205020404" pitchFamily="49" charset="0"/>
                <a:cs typeface="Courier New" panose="02070309020205020404" pitchFamily="49" charset="0"/>
              </a:rPr>
              <a:t>Error(</a:t>
            </a:r>
          </a:p>
          <a:p>
            <a:pPr lvl="2"/>
            <a:r>
              <a:rPr lang="en-US" sz="1800" dirty="0">
                <a:latin typeface="Courier New" panose="02070309020205020404" pitchFamily="49" charset="0"/>
                <a:cs typeface="Courier New" panose="02070309020205020404" pitchFamily="49" charset="0"/>
              </a:rPr>
              <a:t>     `amount is not a number: ${</a:t>
            </a:r>
            <a:r>
              <a:rPr lang="en-US" sz="1800" b="1" dirty="0" err="1">
                <a:solidFill>
                  <a:srgbClr val="0070C0"/>
                </a:solidFill>
                <a:latin typeface="Courier New" panose="02070309020205020404" pitchFamily="49" charset="0"/>
                <a:cs typeface="Courier New" panose="02070309020205020404" pitchFamily="49" charset="0"/>
              </a:rPr>
              <a:t>typeof</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data.amount</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a:t>
            </a:r>
          </a:p>
          <a:p>
            <a:pPr lvl="1"/>
            <a:endParaRPr lang="en-US" sz="2200" dirty="0"/>
          </a:p>
        </p:txBody>
      </p:sp>
      <p:sp>
        <p:nvSpPr>
          <p:cNvPr id="4" name="Slide Number Placeholder 3">
            <a:extLst>
              <a:ext uri="{FF2B5EF4-FFF2-40B4-BE49-F238E27FC236}">
                <a16:creationId xmlns:a16="http://schemas.microsoft.com/office/drawing/2014/main" id="{C1E7A10A-4882-7348-AA16-BD19587A0D8F}"/>
              </a:ext>
            </a:extLst>
          </p:cNvPr>
          <p:cNvSpPr>
            <a:spLocks noGrp="1"/>
          </p:cNvSpPr>
          <p:nvPr>
            <p:ph type="sldNum" sz="quarter" idx="4"/>
          </p:nvPr>
        </p:nvSpPr>
        <p:spPr/>
        <p:txBody>
          <a:bodyPr/>
          <a:lstStyle/>
          <a:p>
            <a:fld id="{60F4F636-6A27-E649-AEDF-9DE4D4E58670}" type="slidenum">
              <a:rPr lang="en-US" smtClean="0"/>
              <a:pPr/>
              <a:t>44</a:t>
            </a:fld>
            <a:endParaRPr lang="en-US" dirty="0"/>
          </a:p>
        </p:txBody>
      </p:sp>
    </p:spTree>
    <p:extLst>
      <p:ext uri="{BB962C8B-B14F-4D97-AF65-F5344CB8AC3E}">
        <p14:creationId xmlns:p14="http://schemas.microsoft.com/office/powerpoint/2010/main" val="20454541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430E1-AB44-7BB2-E2E9-3928576ED295}"/>
              </a:ext>
            </a:extLst>
          </p:cNvPr>
          <p:cNvSpPr>
            <a:spLocks noGrp="1"/>
          </p:cNvSpPr>
          <p:nvPr>
            <p:ph type="title"/>
          </p:nvPr>
        </p:nvSpPr>
        <p:spPr/>
        <p:txBody>
          <a:bodyPr/>
          <a:lstStyle/>
          <a:p>
            <a:r>
              <a:rPr lang="en-US" dirty="0" err="1"/>
              <a:t>TodoApp</a:t>
            </a:r>
            <a:r>
              <a:rPr lang="en-US" dirty="0"/>
              <a:t>: processing </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api</a:t>
            </a:r>
            <a:r>
              <a:rPr lang="en-US" sz="2800" dirty="0">
                <a:latin typeface="Courier New" panose="02070309020205020404" pitchFamily="49" charset="0"/>
                <a:cs typeface="Courier New" panose="02070309020205020404" pitchFamily="49" charset="0"/>
              </a:rPr>
              <a:t>/list</a:t>
            </a:r>
            <a:r>
              <a:rPr lang="en-US" dirty="0"/>
              <a:t> JSON</a:t>
            </a:r>
          </a:p>
        </p:txBody>
      </p:sp>
      <p:sp>
        <p:nvSpPr>
          <p:cNvPr id="3" name="Content Placeholder 2">
            <a:extLst>
              <a:ext uri="{FF2B5EF4-FFF2-40B4-BE49-F238E27FC236}">
                <a16:creationId xmlns:a16="http://schemas.microsoft.com/office/drawing/2014/main" id="{40CC25C6-AD6E-9504-A452-335E43D78C4F}"/>
              </a:ext>
            </a:extLst>
          </p:cNvPr>
          <p:cNvSpPr>
            <a:spLocks noGrp="1"/>
          </p:cNvSpPr>
          <p:nvPr>
            <p:ph idx="1"/>
          </p:nvPr>
        </p:nvSpPr>
        <p:spPr>
          <a:xfrm>
            <a:off x="457199" y="1244160"/>
            <a:ext cx="8229601" cy="5140800"/>
          </a:xfrm>
        </p:spPr>
        <p:txBody>
          <a:bodyPr/>
          <a:lstStyle/>
          <a:p>
            <a:pPr marL="0" indent="0">
              <a:buNone/>
            </a:pPr>
            <a:r>
              <a:rPr lang="en-US" sz="1600" b="1" dirty="0">
                <a:solidFill>
                  <a:schemeClr val="accent3">
                    <a:lumMod val="50000"/>
                  </a:schemeClr>
                </a:solidFill>
                <a:latin typeface="Courier New" panose="02070309020205020404" pitchFamily="49" charset="0"/>
                <a:cs typeface="Courier New" panose="02070309020205020404" pitchFamily="49" charset="0"/>
              </a:rPr>
              <a:t>	// Called with the JSON response from /</a:t>
            </a:r>
            <a:r>
              <a:rPr lang="en-US" sz="1600" b="1" dirty="0" err="1">
                <a:solidFill>
                  <a:schemeClr val="accent3">
                    <a:lumMod val="50000"/>
                  </a:schemeClr>
                </a:solidFill>
                <a:latin typeface="Courier New" panose="02070309020205020404" pitchFamily="49" charset="0"/>
                <a:cs typeface="Courier New" panose="02070309020205020404" pitchFamily="49" charset="0"/>
              </a:rPr>
              <a:t>api</a:t>
            </a:r>
            <a:r>
              <a:rPr lang="en-US" sz="1600" b="1" dirty="0">
                <a:solidFill>
                  <a:schemeClr val="accent3">
                    <a:lumMod val="50000"/>
                  </a:schemeClr>
                </a:solidFill>
                <a:latin typeface="Courier New" panose="02070309020205020404" pitchFamily="49" charset="0"/>
                <a:cs typeface="Courier New" panose="02070309020205020404" pitchFamily="49" charset="0"/>
              </a:rPr>
              <a:t>/list</a:t>
            </a:r>
          </a:p>
          <a:p>
            <a:pPr marL="0" indent="0">
              <a:buNone/>
            </a:pP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doListJson</a:t>
            </a:r>
            <a:r>
              <a:rPr lang="en-US" sz="1600" dirty="0">
                <a:latin typeface="Courier New" panose="02070309020205020404" pitchFamily="49" charset="0"/>
                <a:cs typeface="Courier New" panose="02070309020205020404" pitchFamily="49" charset="0"/>
              </a:rPr>
              <a:t> = (data: </a:t>
            </a:r>
            <a:r>
              <a:rPr lang="en-US" sz="1600" b="1" dirty="0">
                <a:solidFill>
                  <a:srgbClr val="00B050"/>
                </a:solidFill>
                <a:latin typeface="Courier New" panose="02070309020205020404" pitchFamily="49" charset="0"/>
                <a:cs typeface="Courier New" panose="02070309020205020404" pitchFamily="49" charset="0"/>
              </a:rPr>
              <a:t>unknown</a:t>
            </a:r>
            <a:r>
              <a:rPr lang="en-US" sz="1600" dirty="0">
                <a:latin typeface="Courier New" panose="02070309020205020404" pitchFamily="49" charset="0"/>
                <a:cs typeface="Courier New" panose="02070309020205020404" pitchFamily="49" charset="0"/>
              </a:rPr>
              <a:t>): </a:t>
            </a:r>
            <a:r>
              <a:rPr lang="en-US" sz="1600" b="1" dirty="0">
                <a:solidFill>
                  <a:srgbClr val="00B050"/>
                </a:solidFill>
                <a:latin typeface="Courier New" panose="02070309020205020404" pitchFamily="49" charset="0"/>
                <a:cs typeface="Courier New" panose="02070309020205020404" pitchFamily="49" charset="0"/>
              </a:rPr>
              <a:t>void</a:t>
            </a:r>
            <a:r>
              <a:rPr lang="en-US" sz="1600" dirty="0">
                <a:latin typeface="Courier New" panose="02070309020205020404" pitchFamily="49" charset="0"/>
                <a:cs typeface="Courier New" panose="02070309020205020404" pitchFamily="49" charset="0"/>
              </a:rPr>
              <a:t> =&gt; {</a:t>
            </a:r>
          </a:p>
          <a:p>
            <a:pPr marL="0" indent="0">
              <a:buNone/>
            </a:pPr>
            <a:r>
              <a:rPr lang="en-US" sz="1600" b="1" dirty="0">
                <a:solidFill>
                  <a:srgbClr val="0070C0"/>
                </a:solidFill>
                <a:latin typeface="Courier New" panose="02070309020205020404" pitchFamily="49" charset="0"/>
                <a:cs typeface="Courier New" panose="02070309020205020404" pitchFamily="49" charset="0"/>
              </a:rPr>
              <a:t>	  const</a:t>
            </a:r>
            <a:r>
              <a:rPr lang="en-US" sz="1600" dirty="0">
                <a:latin typeface="Courier New" panose="02070309020205020404" pitchFamily="49" charset="0"/>
                <a:cs typeface="Courier New" panose="02070309020205020404" pitchFamily="49" charset="0"/>
              </a:rPr>
              <a:t> items = </a:t>
            </a:r>
            <a:r>
              <a:rPr lang="en-US" sz="1600" b="1" dirty="0" err="1">
                <a:latin typeface="Courier New" panose="02070309020205020404" pitchFamily="49" charset="0"/>
                <a:cs typeface="Courier New" panose="02070309020205020404" pitchFamily="49" charset="0"/>
              </a:rPr>
              <a:t>parseListResponse</a:t>
            </a:r>
            <a:r>
              <a:rPr lang="en-US" sz="1600" dirty="0">
                <a:latin typeface="Courier New" panose="02070309020205020404" pitchFamily="49" charset="0"/>
                <a:cs typeface="Courier New" panose="02070309020205020404" pitchFamily="49" charset="0"/>
              </a:rPr>
              <a:t>(data);</a:t>
            </a:r>
          </a:p>
          <a:p>
            <a:pPr marL="0" indent="0">
              <a:buNone/>
            </a:pPr>
            <a:r>
              <a:rPr lang="en-US" sz="1600" b="1" dirty="0">
                <a:solidFill>
                  <a:srgbClr val="0070C0"/>
                </a:solidFill>
                <a:latin typeface="Courier New" panose="02070309020205020404" pitchFamily="49" charset="0"/>
                <a:cs typeface="Courier New" panose="02070309020205020404" pitchFamily="49" charset="0"/>
              </a:rPr>
              <a:t>	  </a:t>
            </a:r>
            <a:r>
              <a:rPr lang="en-US" sz="1600" b="1" dirty="0" err="1">
                <a:solidFill>
                  <a:srgbClr val="0070C0"/>
                </a:solidFill>
                <a:latin typeface="Courier New" panose="02070309020205020404" pitchFamily="49" charset="0"/>
                <a:cs typeface="Courier New" panose="02070309020205020404" pitchFamily="49" charset="0"/>
              </a:rPr>
              <a:t>this</a:t>
            </a:r>
            <a:r>
              <a:rPr lang="en-US" sz="1600" dirty="0" err="1">
                <a:latin typeface="Courier New" panose="02070309020205020404" pitchFamily="49" charset="0"/>
                <a:cs typeface="Courier New" panose="02070309020205020404" pitchFamily="49" charset="0"/>
              </a:rPr>
              <a:t>.setState</a:t>
            </a:r>
            <a:r>
              <a:rPr lang="en-US" sz="1600" dirty="0">
                <a:latin typeface="Courier New" panose="02070309020205020404" pitchFamily="49" charset="0"/>
                <a:cs typeface="Courier New" panose="02070309020205020404" pitchFamily="49" charset="0"/>
              </a:rPr>
              <a:t>({items: items});</a:t>
            </a:r>
          </a:p>
          <a:p>
            <a:pPr marL="0" indent="0">
              <a:buNone/>
            </a:pPr>
            <a:r>
              <a:rPr lang="en-US" sz="1600" dirty="0">
                <a:latin typeface="Courier New" panose="02070309020205020404" pitchFamily="49" charset="0"/>
                <a:cs typeface="Courier New" panose="02070309020205020404" pitchFamily="49" charset="0"/>
              </a:rPr>
              <a:t>	};</a:t>
            </a:r>
          </a:p>
          <a:p>
            <a:pPr lvl="1"/>
            <a:endParaRPr lang="en-US" sz="2200" dirty="0"/>
          </a:p>
          <a:p>
            <a:pPr lvl="1"/>
            <a:r>
              <a:rPr lang="en-US" sz="2200" dirty="0"/>
              <a:t>often useful to move this type checking to helper functions</a:t>
            </a:r>
          </a:p>
          <a:p>
            <a:pPr lvl="2"/>
            <a:r>
              <a:rPr lang="en-US" sz="1800" dirty="0"/>
              <a:t>we will may provide these for you in future assignments</a:t>
            </a:r>
          </a:p>
          <a:p>
            <a:pPr lvl="1"/>
            <a:r>
              <a:rPr lang="en-US" sz="2200" dirty="0"/>
              <a:t>not part of the UI logic, so doesn’t belong it that file</a:t>
            </a:r>
          </a:p>
        </p:txBody>
      </p:sp>
      <p:sp>
        <p:nvSpPr>
          <p:cNvPr id="4" name="Slide Number Placeholder 3">
            <a:extLst>
              <a:ext uri="{FF2B5EF4-FFF2-40B4-BE49-F238E27FC236}">
                <a16:creationId xmlns:a16="http://schemas.microsoft.com/office/drawing/2014/main" id="{827E3659-EE5A-E4D5-0741-53D00D677F52}"/>
              </a:ext>
            </a:extLst>
          </p:cNvPr>
          <p:cNvSpPr>
            <a:spLocks noGrp="1"/>
          </p:cNvSpPr>
          <p:nvPr>
            <p:ph type="sldNum" sz="quarter" idx="4"/>
          </p:nvPr>
        </p:nvSpPr>
        <p:spPr/>
        <p:txBody>
          <a:bodyPr/>
          <a:lstStyle/>
          <a:p>
            <a:fld id="{60F4F636-6A27-E649-AEDF-9DE4D4E58670}" type="slidenum">
              <a:rPr lang="en-US" smtClean="0"/>
              <a:pPr/>
              <a:t>45</a:t>
            </a:fld>
            <a:endParaRPr lang="en-US" dirty="0"/>
          </a:p>
        </p:txBody>
      </p:sp>
    </p:spTree>
    <p:extLst>
      <p:ext uri="{BB962C8B-B14F-4D97-AF65-F5344CB8AC3E}">
        <p14:creationId xmlns:p14="http://schemas.microsoft.com/office/powerpoint/2010/main" val="200877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430E1-AB44-7BB2-E2E9-3928576ED295}"/>
              </a:ext>
            </a:extLst>
          </p:cNvPr>
          <p:cNvSpPr>
            <a:spLocks noGrp="1"/>
          </p:cNvSpPr>
          <p:nvPr>
            <p:ph type="title"/>
          </p:nvPr>
        </p:nvSpPr>
        <p:spPr/>
        <p:txBody>
          <a:bodyPr/>
          <a:lstStyle/>
          <a:p>
            <a:r>
              <a:rPr lang="en-US" dirty="0" err="1"/>
              <a:t>TodoApp</a:t>
            </a:r>
            <a:r>
              <a:rPr lang="en-US" dirty="0"/>
              <a:t>: </a:t>
            </a:r>
            <a:r>
              <a:rPr lang="en-US" sz="2800" dirty="0" err="1">
                <a:latin typeface="Courier New" panose="02070309020205020404" pitchFamily="49" charset="0"/>
                <a:cs typeface="Courier New" panose="02070309020205020404" pitchFamily="49" charset="0"/>
              </a:rPr>
              <a:t>parseListResponse</a:t>
            </a:r>
            <a:endParaRPr lang="en-US" sz="2800" dirty="0">
              <a:latin typeface="Courier New" panose="02070309020205020404" pitchFamily="49" charset="0"/>
              <a:cs typeface="Courier New" panose="02070309020205020404" pitchFamily="49" charset="0"/>
            </a:endParaRPr>
          </a:p>
        </p:txBody>
      </p:sp>
      <p:sp>
        <p:nvSpPr>
          <p:cNvPr id="3" name="Content Placeholder 2">
            <a:extLst>
              <a:ext uri="{FF2B5EF4-FFF2-40B4-BE49-F238E27FC236}">
                <a16:creationId xmlns:a16="http://schemas.microsoft.com/office/drawing/2014/main" id="{40CC25C6-AD6E-9504-A452-335E43D78C4F}"/>
              </a:ext>
            </a:extLst>
          </p:cNvPr>
          <p:cNvSpPr>
            <a:spLocks noGrp="1"/>
          </p:cNvSpPr>
          <p:nvPr>
            <p:ph idx="1"/>
          </p:nvPr>
        </p:nvSpPr>
        <p:spPr>
          <a:xfrm>
            <a:off x="457199" y="1244160"/>
            <a:ext cx="8229601" cy="5140800"/>
          </a:xfrm>
        </p:spPr>
        <p:txBody>
          <a:bodyPr/>
          <a:lstStyle/>
          <a:p>
            <a:pPr marL="0" indent="0">
              <a:buNone/>
            </a:pPr>
            <a:r>
              <a:rPr lang="en-US" sz="1600" b="1" dirty="0">
                <a:solidFill>
                  <a:schemeClr val="accent3">
                    <a:lumMod val="50000"/>
                  </a:schemeClr>
                </a:solidFill>
                <a:latin typeface="Courier New" panose="02070309020205020404" pitchFamily="49" charset="0"/>
                <a:cs typeface="Courier New" panose="02070309020205020404" pitchFamily="49" charset="0"/>
              </a:rPr>
              <a:t>	// Retrieve the items sent back by /</a:t>
            </a:r>
            <a:r>
              <a:rPr lang="en-US" sz="1600" b="1" dirty="0" err="1">
                <a:solidFill>
                  <a:schemeClr val="accent3">
                    <a:lumMod val="50000"/>
                  </a:schemeClr>
                </a:solidFill>
                <a:latin typeface="Courier New" panose="02070309020205020404" pitchFamily="49" charset="0"/>
                <a:cs typeface="Courier New" panose="02070309020205020404" pitchFamily="49" charset="0"/>
              </a:rPr>
              <a:t>api</a:t>
            </a:r>
            <a:r>
              <a:rPr lang="en-US" sz="1600" b="1" dirty="0">
                <a:solidFill>
                  <a:schemeClr val="accent3">
                    <a:lumMod val="50000"/>
                  </a:schemeClr>
                </a:solidFill>
                <a:latin typeface="Courier New" panose="02070309020205020404" pitchFamily="49" charset="0"/>
                <a:cs typeface="Courier New" panose="02070309020205020404" pitchFamily="49" charset="0"/>
              </a:rPr>
              <a:t>/list</a:t>
            </a:r>
          </a:p>
          <a:p>
            <a:pPr marL="0" indent="0">
              <a:buNone/>
            </a:pPr>
            <a:r>
              <a:rPr lang="en-US" sz="1600" b="1" dirty="0">
                <a:solidFill>
                  <a:srgbClr val="0070C0"/>
                </a:solidFill>
                <a:latin typeface="Courier New" panose="02070309020205020404" pitchFamily="49" charset="0"/>
                <a:cs typeface="Courier New" panose="02070309020205020404" pitchFamily="49" charset="0"/>
              </a:rPr>
              <a:t>	const</a:t>
            </a:r>
            <a:r>
              <a:rPr lang="en-US" sz="1600"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parseListResponse</a:t>
            </a:r>
            <a:r>
              <a:rPr lang="en-US" sz="1600" dirty="0">
                <a:latin typeface="Courier New" panose="02070309020205020404" pitchFamily="49" charset="0"/>
                <a:cs typeface="Courier New" panose="02070309020205020404" pitchFamily="49" charset="0"/>
              </a:rPr>
              <a:t> = (data: </a:t>
            </a:r>
            <a:r>
              <a:rPr lang="en-US" sz="1600" b="1" dirty="0">
                <a:solidFill>
                  <a:srgbClr val="00B050"/>
                </a:solidFill>
                <a:latin typeface="Courier New" panose="02070309020205020404" pitchFamily="49" charset="0"/>
                <a:cs typeface="Courier New" panose="02070309020205020404" pitchFamily="49" charset="0"/>
              </a:rPr>
              <a:t>unknown</a:t>
            </a:r>
            <a:r>
              <a:rPr lang="en-US" sz="1600" dirty="0">
                <a:latin typeface="Courier New" panose="02070309020205020404" pitchFamily="49" charset="0"/>
                <a:cs typeface="Courier New" panose="02070309020205020404" pitchFamily="49" charset="0"/>
              </a:rPr>
              <a:t>): Item[] =&gt; {</a:t>
            </a:r>
          </a:p>
          <a:p>
            <a:pPr marL="0" indent="0">
              <a:buNone/>
            </a:pPr>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isRecord</a:t>
            </a:r>
            <a:r>
              <a:rPr lang="en-US" sz="1600" dirty="0">
                <a:latin typeface="Courier New" panose="02070309020205020404" pitchFamily="49" charset="0"/>
                <a:cs typeface="Courier New" panose="02070309020205020404" pitchFamily="49" charset="0"/>
              </a:rPr>
              <a:t>(data))</a:t>
            </a:r>
          </a:p>
          <a:p>
            <a:pPr marL="0" indent="0">
              <a:buNone/>
            </a:pPr>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throw new</a:t>
            </a:r>
            <a:r>
              <a:rPr lang="en-US" sz="1600" dirty="0">
                <a:latin typeface="Courier New" panose="02070309020205020404" pitchFamily="49" charset="0"/>
                <a:cs typeface="Courier New" panose="02070309020205020404" pitchFamily="49" charset="0"/>
              </a:rPr>
              <a:t> Error(`not a record: ${</a:t>
            </a:r>
            <a:r>
              <a:rPr lang="en-US" sz="1600" b="1" dirty="0" err="1">
                <a:solidFill>
                  <a:srgbClr val="0070C0"/>
                </a:solidFill>
                <a:latin typeface="Courier New" panose="02070309020205020404" pitchFamily="49" charset="0"/>
                <a:cs typeface="Courier New" panose="02070309020205020404" pitchFamily="49" charset="0"/>
              </a:rPr>
              <a:t>typeof</a:t>
            </a:r>
            <a:r>
              <a:rPr lang="en-US" sz="1600" dirty="0">
                <a:latin typeface="Courier New" panose="02070309020205020404" pitchFamily="49" charset="0"/>
                <a:cs typeface="Courier New" panose="02070309020205020404" pitchFamily="49" charset="0"/>
              </a:rPr>
              <a:t> data}`);</a:t>
            </a:r>
          </a:p>
          <a:p>
            <a:pPr marL="0" indent="0">
              <a:buNone/>
            </a:pPr>
            <a:r>
              <a:rPr lang="en-US" sz="1600" dirty="0">
                <a:latin typeface="Courier New" panose="02070309020205020404" pitchFamily="49" charset="0"/>
                <a:cs typeface="Courier New" panose="02070309020205020404" pitchFamily="49" charset="0"/>
              </a:rPr>
              <a:t>	</a:t>
            </a:r>
          </a:p>
          <a:p>
            <a:pPr marL="0" indent="0">
              <a:buNone/>
            </a:pPr>
            <a:r>
              <a:rPr lang="en-US" sz="1600" b="1" dirty="0">
                <a:solidFill>
                  <a:srgbClr val="0070C0"/>
                </a:solidFill>
                <a:latin typeface="Courier New" panose="02070309020205020404" pitchFamily="49" charset="0"/>
                <a:cs typeface="Courier New" panose="02070309020205020404" pitchFamily="49" charset="0"/>
              </a:rPr>
              <a:t>	  return</a:t>
            </a:r>
            <a:r>
              <a:rPr lang="en-US" sz="1600"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parseItems</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data.items</a:t>
            </a:r>
            <a:r>
              <a:rPr lang="en-US" sz="1600" dirty="0">
                <a:latin typeface="Courier New" panose="02070309020205020404" pitchFamily="49" charset="0"/>
                <a:cs typeface="Courier New" panose="02070309020205020404" pitchFamily="49" charset="0"/>
              </a:rPr>
              <a:t>);</a:t>
            </a:r>
          </a:p>
          <a:p>
            <a:pPr marL="0" indent="0">
              <a:buNone/>
            </a:pPr>
            <a:r>
              <a:rPr lang="en-US" sz="1600" dirty="0">
                <a:latin typeface="Courier New" panose="02070309020205020404" pitchFamily="49" charset="0"/>
                <a:cs typeface="Courier New" panose="02070309020205020404" pitchFamily="49" charset="0"/>
              </a:rPr>
              <a:t>	};</a:t>
            </a:r>
          </a:p>
          <a:p>
            <a:pPr lvl="2"/>
            <a:endParaRPr lang="en-US" sz="1800" dirty="0"/>
          </a:p>
          <a:p>
            <a:pPr lvl="1"/>
            <a:r>
              <a:rPr lang="en-US" sz="2200" dirty="0"/>
              <a:t>can only write "</a:t>
            </a:r>
            <a:r>
              <a:rPr lang="en-US" sz="2000" dirty="0" err="1">
                <a:latin typeface="Courier New" panose="02070309020205020404" pitchFamily="49" charset="0"/>
                <a:cs typeface="Courier New" panose="02070309020205020404" pitchFamily="49" charset="0"/>
              </a:rPr>
              <a:t>data.items</a:t>
            </a:r>
            <a:r>
              <a:rPr lang="en-US" sz="2200" dirty="0"/>
              <a:t>" after we know it's a record</a:t>
            </a:r>
          </a:p>
          <a:p>
            <a:pPr lvl="2"/>
            <a:r>
              <a:rPr lang="en-US" sz="1800" dirty="0"/>
              <a:t>type checker will object otherwise</a:t>
            </a:r>
          </a:p>
          <a:p>
            <a:pPr lvl="2"/>
            <a:r>
              <a:rPr lang="en-US" sz="1800" dirty="0"/>
              <a:t>retrieving a field on </a:t>
            </a:r>
            <a:r>
              <a:rPr lang="en-US" sz="1600" dirty="0">
                <a:latin typeface="Courier New" panose="02070309020205020404" pitchFamily="49" charset="0"/>
                <a:cs typeface="Courier New" panose="02070309020205020404" pitchFamily="49" charset="0"/>
              </a:rPr>
              <a:t>undefined</a:t>
            </a:r>
            <a:r>
              <a:rPr lang="en-US" sz="1800" dirty="0"/>
              <a:t> or </a:t>
            </a:r>
            <a:r>
              <a:rPr lang="en-US" sz="1600" dirty="0">
                <a:latin typeface="Courier New" panose="02070309020205020404" pitchFamily="49" charset="0"/>
                <a:cs typeface="Courier New" panose="02070309020205020404" pitchFamily="49" charset="0"/>
              </a:rPr>
              <a:t>null</a:t>
            </a:r>
            <a:r>
              <a:rPr lang="en-US" sz="1800" dirty="0"/>
              <a:t> would crash</a:t>
            </a:r>
          </a:p>
        </p:txBody>
      </p:sp>
      <p:sp>
        <p:nvSpPr>
          <p:cNvPr id="4" name="Slide Number Placeholder 3">
            <a:extLst>
              <a:ext uri="{FF2B5EF4-FFF2-40B4-BE49-F238E27FC236}">
                <a16:creationId xmlns:a16="http://schemas.microsoft.com/office/drawing/2014/main" id="{F31B9D4C-79D7-D05E-9945-75447E2B5C0E}"/>
              </a:ext>
            </a:extLst>
          </p:cNvPr>
          <p:cNvSpPr>
            <a:spLocks noGrp="1"/>
          </p:cNvSpPr>
          <p:nvPr>
            <p:ph type="sldNum" sz="quarter" idx="4"/>
          </p:nvPr>
        </p:nvSpPr>
        <p:spPr/>
        <p:txBody>
          <a:bodyPr/>
          <a:lstStyle/>
          <a:p>
            <a:fld id="{60F4F636-6A27-E649-AEDF-9DE4D4E58670}" type="slidenum">
              <a:rPr lang="en-US" smtClean="0"/>
              <a:pPr/>
              <a:t>46</a:t>
            </a:fld>
            <a:endParaRPr lang="en-US" dirty="0"/>
          </a:p>
        </p:txBody>
      </p:sp>
    </p:spTree>
    <p:extLst>
      <p:ext uri="{BB962C8B-B14F-4D97-AF65-F5344CB8AC3E}">
        <p14:creationId xmlns:p14="http://schemas.microsoft.com/office/powerpoint/2010/main" val="17257703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90166-12BE-D91E-C91D-BA8E3FC22D3A}"/>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F375488-E037-0832-8B16-F8F54EE771E9}"/>
              </a:ext>
            </a:extLst>
          </p:cNvPr>
          <p:cNvSpPr txBox="1">
            <a:spLocks noGrp="1"/>
          </p:cNvSpPr>
          <p:nvPr>
            <p:ph type="title" idx="4294967295"/>
          </p:nvPr>
        </p:nvSpPr>
        <p:spPr>
          <a:xfrm>
            <a:off x="457200" y="274638"/>
            <a:ext cx="8229600" cy="6066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457200" rtl="0" eaLnBrk="1" latinLnBrk="0" hangingPunct="1">
              <a:spcBef>
                <a:spcPct val="0"/>
              </a:spcBef>
              <a:buNone/>
              <a:defRPr sz="3200" kern="1200">
                <a:solidFill>
                  <a:schemeClr val="tx1"/>
                </a:solidFill>
                <a:latin typeface="Franklin Gothic Medium"/>
                <a:ea typeface="+mj-ea"/>
                <a:cs typeface="Franklin Gothic Medium"/>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err="1">
                <a:ln>
                  <a:noFill/>
                </a:ln>
                <a:solidFill>
                  <a:schemeClr val="tx1"/>
                </a:solidFill>
                <a:effectLst/>
                <a:uLnTx/>
                <a:uFillTx/>
                <a:latin typeface="Franklin Gothic Medium"/>
                <a:ea typeface="+mj-ea"/>
                <a:cs typeface="Franklin Gothic Medium"/>
              </a:rPr>
              <a:t>TodoApp</a:t>
            </a:r>
            <a:r>
              <a:rPr kumimoji="0" lang="en-US" sz="3200" b="0" i="0" u="none" strike="noStrike" kern="1200" cap="none" spc="0" normalizeH="0" baseline="0" noProof="0" dirty="0">
                <a:ln>
                  <a:noFill/>
                </a:ln>
                <a:solidFill>
                  <a:schemeClr val="tx1"/>
                </a:solidFill>
                <a:effectLst/>
                <a:uLnTx/>
                <a:uFillTx/>
                <a:latin typeface="Franklin Gothic Medium"/>
                <a:ea typeface="+mj-ea"/>
                <a:cs typeface="Franklin Gothic Medium"/>
              </a:rPr>
              <a:t>: </a:t>
            </a:r>
            <a:r>
              <a:rPr kumimoji="0" lang="en-US" sz="2800" b="0" i="0" u="none" strike="noStrike" kern="1200" cap="none" spc="0" normalizeH="0" baseline="0" noProof="0" dirty="0" err="1">
                <a:ln>
                  <a:noFill/>
                </a:ln>
                <a:solidFill>
                  <a:schemeClr val="tx1"/>
                </a:solidFill>
                <a:effectLst/>
                <a:uLnTx/>
                <a:uFillTx/>
                <a:latin typeface="Courier New" panose="02070309020205020404" pitchFamily="49" charset="0"/>
                <a:ea typeface="+mj-ea"/>
                <a:cs typeface="Courier New" panose="02070309020205020404" pitchFamily="49" charset="0"/>
              </a:rPr>
              <a:t>parseItems</a:t>
            </a:r>
            <a:r>
              <a:rPr kumimoji="0" lang="en-US" sz="2800" b="0" i="0" u="none" strike="noStrike" kern="1200" cap="none" spc="0" normalizeH="0" baseline="0" noProof="0" dirty="0">
                <a:ln>
                  <a:noFill/>
                </a:ln>
                <a:solidFill>
                  <a:schemeClr val="tx1"/>
                </a:solidFill>
                <a:effectLst/>
                <a:uLnTx/>
                <a:uFillTx/>
                <a:latin typeface="Courier New" panose="02070309020205020404" pitchFamily="49" charset="0"/>
                <a:ea typeface="+mj-ea"/>
                <a:cs typeface="Courier New" panose="02070309020205020404" pitchFamily="49" charset="0"/>
              </a:rPr>
              <a:t> </a:t>
            </a:r>
            <a:r>
              <a:rPr kumimoji="0" lang="en-US" sz="2800" b="0" i="0" u="none" strike="noStrike" kern="1200" cap="none" spc="0" normalizeH="0" baseline="0" noProof="0" dirty="0">
                <a:ln>
                  <a:noFill/>
                </a:ln>
                <a:solidFill>
                  <a:schemeClr val="tx1"/>
                </a:solidFill>
                <a:effectLst/>
                <a:uLnTx/>
                <a:uFillTx/>
                <a:latin typeface="Franklin Gothic Medium" panose="020B0603020102020204" pitchFamily="34" charset="0"/>
                <a:cs typeface="Courier New" panose="02070309020205020404" pitchFamily="49" charset="0"/>
              </a:rPr>
              <a:t>– Type Checking the Array</a:t>
            </a:r>
          </a:p>
        </p:txBody>
      </p:sp>
      <p:sp>
        <p:nvSpPr>
          <p:cNvPr id="3" name="Content Placeholder 2">
            <a:extLst>
              <a:ext uri="{FF2B5EF4-FFF2-40B4-BE49-F238E27FC236}">
                <a16:creationId xmlns:a16="http://schemas.microsoft.com/office/drawing/2014/main" id="{534BCC21-D44B-F7F6-9649-C2DCF9EC4601}"/>
              </a:ext>
            </a:extLst>
          </p:cNvPr>
          <p:cNvSpPr>
            <a:spLocks noGrp="1"/>
          </p:cNvSpPr>
          <p:nvPr>
            <p:ph idx="1"/>
          </p:nvPr>
        </p:nvSpPr>
        <p:spPr>
          <a:xfrm>
            <a:off x="457199" y="1244160"/>
            <a:ext cx="8229601" cy="5140800"/>
          </a:xfrm>
        </p:spPr>
        <p:txBody>
          <a:bodyPr/>
          <a:lstStyle/>
          <a:p>
            <a:pPr marL="0" indent="0">
              <a:buNone/>
            </a:pPr>
            <a:r>
              <a:rPr lang="en-US" sz="1500" b="1" dirty="0">
                <a:solidFill>
                  <a:srgbClr val="0070C0"/>
                </a:solidFill>
                <a:latin typeface="Courier New" panose="02070309020205020404" pitchFamily="49" charset="0"/>
                <a:cs typeface="Courier New" panose="02070309020205020404" pitchFamily="49" charset="0"/>
              </a:rPr>
              <a:t>	const</a:t>
            </a:r>
            <a:r>
              <a:rPr lang="en-US" sz="1500"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parseItems</a:t>
            </a:r>
            <a:r>
              <a:rPr lang="en-US" sz="1500" dirty="0">
                <a:latin typeface="Courier New" panose="02070309020205020404" pitchFamily="49" charset="0"/>
                <a:cs typeface="Courier New" panose="02070309020205020404" pitchFamily="49" charset="0"/>
              </a:rPr>
              <a:t> = (data: </a:t>
            </a:r>
            <a:r>
              <a:rPr lang="en-US" sz="1500" b="1" dirty="0">
                <a:solidFill>
                  <a:srgbClr val="00B050"/>
                </a:solidFill>
                <a:latin typeface="Courier New" panose="02070309020205020404" pitchFamily="49" charset="0"/>
                <a:cs typeface="Courier New" panose="02070309020205020404" pitchFamily="49" charset="0"/>
              </a:rPr>
              <a:t>unknown</a:t>
            </a:r>
            <a:r>
              <a:rPr lang="en-US" sz="1500" dirty="0">
                <a:latin typeface="Courier New" panose="02070309020205020404" pitchFamily="49" charset="0"/>
                <a:cs typeface="Courier New" panose="02070309020205020404" pitchFamily="49" charset="0"/>
              </a:rPr>
              <a:t>): Item[] =&gt; {</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if</a:t>
            </a: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Array.isArray</a:t>
            </a:r>
            <a:r>
              <a:rPr lang="en-US" sz="1500" dirty="0">
                <a:latin typeface="Courier New" panose="02070309020205020404" pitchFamily="49" charset="0"/>
                <a:cs typeface="Courier New" panose="02070309020205020404" pitchFamily="49" charset="0"/>
              </a:rPr>
              <a:t>(data))</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throw new</a:t>
            </a:r>
            <a:r>
              <a:rPr lang="en-US" sz="1500" dirty="0">
                <a:latin typeface="Courier New" panose="02070309020205020404" pitchFamily="49" charset="0"/>
                <a:cs typeface="Courier New" panose="02070309020205020404" pitchFamily="49" charset="0"/>
              </a:rPr>
              <a:t> Error(`not an array: ${</a:t>
            </a:r>
            <a:r>
              <a:rPr lang="en-US" sz="1500" b="1" dirty="0" err="1">
                <a:solidFill>
                  <a:srgbClr val="0070C0"/>
                </a:solidFill>
                <a:latin typeface="Courier New" panose="02070309020205020404" pitchFamily="49" charset="0"/>
                <a:cs typeface="Courier New" panose="02070309020205020404" pitchFamily="49" charset="0"/>
              </a:rPr>
              <a:t>typeof</a:t>
            </a:r>
            <a:r>
              <a:rPr lang="en-US" sz="1500" dirty="0">
                <a:latin typeface="Courier New" panose="02070309020205020404" pitchFamily="49" charset="0"/>
                <a:cs typeface="Courier New" panose="02070309020205020404" pitchFamily="49" charset="0"/>
              </a:rPr>
              <a:t> data}`);</a:t>
            </a:r>
          </a:p>
          <a:p>
            <a:pPr marL="0" indent="0">
              <a:buNone/>
            </a:pPr>
            <a:r>
              <a:rPr lang="en-US" sz="1500" dirty="0">
                <a:latin typeface="Courier New" panose="02070309020205020404" pitchFamily="49" charset="0"/>
                <a:cs typeface="Courier New" panose="02070309020205020404" pitchFamily="49" charset="0"/>
              </a:rPr>
              <a:t>	</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const</a:t>
            </a:r>
            <a:r>
              <a:rPr lang="en-US" sz="1500" dirty="0">
                <a:latin typeface="Courier New" panose="02070309020205020404" pitchFamily="49" charset="0"/>
                <a:cs typeface="Courier New" panose="02070309020205020404" pitchFamily="49" charset="0"/>
              </a:rPr>
              <a:t> items: Item[] = [];</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for</a:t>
            </a: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const</a:t>
            </a:r>
            <a:r>
              <a:rPr lang="en-US" sz="1500" dirty="0">
                <a:latin typeface="Courier New" panose="02070309020205020404" pitchFamily="49" charset="0"/>
                <a:cs typeface="Courier New" panose="02070309020205020404" pitchFamily="49" charset="0"/>
              </a:rPr>
              <a:t> item </a:t>
            </a:r>
            <a:r>
              <a:rPr lang="en-US" sz="1500" b="1" dirty="0">
                <a:solidFill>
                  <a:srgbClr val="0070C0"/>
                </a:solidFill>
                <a:latin typeface="Courier New" panose="02070309020205020404" pitchFamily="49" charset="0"/>
                <a:cs typeface="Courier New" panose="02070309020205020404" pitchFamily="49" charset="0"/>
              </a:rPr>
              <a:t>of</a:t>
            </a:r>
            <a:r>
              <a:rPr lang="en-US" sz="1500" dirty="0">
                <a:latin typeface="Courier New" panose="02070309020205020404" pitchFamily="49" charset="0"/>
                <a:cs typeface="Courier New" panose="02070309020205020404" pitchFamily="49" charset="0"/>
              </a:rPr>
              <a:t> data) {</a:t>
            </a:r>
          </a:p>
          <a:p>
            <a:pPr marL="0" indent="0">
              <a:buNone/>
            </a:pP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items.push</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parseItem</a:t>
            </a:r>
            <a:r>
              <a:rPr lang="en-US" sz="1500" dirty="0">
                <a:latin typeface="Courier New" panose="02070309020205020404" pitchFamily="49" charset="0"/>
                <a:cs typeface="Courier New" panose="02070309020205020404" pitchFamily="49" charset="0"/>
              </a:rPr>
              <a:t>(item));</a:t>
            </a:r>
          </a:p>
          <a:p>
            <a:pPr marL="0" indent="0">
              <a:buNone/>
            </a:pPr>
            <a:r>
              <a:rPr lang="en-US" sz="1500" dirty="0">
                <a:latin typeface="Courier New" panose="02070309020205020404" pitchFamily="49" charset="0"/>
                <a:cs typeface="Courier New" panose="02070309020205020404" pitchFamily="49" charset="0"/>
              </a:rPr>
              <a:t>	  }</a:t>
            </a:r>
          </a:p>
          <a:p>
            <a:pPr marL="0" indent="0">
              <a:buNone/>
            </a:pPr>
            <a:r>
              <a:rPr lang="en-US" sz="1500" b="1" dirty="0">
                <a:solidFill>
                  <a:srgbClr val="0070C0"/>
                </a:solidFill>
                <a:latin typeface="Courier New" panose="02070309020205020404" pitchFamily="49" charset="0"/>
                <a:cs typeface="Courier New" panose="02070309020205020404" pitchFamily="49" charset="0"/>
              </a:rPr>
              <a:t>	  return</a:t>
            </a:r>
            <a:r>
              <a:rPr lang="en-US" sz="1500" dirty="0">
                <a:latin typeface="Courier New" panose="02070309020205020404" pitchFamily="49" charset="0"/>
                <a:cs typeface="Courier New" panose="02070309020205020404" pitchFamily="49" charset="0"/>
              </a:rPr>
              <a:t> items;</a:t>
            </a:r>
          </a:p>
          <a:p>
            <a:pPr marL="0" indent="0">
              <a:buNone/>
            </a:pPr>
            <a:r>
              <a:rPr lang="en-US" sz="1500" dirty="0">
                <a:latin typeface="Courier New" panose="02070309020205020404" pitchFamily="49" charset="0"/>
                <a:cs typeface="Courier New" panose="02070309020205020404" pitchFamily="49" charset="0"/>
              </a:rPr>
              <a:t>	};</a:t>
            </a:r>
          </a:p>
        </p:txBody>
      </p:sp>
      <p:sp>
        <p:nvSpPr>
          <p:cNvPr id="2" name="Slide Number Placeholder 1">
            <a:extLst>
              <a:ext uri="{FF2B5EF4-FFF2-40B4-BE49-F238E27FC236}">
                <a16:creationId xmlns:a16="http://schemas.microsoft.com/office/drawing/2014/main" id="{50D9D13C-E159-FE08-C6B1-C82F66C9945C}"/>
              </a:ext>
            </a:extLst>
          </p:cNvPr>
          <p:cNvSpPr>
            <a:spLocks noGrp="1"/>
          </p:cNvSpPr>
          <p:nvPr>
            <p:ph type="sldNum" sz="quarter" idx="4"/>
          </p:nvPr>
        </p:nvSpPr>
        <p:spPr/>
        <p:txBody>
          <a:bodyPr/>
          <a:lstStyle/>
          <a:p>
            <a:fld id="{60F4F636-6A27-E649-AEDF-9DE4D4E58670}" type="slidenum">
              <a:rPr lang="en-US" smtClean="0"/>
              <a:pPr/>
              <a:t>47</a:t>
            </a:fld>
            <a:endParaRPr lang="en-US" dirty="0"/>
          </a:p>
        </p:txBody>
      </p:sp>
    </p:spTree>
    <p:extLst>
      <p:ext uri="{BB962C8B-B14F-4D97-AF65-F5344CB8AC3E}">
        <p14:creationId xmlns:p14="http://schemas.microsoft.com/office/powerpoint/2010/main" val="5020581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9C92D-AC8D-DCDC-E02F-75DC3249B513}"/>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420905E1-D90C-6DBE-6B54-86F5C67B85DC}"/>
              </a:ext>
            </a:extLst>
          </p:cNvPr>
          <p:cNvSpPr txBox="1">
            <a:spLocks noGrp="1"/>
          </p:cNvSpPr>
          <p:nvPr>
            <p:ph type="title" idx="4294967295"/>
          </p:nvPr>
        </p:nvSpPr>
        <p:spPr>
          <a:xfrm>
            <a:off x="457200" y="274638"/>
            <a:ext cx="8229600" cy="6066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457200" rtl="0" eaLnBrk="1" latinLnBrk="0" hangingPunct="1">
              <a:spcBef>
                <a:spcPct val="0"/>
              </a:spcBef>
              <a:buNone/>
              <a:defRPr sz="3200" kern="1200">
                <a:solidFill>
                  <a:schemeClr val="tx1"/>
                </a:solidFill>
                <a:latin typeface="Franklin Gothic Medium"/>
                <a:ea typeface="+mj-ea"/>
                <a:cs typeface="Franklin Gothic Medium"/>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err="1">
                <a:ln>
                  <a:noFill/>
                </a:ln>
                <a:solidFill>
                  <a:schemeClr val="tx1"/>
                </a:solidFill>
                <a:effectLst/>
                <a:uLnTx/>
                <a:uFillTx/>
                <a:latin typeface="Franklin Gothic Medium"/>
                <a:ea typeface="+mj-ea"/>
                <a:cs typeface="Franklin Gothic Medium"/>
              </a:rPr>
              <a:t>TodoApp</a:t>
            </a:r>
            <a:r>
              <a:rPr kumimoji="0" lang="en-US" sz="3200" b="0" i="0" u="none" strike="noStrike" kern="1200" cap="none" spc="0" normalizeH="0" baseline="0" noProof="0" dirty="0">
                <a:ln>
                  <a:noFill/>
                </a:ln>
                <a:solidFill>
                  <a:schemeClr val="tx1"/>
                </a:solidFill>
                <a:effectLst/>
                <a:uLnTx/>
                <a:uFillTx/>
                <a:latin typeface="Franklin Gothic Medium"/>
                <a:ea typeface="+mj-ea"/>
                <a:cs typeface="Franklin Gothic Medium"/>
              </a:rPr>
              <a:t>: </a:t>
            </a:r>
            <a:r>
              <a:rPr kumimoji="0" lang="en-US" sz="2800" b="0" i="0" u="none" strike="noStrike" kern="1200" cap="none" spc="0" normalizeH="0" baseline="0" noProof="0" dirty="0" err="1">
                <a:ln>
                  <a:noFill/>
                </a:ln>
                <a:solidFill>
                  <a:schemeClr val="tx1"/>
                </a:solidFill>
                <a:effectLst/>
                <a:uLnTx/>
                <a:uFillTx/>
                <a:latin typeface="Courier New" panose="02070309020205020404" pitchFamily="49" charset="0"/>
                <a:ea typeface="+mj-ea"/>
                <a:cs typeface="Courier New" panose="02070309020205020404" pitchFamily="49" charset="0"/>
              </a:rPr>
              <a:t>parseItems</a:t>
            </a:r>
            <a:r>
              <a:rPr kumimoji="0" lang="en-US" sz="2800" b="0" i="0" u="none" strike="noStrike" kern="1200" cap="none" spc="0" normalizeH="0" baseline="0" noProof="0" dirty="0">
                <a:ln>
                  <a:noFill/>
                </a:ln>
                <a:solidFill>
                  <a:schemeClr val="tx1"/>
                </a:solidFill>
                <a:effectLst/>
                <a:uLnTx/>
                <a:uFillTx/>
                <a:latin typeface="Franklin Gothic Medium" panose="020B0603020102020204" pitchFamily="34" charset="0"/>
                <a:cs typeface="Courier New" panose="02070309020205020404" pitchFamily="49" charset="0"/>
              </a:rPr>
              <a:t> – Type Checking Items</a:t>
            </a:r>
            <a:endParaRPr kumimoji="0" lang="en-US" sz="2800" b="0" i="0" u="none" strike="noStrike" kern="1200" cap="none" spc="0" normalizeH="0" baseline="0" noProof="0" dirty="0">
              <a:ln>
                <a:noFill/>
              </a:ln>
              <a:solidFill>
                <a:schemeClr val="tx1"/>
              </a:solidFill>
              <a:effectLst/>
              <a:uLnTx/>
              <a:uFillTx/>
              <a:latin typeface="Courier New" panose="02070309020205020404" pitchFamily="49" charset="0"/>
              <a:ea typeface="+mj-ea"/>
              <a:cs typeface="Courier New" panose="02070309020205020404" pitchFamily="49" charset="0"/>
            </a:endParaRPr>
          </a:p>
        </p:txBody>
      </p:sp>
      <p:sp>
        <p:nvSpPr>
          <p:cNvPr id="3" name="Content Placeholder 2">
            <a:extLst>
              <a:ext uri="{FF2B5EF4-FFF2-40B4-BE49-F238E27FC236}">
                <a16:creationId xmlns:a16="http://schemas.microsoft.com/office/drawing/2014/main" id="{5BC3732E-2A07-8AC1-6120-31F5D365BBA6}"/>
              </a:ext>
            </a:extLst>
          </p:cNvPr>
          <p:cNvSpPr>
            <a:spLocks noGrp="1"/>
          </p:cNvSpPr>
          <p:nvPr>
            <p:ph idx="1"/>
          </p:nvPr>
        </p:nvSpPr>
        <p:spPr>
          <a:xfrm>
            <a:off x="457199" y="1244160"/>
            <a:ext cx="8229601" cy="5140800"/>
          </a:xfrm>
        </p:spPr>
        <p:txBody>
          <a:bodyPr/>
          <a:lstStyle/>
          <a:p>
            <a:pPr marL="0" indent="0">
              <a:buNone/>
            </a:pPr>
            <a:r>
              <a:rPr lang="en-US" sz="1500" b="1" dirty="0">
                <a:solidFill>
                  <a:srgbClr val="0070C0"/>
                </a:solidFill>
                <a:latin typeface="Courier New" panose="02070309020205020404" pitchFamily="49" charset="0"/>
                <a:cs typeface="Courier New" panose="02070309020205020404" pitchFamily="49" charset="0"/>
              </a:rPr>
              <a:t>	const</a:t>
            </a:r>
            <a:r>
              <a:rPr lang="en-US" sz="1500" dirty="0">
                <a:latin typeface="Courier New" panose="02070309020205020404" pitchFamily="49" charset="0"/>
                <a:cs typeface="Courier New" panose="02070309020205020404" pitchFamily="49" charset="0"/>
              </a:rPr>
              <a:t> </a:t>
            </a:r>
            <a:r>
              <a:rPr lang="en-US" sz="1500" b="1" dirty="0" err="1">
                <a:latin typeface="Courier New" panose="02070309020205020404" pitchFamily="49" charset="0"/>
                <a:cs typeface="Courier New" panose="02070309020205020404" pitchFamily="49" charset="0"/>
              </a:rPr>
              <a:t>parseItem</a:t>
            </a:r>
            <a:r>
              <a:rPr lang="en-US" sz="1500" dirty="0">
                <a:latin typeface="Courier New" panose="02070309020205020404" pitchFamily="49" charset="0"/>
                <a:cs typeface="Courier New" panose="02070309020205020404" pitchFamily="49" charset="0"/>
              </a:rPr>
              <a:t> = (data: </a:t>
            </a:r>
            <a:r>
              <a:rPr lang="en-US" sz="1500" b="1" dirty="0">
                <a:solidFill>
                  <a:srgbClr val="00B050"/>
                </a:solidFill>
                <a:latin typeface="Courier New" panose="02070309020205020404" pitchFamily="49" charset="0"/>
                <a:cs typeface="Courier New" panose="02070309020205020404" pitchFamily="49" charset="0"/>
              </a:rPr>
              <a:t>unknown</a:t>
            </a:r>
            <a:r>
              <a:rPr lang="en-US" sz="1500" dirty="0">
                <a:latin typeface="Courier New" panose="02070309020205020404" pitchFamily="49" charset="0"/>
                <a:cs typeface="Courier New" panose="02070309020205020404" pitchFamily="49" charset="0"/>
              </a:rPr>
              <a:t>): Item[] =&gt; {</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if</a:t>
            </a: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isRecord</a:t>
            </a:r>
            <a:r>
              <a:rPr lang="en-US" sz="1500" dirty="0">
                <a:latin typeface="Courier New" panose="02070309020205020404" pitchFamily="49" charset="0"/>
                <a:cs typeface="Courier New" panose="02070309020205020404" pitchFamily="49" charset="0"/>
              </a:rPr>
              <a:t>(data))</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throw new</a:t>
            </a:r>
            <a:r>
              <a:rPr lang="en-US" sz="1500" dirty="0">
                <a:latin typeface="Courier New" panose="02070309020205020404" pitchFamily="49" charset="0"/>
                <a:cs typeface="Courier New" panose="02070309020205020404" pitchFamily="49" charset="0"/>
              </a:rPr>
              <a:t> Error(`not an record: ${</a:t>
            </a:r>
            <a:r>
              <a:rPr lang="en-US" sz="1500" b="1" dirty="0" err="1">
                <a:solidFill>
                  <a:srgbClr val="0070C0"/>
                </a:solidFill>
                <a:latin typeface="Courier New" panose="02070309020205020404" pitchFamily="49" charset="0"/>
                <a:cs typeface="Courier New" panose="02070309020205020404" pitchFamily="49" charset="0"/>
              </a:rPr>
              <a:t>typeof</a:t>
            </a:r>
            <a:r>
              <a:rPr lang="en-US" sz="1500" dirty="0">
                <a:latin typeface="Courier New" panose="02070309020205020404" pitchFamily="49" charset="0"/>
                <a:cs typeface="Courier New" panose="02070309020205020404" pitchFamily="49" charset="0"/>
              </a:rPr>
              <a:t> data}`);</a:t>
            </a:r>
          </a:p>
          <a:p>
            <a:pPr marL="0" indent="0">
              <a:buNone/>
            </a:pPr>
            <a:r>
              <a:rPr lang="en-US" sz="1500" dirty="0">
                <a:latin typeface="Courier New" panose="02070309020205020404" pitchFamily="49" charset="0"/>
                <a:cs typeface="Courier New" panose="02070309020205020404" pitchFamily="49" charset="0"/>
              </a:rPr>
              <a:t>	</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if</a:t>
            </a:r>
            <a:r>
              <a:rPr lang="en-US" sz="1500" dirty="0">
                <a:latin typeface="Courier New" panose="02070309020205020404" pitchFamily="49" charset="0"/>
                <a:cs typeface="Courier New" panose="02070309020205020404" pitchFamily="49" charset="0"/>
              </a:rPr>
              <a:t> (</a:t>
            </a:r>
            <a:r>
              <a:rPr lang="en-US" sz="1500" b="1" dirty="0" err="1">
                <a:solidFill>
                  <a:srgbClr val="0070C0"/>
                </a:solidFill>
                <a:latin typeface="Courier New" panose="02070309020205020404" pitchFamily="49" charset="0"/>
                <a:cs typeface="Courier New" panose="02070309020205020404" pitchFamily="49" charset="0"/>
              </a:rPr>
              <a:t>typeof</a:t>
            </a: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data.name</a:t>
            </a:r>
            <a:r>
              <a:rPr lang="en-US" sz="1500" dirty="0">
                <a:latin typeface="Courier New" panose="02070309020205020404" pitchFamily="49" charset="0"/>
                <a:cs typeface="Courier New" panose="02070309020205020404" pitchFamily="49" charset="0"/>
              </a:rPr>
              <a:t> !== "string")</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throw new</a:t>
            </a:r>
            <a:r>
              <a:rPr lang="en-US" sz="1500" dirty="0">
                <a:latin typeface="Courier New" panose="02070309020205020404" pitchFamily="49" charset="0"/>
                <a:cs typeface="Courier New" panose="02070309020205020404" pitchFamily="49" charset="0"/>
              </a:rPr>
              <a:t> Error(`name is not a string: ${</a:t>
            </a:r>
            <a:r>
              <a:rPr lang="en-US" sz="1500" b="1" dirty="0" err="1">
                <a:solidFill>
                  <a:srgbClr val="0070C0"/>
                </a:solidFill>
                <a:latin typeface="Courier New" panose="02070309020205020404" pitchFamily="49" charset="0"/>
                <a:cs typeface="Courier New" panose="02070309020205020404" pitchFamily="49" charset="0"/>
              </a:rPr>
              <a:t>typeof</a:t>
            </a: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data.name</a:t>
            </a:r>
            <a:r>
              <a:rPr lang="en-US" sz="1500" dirty="0">
                <a:latin typeface="Courier New" panose="02070309020205020404" pitchFamily="49" charset="0"/>
                <a:cs typeface="Courier New" panose="02070309020205020404" pitchFamily="49" charset="0"/>
              </a:rPr>
              <a:t>}`);</a:t>
            </a:r>
          </a:p>
          <a:p>
            <a:pPr marL="0" indent="0">
              <a:buNone/>
            </a:pPr>
            <a:r>
              <a:rPr lang="en-US" sz="1500" dirty="0">
                <a:latin typeface="Courier New" panose="02070309020205020404" pitchFamily="49" charset="0"/>
                <a:cs typeface="Courier New" panose="02070309020205020404" pitchFamily="49" charset="0"/>
              </a:rPr>
              <a:t>	</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if</a:t>
            </a:r>
            <a:r>
              <a:rPr lang="en-US" sz="1500" dirty="0">
                <a:latin typeface="Courier New" panose="02070309020205020404" pitchFamily="49" charset="0"/>
                <a:cs typeface="Courier New" panose="02070309020205020404" pitchFamily="49" charset="0"/>
              </a:rPr>
              <a:t> (</a:t>
            </a:r>
            <a:r>
              <a:rPr lang="en-US" sz="1500" b="1" dirty="0" err="1">
                <a:solidFill>
                  <a:srgbClr val="0070C0"/>
                </a:solidFill>
                <a:latin typeface="Courier New" panose="02070309020205020404" pitchFamily="49" charset="0"/>
                <a:cs typeface="Courier New" panose="02070309020205020404" pitchFamily="49" charset="0"/>
              </a:rPr>
              <a:t>typeof</a:t>
            </a: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data.completed</a:t>
            </a:r>
            <a:r>
              <a:rPr lang="en-US" sz="1500" dirty="0">
                <a:latin typeface="Courier New" panose="02070309020205020404" pitchFamily="49" charset="0"/>
                <a:cs typeface="Courier New" panose="02070309020205020404" pitchFamily="49" charset="0"/>
              </a:rPr>
              <a:t> !== "boolean")</a:t>
            </a:r>
          </a:p>
          <a:p>
            <a:pPr marL="0" indent="0">
              <a:buNone/>
            </a:pPr>
            <a:r>
              <a:rPr lang="en-US" sz="1500" dirty="0">
                <a:latin typeface="Courier New" panose="02070309020205020404" pitchFamily="49" charset="0"/>
                <a:cs typeface="Courier New" panose="02070309020205020404" pitchFamily="49" charset="0"/>
              </a:rPr>
              <a:t>	    </a:t>
            </a:r>
            <a:r>
              <a:rPr lang="en-US" sz="1500" b="1" dirty="0">
                <a:solidFill>
                  <a:srgbClr val="0070C0"/>
                </a:solidFill>
                <a:latin typeface="Courier New" panose="02070309020205020404" pitchFamily="49" charset="0"/>
                <a:cs typeface="Courier New" panose="02070309020205020404" pitchFamily="49" charset="0"/>
              </a:rPr>
              <a:t>throw new</a:t>
            </a:r>
            <a:r>
              <a:rPr lang="en-US" sz="1500" dirty="0">
                <a:latin typeface="Courier New" panose="02070309020205020404" pitchFamily="49" charset="0"/>
                <a:cs typeface="Courier New" panose="02070309020205020404" pitchFamily="49" charset="0"/>
              </a:rPr>
              <a:t> Error(`not a boolean: ${</a:t>
            </a:r>
            <a:r>
              <a:rPr lang="en-US" sz="1500" b="1" dirty="0" err="1">
                <a:solidFill>
                  <a:srgbClr val="0070C0"/>
                </a:solidFill>
                <a:latin typeface="Courier New" panose="02070309020205020404" pitchFamily="49" charset="0"/>
                <a:cs typeface="Courier New" panose="02070309020205020404" pitchFamily="49" charset="0"/>
              </a:rPr>
              <a:t>typeof</a:t>
            </a: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data.completed</a:t>
            </a:r>
            <a:r>
              <a:rPr lang="en-US" sz="1500" dirty="0">
                <a:latin typeface="Courier New" panose="02070309020205020404" pitchFamily="49" charset="0"/>
                <a:cs typeface="Courier New" panose="02070309020205020404" pitchFamily="49" charset="0"/>
              </a:rPr>
              <a:t>}`);</a:t>
            </a:r>
          </a:p>
          <a:p>
            <a:pPr marL="0" indent="0">
              <a:buNone/>
            </a:pPr>
            <a:endParaRPr lang="en-US" sz="1500" dirty="0">
              <a:latin typeface="Courier New" panose="02070309020205020404" pitchFamily="49" charset="0"/>
              <a:cs typeface="Courier New" panose="02070309020205020404" pitchFamily="49" charset="0"/>
            </a:endParaRPr>
          </a:p>
          <a:p>
            <a:pPr marL="0" indent="0">
              <a:buNone/>
            </a:pPr>
            <a:r>
              <a:rPr lang="en-US" sz="1500" b="1" dirty="0">
                <a:solidFill>
                  <a:srgbClr val="0070C0"/>
                </a:solidFill>
                <a:latin typeface="Courier New" panose="02070309020205020404" pitchFamily="49" charset="0"/>
                <a:cs typeface="Courier New" panose="02070309020205020404" pitchFamily="49" charset="0"/>
              </a:rPr>
              <a:t>	  return</a:t>
            </a:r>
            <a:r>
              <a:rPr lang="en-US" sz="1500" dirty="0">
                <a:latin typeface="Courier New" panose="02070309020205020404" pitchFamily="49" charset="0"/>
                <a:cs typeface="Courier New" panose="02070309020205020404" pitchFamily="49" charset="0"/>
              </a:rPr>
              <a:t> {name: </a:t>
            </a:r>
            <a:r>
              <a:rPr lang="en-US" sz="1500" dirty="0" err="1">
                <a:latin typeface="Courier New" panose="02070309020205020404" pitchFamily="49" charset="0"/>
                <a:cs typeface="Courier New" panose="02070309020205020404" pitchFamily="49" charset="0"/>
              </a:rPr>
              <a:t>data.name</a:t>
            </a:r>
            <a:r>
              <a:rPr lang="en-US" sz="1500" dirty="0">
                <a:latin typeface="Courier New" panose="02070309020205020404" pitchFamily="49" charset="0"/>
                <a:cs typeface="Courier New" panose="02070309020205020404" pitchFamily="49" charset="0"/>
              </a:rPr>
              <a:t>, completed: </a:t>
            </a:r>
            <a:r>
              <a:rPr lang="en-US" sz="1500" dirty="0" err="1">
                <a:latin typeface="Courier New" panose="02070309020205020404" pitchFamily="49" charset="0"/>
                <a:cs typeface="Courier New" panose="02070309020205020404" pitchFamily="49" charset="0"/>
              </a:rPr>
              <a:t>data.completed</a:t>
            </a:r>
            <a:r>
              <a:rPr lang="en-US" sz="1500" dirty="0">
                <a:latin typeface="Courier New" panose="02070309020205020404" pitchFamily="49" charset="0"/>
                <a:cs typeface="Courier New" panose="02070309020205020404" pitchFamily="49" charset="0"/>
              </a:rPr>
              <a:t>};</a:t>
            </a:r>
          </a:p>
          <a:p>
            <a:pPr marL="0" indent="0">
              <a:buNone/>
            </a:pPr>
            <a:r>
              <a:rPr lang="en-US" sz="1500" dirty="0">
                <a:latin typeface="Courier New" panose="02070309020205020404" pitchFamily="49" charset="0"/>
                <a:cs typeface="Courier New" panose="02070309020205020404" pitchFamily="49" charset="0"/>
              </a:rPr>
              <a:t>	};</a:t>
            </a:r>
          </a:p>
          <a:p>
            <a:pPr marL="0" indent="0">
              <a:buNone/>
            </a:pPr>
            <a:endParaRPr lang="en-US" sz="1500" dirty="0">
              <a:latin typeface="Courier New" panose="02070309020205020404" pitchFamily="49" charset="0"/>
              <a:cs typeface="Courier New" panose="02070309020205020404" pitchFamily="49" charset="0"/>
            </a:endParaRPr>
          </a:p>
        </p:txBody>
      </p:sp>
      <p:sp>
        <p:nvSpPr>
          <p:cNvPr id="2" name="Slide Number Placeholder 1">
            <a:extLst>
              <a:ext uri="{FF2B5EF4-FFF2-40B4-BE49-F238E27FC236}">
                <a16:creationId xmlns:a16="http://schemas.microsoft.com/office/drawing/2014/main" id="{3F5F253B-92DF-278D-F878-41C7FEC63870}"/>
              </a:ext>
            </a:extLst>
          </p:cNvPr>
          <p:cNvSpPr>
            <a:spLocks noGrp="1"/>
          </p:cNvSpPr>
          <p:nvPr>
            <p:ph type="sldNum" sz="quarter" idx="4"/>
          </p:nvPr>
        </p:nvSpPr>
        <p:spPr/>
        <p:txBody>
          <a:bodyPr/>
          <a:lstStyle/>
          <a:p>
            <a:fld id="{60F4F636-6A27-E649-AEDF-9DE4D4E58670}" type="slidenum">
              <a:rPr lang="en-US" smtClean="0"/>
              <a:pPr/>
              <a:t>48</a:t>
            </a:fld>
            <a:endParaRPr lang="en-US" dirty="0"/>
          </a:p>
        </p:txBody>
      </p:sp>
    </p:spTree>
    <p:extLst>
      <p:ext uri="{BB962C8B-B14F-4D97-AF65-F5344CB8AC3E}">
        <p14:creationId xmlns:p14="http://schemas.microsoft.com/office/powerpoint/2010/main" val="16297626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A90E7-E4C5-CBE1-0165-C1BAB541A444}"/>
              </a:ext>
            </a:extLst>
          </p:cNvPr>
          <p:cNvSpPr>
            <a:spLocks noGrp="1"/>
          </p:cNvSpPr>
          <p:nvPr>
            <p:ph type="title"/>
          </p:nvPr>
        </p:nvSpPr>
        <p:spPr/>
        <p:txBody>
          <a:bodyPr/>
          <a:lstStyle/>
          <a:p>
            <a:r>
              <a:rPr lang="en-US" dirty="0"/>
              <a:t>Use Type Checking to Avoid Debugging (1/2)</a:t>
            </a:r>
          </a:p>
        </p:txBody>
      </p:sp>
      <p:sp>
        <p:nvSpPr>
          <p:cNvPr id="3" name="Content Placeholder 2">
            <a:extLst>
              <a:ext uri="{FF2B5EF4-FFF2-40B4-BE49-F238E27FC236}">
                <a16:creationId xmlns:a16="http://schemas.microsoft.com/office/drawing/2014/main" id="{82CA83B8-CE86-F776-639D-CDCA81F1C955}"/>
              </a:ext>
            </a:extLst>
          </p:cNvPr>
          <p:cNvSpPr>
            <a:spLocks noGrp="1"/>
          </p:cNvSpPr>
          <p:nvPr>
            <p:ph idx="1"/>
          </p:nvPr>
        </p:nvSpPr>
        <p:spPr/>
        <p:txBody>
          <a:bodyPr/>
          <a:lstStyle/>
          <a:p>
            <a:r>
              <a:rPr lang="en-US" sz="2600" dirty="0"/>
              <a:t>Resist the temptation to skip checking types in JSON</a:t>
            </a:r>
          </a:p>
          <a:p>
            <a:pPr lvl="1"/>
            <a:r>
              <a:rPr lang="en-US" sz="2200" dirty="0"/>
              <a:t>“easy is the path that leads to </a:t>
            </a:r>
            <a:r>
              <a:rPr lang="en-US" sz="2200" dirty="0">
                <a:solidFill>
                  <a:srgbClr val="C00000"/>
                </a:solidFill>
              </a:rPr>
              <a:t>debugging</a:t>
            </a:r>
            <a:r>
              <a:rPr lang="en-US" sz="2200" dirty="0"/>
              <a:t>”</a:t>
            </a:r>
          </a:p>
          <a:p>
            <a:pPr lvl="1"/>
            <a:endParaRPr lang="en-US" sz="2200" dirty="0"/>
          </a:p>
          <a:p>
            <a:r>
              <a:rPr lang="en-US" sz="2600" dirty="0"/>
              <a:t>Query parameters also require checking:</a:t>
            </a:r>
          </a:p>
          <a:p>
            <a:pPr lvl="2"/>
            <a:endParaRPr lang="en-US" sz="12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url</a:t>
            </a:r>
            <a:r>
              <a:rPr lang="en-US" sz="1800" dirty="0">
                <a:latin typeface="Courier New" panose="02070309020205020404" pitchFamily="49" charset="0"/>
                <a:cs typeface="Courier New" panose="02070309020205020404" pitchFamily="49" charset="0"/>
              </a:rPr>
              <a:t> = "/list? " +</a:t>
            </a:r>
          </a:p>
          <a:p>
            <a:pPr lvl="2"/>
            <a:r>
              <a:rPr lang="en-US" sz="1800" dirty="0">
                <a:latin typeface="Courier New" panose="02070309020205020404" pitchFamily="49" charset="0"/>
                <a:cs typeface="Courier New" panose="02070309020205020404" pitchFamily="49" charset="0"/>
              </a:rPr>
              <a:t>	"category=" + </a:t>
            </a:r>
            <a:r>
              <a:rPr lang="en-US" sz="1800" b="1" dirty="0" err="1">
                <a:latin typeface="Courier New" panose="02070309020205020404" pitchFamily="49" charset="0"/>
                <a:cs typeface="Courier New" panose="02070309020205020404" pitchFamily="49" charset="0"/>
              </a:rPr>
              <a:t>encodeURIComponent</a:t>
            </a:r>
            <a:r>
              <a:rPr lang="en-US" sz="1800" dirty="0">
                <a:latin typeface="Courier New" panose="02070309020205020404" pitchFamily="49" charset="0"/>
                <a:cs typeface="Courier New" panose="02070309020205020404" pitchFamily="49" charset="0"/>
              </a:rPr>
              <a:t>(category);</a:t>
            </a:r>
          </a:p>
          <a:p>
            <a:pPr lvl="2"/>
            <a:endParaRPr lang="en-US" sz="1800" dirty="0">
              <a:latin typeface="Courier New" panose="02070309020205020404" pitchFamily="49" charset="0"/>
              <a:cs typeface="Courier New" panose="02070309020205020404" pitchFamily="49" charset="0"/>
            </a:endParaRPr>
          </a:p>
          <a:p>
            <a:pPr lvl="1"/>
            <a:r>
              <a:rPr lang="en-US" sz="2200" dirty="0"/>
              <a:t>converting from a string back to JS data is also </a:t>
            </a:r>
            <a:r>
              <a:rPr lang="en-US" sz="2200" i="1" dirty="0"/>
              <a:t>parsing</a:t>
            </a:r>
          </a:p>
          <a:p>
            <a:pPr lvl="1"/>
            <a:r>
              <a:rPr lang="en-US" sz="2200" dirty="0"/>
              <a:t>can be a bug in encoding or parsing</a:t>
            </a:r>
          </a:p>
        </p:txBody>
      </p:sp>
      <p:sp>
        <p:nvSpPr>
          <p:cNvPr id="4" name="Slide Number Placeholder 3">
            <a:extLst>
              <a:ext uri="{FF2B5EF4-FFF2-40B4-BE49-F238E27FC236}">
                <a16:creationId xmlns:a16="http://schemas.microsoft.com/office/drawing/2014/main" id="{01EE605C-D8EC-CEB2-72A2-A8204AC6FD23}"/>
              </a:ext>
            </a:extLst>
          </p:cNvPr>
          <p:cNvSpPr>
            <a:spLocks noGrp="1"/>
          </p:cNvSpPr>
          <p:nvPr>
            <p:ph type="sldNum" sz="quarter" idx="4"/>
          </p:nvPr>
        </p:nvSpPr>
        <p:spPr/>
        <p:txBody>
          <a:bodyPr/>
          <a:lstStyle/>
          <a:p>
            <a:fld id="{60F4F636-6A27-E649-AEDF-9DE4D4E58670}" type="slidenum">
              <a:rPr lang="en-US" smtClean="0"/>
              <a:pPr/>
              <a:t>49</a:t>
            </a:fld>
            <a:endParaRPr lang="en-US" dirty="0"/>
          </a:p>
        </p:txBody>
      </p:sp>
    </p:spTree>
    <p:extLst>
      <p:ext uri="{BB962C8B-B14F-4D97-AF65-F5344CB8AC3E}">
        <p14:creationId xmlns:p14="http://schemas.microsoft.com/office/powerpoint/2010/main" val="379949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6B34E-D77E-0FC6-0781-33BE0A8268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34E4C1-0E05-ECC1-43B9-EF09AD8B3C39}"/>
              </a:ext>
            </a:extLst>
          </p:cNvPr>
          <p:cNvSpPr>
            <a:spLocks noGrp="1"/>
          </p:cNvSpPr>
          <p:nvPr>
            <p:ph type="ctrTitle"/>
          </p:nvPr>
        </p:nvSpPr>
        <p:spPr/>
        <p:txBody>
          <a:bodyPr/>
          <a:lstStyle/>
          <a:p>
            <a:r>
              <a:rPr lang="en-US" dirty="0"/>
              <a:t>Multiple Components</a:t>
            </a:r>
            <a:endParaRPr lang="en-US" u="sng" dirty="0"/>
          </a:p>
        </p:txBody>
      </p:sp>
    </p:spTree>
    <p:extLst>
      <p:ext uri="{BB962C8B-B14F-4D97-AF65-F5344CB8AC3E}">
        <p14:creationId xmlns:p14="http://schemas.microsoft.com/office/powerpoint/2010/main" val="14358438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A90E7-E4C5-CBE1-0165-C1BAB541A444}"/>
              </a:ext>
            </a:extLst>
          </p:cNvPr>
          <p:cNvSpPr>
            <a:spLocks noGrp="1"/>
          </p:cNvSpPr>
          <p:nvPr>
            <p:ph type="title"/>
          </p:nvPr>
        </p:nvSpPr>
        <p:spPr/>
        <p:txBody>
          <a:bodyPr/>
          <a:lstStyle/>
          <a:p>
            <a:r>
              <a:rPr lang="en-US" dirty="0"/>
              <a:t>Use Type Checking to Avoid Debugging (2/2)</a:t>
            </a:r>
          </a:p>
        </p:txBody>
      </p:sp>
      <p:sp>
        <p:nvSpPr>
          <p:cNvPr id="3" name="Content Placeholder 2">
            <a:extLst>
              <a:ext uri="{FF2B5EF4-FFF2-40B4-BE49-F238E27FC236}">
                <a16:creationId xmlns:a16="http://schemas.microsoft.com/office/drawing/2014/main" id="{82CA83B8-CE86-F776-639D-CDCA81F1C955}"/>
              </a:ext>
            </a:extLst>
          </p:cNvPr>
          <p:cNvSpPr>
            <a:spLocks noGrp="1"/>
          </p:cNvSpPr>
          <p:nvPr>
            <p:ph idx="1"/>
          </p:nvPr>
        </p:nvSpPr>
        <p:spPr>
          <a:xfrm>
            <a:off x="457200" y="1244160"/>
            <a:ext cx="8229600" cy="5140800"/>
          </a:xfrm>
        </p:spPr>
        <p:txBody>
          <a:bodyPr/>
          <a:lstStyle/>
          <a:p>
            <a:r>
              <a:rPr lang="en-US" sz="2600" dirty="0"/>
              <a:t>Be careful of turning off type checking:</a:t>
            </a:r>
          </a:p>
          <a:p>
            <a:pPr lvl="2"/>
            <a:endParaRPr lang="en-US" sz="1200" dirty="0"/>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resp.json</a:t>
            </a:r>
            <a:r>
              <a:rPr lang="en-US" sz="1800" dirty="0">
                <a:latin typeface="Courier New" panose="02070309020205020404" pitchFamily="49" charset="0"/>
                <a:cs typeface="Courier New" panose="02070309020205020404" pitchFamily="49" charset="0"/>
              </a:rPr>
              <a:t>().then(</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.doAddJson</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a:t>
            </a:r>
          </a:p>
          <a:p>
            <a:pPr lvl="2"/>
            <a:endParaRPr lang="en-US" sz="1200" dirty="0">
              <a:latin typeface="Courier New" panose="02070309020205020404" pitchFamily="49" charset="0"/>
              <a:cs typeface="Courier New" panose="02070309020205020404" pitchFamily="49" charset="0"/>
            </a:endParaRPr>
          </a:p>
          <a:p>
            <a:pPr lvl="2"/>
            <a:r>
              <a:rPr lang="en-US" sz="1800" dirty="0" err="1">
                <a:latin typeface="Courier New" panose="02070309020205020404" pitchFamily="49" charset="0"/>
                <a:cs typeface="Courier New" panose="02070309020205020404" pitchFamily="49" charset="0"/>
              </a:rPr>
              <a:t>doAddJson</a:t>
            </a:r>
            <a:r>
              <a:rPr lang="en-US" sz="1800" dirty="0">
                <a:latin typeface="Courier New" panose="02070309020205020404" pitchFamily="49" charset="0"/>
                <a:cs typeface="Courier New" panose="02070309020205020404" pitchFamily="49" charset="0"/>
              </a:rPr>
              <a:t> = (data: </a:t>
            </a:r>
            <a:r>
              <a:rPr lang="en-US" sz="1800" b="1" dirty="0" err="1">
                <a:latin typeface="Courier New" panose="02070309020205020404" pitchFamily="49" charset="0"/>
                <a:cs typeface="Courier New" panose="02070309020205020404" pitchFamily="49" charset="0"/>
              </a:rPr>
              <a:t>TodoItem</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void</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.setState</a:t>
            </a:r>
            <a:r>
              <a:rPr lang="en-US" sz="1800" dirty="0">
                <a:latin typeface="Courier New" panose="02070309020205020404" pitchFamily="49" charset="0"/>
                <a:cs typeface="Courier New" panose="02070309020205020404" pitchFamily="49" charset="0"/>
              </a:rPr>
              <a:t>(</a:t>
            </a:r>
          </a:p>
          <a:p>
            <a:pPr lvl="2"/>
            <a:r>
              <a:rPr lang="en-US" sz="1800" dirty="0">
                <a:latin typeface="Courier New" panose="02070309020205020404" pitchFamily="49" charset="0"/>
                <a:cs typeface="Courier New" panose="02070309020205020404" pitchFamily="49" charset="0"/>
              </a:rPr>
              <a:t>      {items: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.state.items.concat</a:t>
            </a:r>
            <a:r>
              <a:rPr lang="en-US" sz="1800" dirty="0">
                <a:latin typeface="Courier New" panose="02070309020205020404" pitchFamily="49" charset="0"/>
                <a:cs typeface="Courier New" panose="02070309020205020404" pitchFamily="49" charset="0"/>
              </a:rPr>
              <a:t>([data])});</a:t>
            </a:r>
          </a:p>
          <a:p>
            <a:pPr lvl="2"/>
            <a:r>
              <a:rPr lang="en-US" sz="1800" dirty="0">
                <a:latin typeface="Courier New" panose="02070309020205020404" pitchFamily="49" charset="0"/>
                <a:cs typeface="Courier New" panose="02070309020205020404" pitchFamily="49" charset="0"/>
              </a:rPr>
              <a:t>};</a:t>
            </a:r>
          </a:p>
          <a:p>
            <a:pPr lvl="2"/>
            <a:endParaRPr lang="en-US" sz="1200" dirty="0">
              <a:latin typeface="Courier New" panose="02070309020205020404" pitchFamily="49" charset="0"/>
              <a:cs typeface="Courier New" panose="02070309020205020404" pitchFamily="49" charset="0"/>
            </a:endParaRPr>
          </a:p>
          <a:p>
            <a:pPr lvl="1"/>
            <a:r>
              <a:rPr lang="en-US" sz="2200" dirty="0"/>
              <a:t>promises use “</a:t>
            </a:r>
            <a:r>
              <a:rPr lang="en-US" sz="2000" b="1" dirty="0">
                <a:solidFill>
                  <a:srgbClr val="00B050"/>
                </a:solidFill>
                <a:latin typeface="Courier New" panose="02070309020205020404" pitchFamily="49" charset="0"/>
                <a:cs typeface="Courier New" panose="02070309020205020404" pitchFamily="49" charset="0"/>
              </a:rPr>
              <a:t>any</a:t>
            </a:r>
            <a:r>
              <a:rPr lang="en-US" sz="2200" dirty="0"/>
              <a:t>” instead of “</a:t>
            </a:r>
            <a:r>
              <a:rPr lang="en-US" sz="2000" b="1" dirty="0">
                <a:solidFill>
                  <a:srgbClr val="00B050"/>
                </a:solidFill>
                <a:latin typeface="Courier New" panose="02070309020205020404" pitchFamily="49" charset="0"/>
                <a:cs typeface="Courier New" panose="02070309020205020404" pitchFamily="49" charset="0"/>
              </a:rPr>
              <a:t>unknown</a:t>
            </a:r>
            <a:r>
              <a:rPr lang="en-US" sz="2200" dirty="0"/>
              <a:t>”, so</a:t>
            </a:r>
            <a:br>
              <a:rPr lang="en-US" sz="2200" dirty="0"/>
            </a:br>
            <a:r>
              <a:rPr lang="en-US" sz="2200" dirty="0"/>
              <a:t>TypeScript let you do this</a:t>
            </a:r>
          </a:p>
        </p:txBody>
      </p:sp>
      <p:sp>
        <p:nvSpPr>
          <p:cNvPr id="4" name="TextBox 3">
            <a:extLst>
              <a:ext uri="{FF2B5EF4-FFF2-40B4-BE49-F238E27FC236}">
                <a16:creationId xmlns:a16="http://schemas.microsoft.com/office/drawing/2014/main" id="{3C9234E8-6131-5468-0F77-79CAA4396C2E}"/>
              </a:ext>
            </a:extLst>
          </p:cNvPr>
          <p:cNvSpPr txBox="1"/>
          <p:nvPr/>
        </p:nvSpPr>
        <p:spPr>
          <a:xfrm>
            <a:off x="6013996" y="5321452"/>
            <a:ext cx="2492285" cy="584775"/>
          </a:xfrm>
          <a:prstGeom prst="rect">
            <a:avLst/>
          </a:prstGeom>
          <a:noFill/>
        </p:spPr>
        <p:txBody>
          <a:bodyPr wrap="none" rtlCol="0">
            <a:spAutoFit/>
          </a:bodyPr>
          <a:lstStyle/>
          <a:p>
            <a:r>
              <a:rPr lang="en-US" sz="1600" dirty="0">
                <a:solidFill>
                  <a:schemeClr val="accent3">
                    <a:lumMod val="75000"/>
                  </a:schemeClr>
                </a:solidFill>
                <a:latin typeface="Franklin Gothic Medium"/>
                <a:cs typeface="Franklin Gothic Medium"/>
              </a:rPr>
              <a:t>imagine this debugging</a:t>
            </a:r>
          </a:p>
          <a:p>
            <a:r>
              <a:rPr lang="en-US" sz="1600" dirty="0">
                <a:solidFill>
                  <a:schemeClr val="accent3">
                    <a:lumMod val="75000"/>
                  </a:schemeClr>
                </a:solidFill>
                <a:latin typeface="Franklin Gothic Medium"/>
                <a:cs typeface="Franklin Gothic Medium"/>
              </a:rPr>
              <a:t>when you make a mistake</a:t>
            </a:r>
          </a:p>
        </p:txBody>
      </p:sp>
      <p:sp>
        <p:nvSpPr>
          <p:cNvPr id="5" name="Slide Number Placeholder 4">
            <a:extLst>
              <a:ext uri="{FF2B5EF4-FFF2-40B4-BE49-F238E27FC236}">
                <a16:creationId xmlns:a16="http://schemas.microsoft.com/office/drawing/2014/main" id="{A2DC1EFC-FBC4-2574-167C-BA2EFCE1A37C}"/>
              </a:ext>
            </a:extLst>
          </p:cNvPr>
          <p:cNvSpPr>
            <a:spLocks noGrp="1"/>
          </p:cNvSpPr>
          <p:nvPr>
            <p:ph type="sldNum" sz="quarter" idx="4"/>
          </p:nvPr>
        </p:nvSpPr>
        <p:spPr/>
        <p:txBody>
          <a:bodyPr/>
          <a:lstStyle/>
          <a:p>
            <a:fld id="{60F4F636-6A27-E649-AEDF-9DE4D4E58670}" type="slidenum">
              <a:rPr lang="en-US" smtClean="0"/>
              <a:pPr/>
              <a:t>50</a:t>
            </a:fld>
            <a:endParaRPr lang="en-US" dirty="0"/>
          </a:p>
        </p:txBody>
      </p:sp>
    </p:spTree>
    <p:extLst>
      <p:ext uri="{BB962C8B-B14F-4D97-AF65-F5344CB8AC3E}">
        <p14:creationId xmlns:p14="http://schemas.microsoft.com/office/powerpoint/2010/main" val="46036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7FC1D-DE40-F76D-EF4C-47889BB2A11C}"/>
              </a:ext>
            </a:extLst>
          </p:cNvPr>
          <p:cNvSpPr>
            <a:spLocks noGrp="1"/>
          </p:cNvSpPr>
          <p:nvPr>
            <p:ph type="ctrTitle"/>
          </p:nvPr>
        </p:nvSpPr>
        <p:spPr/>
        <p:txBody>
          <a:bodyPr/>
          <a:lstStyle/>
          <a:p>
            <a:r>
              <a:rPr lang="en-US" dirty="0"/>
              <a:t>Debugging Client-Server</a:t>
            </a:r>
          </a:p>
        </p:txBody>
      </p:sp>
    </p:spTree>
    <p:extLst>
      <p:ext uri="{BB962C8B-B14F-4D97-AF65-F5344CB8AC3E}">
        <p14:creationId xmlns:p14="http://schemas.microsoft.com/office/powerpoint/2010/main" val="31214091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Writing the Server</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Full-stack apps introduce new ways of failing</a:t>
            </a:r>
          </a:p>
          <a:p>
            <a:pPr lvl="1"/>
            <a:r>
              <a:rPr lang="en-US" sz="2200" dirty="0"/>
              <a:t>can fail in the client due to a bug in the server</a:t>
            </a:r>
          </a:p>
          <a:p>
            <a:pPr lvl="1"/>
            <a:r>
              <a:rPr lang="en-US" sz="2200" dirty="0"/>
              <a:t>can fail in the server due to a bug in the client</a:t>
            </a:r>
          </a:p>
          <a:p>
            <a:pPr lvl="1"/>
            <a:endParaRPr lang="en-US" sz="2200" dirty="0"/>
          </a:p>
          <a:p>
            <a:r>
              <a:rPr lang="en-US" sz="2600" dirty="0"/>
              <a:t>Debugging a full-stack app is much harder</a:t>
            </a:r>
          </a:p>
          <a:p>
            <a:pPr lvl="1"/>
            <a:r>
              <a:rPr lang="en-US" sz="2200" dirty="0"/>
              <a:t>requires </a:t>
            </a:r>
            <a:r>
              <a:rPr lang="en-US" sz="2200" dirty="0">
                <a:solidFill>
                  <a:schemeClr val="accent3">
                    <a:lumMod val="75000"/>
                  </a:schemeClr>
                </a:solidFill>
              </a:rPr>
              <a:t>understanding</a:t>
            </a:r>
            <a:r>
              <a:rPr lang="en-US" sz="2200" dirty="0"/>
              <a:t> client, server, &amp; interactions</a:t>
            </a:r>
          </a:p>
          <a:p>
            <a:pPr lvl="1"/>
            <a:r>
              <a:rPr lang="en-US" sz="2200" dirty="0"/>
              <a:t>will take more time…</a:t>
            </a:r>
          </a:p>
          <a:p>
            <a:pPr lvl="1"/>
            <a:endParaRPr lang="en-US" sz="2200" dirty="0"/>
          </a:p>
        </p:txBody>
      </p:sp>
      <p:sp>
        <p:nvSpPr>
          <p:cNvPr id="4" name="Slide Number Placeholder 3">
            <a:extLst>
              <a:ext uri="{FF2B5EF4-FFF2-40B4-BE49-F238E27FC236}">
                <a16:creationId xmlns:a16="http://schemas.microsoft.com/office/drawing/2014/main" id="{AE2F3130-102F-EF26-2053-DCDBFFFB95F6}"/>
              </a:ext>
            </a:extLst>
          </p:cNvPr>
          <p:cNvSpPr>
            <a:spLocks noGrp="1"/>
          </p:cNvSpPr>
          <p:nvPr>
            <p:ph type="sldNum" sz="quarter" idx="4"/>
          </p:nvPr>
        </p:nvSpPr>
        <p:spPr/>
        <p:txBody>
          <a:bodyPr/>
          <a:lstStyle/>
          <a:p>
            <a:fld id="{60F4F636-6A27-E649-AEDF-9DE4D4E58670}" type="slidenum">
              <a:rPr lang="en-US" smtClean="0"/>
              <a:pPr/>
              <a:t>52</a:t>
            </a:fld>
            <a:endParaRPr lang="en-US" dirty="0"/>
          </a:p>
        </p:txBody>
      </p:sp>
    </p:spTree>
    <p:extLst>
      <p:ext uri="{BB962C8B-B14F-4D97-AF65-F5344CB8AC3E}">
        <p14:creationId xmlns:p14="http://schemas.microsoft.com/office/powerpoint/2010/main" val="32836480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792A3-43DD-558F-8CF8-1C3B2A51CB1D}"/>
              </a:ext>
            </a:extLst>
          </p:cNvPr>
          <p:cNvSpPr>
            <a:spLocks noGrp="1"/>
          </p:cNvSpPr>
          <p:nvPr>
            <p:ph type="ctrTitle"/>
          </p:nvPr>
        </p:nvSpPr>
        <p:spPr>
          <a:xfrm>
            <a:off x="123570" y="3021093"/>
            <a:ext cx="8118269" cy="574724"/>
          </a:xfrm>
        </p:spPr>
        <p:txBody>
          <a:bodyPr/>
          <a:lstStyle/>
          <a:p>
            <a:pPr algn="r"/>
            <a:r>
              <a:rPr lang="en-US" sz="2800" dirty="0"/>
              <a:t>“Engineers are paid to </a:t>
            </a:r>
            <a:r>
              <a:rPr lang="en-US" sz="2800" dirty="0">
                <a:solidFill>
                  <a:srgbClr val="7030A0"/>
                </a:solidFill>
              </a:rPr>
              <a:t>think</a:t>
            </a:r>
            <a:r>
              <a:rPr lang="en-US" sz="2800" dirty="0"/>
              <a:t> and </a:t>
            </a:r>
            <a:r>
              <a:rPr lang="en-US" sz="2800" b="1" dirty="0">
                <a:solidFill>
                  <a:schemeClr val="accent3">
                    <a:lumMod val="75000"/>
                  </a:schemeClr>
                </a:solidFill>
              </a:rPr>
              <a:t>understand</a:t>
            </a:r>
            <a:r>
              <a:rPr lang="en-US" sz="2800" dirty="0"/>
              <a:t>.”</a:t>
            </a:r>
            <a:endParaRPr lang="en-US" sz="2400" dirty="0"/>
          </a:p>
        </p:txBody>
      </p:sp>
      <p:sp>
        <p:nvSpPr>
          <p:cNvPr id="5" name="Title 1">
            <a:extLst>
              <a:ext uri="{FF2B5EF4-FFF2-40B4-BE49-F238E27FC236}">
                <a16:creationId xmlns:a16="http://schemas.microsoft.com/office/drawing/2014/main" id="{BEA506EC-ADE2-9471-E8E5-269846F2A1B2}"/>
              </a:ext>
            </a:extLst>
          </p:cNvPr>
          <p:cNvSpPr txBox="1">
            <a:spLocks/>
          </p:cNvSpPr>
          <p:nvPr/>
        </p:nvSpPr>
        <p:spPr>
          <a:xfrm>
            <a:off x="123569" y="3595817"/>
            <a:ext cx="8118269" cy="815815"/>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r"/>
            <a:r>
              <a:rPr lang="en-US" sz="2400" dirty="0"/>
              <a:t>— Class slogan #1</a:t>
            </a:r>
          </a:p>
        </p:txBody>
      </p:sp>
    </p:spTree>
    <p:extLst>
      <p:ext uri="{BB962C8B-B14F-4D97-AF65-F5344CB8AC3E}">
        <p14:creationId xmlns:p14="http://schemas.microsoft.com/office/powerpoint/2010/main" val="38053908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C61C6-EEA8-7A70-B8CA-B4B6C05DF0BA}"/>
              </a:ext>
            </a:extLst>
          </p:cNvPr>
          <p:cNvSpPr>
            <a:spLocks noGrp="1"/>
          </p:cNvSpPr>
          <p:nvPr>
            <p:ph type="title"/>
          </p:nvPr>
        </p:nvSpPr>
        <p:spPr/>
        <p:txBody>
          <a:bodyPr/>
          <a:lstStyle/>
          <a:p>
            <a:r>
              <a:rPr lang="en-US" dirty="0"/>
              <a:t>Client-Server Communication Complexity</a:t>
            </a:r>
          </a:p>
        </p:txBody>
      </p:sp>
      <p:grpSp>
        <p:nvGrpSpPr>
          <p:cNvPr id="3" name="Group 2">
            <a:extLst>
              <a:ext uri="{FF2B5EF4-FFF2-40B4-BE49-F238E27FC236}">
                <a16:creationId xmlns:a16="http://schemas.microsoft.com/office/drawing/2014/main" id="{7B8113C6-F421-2ADE-7E00-EF7E25D48CA7}"/>
              </a:ext>
              <a:ext uri="{C183D7F6-B498-43B3-948B-1728B52AA6E4}">
                <adec:decorative xmlns:adec="http://schemas.microsoft.com/office/drawing/2017/decorative" val="1"/>
              </a:ext>
            </a:extLst>
          </p:cNvPr>
          <p:cNvGrpSpPr/>
          <p:nvPr/>
        </p:nvGrpSpPr>
        <p:grpSpPr>
          <a:xfrm>
            <a:off x="457200" y="451485"/>
            <a:ext cx="8686800" cy="2449591"/>
            <a:chOff x="457200" y="451485"/>
            <a:chExt cx="8686800" cy="2449591"/>
          </a:xfrm>
        </p:grpSpPr>
        <p:pic>
          <p:nvPicPr>
            <p:cNvPr id="4" name="Picture 8">
              <a:extLst>
                <a:ext uri="{FF2B5EF4-FFF2-40B4-BE49-F238E27FC236}">
                  <a16:creationId xmlns:a16="http://schemas.microsoft.com/office/drawing/2014/main" id="{1AA55C73-17B9-9DC8-98F4-CC0C4EA8F9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39798"/>
              <a:ext cx="1000494" cy="100049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a:extLst>
                <a:ext uri="{FF2B5EF4-FFF2-40B4-BE49-F238E27FC236}">
                  <a16:creationId xmlns:a16="http://schemas.microsoft.com/office/drawing/2014/main" id="{8F9D07F7-4186-3859-BA4F-80D8050F95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2843" y="451485"/>
              <a:ext cx="1731157" cy="244959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D3ED046-D1B3-0582-7F17-783967F53667}"/>
                </a:ext>
              </a:extLst>
            </p:cNvPr>
            <p:cNvSpPr txBox="1"/>
            <p:nvPr/>
          </p:nvSpPr>
          <p:spPr>
            <a:xfrm>
              <a:off x="7879298" y="2059544"/>
              <a:ext cx="792461" cy="369332"/>
            </a:xfrm>
            <a:prstGeom prst="rect">
              <a:avLst/>
            </a:prstGeom>
            <a:noFill/>
          </p:spPr>
          <p:txBody>
            <a:bodyPr wrap="none" rtlCol="0">
              <a:spAutoFit/>
            </a:bodyPr>
            <a:lstStyle/>
            <a:p>
              <a:r>
                <a:rPr lang="en-US" dirty="0">
                  <a:latin typeface="Franklin Gothic Medium"/>
                  <a:cs typeface="Franklin Gothic Medium"/>
                </a:rPr>
                <a:t>server</a:t>
              </a:r>
            </a:p>
          </p:txBody>
        </p:sp>
        <p:sp>
          <p:nvSpPr>
            <p:cNvPr id="12" name="TextBox 11">
              <a:extLst>
                <a:ext uri="{FF2B5EF4-FFF2-40B4-BE49-F238E27FC236}">
                  <a16:creationId xmlns:a16="http://schemas.microsoft.com/office/drawing/2014/main" id="{C7B70097-86A7-F8E4-E87A-77D2CA8335D3}"/>
                </a:ext>
              </a:extLst>
            </p:cNvPr>
            <p:cNvSpPr txBox="1"/>
            <p:nvPr/>
          </p:nvSpPr>
          <p:spPr>
            <a:xfrm>
              <a:off x="595008" y="2063062"/>
              <a:ext cx="724878" cy="369332"/>
            </a:xfrm>
            <a:prstGeom prst="rect">
              <a:avLst/>
            </a:prstGeom>
            <a:noFill/>
          </p:spPr>
          <p:txBody>
            <a:bodyPr wrap="none" rtlCol="0">
              <a:spAutoFit/>
            </a:bodyPr>
            <a:lstStyle/>
            <a:p>
              <a:r>
                <a:rPr lang="en-US" dirty="0">
                  <a:latin typeface="Franklin Gothic Medium"/>
                  <a:cs typeface="Franklin Gothic Medium"/>
                </a:rPr>
                <a:t>client</a:t>
              </a:r>
            </a:p>
          </p:txBody>
        </p:sp>
      </p:grpSp>
      <p:cxnSp>
        <p:nvCxnSpPr>
          <p:cNvPr id="13" name="Straight Arrow Connector 12" descr="the client sends the fetch request for /api/add to the server">
            <a:extLst>
              <a:ext uri="{FF2B5EF4-FFF2-40B4-BE49-F238E27FC236}">
                <a16:creationId xmlns:a16="http://schemas.microsoft.com/office/drawing/2014/main" id="{1B319295-4046-D3B0-1F89-0E14E8C2517D}"/>
              </a:ext>
            </a:extLst>
          </p:cNvPr>
          <p:cNvCxnSpPr>
            <a:cxnSpLocks/>
          </p:cNvCxnSpPr>
          <p:nvPr/>
        </p:nvCxnSpPr>
        <p:spPr>
          <a:xfrm>
            <a:off x="4062713" y="3376082"/>
            <a:ext cx="1484039" cy="0"/>
          </a:xfrm>
          <a:prstGeom prst="straightConnector1">
            <a:avLst/>
          </a:prstGeom>
          <a:ln>
            <a:solidFill>
              <a:srgbClr val="0070C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descr="the server responds to the client’s request with a payload, in this case the name of the todo &amp; added: true">
            <a:extLst>
              <a:ext uri="{FF2B5EF4-FFF2-40B4-BE49-F238E27FC236}">
                <a16:creationId xmlns:a16="http://schemas.microsoft.com/office/drawing/2014/main" id="{1035FFB7-9C20-EC54-AE99-39D7CBE57BB1}"/>
              </a:ext>
            </a:extLst>
          </p:cNvPr>
          <p:cNvCxnSpPr>
            <a:cxnSpLocks/>
          </p:cNvCxnSpPr>
          <p:nvPr/>
        </p:nvCxnSpPr>
        <p:spPr>
          <a:xfrm flipH="1">
            <a:off x="4062713" y="4688405"/>
            <a:ext cx="1484039" cy="0"/>
          </a:xfrm>
          <a:prstGeom prst="straightConnector1">
            <a:avLst/>
          </a:prstGeom>
          <a:ln>
            <a:solidFill>
              <a:srgbClr val="7030A0"/>
            </a:solidFill>
            <a:tailEnd type="triangle"/>
          </a:ln>
          <a:effectLst/>
        </p:spPr>
        <p:style>
          <a:lnRef idx="2">
            <a:schemeClr val="accent1"/>
          </a:lnRef>
          <a:fillRef idx="0">
            <a:schemeClr val="accent1"/>
          </a:fillRef>
          <a:effectRef idx="1">
            <a:schemeClr val="accent1"/>
          </a:effectRef>
          <a:fontRef idx="minor">
            <a:schemeClr val="tx1"/>
          </a:fontRef>
        </p:style>
      </p:cxnSp>
      <p:pic>
        <p:nvPicPr>
          <p:cNvPr id="15" name="Picture 14" descr="The user hits “add” on the to-do list with an item called laundry">
            <a:extLst>
              <a:ext uri="{FF2B5EF4-FFF2-40B4-BE49-F238E27FC236}">
                <a16:creationId xmlns:a16="http://schemas.microsoft.com/office/drawing/2014/main" id="{EEC577BA-C92C-A5E9-2634-42F7E3891B07}"/>
              </a:ext>
            </a:extLst>
          </p:cNvPr>
          <p:cNvPicPr>
            <a:picLocks noChangeAspect="1"/>
          </p:cNvPicPr>
          <p:nvPr/>
        </p:nvPicPr>
        <p:blipFill>
          <a:blip r:embed="rId4"/>
          <a:stretch>
            <a:fillRect/>
          </a:stretch>
        </p:blipFill>
        <p:spPr>
          <a:xfrm>
            <a:off x="1575948" y="1973319"/>
            <a:ext cx="3363330" cy="480476"/>
          </a:xfrm>
          <a:prstGeom prst="rect">
            <a:avLst/>
          </a:prstGeom>
        </p:spPr>
      </p:pic>
      <p:sp>
        <p:nvSpPr>
          <p:cNvPr id="16" name="TextBox 15">
            <a:extLst>
              <a:ext uri="{FF2B5EF4-FFF2-40B4-BE49-F238E27FC236}">
                <a16:creationId xmlns:a16="http://schemas.microsoft.com/office/drawing/2014/main" id="{C19E4ADC-C5C3-7C6D-9EA6-CF5CDBC0E656}"/>
              </a:ext>
            </a:extLst>
          </p:cNvPr>
          <p:cNvSpPr txBox="1"/>
          <p:nvPr/>
        </p:nvSpPr>
        <p:spPr>
          <a:xfrm>
            <a:off x="1501503" y="2816281"/>
            <a:ext cx="2370329" cy="707886"/>
          </a:xfrm>
          <a:prstGeom prst="rect">
            <a:avLst/>
          </a:prstGeom>
          <a:noFill/>
        </p:spPr>
        <p:txBody>
          <a:bodyPr wrap="none" rtlCol="0">
            <a:spAutoFit/>
          </a:bodyPr>
          <a:lstStyle/>
          <a:p>
            <a:r>
              <a:rPr lang="en-US" sz="2000" dirty="0" err="1">
                <a:solidFill>
                  <a:schemeClr val="accent3">
                    <a:lumMod val="50000"/>
                  </a:schemeClr>
                </a:solidFill>
                <a:latin typeface="Franklin Gothic Medium"/>
                <a:cs typeface="Franklin Gothic Medium"/>
              </a:rPr>
              <a:t>doAddClick</a:t>
            </a:r>
            <a:endParaRPr lang="en-US" sz="2000" dirty="0">
              <a:solidFill>
                <a:schemeClr val="accent3">
                  <a:lumMod val="50000"/>
                </a:schemeClr>
              </a:solidFill>
              <a:latin typeface="Franklin Gothic Medium"/>
              <a:cs typeface="Franklin Gothic Medium"/>
            </a:endParaRPr>
          </a:p>
          <a:p>
            <a:pPr marL="457200" indent="-274320">
              <a:buFont typeface="System Font Regular"/>
              <a:buChar char="–"/>
            </a:pPr>
            <a:r>
              <a:rPr lang="en-US" sz="2000" dirty="0">
                <a:solidFill>
                  <a:schemeClr val="accent3">
                    <a:lumMod val="75000"/>
                  </a:schemeClr>
                </a:solidFill>
                <a:latin typeface="Franklin Gothic Medium"/>
                <a:cs typeface="Franklin Gothic Medium"/>
              </a:rPr>
              <a:t>fetch </a:t>
            </a:r>
            <a:r>
              <a:rPr lang="en-US" dirty="0">
                <a:solidFill>
                  <a:schemeClr val="accent3">
                    <a:lumMod val="75000"/>
                  </a:schemeClr>
                </a:solidFill>
                <a:latin typeface="Courier New" panose="02070309020205020404" pitchFamily="49" charset="0"/>
                <a:cs typeface="Courier New" panose="02070309020205020404" pitchFamily="49" charset="0"/>
              </a:rPr>
              <a:t>/</a:t>
            </a:r>
            <a:r>
              <a:rPr lang="en-US" dirty="0" err="1">
                <a:solidFill>
                  <a:schemeClr val="accent3">
                    <a:lumMod val="75000"/>
                  </a:schemeClr>
                </a:solidFill>
                <a:latin typeface="Courier New" panose="02070309020205020404" pitchFamily="49" charset="0"/>
                <a:cs typeface="Courier New" panose="02070309020205020404" pitchFamily="49" charset="0"/>
              </a:rPr>
              <a:t>api</a:t>
            </a:r>
            <a:r>
              <a:rPr lang="en-US" dirty="0">
                <a:solidFill>
                  <a:schemeClr val="accent3">
                    <a:lumMod val="75000"/>
                  </a:schemeClr>
                </a:solidFill>
                <a:latin typeface="Courier New" panose="02070309020205020404" pitchFamily="49" charset="0"/>
                <a:cs typeface="Courier New" panose="02070309020205020404" pitchFamily="49" charset="0"/>
              </a:rPr>
              <a:t>/add</a:t>
            </a:r>
          </a:p>
        </p:txBody>
      </p:sp>
      <p:sp>
        <p:nvSpPr>
          <p:cNvPr id="17" name="TextBox 16">
            <a:extLst>
              <a:ext uri="{FF2B5EF4-FFF2-40B4-BE49-F238E27FC236}">
                <a16:creationId xmlns:a16="http://schemas.microsoft.com/office/drawing/2014/main" id="{8CB60B24-FCDF-9115-EF17-B12B2A083715}"/>
              </a:ext>
            </a:extLst>
          </p:cNvPr>
          <p:cNvSpPr txBox="1"/>
          <p:nvPr/>
        </p:nvSpPr>
        <p:spPr>
          <a:xfrm>
            <a:off x="5765160" y="2928370"/>
            <a:ext cx="1702517" cy="1015663"/>
          </a:xfrm>
          <a:prstGeom prst="rect">
            <a:avLst/>
          </a:prstGeom>
          <a:noFill/>
        </p:spPr>
        <p:txBody>
          <a:bodyPr wrap="none" rtlCol="0">
            <a:spAutoFit/>
          </a:bodyPr>
          <a:lstStyle/>
          <a:p>
            <a:r>
              <a:rPr lang="en-US" sz="2000" dirty="0">
                <a:solidFill>
                  <a:schemeClr val="accent3">
                    <a:lumMod val="50000"/>
                  </a:schemeClr>
                </a:solidFill>
                <a:latin typeface="Franklin Gothic Medium"/>
                <a:cs typeface="Franklin Gothic Medium"/>
              </a:rPr>
              <a:t>express</a:t>
            </a:r>
          </a:p>
          <a:p>
            <a:pPr marL="457200" indent="-274320">
              <a:buFont typeface="System Font Regular"/>
              <a:buChar char="–"/>
            </a:pPr>
            <a:r>
              <a:rPr lang="en-US" sz="2000" dirty="0">
                <a:solidFill>
                  <a:schemeClr val="accent3">
                    <a:lumMod val="75000"/>
                  </a:schemeClr>
                </a:solidFill>
                <a:latin typeface="Franklin Gothic Medium"/>
                <a:cs typeface="Franklin Gothic Medium"/>
              </a:rPr>
              <a:t>find route</a:t>
            </a:r>
          </a:p>
          <a:p>
            <a:endParaRPr lang="en-US" sz="2000" dirty="0">
              <a:solidFill>
                <a:schemeClr val="accent3">
                  <a:lumMod val="50000"/>
                </a:schemeClr>
              </a:solidFill>
              <a:latin typeface="Franklin Gothic Medium"/>
              <a:cs typeface="Franklin Gothic Medium"/>
            </a:endParaRPr>
          </a:p>
        </p:txBody>
      </p:sp>
      <p:sp>
        <p:nvSpPr>
          <p:cNvPr id="18" name="TextBox 17">
            <a:extLst>
              <a:ext uri="{FF2B5EF4-FFF2-40B4-BE49-F238E27FC236}">
                <a16:creationId xmlns:a16="http://schemas.microsoft.com/office/drawing/2014/main" id="{5F2401B8-834D-AABB-31F9-A363F1C1BF34}"/>
              </a:ext>
            </a:extLst>
          </p:cNvPr>
          <p:cNvSpPr txBox="1"/>
          <p:nvPr/>
        </p:nvSpPr>
        <p:spPr>
          <a:xfrm>
            <a:off x="1506120" y="3976473"/>
            <a:ext cx="2365712" cy="1015663"/>
          </a:xfrm>
          <a:prstGeom prst="rect">
            <a:avLst/>
          </a:prstGeom>
          <a:noFill/>
        </p:spPr>
        <p:txBody>
          <a:bodyPr wrap="none" rtlCol="0">
            <a:spAutoFit/>
          </a:bodyPr>
          <a:lstStyle/>
          <a:p>
            <a:r>
              <a:rPr lang="en-US" sz="2000" dirty="0" err="1">
                <a:solidFill>
                  <a:schemeClr val="accent3">
                    <a:lumMod val="50000"/>
                  </a:schemeClr>
                </a:solidFill>
                <a:latin typeface="Franklin Gothic Medium"/>
                <a:cs typeface="Franklin Gothic Medium"/>
              </a:rPr>
              <a:t>doAddJson</a:t>
            </a:r>
            <a:endParaRPr lang="en-US" sz="2000" dirty="0">
              <a:solidFill>
                <a:schemeClr val="accent3">
                  <a:lumMod val="50000"/>
                </a:schemeClr>
              </a:solidFill>
              <a:latin typeface="Franklin Gothic Medium"/>
              <a:cs typeface="Franklin Gothic Medium"/>
            </a:endParaRPr>
          </a:p>
          <a:p>
            <a:pPr marL="457200" indent="-274320">
              <a:buFont typeface="System Font Regular"/>
              <a:buChar char="–"/>
            </a:pPr>
            <a:r>
              <a:rPr lang="en-US" sz="2000" dirty="0">
                <a:solidFill>
                  <a:schemeClr val="accent3">
                    <a:lumMod val="75000"/>
                  </a:schemeClr>
                </a:solidFill>
                <a:latin typeface="Franklin Gothic Medium"/>
                <a:cs typeface="Franklin Gothic Medium"/>
              </a:rPr>
              <a:t>check response</a:t>
            </a:r>
          </a:p>
          <a:p>
            <a:pPr marL="457200" indent="-274320">
              <a:buFont typeface="System Font Regular"/>
              <a:buChar char="–"/>
            </a:pPr>
            <a:r>
              <a:rPr lang="en-US" sz="2000" dirty="0">
                <a:solidFill>
                  <a:schemeClr val="accent3">
                    <a:lumMod val="75000"/>
                  </a:schemeClr>
                </a:solidFill>
                <a:latin typeface="Franklin Gothic Medium"/>
                <a:cs typeface="Courier New" panose="02070309020205020404" pitchFamily="49" charset="0"/>
              </a:rPr>
              <a:t>update state</a:t>
            </a:r>
            <a:endParaRPr lang="en-US" dirty="0">
              <a:solidFill>
                <a:schemeClr val="accent3">
                  <a:lumMod val="75000"/>
                </a:schemeClr>
              </a:solidFill>
              <a:latin typeface="Courier New" panose="02070309020205020404" pitchFamily="49" charset="0"/>
              <a:cs typeface="Courier New" panose="02070309020205020404" pitchFamily="49" charset="0"/>
            </a:endParaRPr>
          </a:p>
        </p:txBody>
      </p:sp>
      <p:pic>
        <p:nvPicPr>
          <p:cNvPr id="21" name="Picture 20" descr="The to-do list now has a laundry item that is incomplete">
            <a:extLst>
              <a:ext uri="{FF2B5EF4-FFF2-40B4-BE49-F238E27FC236}">
                <a16:creationId xmlns:a16="http://schemas.microsoft.com/office/drawing/2014/main" id="{A6E29ED6-EEF3-874C-EC3C-5B8460FB50B7}"/>
              </a:ext>
            </a:extLst>
          </p:cNvPr>
          <p:cNvPicPr>
            <a:picLocks noChangeAspect="1"/>
          </p:cNvPicPr>
          <p:nvPr/>
        </p:nvPicPr>
        <p:blipFill>
          <a:blip r:embed="rId5"/>
          <a:stretch>
            <a:fillRect/>
          </a:stretch>
        </p:blipFill>
        <p:spPr>
          <a:xfrm>
            <a:off x="2382806" y="5459168"/>
            <a:ext cx="1679907" cy="1138920"/>
          </a:xfrm>
          <a:prstGeom prst="rect">
            <a:avLst/>
          </a:prstGeom>
        </p:spPr>
      </p:pic>
      <p:sp>
        <p:nvSpPr>
          <p:cNvPr id="8" name="TextBox 7">
            <a:extLst>
              <a:ext uri="{FF2B5EF4-FFF2-40B4-BE49-F238E27FC236}">
                <a16:creationId xmlns:a16="http://schemas.microsoft.com/office/drawing/2014/main" id="{059DBFBE-CC94-AE74-8DE1-9240E1B13238}"/>
              </a:ext>
            </a:extLst>
          </p:cNvPr>
          <p:cNvSpPr txBox="1"/>
          <p:nvPr/>
        </p:nvSpPr>
        <p:spPr>
          <a:xfrm>
            <a:off x="5737633" y="3944033"/>
            <a:ext cx="3251518" cy="1846659"/>
          </a:xfrm>
          <a:prstGeom prst="rect">
            <a:avLst/>
          </a:prstGeom>
          <a:noFill/>
        </p:spPr>
        <p:txBody>
          <a:bodyPr wrap="square">
            <a:spAutoFit/>
          </a:bodyPr>
          <a:lstStyle/>
          <a:p>
            <a:r>
              <a:rPr lang="en-US" sz="2000" dirty="0" err="1">
                <a:solidFill>
                  <a:schemeClr val="accent3">
                    <a:lumMod val="50000"/>
                  </a:schemeClr>
                </a:solidFill>
                <a:latin typeface="Franklin Gothic Medium"/>
                <a:cs typeface="Franklin Gothic Medium"/>
              </a:rPr>
              <a:t>addItem</a:t>
            </a:r>
            <a:endParaRPr lang="en-US" sz="2000" dirty="0">
              <a:solidFill>
                <a:schemeClr val="accent3">
                  <a:lumMod val="50000"/>
                </a:schemeClr>
              </a:solidFill>
              <a:latin typeface="Franklin Gothic Medium"/>
              <a:cs typeface="Franklin Gothic Medium"/>
            </a:endParaRPr>
          </a:p>
          <a:p>
            <a:pPr marL="457200" indent="-274320">
              <a:buFont typeface="System Font Regular"/>
              <a:buChar char="–"/>
            </a:pPr>
            <a:r>
              <a:rPr lang="en-US" sz="2000" dirty="0">
                <a:solidFill>
                  <a:schemeClr val="accent3">
                    <a:lumMod val="75000"/>
                  </a:schemeClr>
                </a:solidFill>
                <a:latin typeface="Franklin Gothic Medium"/>
                <a:cs typeface="Franklin Gothic Medium"/>
              </a:rPr>
              <a:t>check parameters</a:t>
            </a:r>
          </a:p>
          <a:p>
            <a:pPr marL="457200" indent="-274320">
              <a:buFont typeface="System Font Regular"/>
              <a:buChar char="–"/>
            </a:pPr>
            <a:r>
              <a:rPr lang="en-US" sz="2000" dirty="0">
                <a:solidFill>
                  <a:schemeClr val="accent3">
                    <a:lumMod val="75000"/>
                  </a:schemeClr>
                </a:solidFill>
                <a:latin typeface="Franklin Gothic Medium"/>
                <a:cs typeface="Courier New" panose="02070309020205020404" pitchFamily="49" charset="0"/>
              </a:rPr>
              <a:t>send </a:t>
            </a:r>
            <a:r>
              <a:rPr lang="en-US" dirty="0">
                <a:solidFill>
                  <a:schemeClr val="accent3">
                    <a:lumMod val="75000"/>
                  </a:schemeClr>
                </a:solidFill>
                <a:latin typeface="Courier New" panose="02070309020205020404" pitchFamily="49" charset="0"/>
                <a:cs typeface="Courier New" panose="02070309020205020404" pitchFamily="49" charset="0"/>
              </a:rPr>
              <a:t>{</a:t>
            </a:r>
            <a:br>
              <a:rPr lang="en-US" dirty="0">
                <a:solidFill>
                  <a:schemeClr val="accent3">
                    <a:lumMod val="75000"/>
                  </a:schemeClr>
                </a:solidFill>
                <a:latin typeface="Courier New" panose="02070309020205020404" pitchFamily="49" charset="0"/>
                <a:cs typeface="Courier New" panose="02070309020205020404" pitchFamily="49" charset="0"/>
              </a:rPr>
            </a:br>
            <a:r>
              <a:rPr lang="en-US" dirty="0">
                <a:solidFill>
                  <a:schemeClr val="accent3">
                    <a:lumMod val="75000"/>
                  </a:schemeClr>
                </a:solidFill>
                <a:latin typeface="Courier New" panose="02070309020205020404" pitchFamily="49" charset="0"/>
                <a:cs typeface="Courier New" panose="02070309020205020404" pitchFamily="49" charset="0"/>
              </a:rPr>
              <a:t>  name: "laundry”,</a:t>
            </a:r>
            <a:br>
              <a:rPr lang="en-US" dirty="0">
                <a:solidFill>
                  <a:schemeClr val="accent3">
                    <a:lumMod val="75000"/>
                  </a:schemeClr>
                </a:solidFill>
                <a:latin typeface="Courier New" panose="02070309020205020404" pitchFamily="49" charset="0"/>
                <a:cs typeface="Courier New" panose="02070309020205020404" pitchFamily="49" charset="0"/>
              </a:rPr>
            </a:br>
            <a:r>
              <a:rPr lang="en-US" dirty="0">
                <a:solidFill>
                  <a:schemeClr val="accent3">
                    <a:lumMod val="75000"/>
                  </a:schemeClr>
                </a:solidFill>
                <a:latin typeface="Courier New" panose="02070309020205020404" pitchFamily="49" charset="0"/>
                <a:cs typeface="Courier New" panose="02070309020205020404" pitchFamily="49" charset="0"/>
              </a:rPr>
              <a:t>  added: true</a:t>
            </a:r>
            <a:br>
              <a:rPr lang="en-US" dirty="0">
                <a:solidFill>
                  <a:schemeClr val="accent3">
                    <a:lumMod val="75000"/>
                  </a:schemeClr>
                </a:solidFill>
                <a:latin typeface="Courier New" panose="02070309020205020404" pitchFamily="49" charset="0"/>
                <a:cs typeface="Courier New" panose="02070309020205020404" pitchFamily="49" charset="0"/>
              </a:rPr>
            </a:br>
            <a:r>
              <a:rPr lang="en-US" dirty="0">
                <a:solidFill>
                  <a:schemeClr val="accent3">
                    <a:lumMod val="75000"/>
                  </a:schemeClr>
                </a:solidFill>
                <a:latin typeface="Courier New" panose="02070309020205020404" pitchFamily="49" charset="0"/>
                <a:cs typeface="Courier New" panose="02070309020205020404" pitchFamily="49" charset="0"/>
              </a:rPr>
              <a:t>}</a:t>
            </a:r>
          </a:p>
        </p:txBody>
      </p:sp>
      <p:sp>
        <p:nvSpPr>
          <p:cNvPr id="9" name="Slide Number Placeholder 8">
            <a:extLst>
              <a:ext uri="{FF2B5EF4-FFF2-40B4-BE49-F238E27FC236}">
                <a16:creationId xmlns:a16="http://schemas.microsoft.com/office/drawing/2014/main" id="{8CDDB25A-497D-8FAF-3CCD-C01D9D768ED5}"/>
              </a:ext>
            </a:extLst>
          </p:cNvPr>
          <p:cNvSpPr>
            <a:spLocks noGrp="1"/>
          </p:cNvSpPr>
          <p:nvPr>
            <p:ph type="sldNum" sz="quarter" idx="4"/>
          </p:nvPr>
        </p:nvSpPr>
        <p:spPr/>
        <p:txBody>
          <a:bodyPr/>
          <a:lstStyle/>
          <a:p>
            <a:fld id="{60F4F636-6A27-E649-AEDF-9DE4D4E58670}" type="slidenum">
              <a:rPr lang="en-US" smtClean="0"/>
              <a:pPr/>
              <a:t>54</a:t>
            </a:fld>
            <a:endParaRPr lang="en-US" dirty="0"/>
          </a:p>
        </p:txBody>
      </p:sp>
    </p:spTree>
    <p:extLst>
      <p:ext uri="{BB962C8B-B14F-4D97-AF65-F5344CB8AC3E}">
        <p14:creationId xmlns:p14="http://schemas.microsoft.com/office/powerpoint/2010/main" val="143908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5813B-CA52-9FEC-DF12-76B055E68420}"/>
              </a:ext>
            </a:extLst>
          </p:cNvPr>
          <p:cNvSpPr>
            <a:spLocks noGrp="1"/>
          </p:cNvSpPr>
          <p:nvPr>
            <p:ph type="title"/>
          </p:nvPr>
        </p:nvSpPr>
        <p:spPr/>
        <p:txBody>
          <a:bodyPr/>
          <a:lstStyle/>
          <a:p>
            <a:r>
              <a:rPr lang="en-US" dirty="0"/>
              <a:t>Client-Server Debugging</a:t>
            </a:r>
          </a:p>
        </p:txBody>
      </p:sp>
      <p:sp>
        <p:nvSpPr>
          <p:cNvPr id="3" name="Content Placeholder 2">
            <a:extLst>
              <a:ext uri="{FF2B5EF4-FFF2-40B4-BE49-F238E27FC236}">
                <a16:creationId xmlns:a16="http://schemas.microsoft.com/office/drawing/2014/main" id="{CE6726C8-E2DF-1A2A-1B36-1596128F3799}"/>
              </a:ext>
            </a:extLst>
          </p:cNvPr>
          <p:cNvSpPr>
            <a:spLocks noGrp="1"/>
          </p:cNvSpPr>
          <p:nvPr>
            <p:ph idx="1"/>
          </p:nvPr>
        </p:nvSpPr>
        <p:spPr>
          <a:xfrm>
            <a:off x="457200" y="1244160"/>
            <a:ext cx="8385858" cy="5140800"/>
          </a:xfrm>
        </p:spPr>
        <p:txBody>
          <a:bodyPr/>
          <a:lstStyle/>
          <a:p>
            <a:r>
              <a:rPr lang="en-US" sz="2800" dirty="0"/>
              <a:t>Client-server communication can fail in many ways</a:t>
            </a:r>
          </a:p>
          <a:p>
            <a:pPr lvl="1"/>
            <a:r>
              <a:rPr lang="en-US" sz="2400" dirty="0"/>
              <a:t>almost always requires </a:t>
            </a:r>
            <a:r>
              <a:rPr lang="en-US" sz="2400" dirty="0">
                <a:solidFill>
                  <a:srgbClr val="C00000"/>
                </a:solidFill>
              </a:rPr>
              <a:t>debugging</a:t>
            </a:r>
          </a:p>
          <a:p>
            <a:pPr lvl="1"/>
            <a:endParaRPr lang="en-US" sz="2400" dirty="0"/>
          </a:p>
          <a:p>
            <a:r>
              <a:rPr lang="en-US" sz="2800" dirty="0"/>
              <a:t>Include all required </a:t>
            </a:r>
            <a:r>
              <a:rPr lang="en-US" sz="2600" dirty="0">
                <a:latin typeface="Courier New" panose="02070309020205020404" pitchFamily="49" charset="0"/>
                <a:cs typeface="Courier New" panose="02070309020205020404" pitchFamily="49" charset="0"/>
              </a:rPr>
              <a:t>.catch</a:t>
            </a:r>
            <a:r>
              <a:rPr lang="en-US" sz="2800" dirty="0"/>
              <a:t> handlers</a:t>
            </a:r>
          </a:p>
          <a:p>
            <a:pPr lvl="1"/>
            <a:r>
              <a:rPr lang="en-US" sz="2400" i="1" dirty="0"/>
              <a:t>at least</a:t>
            </a:r>
            <a:r>
              <a:rPr lang="en-US" sz="2400" dirty="0"/>
              <a:t> log an error message</a:t>
            </a:r>
          </a:p>
          <a:p>
            <a:pPr lvl="1"/>
            <a:endParaRPr lang="en-US" sz="2400" dirty="0"/>
          </a:p>
          <a:p>
            <a:r>
              <a:rPr lang="en-US" sz="2800" dirty="0"/>
              <a:t>Here are steps you can use when</a:t>
            </a:r>
          </a:p>
          <a:p>
            <a:pPr lvl="1"/>
            <a:r>
              <a:rPr lang="en-US" sz="2400" dirty="0"/>
              <a:t>the client should have made a request</a:t>
            </a:r>
          </a:p>
          <a:p>
            <a:pPr lvl="1"/>
            <a:r>
              <a:rPr lang="en-US" sz="2400" dirty="0"/>
              <a:t>but you don’t see the expected result afterward</a:t>
            </a:r>
          </a:p>
          <a:p>
            <a:pPr lvl="1"/>
            <a:r>
              <a:rPr lang="en-US" sz="2400" dirty="0"/>
              <a:t>(will practice this in section tomorrow!)</a:t>
            </a:r>
          </a:p>
        </p:txBody>
      </p:sp>
      <p:sp>
        <p:nvSpPr>
          <p:cNvPr id="4" name="Slide Number Placeholder 3">
            <a:extLst>
              <a:ext uri="{FF2B5EF4-FFF2-40B4-BE49-F238E27FC236}">
                <a16:creationId xmlns:a16="http://schemas.microsoft.com/office/drawing/2014/main" id="{34EA9C79-77EF-79B7-2574-CD0C66951B9E}"/>
              </a:ext>
            </a:extLst>
          </p:cNvPr>
          <p:cNvSpPr>
            <a:spLocks noGrp="1"/>
          </p:cNvSpPr>
          <p:nvPr>
            <p:ph type="sldNum" sz="quarter" idx="4"/>
          </p:nvPr>
        </p:nvSpPr>
        <p:spPr/>
        <p:txBody>
          <a:bodyPr/>
          <a:lstStyle/>
          <a:p>
            <a:fld id="{60F4F636-6A27-E649-AEDF-9DE4D4E58670}" type="slidenum">
              <a:rPr lang="en-US" smtClean="0"/>
              <a:pPr/>
              <a:t>55</a:t>
            </a:fld>
            <a:endParaRPr lang="en-US" dirty="0"/>
          </a:p>
        </p:txBody>
      </p:sp>
    </p:spTree>
    <p:extLst>
      <p:ext uri="{BB962C8B-B14F-4D97-AF65-F5344CB8AC3E}">
        <p14:creationId xmlns:p14="http://schemas.microsoft.com/office/powerpoint/2010/main" val="7128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5813B-CA52-9FEC-DF12-76B055E68420}"/>
              </a:ext>
            </a:extLst>
          </p:cNvPr>
          <p:cNvSpPr>
            <a:spLocks noGrp="1"/>
          </p:cNvSpPr>
          <p:nvPr>
            <p:ph type="title"/>
          </p:nvPr>
        </p:nvSpPr>
        <p:spPr/>
        <p:txBody>
          <a:bodyPr/>
          <a:lstStyle/>
          <a:p>
            <a:r>
              <a:rPr lang="en-US" dirty="0"/>
              <a:t>Client-Server Debugging Tips (1/2)</a:t>
            </a:r>
          </a:p>
        </p:txBody>
      </p:sp>
      <p:sp>
        <p:nvSpPr>
          <p:cNvPr id="3" name="Content Placeholder 2">
            <a:extLst>
              <a:ext uri="{FF2B5EF4-FFF2-40B4-BE49-F238E27FC236}">
                <a16:creationId xmlns:a16="http://schemas.microsoft.com/office/drawing/2014/main" id="{CE6726C8-E2DF-1A2A-1B36-1596128F3799}"/>
              </a:ext>
            </a:extLst>
          </p:cNvPr>
          <p:cNvSpPr>
            <a:spLocks noGrp="1"/>
          </p:cNvSpPr>
          <p:nvPr>
            <p:ph idx="1"/>
          </p:nvPr>
        </p:nvSpPr>
        <p:spPr/>
        <p:txBody>
          <a:bodyPr/>
          <a:lstStyle/>
          <a:p>
            <a:pPr marL="514350" indent="-514350">
              <a:buFont typeface="+mj-lt"/>
              <a:buAutoNum type="arabicPeriod"/>
            </a:pPr>
            <a:r>
              <a:rPr lang="en-US" sz="2800" dirty="0"/>
              <a:t>Do you see the request in the Network tab?</a:t>
            </a:r>
          </a:p>
          <a:p>
            <a:pPr marL="1005840" lvl="1" indent="-320040"/>
            <a:r>
              <a:rPr lang="en-US" sz="2000" dirty="0">
                <a:latin typeface="+mn-lt"/>
              </a:rPr>
              <a:t>the client didn’t make the request</a:t>
            </a:r>
          </a:p>
          <a:p>
            <a:pPr marL="1005840" lvl="1" indent="-320040"/>
            <a:endParaRPr lang="en-US" sz="2000" dirty="0">
              <a:latin typeface="+mn-lt"/>
            </a:endParaRPr>
          </a:p>
          <a:p>
            <a:pPr marL="514350" indent="-514350">
              <a:buFont typeface="+mj-lt"/>
              <a:buAutoNum type="arabicPeriod"/>
            </a:pPr>
            <a:r>
              <a:rPr lang="en-US" sz="2800" dirty="0"/>
              <a:t>Does the request show a 404 status code?</a:t>
            </a:r>
          </a:p>
          <a:p>
            <a:pPr marL="1005840" lvl="1" indent="-320040"/>
            <a:r>
              <a:rPr lang="en-US" sz="2000" dirty="0">
                <a:latin typeface="+mn-lt"/>
              </a:rPr>
              <a:t>the URL is wrong (doesn’t match any </a:t>
            </a:r>
            <a:r>
              <a:rPr lang="en-US" sz="1800" dirty="0" err="1">
                <a:latin typeface="Courier New" panose="02070309020205020404" pitchFamily="49" charset="0"/>
                <a:cs typeface="Courier New" panose="02070309020205020404" pitchFamily="49" charset="0"/>
              </a:rPr>
              <a:t>app.get</a:t>
            </a:r>
            <a:r>
              <a:rPr lang="en-US" sz="2000" dirty="0">
                <a:latin typeface="+mn-lt"/>
              </a:rPr>
              <a:t> / </a:t>
            </a:r>
            <a:r>
              <a:rPr lang="en-US" sz="1800" dirty="0" err="1">
                <a:latin typeface="Courier New" panose="02070309020205020404" pitchFamily="49" charset="0"/>
                <a:cs typeface="Courier New" panose="02070309020205020404" pitchFamily="49" charset="0"/>
              </a:rPr>
              <a:t>app.post</a:t>
            </a:r>
            <a:r>
              <a:rPr lang="en-US" sz="2000" dirty="0">
                <a:latin typeface="+mn-lt"/>
              </a:rPr>
              <a:t>) </a:t>
            </a:r>
            <a:r>
              <a:rPr lang="en-US" sz="2000" b="1" dirty="0">
                <a:latin typeface="+mn-lt"/>
              </a:rPr>
              <a:t>or</a:t>
            </a:r>
            <a:br>
              <a:rPr lang="en-US" sz="2000" b="1" dirty="0">
                <a:latin typeface="+mn-lt"/>
              </a:rPr>
            </a:br>
            <a:r>
              <a:rPr lang="en-US" sz="2000" dirty="0">
                <a:latin typeface="+mn-lt"/>
              </a:rPr>
              <a:t>the query parameters were not encoded properly</a:t>
            </a:r>
          </a:p>
          <a:p>
            <a:pPr marL="1005840" lvl="1" indent="-320040"/>
            <a:endParaRPr lang="en-US" sz="2000" dirty="0">
              <a:latin typeface="+mn-lt"/>
            </a:endParaRPr>
          </a:p>
          <a:p>
            <a:pPr marL="514350" indent="-514350">
              <a:buFont typeface="+mj-lt"/>
              <a:buAutoNum type="arabicPeriod"/>
            </a:pPr>
            <a:r>
              <a:rPr lang="en-US" sz="2800" dirty="0"/>
              <a:t>Does the request show a 400 status code?</a:t>
            </a:r>
          </a:p>
          <a:p>
            <a:pPr marL="1005840" lvl="1" indent="-320040"/>
            <a:r>
              <a:rPr lang="en-US" sz="2000" i="1" dirty="0">
                <a:latin typeface="+mn-lt"/>
              </a:rPr>
              <a:t>your</a:t>
            </a:r>
            <a:r>
              <a:rPr lang="en-US" sz="2000" dirty="0">
                <a:latin typeface="+mn-lt"/>
              </a:rPr>
              <a:t> server rejected the request as invalid</a:t>
            </a:r>
          </a:p>
          <a:p>
            <a:pPr marL="1005840" lvl="1" indent="-320040"/>
            <a:r>
              <a:rPr lang="en-US" sz="2000" dirty="0">
                <a:latin typeface="+mn-lt"/>
              </a:rPr>
              <a:t>look at the body of the response for the error message </a:t>
            </a:r>
            <a:r>
              <a:rPr lang="en-US" sz="2000" b="1" dirty="0">
                <a:latin typeface="+mn-lt"/>
              </a:rPr>
              <a:t>or</a:t>
            </a:r>
            <a:br>
              <a:rPr lang="en-US" sz="2000" b="1" dirty="0">
                <a:latin typeface="+mn-lt"/>
              </a:rPr>
            </a:br>
            <a:r>
              <a:rPr lang="en-US" sz="2000" dirty="0">
                <a:latin typeface="+mn-lt"/>
              </a:rPr>
              <a:t>add </a:t>
            </a:r>
            <a:r>
              <a:rPr lang="en-US" sz="1800" dirty="0" err="1">
                <a:latin typeface="Courier New" panose="02070309020205020404" pitchFamily="49" charset="0"/>
                <a:cs typeface="Courier New" panose="02070309020205020404" pitchFamily="49" charset="0"/>
              </a:rPr>
              <a:t>console.log</a:t>
            </a:r>
            <a:r>
              <a:rPr lang="en-US" sz="2000" dirty="0" err="1">
                <a:latin typeface="+mn-lt"/>
              </a:rPr>
              <a:t>’s</a:t>
            </a:r>
            <a:r>
              <a:rPr lang="en-US" sz="2000" dirty="0">
                <a:latin typeface="+mn-lt"/>
              </a:rPr>
              <a:t> in the server to see what happened</a:t>
            </a:r>
          </a:p>
          <a:p>
            <a:pPr marL="1005840" lvl="1" indent="-320040"/>
            <a:r>
              <a:rPr lang="en-US" sz="2000" dirty="0">
                <a:latin typeface="+mn-lt"/>
              </a:rPr>
              <a:t>the request itself is shown in the Network tab</a:t>
            </a:r>
          </a:p>
          <a:p>
            <a:pPr marL="1005840" lvl="1" indent="-320040"/>
            <a:endParaRPr lang="en-US" sz="2000" dirty="0">
              <a:latin typeface="+mn-lt"/>
            </a:endParaRPr>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1EB1DE0B-1774-9EAE-B529-3B0C4198115D}"/>
              </a:ext>
            </a:extLst>
          </p:cNvPr>
          <p:cNvSpPr>
            <a:spLocks noGrp="1"/>
          </p:cNvSpPr>
          <p:nvPr>
            <p:ph type="sldNum" sz="quarter" idx="4"/>
          </p:nvPr>
        </p:nvSpPr>
        <p:spPr/>
        <p:txBody>
          <a:bodyPr/>
          <a:lstStyle/>
          <a:p>
            <a:fld id="{60F4F636-6A27-E649-AEDF-9DE4D4E58670}" type="slidenum">
              <a:rPr lang="en-US" smtClean="0"/>
              <a:pPr/>
              <a:t>56</a:t>
            </a:fld>
            <a:endParaRPr lang="en-US" dirty="0"/>
          </a:p>
        </p:txBody>
      </p:sp>
    </p:spTree>
    <p:extLst>
      <p:ext uri="{BB962C8B-B14F-4D97-AF65-F5344CB8AC3E}">
        <p14:creationId xmlns:p14="http://schemas.microsoft.com/office/powerpoint/2010/main" val="32593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5813B-CA52-9FEC-DF12-76B055E68420}"/>
              </a:ext>
            </a:extLst>
          </p:cNvPr>
          <p:cNvSpPr>
            <a:spLocks noGrp="1"/>
          </p:cNvSpPr>
          <p:nvPr>
            <p:ph type="title"/>
          </p:nvPr>
        </p:nvSpPr>
        <p:spPr/>
        <p:txBody>
          <a:bodyPr/>
          <a:lstStyle/>
          <a:p>
            <a:r>
              <a:rPr lang="en-US" dirty="0"/>
              <a:t>Client-Server Debugging Tips (2/2)</a:t>
            </a:r>
          </a:p>
        </p:txBody>
      </p:sp>
      <p:sp>
        <p:nvSpPr>
          <p:cNvPr id="3" name="Content Placeholder 2">
            <a:extLst>
              <a:ext uri="{FF2B5EF4-FFF2-40B4-BE49-F238E27FC236}">
                <a16:creationId xmlns:a16="http://schemas.microsoft.com/office/drawing/2014/main" id="{CE6726C8-E2DF-1A2A-1B36-1596128F3799}"/>
              </a:ext>
            </a:extLst>
          </p:cNvPr>
          <p:cNvSpPr>
            <a:spLocks noGrp="1"/>
          </p:cNvSpPr>
          <p:nvPr>
            <p:ph idx="1"/>
          </p:nvPr>
        </p:nvSpPr>
        <p:spPr/>
        <p:txBody>
          <a:bodyPr/>
          <a:lstStyle/>
          <a:p>
            <a:pPr marL="514350" indent="-514350">
              <a:buFont typeface="+mj-lt"/>
              <a:buAutoNum type="arabicPeriod" startAt="4"/>
            </a:pPr>
            <a:r>
              <a:rPr lang="en-US" sz="2800" dirty="0"/>
              <a:t>Does the request show a 500 status code?</a:t>
            </a:r>
          </a:p>
          <a:p>
            <a:pPr marL="1005840" lvl="1" indent="-320040"/>
            <a:r>
              <a:rPr lang="en-US" sz="2000" dirty="0">
                <a:latin typeface="+mn-lt"/>
              </a:rPr>
              <a:t>the server crashed!</a:t>
            </a:r>
          </a:p>
          <a:p>
            <a:pPr marL="1005840" lvl="1" indent="-320040"/>
            <a:r>
              <a:rPr lang="en-US" sz="2000" dirty="0">
                <a:latin typeface="+mn-lt"/>
              </a:rPr>
              <a:t>look in the terminal where you started the server for a stack trace</a:t>
            </a:r>
          </a:p>
          <a:p>
            <a:pPr marL="1005840" lvl="1" indent="-320040"/>
            <a:endParaRPr lang="en-US" sz="2000" dirty="0">
              <a:latin typeface="+mn-lt"/>
            </a:endParaRPr>
          </a:p>
          <a:p>
            <a:pPr marL="514350" indent="-514350">
              <a:buFont typeface="+mj-lt"/>
              <a:buAutoNum type="arabicPeriod" startAt="4"/>
            </a:pPr>
            <a:r>
              <a:rPr lang="en-US" sz="2800" dirty="0"/>
              <a:t>Does the request say “pending” forever?</a:t>
            </a:r>
          </a:p>
          <a:p>
            <a:pPr marL="1005840" lvl="1" indent="-320040"/>
            <a:r>
              <a:rPr lang="en-US" sz="2000" dirty="0">
                <a:latin typeface="+mn-lt"/>
              </a:rPr>
              <a:t>your server forgot to call </a:t>
            </a:r>
            <a:r>
              <a:rPr lang="en-US" sz="1800" dirty="0" err="1">
                <a:latin typeface="Courier New" panose="02070309020205020404" pitchFamily="49" charset="0"/>
                <a:cs typeface="Courier New" panose="02070309020205020404" pitchFamily="49" charset="0"/>
              </a:rPr>
              <a:t>res.send</a:t>
            </a:r>
            <a:r>
              <a:rPr lang="en-US" sz="2000" dirty="0">
                <a:latin typeface="+mn-lt"/>
              </a:rPr>
              <a:t> to deliver a response</a:t>
            </a:r>
          </a:p>
          <a:p>
            <a:pPr marL="1005840" lvl="1" indent="-320040"/>
            <a:endParaRPr lang="en-US" sz="2000" dirty="0">
              <a:latin typeface="+mn-lt"/>
            </a:endParaRPr>
          </a:p>
          <a:p>
            <a:pPr marL="514350" indent="-514350">
              <a:buFont typeface="+mj-lt"/>
              <a:buAutoNum type="arabicPeriod" startAt="4"/>
            </a:pPr>
            <a:r>
              <a:rPr lang="en-US" sz="2800" dirty="0"/>
              <a:t>Look for an error message in browser Console</a:t>
            </a:r>
          </a:p>
          <a:p>
            <a:pPr marL="1005840" lvl="1" indent="-320040"/>
            <a:r>
              <a:rPr lang="en-US" sz="2000" dirty="0">
                <a:latin typeface="+mn-lt"/>
              </a:rPr>
              <a:t>if 1-5 don’t apply, then the client got back a response</a:t>
            </a:r>
          </a:p>
          <a:p>
            <a:pPr marL="1005840" lvl="1" indent="-320040"/>
            <a:r>
              <a:rPr lang="en-US" sz="2000" dirty="0">
                <a:latin typeface="+mn-lt"/>
              </a:rPr>
              <a:t>client should print an error message if it doesn’t like the response</a:t>
            </a:r>
          </a:p>
          <a:p>
            <a:pPr marL="1005840" lvl="1" indent="-320040"/>
            <a:r>
              <a:rPr lang="en-US" sz="2000" dirty="0">
                <a:latin typeface="+mn-lt"/>
              </a:rPr>
              <a:t>client crashing will show a stack trace</a:t>
            </a:r>
          </a:p>
          <a:p>
            <a:pPr marL="1005840" lvl="1" indent="-320040"/>
            <a:endParaRPr lang="en-US" sz="2000" dirty="0">
              <a:latin typeface="+mn-lt"/>
            </a:endParaRPr>
          </a:p>
          <a:p>
            <a:pPr marL="514350" indent="-514350">
              <a:buFont typeface="+mj-lt"/>
              <a:buAutoNum type="arabicPeriod" startAt="4"/>
            </a:pPr>
            <a:endParaRPr lang="en-US" dirty="0"/>
          </a:p>
        </p:txBody>
      </p:sp>
      <p:sp>
        <p:nvSpPr>
          <p:cNvPr id="4" name="Slide Number Placeholder 3">
            <a:extLst>
              <a:ext uri="{FF2B5EF4-FFF2-40B4-BE49-F238E27FC236}">
                <a16:creationId xmlns:a16="http://schemas.microsoft.com/office/drawing/2014/main" id="{ADE0E1A3-79E0-F7DA-B447-E54A0FFAB28B}"/>
              </a:ext>
            </a:extLst>
          </p:cNvPr>
          <p:cNvSpPr>
            <a:spLocks noGrp="1"/>
          </p:cNvSpPr>
          <p:nvPr>
            <p:ph type="sldNum" sz="quarter" idx="4"/>
          </p:nvPr>
        </p:nvSpPr>
        <p:spPr/>
        <p:txBody>
          <a:bodyPr/>
          <a:lstStyle/>
          <a:p>
            <a:fld id="{60F4F636-6A27-E649-AEDF-9DE4D4E58670}" type="slidenum">
              <a:rPr lang="en-US" smtClean="0"/>
              <a:pPr/>
              <a:t>57</a:t>
            </a:fld>
            <a:endParaRPr lang="en-US" dirty="0"/>
          </a:p>
        </p:txBody>
      </p:sp>
    </p:spTree>
    <p:extLst>
      <p:ext uri="{BB962C8B-B14F-4D97-AF65-F5344CB8AC3E}">
        <p14:creationId xmlns:p14="http://schemas.microsoft.com/office/powerpoint/2010/main" val="310850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7CF5A-6AB1-2971-3867-B6C16A400F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DA34C3-C8E8-4EBA-CC7D-CD067917A638}"/>
              </a:ext>
            </a:extLst>
          </p:cNvPr>
          <p:cNvSpPr>
            <a:spLocks noGrp="1"/>
          </p:cNvSpPr>
          <p:nvPr>
            <p:ph type="ctrTitle"/>
          </p:nvPr>
        </p:nvSpPr>
        <p:spPr/>
        <p:txBody>
          <a:bodyPr/>
          <a:lstStyle/>
          <a:p>
            <a:r>
              <a:rPr lang="en-US" dirty="0"/>
              <a:t>Mutation</a:t>
            </a:r>
          </a:p>
        </p:txBody>
      </p:sp>
    </p:spTree>
    <p:extLst>
      <p:ext uri="{BB962C8B-B14F-4D97-AF65-F5344CB8AC3E}">
        <p14:creationId xmlns:p14="http://schemas.microsoft.com/office/powerpoint/2010/main" val="163573699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BBEC3-F942-D247-31C6-8771CF9BA5A6}"/>
              </a:ext>
            </a:extLst>
          </p:cNvPr>
          <p:cNvSpPr>
            <a:spLocks noGrp="1"/>
          </p:cNvSpPr>
          <p:nvPr>
            <p:ph type="title"/>
          </p:nvPr>
        </p:nvSpPr>
        <p:spPr/>
        <p:txBody>
          <a:bodyPr/>
          <a:lstStyle/>
          <a:p>
            <a:r>
              <a:rPr lang="en-US" dirty="0"/>
              <a:t>HW2 – mutation?</a:t>
            </a:r>
          </a:p>
        </p:txBody>
      </p:sp>
      <p:sp>
        <p:nvSpPr>
          <p:cNvPr id="3" name="Content Placeholder 2">
            <a:extLst>
              <a:ext uri="{FF2B5EF4-FFF2-40B4-BE49-F238E27FC236}">
                <a16:creationId xmlns:a16="http://schemas.microsoft.com/office/drawing/2014/main" id="{9EAD1C9A-09C3-10B4-CFB5-DF788D73835D}"/>
              </a:ext>
            </a:extLst>
          </p:cNvPr>
          <p:cNvSpPr>
            <a:spLocks noGrp="1"/>
          </p:cNvSpPr>
          <p:nvPr>
            <p:ph idx="1"/>
          </p:nvPr>
        </p:nvSpPr>
        <p:spPr/>
        <p:txBody>
          <a:bodyPr/>
          <a:lstStyle/>
          <a:p>
            <a:r>
              <a:rPr lang="en-US" sz="2800" dirty="0"/>
              <a:t>In HW2, we asked you about “mutation bugs”</a:t>
            </a:r>
          </a:p>
          <a:p>
            <a:pPr lvl="1"/>
            <a:r>
              <a:rPr lang="en-US" sz="2400" dirty="0"/>
              <a:t>we argue: these are not-as-common as type related errors, but </a:t>
            </a:r>
            <a:r>
              <a:rPr lang="en-US" sz="2400" b="1" u="sng" dirty="0"/>
              <a:t>much nastier</a:t>
            </a:r>
            <a:r>
              <a:rPr lang="en-US" sz="2400" dirty="0"/>
              <a:t> to debug</a:t>
            </a:r>
          </a:p>
          <a:p>
            <a:pPr lvl="1"/>
            <a:r>
              <a:rPr lang="en-US" sz="2400" dirty="0"/>
              <a:t>today: let’s establish some shared vocabulary</a:t>
            </a:r>
          </a:p>
          <a:p>
            <a:pPr lvl="1"/>
            <a:r>
              <a:rPr lang="en-US" sz="2400" dirty="0"/>
              <a:t>our goal: help you build ability to detect “code smells”, </a:t>
            </a:r>
            <a:r>
              <a:rPr lang="en-US" sz="2400" u="sng" dirty="0"/>
              <a:t>without</a:t>
            </a:r>
            <a:r>
              <a:rPr lang="en-US" sz="2400" dirty="0"/>
              <a:t> running code (or seeing all of it)</a:t>
            </a:r>
          </a:p>
          <a:p>
            <a:r>
              <a:rPr lang="en-US" sz="2800" dirty="0"/>
              <a:t>(will do some post-HW2 analysis on Friday!)</a:t>
            </a:r>
          </a:p>
        </p:txBody>
      </p:sp>
      <p:sp>
        <p:nvSpPr>
          <p:cNvPr id="4" name="Slide Number Placeholder 3">
            <a:extLst>
              <a:ext uri="{FF2B5EF4-FFF2-40B4-BE49-F238E27FC236}">
                <a16:creationId xmlns:a16="http://schemas.microsoft.com/office/drawing/2014/main" id="{EF5423A1-728F-ACB6-8491-C35FAFA6149C}"/>
              </a:ext>
            </a:extLst>
          </p:cNvPr>
          <p:cNvSpPr>
            <a:spLocks noGrp="1"/>
          </p:cNvSpPr>
          <p:nvPr>
            <p:ph type="sldNum" sz="quarter" idx="4"/>
          </p:nvPr>
        </p:nvSpPr>
        <p:spPr/>
        <p:txBody>
          <a:bodyPr/>
          <a:lstStyle/>
          <a:p>
            <a:fld id="{60F4F636-6A27-E649-AEDF-9DE4D4E58670}" type="slidenum">
              <a:rPr lang="en-US" smtClean="0"/>
              <a:pPr/>
              <a:t>59</a:t>
            </a:fld>
            <a:endParaRPr lang="en-US" dirty="0"/>
          </a:p>
        </p:txBody>
      </p:sp>
    </p:spTree>
    <p:extLst>
      <p:ext uri="{BB962C8B-B14F-4D97-AF65-F5344CB8AC3E}">
        <p14:creationId xmlns:p14="http://schemas.microsoft.com/office/powerpoint/2010/main" val="182003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9D693-5F64-7D13-7899-F6FADE0101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21DB57-100D-46B6-47F5-1B0F53245BB2}"/>
              </a:ext>
            </a:extLst>
          </p:cNvPr>
          <p:cNvSpPr>
            <a:spLocks noGrp="1"/>
          </p:cNvSpPr>
          <p:nvPr>
            <p:ph type="ctrTitle"/>
          </p:nvPr>
        </p:nvSpPr>
        <p:spPr/>
        <p:txBody>
          <a:bodyPr/>
          <a:lstStyle/>
          <a:p>
            <a:r>
              <a:rPr lang="en-US" dirty="0"/>
              <a:t>Client-Server Interaction</a:t>
            </a:r>
            <a:endParaRPr lang="en-US" u="sng" dirty="0"/>
          </a:p>
        </p:txBody>
      </p:sp>
    </p:spTree>
    <p:extLst>
      <p:ext uri="{BB962C8B-B14F-4D97-AF65-F5344CB8AC3E}">
        <p14:creationId xmlns:p14="http://schemas.microsoft.com/office/powerpoint/2010/main" val="39027222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Recall: Binary Search Trees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199" y="1244160"/>
            <a:ext cx="8496795" cy="5140800"/>
          </a:xfrm>
        </p:spPr>
        <p:txBody>
          <a:bodyPr/>
          <a:lstStyle/>
          <a:p>
            <a:r>
              <a:rPr lang="en-US" sz="2600" dirty="0"/>
              <a:t>Consider the following tree</a:t>
            </a:r>
          </a:p>
          <a:p>
            <a:pPr lvl="1"/>
            <a:r>
              <a:rPr lang="en-US" sz="2200" dirty="0"/>
              <a:t>searching for "4" proceeds as follows:</a:t>
            </a:r>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800" dirty="0"/>
          </a:p>
          <a:p>
            <a:r>
              <a:rPr lang="en-US" sz="2600" dirty="0"/>
              <a:t>Suppose someone changed "3" into "5"…</a:t>
            </a:r>
          </a:p>
        </p:txBody>
      </p:sp>
      <p:grpSp>
        <p:nvGrpSpPr>
          <p:cNvPr id="11" name="Group 10" descr="A binary search tree with six items. The tree is rooted at 6.&#10;&#10;6’s left child is 3, which has a 1 and 4 as its children.&#10;6’s right child is 9, which has 1 child (8).&#10;&#10;4 can be found by starting at 6, going left to 3, then going right to 4.">
            <a:extLst>
              <a:ext uri="{FF2B5EF4-FFF2-40B4-BE49-F238E27FC236}">
                <a16:creationId xmlns:a16="http://schemas.microsoft.com/office/drawing/2014/main" id="{79A0D6DF-7CC8-E12E-B569-246C1A9D7A43}"/>
              </a:ext>
            </a:extLst>
          </p:cNvPr>
          <p:cNvGrpSpPr/>
          <p:nvPr/>
        </p:nvGrpSpPr>
        <p:grpSpPr>
          <a:xfrm>
            <a:off x="1178459" y="2490026"/>
            <a:ext cx="6353301" cy="2339827"/>
            <a:chOff x="1178459" y="2490026"/>
            <a:chExt cx="6353301" cy="2339827"/>
          </a:xfrm>
        </p:grpSpPr>
        <p:sp>
          <p:nvSpPr>
            <p:cNvPr id="5" name="Rounded Rectangle 4">
              <a:extLst>
                <a:ext uri="{FF2B5EF4-FFF2-40B4-BE49-F238E27FC236}">
                  <a16:creationId xmlns:a16="http://schemas.microsoft.com/office/drawing/2014/main" id="{CD60E360-AA14-4145-D1B9-D7196B289E15}"/>
                </a:ext>
              </a:extLst>
            </p:cNvPr>
            <p:cNvSpPr/>
            <p:nvPr/>
          </p:nvSpPr>
          <p:spPr>
            <a:xfrm>
              <a:off x="4361048" y="2490026"/>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6</a:t>
              </a:r>
            </a:p>
          </p:txBody>
        </p:sp>
        <p:sp>
          <p:nvSpPr>
            <p:cNvPr id="6" name="Rounded Rectangle 5">
              <a:extLst>
                <a:ext uri="{FF2B5EF4-FFF2-40B4-BE49-F238E27FC236}">
                  <a16:creationId xmlns:a16="http://schemas.microsoft.com/office/drawing/2014/main" id="{2B03BF95-95EC-AFD0-1973-5BE08CE7E434}"/>
                </a:ext>
              </a:extLst>
            </p:cNvPr>
            <p:cNvSpPr/>
            <p:nvPr/>
          </p:nvSpPr>
          <p:spPr>
            <a:xfrm>
              <a:off x="2241302" y="3405414"/>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3</a:t>
              </a:r>
            </a:p>
          </p:txBody>
        </p:sp>
        <p:sp>
          <p:nvSpPr>
            <p:cNvPr id="7" name="Rounded Rectangle 6">
              <a:extLst>
                <a:ext uri="{FF2B5EF4-FFF2-40B4-BE49-F238E27FC236}">
                  <a16:creationId xmlns:a16="http://schemas.microsoft.com/office/drawing/2014/main" id="{D8B25708-6878-3989-9F97-9C111B8A9EE0}"/>
                </a:ext>
              </a:extLst>
            </p:cNvPr>
            <p:cNvSpPr/>
            <p:nvPr/>
          </p:nvSpPr>
          <p:spPr>
            <a:xfrm>
              <a:off x="1178459" y="4427083"/>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1</a:t>
              </a:r>
            </a:p>
          </p:txBody>
        </p:sp>
        <p:sp>
          <p:nvSpPr>
            <p:cNvPr id="8" name="Rounded Rectangle 7">
              <a:extLst>
                <a:ext uri="{FF2B5EF4-FFF2-40B4-BE49-F238E27FC236}">
                  <a16:creationId xmlns:a16="http://schemas.microsoft.com/office/drawing/2014/main" id="{308D85A5-54BD-2A54-0F1A-DA31551CA9A2}"/>
                </a:ext>
              </a:extLst>
            </p:cNvPr>
            <p:cNvSpPr/>
            <p:nvPr/>
          </p:nvSpPr>
          <p:spPr>
            <a:xfrm>
              <a:off x="3304144" y="4427083"/>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4</a:t>
              </a:r>
            </a:p>
          </p:txBody>
        </p:sp>
        <p:sp>
          <p:nvSpPr>
            <p:cNvPr id="9" name="Rounded Rectangle 8">
              <a:extLst>
                <a:ext uri="{FF2B5EF4-FFF2-40B4-BE49-F238E27FC236}">
                  <a16:creationId xmlns:a16="http://schemas.microsoft.com/office/drawing/2014/main" id="{7F325AEC-17DA-6DD2-3843-D1749F4B1C39}"/>
                </a:ext>
              </a:extLst>
            </p:cNvPr>
            <p:cNvSpPr/>
            <p:nvPr/>
          </p:nvSpPr>
          <p:spPr>
            <a:xfrm>
              <a:off x="6474856" y="3405414"/>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9</a:t>
              </a:r>
            </a:p>
          </p:txBody>
        </p:sp>
        <p:sp>
          <p:nvSpPr>
            <p:cNvPr id="10" name="Rounded Rectangle 9">
              <a:extLst>
                <a:ext uri="{FF2B5EF4-FFF2-40B4-BE49-F238E27FC236}">
                  <a16:creationId xmlns:a16="http://schemas.microsoft.com/office/drawing/2014/main" id="{617EEC9D-37E1-AA47-C29A-8F23632D9F92}"/>
                </a:ext>
              </a:extLst>
            </p:cNvPr>
            <p:cNvSpPr/>
            <p:nvPr/>
          </p:nvSpPr>
          <p:spPr>
            <a:xfrm>
              <a:off x="5417952" y="4437967"/>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8</a:t>
              </a:r>
            </a:p>
          </p:txBody>
        </p:sp>
        <p:cxnSp>
          <p:nvCxnSpPr>
            <p:cNvPr id="12" name="Straight Arrow Connector 11">
              <a:extLst>
                <a:ext uri="{FF2B5EF4-FFF2-40B4-BE49-F238E27FC236}">
                  <a16:creationId xmlns:a16="http://schemas.microsoft.com/office/drawing/2014/main" id="{07E33757-A3BA-B274-3D35-49DEA9005B74}"/>
                </a:ext>
              </a:extLst>
            </p:cNvPr>
            <p:cNvCxnSpPr/>
            <p:nvPr/>
          </p:nvCxnSpPr>
          <p:spPr>
            <a:xfrm flipH="1">
              <a:off x="3298206" y="2881912"/>
              <a:ext cx="1062842" cy="523502"/>
            </a:xfrm>
            <a:prstGeom prst="straightConnector1">
              <a:avLst/>
            </a:prstGeom>
            <a:ln>
              <a:solidFill>
                <a:schemeClr val="accent1">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FE831386-6FC2-5A87-DC47-4832CBF7D04E}"/>
                </a:ext>
              </a:extLst>
            </p:cNvPr>
            <p:cNvCxnSpPr>
              <a:cxnSpLocks/>
              <a:endCxn id="7" idx="0"/>
            </p:cNvCxnSpPr>
            <p:nvPr/>
          </p:nvCxnSpPr>
          <p:spPr>
            <a:xfrm flipH="1">
              <a:off x="1706911" y="3797300"/>
              <a:ext cx="540329" cy="629783"/>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4F14DBAB-9232-ABAD-343B-D5CD86946181}"/>
                </a:ext>
              </a:extLst>
            </p:cNvPr>
            <p:cNvCxnSpPr>
              <a:cxnSpLocks/>
              <a:endCxn id="8" idx="0"/>
            </p:cNvCxnSpPr>
            <p:nvPr/>
          </p:nvCxnSpPr>
          <p:spPr>
            <a:xfrm>
              <a:off x="3304144" y="3797300"/>
              <a:ext cx="528452" cy="629783"/>
            </a:xfrm>
            <a:prstGeom prst="straightConnector1">
              <a:avLst/>
            </a:prstGeom>
            <a:ln>
              <a:solidFill>
                <a:schemeClr val="accent1">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FD269608-10D9-610F-59D3-A01D5C5D4C5F}"/>
                </a:ext>
              </a:extLst>
            </p:cNvPr>
            <p:cNvCxnSpPr>
              <a:cxnSpLocks/>
            </p:cNvCxnSpPr>
            <p:nvPr/>
          </p:nvCxnSpPr>
          <p:spPr>
            <a:xfrm flipH="1">
              <a:off x="5928591" y="3783945"/>
              <a:ext cx="540329" cy="629783"/>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6F8941C7-E90E-BD38-A490-F9D2DB3ACEF7}"/>
                </a:ext>
              </a:extLst>
            </p:cNvPr>
            <p:cNvCxnSpPr>
              <a:cxnSpLocks/>
            </p:cNvCxnSpPr>
            <p:nvPr/>
          </p:nvCxnSpPr>
          <p:spPr>
            <a:xfrm>
              <a:off x="5412014" y="2881912"/>
              <a:ext cx="1056906" cy="523502"/>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4" name="Slide Number Placeholder 3">
            <a:extLst>
              <a:ext uri="{FF2B5EF4-FFF2-40B4-BE49-F238E27FC236}">
                <a16:creationId xmlns:a16="http://schemas.microsoft.com/office/drawing/2014/main" id="{964699A3-EBD9-718C-7FAA-4DB9ECD2EC0B}"/>
              </a:ext>
            </a:extLst>
          </p:cNvPr>
          <p:cNvSpPr>
            <a:spLocks noGrp="1"/>
          </p:cNvSpPr>
          <p:nvPr>
            <p:ph type="sldNum" sz="quarter" idx="4"/>
          </p:nvPr>
        </p:nvSpPr>
        <p:spPr/>
        <p:txBody>
          <a:bodyPr/>
          <a:lstStyle/>
          <a:p>
            <a:fld id="{60F4F636-6A27-E649-AEDF-9DE4D4E58670}" type="slidenum">
              <a:rPr lang="en-US" smtClean="0"/>
              <a:pPr/>
              <a:t>60</a:t>
            </a:fld>
            <a:endParaRPr lang="en-US" dirty="0"/>
          </a:p>
        </p:txBody>
      </p:sp>
    </p:spTree>
    <p:extLst>
      <p:ext uri="{BB962C8B-B14F-4D97-AF65-F5344CB8AC3E}">
        <p14:creationId xmlns:p14="http://schemas.microsoft.com/office/powerpoint/2010/main" val="241145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Binary Search Trees &amp; Mutation</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Suppose someone changed "3" into "5"…</a:t>
            </a:r>
          </a:p>
          <a:p>
            <a:pPr lvl="1"/>
            <a:r>
              <a:rPr lang="en-US" sz="2200" dirty="0"/>
              <a:t>now this happens when we search for "4":</a:t>
            </a:r>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800" dirty="0"/>
          </a:p>
          <a:p>
            <a:pPr lvl="2"/>
            <a:endParaRPr lang="en-US" sz="1200" dirty="0"/>
          </a:p>
          <a:p>
            <a:pPr lvl="2"/>
            <a:r>
              <a:rPr lang="en-US" sz="1200" dirty="0"/>
              <a:t>	</a:t>
            </a:r>
          </a:p>
          <a:p>
            <a:pPr lvl="1"/>
            <a:r>
              <a:rPr lang="en-US" sz="2200" dirty="0"/>
              <a:t>It can no longer be found!</a:t>
            </a:r>
          </a:p>
          <a:p>
            <a:pPr lvl="2"/>
            <a:r>
              <a:rPr lang="en-US" sz="1800" dirty="0"/>
              <a:t>Doesn't crash. It's just not found.</a:t>
            </a:r>
          </a:p>
          <a:p>
            <a:pPr lvl="1"/>
            <a:r>
              <a:rPr lang="en-US" sz="2200" dirty="0"/>
              <a:t>Problem doesn't occur on the line with the change</a:t>
            </a:r>
          </a:p>
        </p:txBody>
      </p:sp>
      <p:grpSp>
        <p:nvGrpSpPr>
          <p:cNvPr id="11" name="Group 10" descr="An adjusted version of the prior binary search tree (that is now incorrect). It still has six items. Its new structure is:&#10;&#10;A binary search tree with six items. The tree is rooted at 6.&#10;&#10;6’s left child is 5, which has a 1 and 4 as its children.&#10;6’s right child is 9, which has 1 child (8).&#10;&#10;If a user assumed the BST invariant was still accurate, they could not find 4 - after going left from 6 to 5, they’d go left to 1, then stop.">
            <a:extLst>
              <a:ext uri="{FF2B5EF4-FFF2-40B4-BE49-F238E27FC236}">
                <a16:creationId xmlns:a16="http://schemas.microsoft.com/office/drawing/2014/main" id="{BBBA4FE0-69E8-3066-6862-CA9A722394F2}"/>
              </a:ext>
            </a:extLst>
          </p:cNvPr>
          <p:cNvGrpSpPr/>
          <p:nvPr/>
        </p:nvGrpSpPr>
        <p:grpSpPr>
          <a:xfrm>
            <a:off x="1178459" y="2491014"/>
            <a:ext cx="6353301" cy="2339827"/>
            <a:chOff x="1178459" y="2491014"/>
            <a:chExt cx="6353301" cy="2339827"/>
          </a:xfrm>
        </p:grpSpPr>
        <p:sp>
          <p:nvSpPr>
            <p:cNvPr id="5" name="Rounded Rectangle 4">
              <a:extLst>
                <a:ext uri="{FF2B5EF4-FFF2-40B4-BE49-F238E27FC236}">
                  <a16:creationId xmlns:a16="http://schemas.microsoft.com/office/drawing/2014/main" id="{CD60E360-AA14-4145-D1B9-D7196B289E15}"/>
                </a:ext>
              </a:extLst>
            </p:cNvPr>
            <p:cNvSpPr/>
            <p:nvPr/>
          </p:nvSpPr>
          <p:spPr>
            <a:xfrm>
              <a:off x="4361048" y="2491014"/>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6</a:t>
              </a:r>
            </a:p>
          </p:txBody>
        </p:sp>
        <p:sp>
          <p:nvSpPr>
            <p:cNvPr id="6" name="Rounded Rectangle 5">
              <a:extLst>
                <a:ext uri="{FF2B5EF4-FFF2-40B4-BE49-F238E27FC236}">
                  <a16:creationId xmlns:a16="http://schemas.microsoft.com/office/drawing/2014/main" id="{2B03BF95-95EC-AFD0-1973-5BE08CE7E434}"/>
                </a:ext>
              </a:extLst>
            </p:cNvPr>
            <p:cNvSpPr/>
            <p:nvPr/>
          </p:nvSpPr>
          <p:spPr>
            <a:xfrm>
              <a:off x="2241302" y="3406402"/>
              <a:ext cx="1056904" cy="391886"/>
            </a:xfrm>
            <a:prstGeom prst="roundRect">
              <a:avLst/>
            </a:prstGeom>
            <a:solidFill>
              <a:schemeClr val="tx1"/>
            </a:solid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bg1"/>
                  </a:solidFill>
                  <a:latin typeface="Franklin Gothic Medium" panose="020B0603020102020204" pitchFamily="34" charset="0"/>
                </a:rPr>
                <a:t>5</a:t>
              </a:r>
            </a:p>
          </p:txBody>
        </p:sp>
        <p:sp>
          <p:nvSpPr>
            <p:cNvPr id="7" name="Rounded Rectangle 6">
              <a:extLst>
                <a:ext uri="{FF2B5EF4-FFF2-40B4-BE49-F238E27FC236}">
                  <a16:creationId xmlns:a16="http://schemas.microsoft.com/office/drawing/2014/main" id="{D8B25708-6878-3989-9F97-9C111B8A9EE0}"/>
                </a:ext>
              </a:extLst>
            </p:cNvPr>
            <p:cNvSpPr/>
            <p:nvPr/>
          </p:nvSpPr>
          <p:spPr>
            <a:xfrm>
              <a:off x="1178459" y="4428071"/>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1</a:t>
              </a:r>
            </a:p>
          </p:txBody>
        </p:sp>
        <p:sp>
          <p:nvSpPr>
            <p:cNvPr id="8" name="Rounded Rectangle 7">
              <a:extLst>
                <a:ext uri="{FF2B5EF4-FFF2-40B4-BE49-F238E27FC236}">
                  <a16:creationId xmlns:a16="http://schemas.microsoft.com/office/drawing/2014/main" id="{308D85A5-54BD-2A54-0F1A-DA31551CA9A2}"/>
                </a:ext>
              </a:extLst>
            </p:cNvPr>
            <p:cNvSpPr/>
            <p:nvPr/>
          </p:nvSpPr>
          <p:spPr>
            <a:xfrm>
              <a:off x="3304144" y="4428071"/>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4</a:t>
              </a:r>
            </a:p>
          </p:txBody>
        </p:sp>
        <p:sp>
          <p:nvSpPr>
            <p:cNvPr id="9" name="Rounded Rectangle 8">
              <a:extLst>
                <a:ext uri="{FF2B5EF4-FFF2-40B4-BE49-F238E27FC236}">
                  <a16:creationId xmlns:a16="http://schemas.microsoft.com/office/drawing/2014/main" id="{7F325AEC-17DA-6DD2-3843-D1749F4B1C39}"/>
                </a:ext>
              </a:extLst>
            </p:cNvPr>
            <p:cNvSpPr/>
            <p:nvPr/>
          </p:nvSpPr>
          <p:spPr>
            <a:xfrm>
              <a:off x="6474856" y="3406402"/>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9</a:t>
              </a:r>
            </a:p>
          </p:txBody>
        </p:sp>
        <p:sp>
          <p:nvSpPr>
            <p:cNvPr id="10" name="Rounded Rectangle 9">
              <a:extLst>
                <a:ext uri="{FF2B5EF4-FFF2-40B4-BE49-F238E27FC236}">
                  <a16:creationId xmlns:a16="http://schemas.microsoft.com/office/drawing/2014/main" id="{617EEC9D-37E1-AA47-C29A-8F23632D9F92}"/>
                </a:ext>
              </a:extLst>
            </p:cNvPr>
            <p:cNvSpPr/>
            <p:nvPr/>
          </p:nvSpPr>
          <p:spPr>
            <a:xfrm>
              <a:off x="5417952" y="4438955"/>
              <a:ext cx="1056904" cy="391886"/>
            </a:xfrm>
            <a:prstGeom prst="roundRect">
              <a:avLst/>
            </a:prstGeom>
            <a:solidFill>
              <a:schemeClr val="accent3">
                <a:lumMod val="20000"/>
                <a:lumOff val="80000"/>
              </a:schemeClr>
            </a:solid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solidFill>
                    <a:schemeClr val="accent3">
                      <a:lumMod val="75000"/>
                    </a:schemeClr>
                  </a:solidFill>
                  <a:latin typeface="Franklin Gothic Medium" panose="020B0603020102020204" pitchFamily="34" charset="0"/>
                </a:rPr>
                <a:t>8</a:t>
              </a:r>
            </a:p>
          </p:txBody>
        </p:sp>
        <p:cxnSp>
          <p:nvCxnSpPr>
            <p:cNvPr id="12" name="Straight Arrow Connector 11">
              <a:extLst>
                <a:ext uri="{FF2B5EF4-FFF2-40B4-BE49-F238E27FC236}">
                  <a16:creationId xmlns:a16="http://schemas.microsoft.com/office/drawing/2014/main" id="{07E33757-A3BA-B274-3D35-49DEA9005B74}"/>
                </a:ext>
              </a:extLst>
            </p:cNvPr>
            <p:cNvCxnSpPr/>
            <p:nvPr/>
          </p:nvCxnSpPr>
          <p:spPr>
            <a:xfrm flipH="1">
              <a:off x="3298206" y="2882900"/>
              <a:ext cx="1062842" cy="523502"/>
            </a:xfrm>
            <a:prstGeom prst="straightConnector1">
              <a:avLst/>
            </a:prstGeom>
            <a:ln>
              <a:solidFill>
                <a:schemeClr val="accent1">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FE831386-6FC2-5A87-DC47-4832CBF7D04E}"/>
                </a:ext>
              </a:extLst>
            </p:cNvPr>
            <p:cNvCxnSpPr>
              <a:cxnSpLocks/>
              <a:endCxn id="8" idx="0"/>
            </p:cNvCxnSpPr>
            <p:nvPr/>
          </p:nvCxnSpPr>
          <p:spPr>
            <a:xfrm>
              <a:off x="3304144" y="3784933"/>
              <a:ext cx="528452" cy="643138"/>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4F14DBAB-9232-ABAD-343B-D5CD86946181}"/>
                </a:ext>
              </a:extLst>
            </p:cNvPr>
            <p:cNvCxnSpPr>
              <a:cxnSpLocks/>
            </p:cNvCxnSpPr>
            <p:nvPr/>
          </p:nvCxnSpPr>
          <p:spPr>
            <a:xfrm flipH="1">
              <a:off x="1706911" y="3798288"/>
              <a:ext cx="540329" cy="607423"/>
            </a:xfrm>
            <a:prstGeom prst="straightConnector1">
              <a:avLst/>
            </a:prstGeom>
            <a:ln>
              <a:solidFill>
                <a:schemeClr val="accent1">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FD269608-10D9-610F-59D3-A01D5C5D4C5F}"/>
                </a:ext>
              </a:extLst>
            </p:cNvPr>
            <p:cNvCxnSpPr>
              <a:cxnSpLocks/>
            </p:cNvCxnSpPr>
            <p:nvPr/>
          </p:nvCxnSpPr>
          <p:spPr>
            <a:xfrm flipH="1">
              <a:off x="5928591" y="3784933"/>
              <a:ext cx="540329" cy="629783"/>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6F8941C7-E90E-BD38-A490-F9D2DB3ACEF7}"/>
                </a:ext>
              </a:extLst>
            </p:cNvPr>
            <p:cNvCxnSpPr>
              <a:cxnSpLocks/>
            </p:cNvCxnSpPr>
            <p:nvPr/>
          </p:nvCxnSpPr>
          <p:spPr>
            <a:xfrm>
              <a:off x="5412014" y="2882900"/>
              <a:ext cx="1056906" cy="523502"/>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4" name="Slide Number Placeholder 3">
            <a:extLst>
              <a:ext uri="{FF2B5EF4-FFF2-40B4-BE49-F238E27FC236}">
                <a16:creationId xmlns:a16="http://schemas.microsoft.com/office/drawing/2014/main" id="{07641042-CA84-F473-2093-2F2FBEE24C11}"/>
              </a:ext>
            </a:extLst>
          </p:cNvPr>
          <p:cNvSpPr>
            <a:spLocks noGrp="1"/>
          </p:cNvSpPr>
          <p:nvPr>
            <p:ph type="sldNum" sz="quarter" idx="4"/>
          </p:nvPr>
        </p:nvSpPr>
        <p:spPr/>
        <p:txBody>
          <a:bodyPr/>
          <a:lstStyle/>
          <a:p>
            <a:fld id="{60F4F636-6A27-E649-AEDF-9DE4D4E58670}" type="slidenum">
              <a:rPr lang="en-US" smtClean="0"/>
              <a:pPr/>
              <a:t>61</a:t>
            </a:fld>
            <a:endParaRPr lang="en-US" dirty="0"/>
          </a:p>
        </p:txBody>
      </p:sp>
    </p:spTree>
    <p:extLst>
      <p:ext uri="{BB962C8B-B14F-4D97-AF65-F5344CB8AC3E}">
        <p14:creationId xmlns:p14="http://schemas.microsoft.com/office/powerpoint/2010/main" val="121970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2" end="1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Scary Bugs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u="sng" dirty="0"/>
              <a:t>Do not</a:t>
            </a:r>
            <a:r>
              <a:rPr lang="en-US" sz="2600" dirty="0"/>
              <a:t> fear crashes</a:t>
            </a:r>
          </a:p>
          <a:p>
            <a:pPr lvl="1"/>
            <a:r>
              <a:rPr lang="en-US" sz="2200" dirty="0"/>
              <a:t>often no debugging at all</a:t>
            </a:r>
          </a:p>
          <a:p>
            <a:pPr lvl="2"/>
            <a:r>
              <a:rPr lang="en-US" sz="1800" dirty="0"/>
              <a:t>get a stack trace that tells you exactly where it went wrong</a:t>
            </a:r>
          </a:p>
          <a:p>
            <a:pPr lvl="1"/>
            <a:endParaRPr lang="en-US" sz="2200" dirty="0"/>
          </a:p>
          <a:p>
            <a:r>
              <a:rPr lang="en-US" sz="2600" u="sng" dirty="0"/>
              <a:t>Do</a:t>
            </a:r>
            <a:r>
              <a:rPr lang="en-US" sz="2600" dirty="0"/>
              <a:t> fear unexpected mutation</a:t>
            </a:r>
          </a:p>
          <a:p>
            <a:pPr lvl="1"/>
            <a:r>
              <a:rPr lang="en-US" sz="2200" dirty="0"/>
              <a:t>failure will give you no clue what went wrong</a:t>
            </a:r>
          </a:p>
          <a:p>
            <a:pPr lvl="2"/>
            <a:r>
              <a:rPr lang="en-US" sz="1800" dirty="0"/>
              <a:t>will take a long time to realize the BST invariant was violated by mutation</a:t>
            </a:r>
          </a:p>
          <a:p>
            <a:pPr lvl="1"/>
            <a:r>
              <a:rPr lang="en-US" sz="2200" dirty="0"/>
              <a:t>bug could be almost anywhere in the code</a:t>
            </a:r>
          </a:p>
          <a:p>
            <a:pPr lvl="1"/>
            <a:r>
              <a:rPr lang="en-US" sz="2200" dirty="0"/>
              <a:t>could take </a:t>
            </a:r>
            <a:r>
              <a:rPr lang="en-US" sz="2200" i="1" dirty="0"/>
              <a:t>weeks</a:t>
            </a:r>
            <a:r>
              <a:rPr lang="en-US" sz="2200" dirty="0"/>
              <a:t> to track it down</a:t>
            </a:r>
          </a:p>
        </p:txBody>
      </p:sp>
      <p:sp>
        <p:nvSpPr>
          <p:cNvPr id="4" name="Slide Number Placeholder 3">
            <a:extLst>
              <a:ext uri="{FF2B5EF4-FFF2-40B4-BE49-F238E27FC236}">
                <a16:creationId xmlns:a16="http://schemas.microsoft.com/office/drawing/2014/main" id="{102A58D9-3C8A-D629-AA5A-DCB6972EE5D6}"/>
              </a:ext>
            </a:extLst>
          </p:cNvPr>
          <p:cNvSpPr>
            <a:spLocks noGrp="1"/>
          </p:cNvSpPr>
          <p:nvPr>
            <p:ph type="sldNum" sz="quarter" idx="4"/>
          </p:nvPr>
        </p:nvSpPr>
        <p:spPr/>
        <p:txBody>
          <a:bodyPr/>
          <a:lstStyle/>
          <a:p>
            <a:fld id="{60F4F636-6A27-E649-AEDF-9DE4D4E58670}" type="slidenum">
              <a:rPr lang="en-US" smtClean="0"/>
              <a:pPr/>
              <a:t>62</a:t>
            </a:fld>
            <a:endParaRPr lang="en-US" dirty="0"/>
          </a:p>
        </p:txBody>
      </p:sp>
    </p:spTree>
    <p:extLst>
      <p:ext uri="{BB962C8B-B14F-4D97-AF65-F5344CB8AC3E}">
        <p14:creationId xmlns:p14="http://schemas.microsoft.com/office/powerpoint/2010/main" val="208791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8D3B6-3237-E2EB-1BCE-5D564697E8D3}"/>
              </a:ext>
            </a:extLst>
          </p:cNvPr>
          <p:cNvSpPr>
            <a:spLocks noGrp="1"/>
          </p:cNvSpPr>
          <p:nvPr>
            <p:ph type="title"/>
          </p:nvPr>
        </p:nvSpPr>
        <p:spPr/>
        <p:txBody>
          <a:bodyPr/>
          <a:lstStyle/>
          <a:p>
            <a:r>
              <a:rPr lang="en-US" dirty="0"/>
              <a:t>Debugging Mutation</a:t>
            </a:r>
          </a:p>
        </p:txBody>
      </p:sp>
      <p:sp>
        <p:nvSpPr>
          <p:cNvPr id="3" name="Content Placeholder 2">
            <a:extLst>
              <a:ext uri="{FF2B5EF4-FFF2-40B4-BE49-F238E27FC236}">
                <a16:creationId xmlns:a16="http://schemas.microsoft.com/office/drawing/2014/main" id="{A98357AD-2E2E-19C5-5793-85CCB85CAD81}"/>
              </a:ext>
            </a:extLst>
          </p:cNvPr>
          <p:cNvSpPr>
            <a:spLocks noGrp="1"/>
          </p:cNvSpPr>
          <p:nvPr>
            <p:ph idx="1"/>
          </p:nvPr>
        </p:nvSpPr>
        <p:spPr/>
        <p:txBody>
          <a:bodyPr/>
          <a:lstStyle/>
          <a:p>
            <a:r>
              <a:rPr lang="en-US" sz="2800" dirty="0"/>
              <a:t>mutation bugs are especially nasty to deal with </a:t>
            </a:r>
            <a:r>
              <a:rPr lang="en-US" sz="2800" u="sng" dirty="0"/>
              <a:t>once they ship out to users</a:t>
            </a:r>
            <a:endParaRPr lang="en-US" sz="2800" dirty="0"/>
          </a:p>
          <a:p>
            <a:r>
              <a:rPr lang="en-US" sz="2800" dirty="0"/>
              <a:t>typical mutation-related bug report from users:</a:t>
            </a:r>
            <a:br>
              <a:rPr lang="en-US" sz="2800" dirty="0"/>
            </a:br>
            <a:br>
              <a:rPr lang="en-US" sz="2800" dirty="0"/>
            </a:br>
            <a:r>
              <a:rPr lang="en-US" sz="2800" dirty="0"/>
              <a:t>“uh, sometimes when I enter a </a:t>
            </a:r>
            <a:r>
              <a:rPr lang="en-US" sz="2800" dirty="0" err="1"/>
              <a:t>todo</a:t>
            </a:r>
            <a:r>
              <a:rPr lang="en-US" sz="2800" dirty="0"/>
              <a:t> item, it shows up, but sometimes I don’t. I tried restarting my computer and it doesn’t fix the problem. I paid $4.99 for this app, it shouldn’t have this issue…”</a:t>
            </a:r>
          </a:p>
          <a:p>
            <a:r>
              <a:rPr lang="en-US" sz="2800" dirty="0"/>
              <a:t>how do you debug this?</a:t>
            </a:r>
          </a:p>
          <a:p>
            <a:pPr lvl="1"/>
            <a:r>
              <a:rPr lang="en-US" sz="2400" dirty="0"/>
              <a:t>just </a:t>
            </a:r>
            <a:r>
              <a:rPr lang="en-US" sz="2400" i="1" dirty="0"/>
              <a:t>reproducing</a:t>
            </a:r>
            <a:r>
              <a:rPr lang="en-US" sz="2400" dirty="0"/>
              <a:t> this bug is challenging enough</a:t>
            </a:r>
          </a:p>
          <a:p>
            <a:pPr lvl="1"/>
            <a:r>
              <a:rPr lang="en-US" sz="2400" dirty="0"/>
              <a:t>no error message (or Exception) to go off of</a:t>
            </a:r>
          </a:p>
        </p:txBody>
      </p:sp>
      <p:sp>
        <p:nvSpPr>
          <p:cNvPr id="4" name="Slide Number Placeholder 3">
            <a:extLst>
              <a:ext uri="{FF2B5EF4-FFF2-40B4-BE49-F238E27FC236}">
                <a16:creationId xmlns:a16="http://schemas.microsoft.com/office/drawing/2014/main" id="{53D1A3BA-7F62-774F-7FFF-919F06B059C0}"/>
              </a:ext>
            </a:extLst>
          </p:cNvPr>
          <p:cNvSpPr>
            <a:spLocks noGrp="1"/>
          </p:cNvSpPr>
          <p:nvPr>
            <p:ph type="sldNum" sz="quarter" idx="4"/>
          </p:nvPr>
        </p:nvSpPr>
        <p:spPr/>
        <p:txBody>
          <a:bodyPr/>
          <a:lstStyle/>
          <a:p>
            <a:fld id="{60F4F636-6A27-E649-AEDF-9DE4D4E58670}" type="slidenum">
              <a:rPr lang="en-US" smtClean="0"/>
              <a:pPr/>
              <a:t>63</a:t>
            </a:fld>
            <a:endParaRPr lang="en-US" dirty="0"/>
          </a:p>
        </p:txBody>
      </p:sp>
    </p:spTree>
    <p:extLst>
      <p:ext uri="{BB962C8B-B14F-4D97-AF65-F5344CB8AC3E}">
        <p14:creationId xmlns:p14="http://schemas.microsoft.com/office/powerpoint/2010/main" val="266701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F79-3529-A56F-FA3B-045D5483E1B9}"/>
              </a:ext>
            </a:extLst>
          </p:cNvPr>
          <p:cNvSpPr>
            <a:spLocks noGrp="1"/>
          </p:cNvSpPr>
          <p:nvPr>
            <p:ph type="title"/>
          </p:nvPr>
        </p:nvSpPr>
        <p:spPr/>
        <p:txBody>
          <a:bodyPr/>
          <a:lstStyle/>
          <a:p>
            <a:r>
              <a:rPr lang="en-US" dirty="0"/>
              <a:t>Think Pair Share: M-you-</a:t>
            </a:r>
            <a:r>
              <a:rPr lang="en-US" dirty="0" err="1"/>
              <a:t>tation</a:t>
            </a:r>
            <a:endParaRPr lang="en-US" dirty="0"/>
          </a:p>
        </p:txBody>
      </p:sp>
      <p:sp>
        <p:nvSpPr>
          <p:cNvPr id="4" name="Slide Number Placeholder 3">
            <a:extLst>
              <a:ext uri="{FF2B5EF4-FFF2-40B4-BE49-F238E27FC236}">
                <a16:creationId xmlns:a16="http://schemas.microsoft.com/office/drawing/2014/main" id="{9154EA1A-E6E0-0357-920B-7081C0835272}"/>
              </a:ext>
            </a:extLst>
          </p:cNvPr>
          <p:cNvSpPr>
            <a:spLocks noGrp="1"/>
          </p:cNvSpPr>
          <p:nvPr>
            <p:ph type="sldNum" sz="quarter" idx="4"/>
          </p:nvPr>
        </p:nvSpPr>
        <p:spPr/>
        <p:txBody>
          <a:bodyPr/>
          <a:lstStyle/>
          <a:p>
            <a:fld id="{60F4F636-6A27-E649-AEDF-9DE4D4E58670}" type="slidenum">
              <a:rPr lang="en-US" smtClean="0"/>
              <a:pPr/>
              <a:t>64</a:t>
            </a:fld>
            <a:endParaRPr lang="en-US" dirty="0"/>
          </a:p>
        </p:txBody>
      </p:sp>
      <p:grpSp>
        <p:nvGrpSpPr>
          <p:cNvPr id="5" name="Group 4" descr="Answer the think-pair-share on sli.do with code #cse331">
            <a:extLst>
              <a:ext uri="{FF2B5EF4-FFF2-40B4-BE49-F238E27FC236}">
                <a16:creationId xmlns:a16="http://schemas.microsoft.com/office/drawing/2014/main" id="{4763A6F9-D1EE-F90F-91A0-1DCB7E5D5C9E}"/>
              </a:ext>
            </a:extLst>
          </p:cNvPr>
          <p:cNvGrpSpPr/>
          <p:nvPr/>
        </p:nvGrpSpPr>
        <p:grpSpPr>
          <a:xfrm>
            <a:off x="5681472" y="3785236"/>
            <a:ext cx="2228850" cy="2753676"/>
            <a:chOff x="6457950" y="3631284"/>
            <a:chExt cx="2228850" cy="2753676"/>
          </a:xfrm>
        </p:grpSpPr>
        <p:pic>
          <p:nvPicPr>
            <p:cNvPr id="6" name="Picture 5">
              <a:extLst>
                <a:ext uri="{FF2B5EF4-FFF2-40B4-BE49-F238E27FC236}">
                  <a16:creationId xmlns:a16="http://schemas.microsoft.com/office/drawing/2014/main" id="{1CE40053-2BEB-CB4A-7B5D-416B39CA5E0F}"/>
                </a:ext>
              </a:extLst>
            </p:cNvPr>
            <p:cNvPicPr>
              <a:picLocks noChangeAspect="1"/>
            </p:cNvPicPr>
            <p:nvPr/>
          </p:nvPicPr>
          <p:blipFill>
            <a:blip r:embed="rId3"/>
            <a:srcRect/>
            <a:stretch/>
          </p:blipFill>
          <p:spPr>
            <a:xfrm>
              <a:off x="6457950" y="4156110"/>
              <a:ext cx="2228850" cy="2228850"/>
            </a:xfrm>
            <a:prstGeom prst="rect">
              <a:avLst/>
            </a:prstGeom>
          </p:spPr>
        </p:pic>
        <p:sp>
          <p:nvSpPr>
            <p:cNvPr id="7" name="TextBox 6">
              <a:extLst>
                <a:ext uri="{FF2B5EF4-FFF2-40B4-BE49-F238E27FC236}">
                  <a16:creationId xmlns:a16="http://schemas.microsoft.com/office/drawing/2014/main" id="{0B6EB521-DC0C-A594-94D4-29E87F13E4B5}"/>
                </a:ext>
              </a:extLst>
            </p:cNvPr>
            <p:cNvSpPr txBox="1"/>
            <p:nvPr/>
          </p:nvSpPr>
          <p:spPr>
            <a:xfrm>
              <a:off x="6515451" y="3631284"/>
              <a:ext cx="2113848" cy="461665"/>
            </a:xfrm>
            <a:prstGeom prst="rect">
              <a:avLst/>
            </a:prstGeom>
            <a:noFill/>
          </p:spPr>
          <p:txBody>
            <a:bodyPr wrap="none" rtlCol="0">
              <a:spAutoFit/>
            </a:bodyPr>
            <a:lstStyle/>
            <a:p>
              <a:r>
                <a:rPr lang="en-US" sz="2400" dirty="0" err="1">
                  <a:latin typeface="Franklin Gothic Medium"/>
                  <a:cs typeface="Franklin Gothic Medium"/>
                </a:rPr>
                <a:t>sli.do</a:t>
              </a:r>
              <a:r>
                <a:rPr lang="en-US" sz="2400" dirty="0">
                  <a:latin typeface="Franklin Gothic Medium"/>
                  <a:cs typeface="Franklin Gothic Medium"/>
                </a:rPr>
                <a:t> #cse331</a:t>
              </a:r>
            </a:p>
          </p:txBody>
        </p:sp>
      </p:grpSp>
      <p:sp>
        <p:nvSpPr>
          <p:cNvPr id="8" name="Content Placeholder 2">
            <a:extLst>
              <a:ext uri="{FF2B5EF4-FFF2-40B4-BE49-F238E27FC236}">
                <a16:creationId xmlns:a16="http://schemas.microsoft.com/office/drawing/2014/main" id="{BC166D65-BECE-C13E-5493-93142B85523D}"/>
              </a:ext>
            </a:extLst>
          </p:cNvPr>
          <p:cNvSpPr txBox="1">
            <a:spLocks/>
          </p:cNvSpPr>
          <p:nvPr/>
        </p:nvSpPr>
        <p:spPr>
          <a:xfrm>
            <a:off x="457200" y="3627753"/>
            <a:ext cx="5224272" cy="309372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Franklin Gothic Medium"/>
                <a:ea typeface="+mn-ea"/>
                <a:cs typeface="Franklin Gothic Medium"/>
              </a:defRPr>
            </a:lvl1pPr>
            <a:lvl2pPr marL="742950" indent="-285750" algn="l" defTabSz="457200" rtl="0" eaLnBrk="1" latinLnBrk="0" hangingPunct="1">
              <a:spcBef>
                <a:spcPct val="20000"/>
              </a:spcBef>
              <a:buFont typeface="Arial"/>
              <a:buChar char="–"/>
              <a:defRPr sz="2800" kern="1200">
                <a:solidFill>
                  <a:schemeClr val="tx1"/>
                </a:solidFill>
                <a:latin typeface="Franklin Gothic Medium"/>
                <a:ea typeface="+mn-ea"/>
                <a:cs typeface="Franklin Gothic Medium"/>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800" dirty="0"/>
              <a:t>Consider these functions – which could break this feature? How?</a:t>
            </a:r>
          </a:p>
          <a:p>
            <a:pPr marL="514350" indent="-514350">
              <a:buFont typeface="+mj-lt"/>
              <a:buAutoNum type="arabicPeriod"/>
            </a:pPr>
            <a:r>
              <a:rPr lang="en-US" sz="2800" dirty="0"/>
              <a:t>foo(</a:t>
            </a:r>
            <a:r>
              <a:rPr lang="en-US" sz="2800" dirty="0" err="1"/>
              <a:t>todos</a:t>
            </a:r>
            <a:r>
              <a:rPr lang="en-US" sz="2800" dirty="0"/>
              <a:t>)</a:t>
            </a:r>
          </a:p>
          <a:p>
            <a:pPr marL="514350" indent="-514350">
              <a:buFont typeface="+mj-lt"/>
              <a:buAutoNum type="arabicPeriod"/>
            </a:pPr>
            <a:r>
              <a:rPr lang="en-US" sz="2800" dirty="0"/>
              <a:t>foo(</a:t>
            </a:r>
            <a:r>
              <a:rPr lang="en-US" sz="2800" dirty="0" err="1"/>
              <a:t>incompleteTodos</a:t>
            </a:r>
            <a:r>
              <a:rPr lang="en-US" sz="2800" dirty="0"/>
              <a:t>)</a:t>
            </a:r>
          </a:p>
          <a:p>
            <a:pPr marL="514350" indent="-514350">
              <a:buFont typeface="+mj-lt"/>
              <a:buAutoNum type="arabicPeriod"/>
            </a:pPr>
            <a:r>
              <a:rPr lang="en-US" sz="2800" dirty="0"/>
              <a:t>foo(</a:t>
            </a:r>
            <a:r>
              <a:rPr lang="en-US" sz="2800" dirty="0" err="1"/>
              <a:t>todos</a:t>
            </a:r>
            <a:r>
              <a:rPr lang="en-US" sz="2800" dirty="0"/>
              <a:t>[0])</a:t>
            </a:r>
          </a:p>
          <a:p>
            <a:pPr marL="514350" indent="-514350">
              <a:buFont typeface="+mj-lt"/>
              <a:buAutoNum type="arabicPeriod"/>
            </a:pPr>
            <a:r>
              <a:rPr lang="en-US" sz="2800" dirty="0"/>
              <a:t>foo(</a:t>
            </a:r>
            <a:r>
              <a:rPr lang="en-US" sz="2800" dirty="0" err="1"/>
              <a:t>incompleteTodos</a:t>
            </a:r>
            <a:r>
              <a:rPr lang="en-US" sz="2800" dirty="0"/>
              <a:t>[0])</a:t>
            </a:r>
          </a:p>
        </p:txBody>
      </p:sp>
      <p:sp>
        <p:nvSpPr>
          <p:cNvPr id="9" name="TextBox 8">
            <a:extLst>
              <a:ext uri="{FF2B5EF4-FFF2-40B4-BE49-F238E27FC236}">
                <a16:creationId xmlns:a16="http://schemas.microsoft.com/office/drawing/2014/main" id="{D4F90445-489A-2FB7-28C4-B6EA5ECA1BAA}"/>
              </a:ext>
            </a:extLst>
          </p:cNvPr>
          <p:cNvSpPr txBox="1"/>
          <p:nvPr/>
        </p:nvSpPr>
        <p:spPr>
          <a:xfrm>
            <a:off x="457200" y="999794"/>
            <a:ext cx="8229600" cy="2554545"/>
          </a:xfrm>
          <a:prstGeom prst="rect">
            <a:avLst/>
          </a:prstGeom>
          <a:noFill/>
          <a:ln>
            <a:solidFill>
              <a:schemeClr val="tx1"/>
            </a:solidFill>
          </a:ln>
        </p:spPr>
        <p:txBody>
          <a:bodyPr wrap="square">
            <a:spAutoFit/>
          </a:bodyPr>
          <a:lstStyle/>
          <a:p>
            <a:pPr>
              <a:buNone/>
            </a:pPr>
            <a:r>
              <a:rPr lang="en-US" sz="2000" b="0" dirty="0">
                <a:solidFill>
                  <a:srgbClr val="D73A49"/>
                </a:solidFill>
                <a:effectLst/>
                <a:latin typeface="Menlo" panose="020B0609030804020204" pitchFamily="49" charset="0"/>
              </a:rPr>
              <a:t>const</a:t>
            </a:r>
            <a:r>
              <a:rPr lang="en-US" sz="2000" b="0" dirty="0">
                <a:solidFill>
                  <a:srgbClr val="24292E"/>
                </a:solidFill>
                <a:effectLst/>
                <a:latin typeface="Menlo" panose="020B0609030804020204" pitchFamily="49" charset="0"/>
              </a:rPr>
              <a:t> </a:t>
            </a:r>
            <a:r>
              <a:rPr lang="en-US" sz="2000" b="0" dirty="0" err="1">
                <a:solidFill>
                  <a:srgbClr val="005CC5"/>
                </a:solidFill>
                <a:effectLst/>
                <a:latin typeface="Menlo" panose="020B0609030804020204" pitchFamily="49" charset="0"/>
              </a:rPr>
              <a:t>todos</a:t>
            </a:r>
            <a:r>
              <a:rPr lang="en-US" sz="2000" b="0" dirty="0">
                <a:solidFill>
                  <a:srgbClr val="D73A49"/>
                </a:solidFill>
                <a:effectLst/>
                <a:latin typeface="Menlo" panose="020B0609030804020204" pitchFamily="49" charset="0"/>
              </a:rPr>
              <a:t>:</a:t>
            </a:r>
            <a:r>
              <a:rPr lang="en-US" sz="2000" b="0" dirty="0">
                <a:solidFill>
                  <a:srgbClr val="24292E"/>
                </a:solidFill>
                <a:effectLst/>
                <a:latin typeface="Menlo" panose="020B0609030804020204" pitchFamily="49" charset="0"/>
              </a:rPr>
              <a:t> </a:t>
            </a:r>
            <a:r>
              <a:rPr lang="en-US" sz="2000" b="0" dirty="0">
                <a:solidFill>
                  <a:srgbClr val="005CC5"/>
                </a:solidFill>
                <a:effectLst/>
                <a:latin typeface="Menlo" panose="020B0609030804020204" pitchFamily="49" charset="0"/>
              </a:rPr>
              <a:t>Array</a:t>
            </a:r>
            <a:r>
              <a:rPr lang="en-US" sz="2000" b="0" dirty="0">
                <a:solidFill>
                  <a:srgbClr val="24292E"/>
                </a:solidFill>
                <a:effectLst/>
                <a:latin typeface="Menlo" panose="020B0609030804020204" pitchFamily="49" charset="0"/>
              </a:rPr>
              <a:t>&lt;</a:t>
            </a:r>
            <a:r>
              <a:rPr lang="en-US" sz="2000" b="0" dirty="0" err="1">
                <a:solidFill>
                  <a:srgbClr val="6F42C1"/>
                </a:solidFill>
                <a:effectLst/>
                <a:latin typeface="Menlo" panose="020B0609030804020204" pitchFamily="49" charset="0"/>
              </a:rPr>
              <a:t>TodoItem</a:t>
            </a:r>
            <a:r>
              <a:rPr lang="en-US" sz="2000" b="0" dirty="0">
                <a:solidFill>
                  <a:srgbClr val="24292E"/>
                </a:solidFill>
                <a:effectLst/>
                <a:latin typeface="Menlo" panose="020B0609030804020204" pitchFamily="49" charset="0"/>
              </a:rPr>
              <a:t>&gt; </a:t>
            </a:r>
            <a:r>
              <a:rPr lang="en-US" sz="2000" b="0" dirty="0">
                <a:solidFill>
                  <a:srgbClr val="D73A49"/>
                </a:solidFill>
                <a:effectLst/>
                <a:latin typeface="Menlo" panose="020B0609030804020204" pitchFamily="49" charset="0"/>
              </a:rPr>
              <a:t>=</a:t>
            </a:r>
            <a:r>
              <a:rPr lang="en-US" sz="2000" b="0" dirty="0">
                <a:solidFill>
                  <a:srgbClr val="24292E"/>
                </a:solidFill>
                <a:effectLst/>
                <a:latin typeface="Menlo" panose="020B0609030804020204" pitchFamily="49" charset="0"/>
              </a:rPr>
              <a:t> </a:t>
            </a:r>
            <a:r>
              <a:rPr lang="en-US" sz="2000" b="0" dirty="0">
                <a:solidFill>
                  <a:srgbClr val="6A737D"/>
                </a:solidFill>
                <a:effectLst/>
                <a:latin typeface="Menlo" panose="020B0609030804020204" pitchFamily="49" charset="0"/>
              </a:rPr>
              <a:t>/* ... */</a:t>
            </a:r>
            <a:r>
              <a:rPr lang="en-US" sz="2000" b="0" dirty="0">
                <a:solidFill>
                  <a:srgbClr val="24292E"/>
                </a:solidFill>
                <a:effectLst/>
                <a:latin typeface="Menlo" panose="020B0609030804020204" pitchFamily="49" charset="0"/>
              </a:rPr>
              <a:t>;</a:t>
            </a:r>
            <a:br>
              <a:rPr lang="en-US" sz="2000" b="0" dirty="0">
                <a:solidFill>
                  <a:srgbClr val="24292E"/>
                </a:solidFill>
                <a:effectLst/>
                <a:latin typeface="Menlo" panose="020B0609030804020204" pitchFamily="49" charset="0"/>
              </a:rPr>
            </a:br>
            <a:r>
              <a:rPr lang="en-US" sz="2000" b="0" dirty="0">
                <a:solidFill>
                  <a:srgbClr val="D73A49"/>
                </a:solidFill>
                <a:effectLst/>
                <a:latin typeface="Menlo" panose="020B0609030804020204" pitchFamily="49" charset="0"/>
              </a:rPr>
              <a:t>const</a:t>
            </a:r>
            <a:r>
              <a:rPr lang="en-US" sz="2000" b="0" dirty="0">
                <a:solidFill>
                  <a:srgbClr val="24292E"/>
                </a:solidFill>
                <a:effectLst/>
                <a:latin typeface="Menlo" panose="020B0609030804020204" pitchFamily="49" charset="0"/>
              </a:rPr>
              <a:t> </a:t>
            </a:r>
            <a:r>
              <a:rPr lang="en-US" sz="2000" b="0" dirty="0" err="1">
                <a:solidFill>
                  <a:srgbClr val="005CC5"/>
                </a:solidFill>
                <a:effectLst/>
                <a:latin typeface="Menlo" panose="020B0609030804020204" pitchFamily="49" charset="0"/>
              </a:rPr>
              <a:t>incompleteTodos</a:t>
            </a:r>
            <a:r>
              <a:rPr lang="en-US" sz="2000" b="0" dirty="0">
                <a:solidFill>
                  <a:srgbClr val="D73A49"/>
                </a:solidFill>
                <a:effectLst/>
                <a:latin typeface="Menlo" panose="020B0609030804020204" pitchFamily="49" charset="0"/>
              </a:rPr>
              <a:t>:</a:t>
            </a:r>
            <a:r>
              <a:rPr lang="en-US" sz="2000" b="0" dirty="0">
                <a:solidFill>
                  <a:srgbClr val="24292E"/>
                </a:solidFill>
                <a:effectLst/>
                <a:latin typeface="Menlo" panose="020B0609030804020204" pitchFamily="49" charset="0"/>
              </a:rPr>
              <a:t> </a:t>
            </a:r>
            <a:r>
              <a:rPr lang="en-US" sz="2000" b="0" dirty="0">
                <a:solidFill>
                  <a:srgbClr val="005CC5"/>
                </a:solidFill>
                <a:effectLst/>
                <a:latin typeface="Menlo" panose="020B0609030804020204" pitchFamily="49" charset="0"/>
              </a:rPr>
              <a:t>Array</a:t>
            </a:r>
            <a:r>
              <a:rPr lang="en-US" sz="2000" b="0" dirty="0">
                <a:solidFill>
                  <a:srgbClr val="24292E"/>
                </a:solidFill>
                <a:effectLst/>
                <a:latin typeface="Menlo" panose="020B0609030804020204" pitchFamily="49" charset="0"/>
              </a:rPr>
              <a:t>&lt;</a:t>
            </a:r>
            <a:r>
              <a:rPr lang="en-US" sz="2000" b="0" dirty="0" err="1">
                <a:solidFill>
                  <a:srgbClr val="6F42C1"/>
                </a:solidFill>
                <a:effectLst/>
                <a:latin typeface="Menlo" panose="020B0609030804020204" pitchFamily="49" charset="0"/>
              </a:rPr>
              <a:t>TodoItem</a:t>
            </a:r>
            <a:r>
              <a:rPr lang="en-US" sz="2000" b="0" dirty="0">
                <a:solidFill>
                  <a:srgbClr val="24292E"/>
                </a:solidFill>
                <a:effectLst/>
                <a:latin typeface="Menlo" panose="020B0609030804020204" pitchFamily="49" charset="0"/>
              </a:rPr>
              <a:t>&gt; </a:t>
            </a:r>
            <a:r>
              <a:rPr lang="en-US" sz="2000" b="0" dirty="0">
                <a:solidFill>
                  <a:srgbClr val="D73A49"/>
                </a:solidFill>
                <a:effectLst/>
                <a:latin typeface="Menlo" panose="020B0609030804020204" pitchFamily="49" charset="0"/>
              </a:rPr>
              <a:t>=</a:t>
            </a:r>
            <a:r>
              <a:rPr lang="en-US" sz="2000" b="0" dirty="0">
                <a:solidFill>
                  <a:srgbClr val="24292E"/>
                </a:solidFill>
                <a:effectLst/>
                <a:latin typeface="Menlo" panose="020B0609030804020204" pitchFamily="49" charset="0"/>
              </a:rPr>
              <a:t>  </a:t>
            </a:r>
            <a:br>
              <a:rPr lang="en-US" sz="2000" b="0" dirty="0">
                <a:solidFill>
                  <a:srgbClr val="24292E"/>
                </a:solidFill>
                <a:effectLst/>
                <a:latin typeface="Menlo" panose="020B0609030804020204" pitchFamily="49" charset="0"/>
              </a:rPr>
            </a:br>
            <a:r>
              <a:rPr lang="en-US" sz="2000" b="0" dirty="0">
                <a:solidFill>
                  <a:srgbClr val="24292E"/>
                </a:solidFill>
                <a:effectLst/>
                <a:latin typeface="Menlo" panose="020B0609030804020204" pitchFamily="49" charset="0"/>
              </a:rPr>
              <a:t>                     </a:t>
            </a:r>
            <a:r>
              <a:rPr lang="en-US" sz="2000" b="0" dirty="0" err="1">
                <a:solidFill>
                  <a:srgbClr val="6F42C1"/>
                </a:solidFill>
                <a:effectLst/>
                <a:latin typeface="Menlo" panose="020B0609030804020204" pitchFamily="49" charset="0"/>
              </a:rPr>
              <a:t>findAllIncompleteTodos</a:t>
            </a:r>
            <a:r>
              <a:rPr lang="en-US" sz="2000" b="0" dirty="0">
                <a:solidFill>
                  <a:srgbClr val="24292E"/>
                </a:solidFill>
                <a:effectLst/>
                <a:latin typeface="Menlo" panose="020B0609030804020204" pitchFamily="49" charset="0"/>
              </a:rPr>
              <a:t>(</a:t>
            </a:r>
            <a:r>
              <a:rPr lang="en-US" sz="2000" b="0" dirty="0" err="1">
                <a:solidFill>
                  <a:srgbClr val="005CC5"/>
                </a:solidFill>
                <a:effectLst/>
                <a:latin typeface="Menlo" panose="020B0609030804020204" pitchFamily="49" charset="0"/>
              </a:rPr>
              <a:t>todos</a:t>
            </a:r>
            <a:r>
              <a:rPr lang="en-US" sz="2000" b="0" dirty="0">
                <a:solidFill>
                  <a:srgbClr val="24292E"/>
                </a:solidFill>
                <a:effectLst/>
                <a:latin typeface="Menlo" panose="020B0609030804020204" pitchFamily="49" charset="0"/>
              </a:rPr>
              <a:t>);</a:t>
            </a:r>
          </a:p>
          <a:p>
            <a:pPr>
              <a:buNone/>
            </a:pPr>
            <a:endParaRPr lang="en-US" sz="2000" b="0" dirty="0">
              <a:solidFill>
                <a:srgbClr val="24292E"/>
              </a:solidFill>
              <a:effectLst/>
              <a:latin typeface="Menlo" panose="020B0609030804020204" pitchFamily="49" charset="0"/>
            </a:endParaRPr>
          </a:p>
          <a:p>
            <a:r>
              <a:rPr lang="en-US" sz="2000" b="0" dirty="0" err="1">
                <a:solidFill>
                  <a:srgbClr val="005CC5"/>
                </a:solidFill>
                <a:effectLst/>
                <a:latin typeface="Menlo" panose="020B0609030804020204" pitchFamily="49" charset="0"/>
              </a:rPr>
              <a:t>incompleteTodos</a:t>
            </a:r>
            <a:r>
              <a:rPr lang="en-US" sz="2000" b="0" dirty="0" err="1">
                <a:solidFill>
                  <a:srgbClr val="24292E"/>
                </a:solidFill>
                <a:effectLst/>
                <a:latin typeface="Menlo" panose="020B0609030804020204" pitchFamily="49" charset="0"/>
              </a:rPr>
              <a:t>.</a:t>
            </a:r>
            <a:r>
              <a:rPr lang="en-US" sz="2000" b="0" dirty="0" err="1">
                <a:solidFill>
                  <a:srgbClr val="6F42C1"/>
                </a:solidFill>
                <a:effectLst/>
                <a:latin typeface="Menlo" panose="020B0609030804020204" pitchFamily="49" charset="0"/>
              </a:rPr>
              <a:t>shuffle</a:t>
            </a:r>
            <a:r>
              <a:rPr lang="en-US" sz="2000" b="0" dirty="0">
                <a:solidFill>
                  <a:srgbClr val="24292E"/>
                </a:solidFill>
                <a:effectLst/>
                <a:latin typeface="Menlo" panose="020B0609030804020204" pitchFamily="49" charset="0"/>
              </a:rPr>
              <a:t>();</a:t>
            </a:r>
            <a:br>
              <a:rPr lang="en-US" sz="2000" b="0" dirty="0">
                <a:solidFill>
                  <a:srgbClr val="24292E"/>
                </a:solidFill>
                <a:effectLst/>
                <a:latin typeface="Menlo" panose="020B0609030804020204" pitchFamily="49" charset="0"/>
              </a:rPr>
            </a:br>
            <a:r>
              <a:rPr lang="en-US" sz="2000" b="0" dirty="0">
                <a:solidFill>
                  <a:srgbClr val="6A737D"/>
                </a:solidFill>
                <a:effectLst/>
                <a:latin typeface="Menlo" panose="020B0609030804020204" pitchFamily="49" charset="0"/>
              </a:rPr>
              <a:t>// NASTY foo FUNCTION HERE :))</a:t>
            </a:r>
            <a:endParaRPr lang="en-US" sz="2000" b="0" dirty="0">
              <a:solidFill>
                <a:srgbClr val="24292E"/>
              </a:solidFill>
              <a:effectLst/>
              <a:latin typeface="Menlo" panose="020B0609030804020204" pitchFamily="49" charset="0"/>
            </a:endParaRPr>
          </a:p>
          <a:p>
            <a:br>
              <a:rPr lang="en-US" sz="2000" b="0" dirty="0">
                <a:solidFill>
                  <a:srgbClr val="24292E"/>
                </a:solidFill>
                <a:effectLst/>
                <a:latin typeface="Menlo" panose="020B0609030804020204" pitchFamily="49" charset="0"/>
              </a:rPr>
            </a:br>
            <a:r>
              <a:rPr lang="en-US" sz="2000" b="0" dirty="0" err="1">
                <a:solidFill>
                  <a:srgbClr val="005CC5"/>
                </a:solidFill>
                <a:effectLst/>
                <a:latin typeface="Menlo" panose="020B0609030804020204" pitchFamily="49" charset="0"/>
              </a:rPr>
              <a:t>console</a:t>
            </a:r>
            <a:r>
              <a:rPr lang="en-US" sz="2000" b="0" dirty="0" err="1">
                <a:solidFill>
                  <a:srgbClr val="24292E"/>
                </a:solidFill>
                <a:effectLst/>
                <a:latin typeface="Menlo" panose="020B0609030804020204" pitchFamily="49" charset="0"/>
              </a:rPr>
              <a:t>.</a:t>
            </a:r>
            <a:r>
              <a:rPr lang="en-US" sz="2000" b="0" dirty="0" err="1">
                <a:solidFill>
                  <a:srgbClr val="6F42C1"/>
                </a:solidFill>
                <a:effectLst/>
                <a:latin typeface="Menlo" panose="020B0609030804020204" pitchFamily="49" charset="0"/>
              </a:rPr>
              <a:t>log</a:t>
            </a:r>
            <a:r>
              <a:rPr lang="en-US" sz="2000" b="0" dirty="0">
                <a:solidFill>
                  <a:srgbClr val="24292E"/>
                </a:solidFill>
                <a:effectLst/>
                <a:latin typeface="Menlo" panose="020B0609030804020204" pitchFamily="49" charset="0"/>
              </a:rPr>
              <a:t>(</a:t>
            </a:r>
            <a:r>
              <a:rPr lang="en-US" sz="2000" b="0" dirty="0">
                <a:solidFill>
                  <a:srgbClr val="032F62"/>
                </a:solidFill>
                <a:effectLst/>
                <a:latin typeface="Menlo" panose="020B0609030804020204" pitchFamily="49" charset="0"/>
              </a:rPr>
              <a:t>`Why not try: ${</a:t>
            </a:r>
            <a:r>
              <a:rPr lang="en-US" sz="2000" b="0" dirty="0" err="1">
                <a:solidFill>
                  <a:srgbClr val="005CC5"/>
                </a:solidFill>
                <a:effectLst/>
                <a:latin typeface="Menlo" panose="020B0609030804020204" pitchFamily="49" charset="0"/>
              </a:rPr>
              <a:t>incompleteTodos</a:t>
            </a:r>
            <a:r>
              <a:rPr lang="en-US" sz="2000" b="0" dirty="0">
                <a:solidFill>
                  <a:srgbClr val="032F62"/>
                </a:solidFill>
                <a:effectLst/>
                <a:latin typeface="Menlo" panose="020B0609030804020204" pitchFamily="49" charset="0"/>
              </a:rPr>
              <a:t>[</a:t>
            </a:r>
            <a:r>
              <a:rPr lang="en-US" sz="2000" b="0" dirty="0">
                <a:solidFill>
                  <a:srgbClr val="005CC5"/>
                </a:solidFill>
                <a:effectLst/>
                <a:latin typeface="Menlo" panose="020B0609030804020204" pitchFamily="49" charset="0"/>
              </a:rPr>
              <a:t>0</a:t>
            </a:r>
            <a:r>
              <a:rPr lang="en-US" sz="2000" b="0" dirty="0">
                <a:solidFill>
                  <a:srgbClr val="032F62"/>
                </a:solidFill>
                <a:effectLst/>
                <a:latin typeface="Menlo" panose="020B0609030804020204" pitchFamily="49" charset="0"/>
              </a:rPr>
              <a:t>]}`</a:t>
            </a:r>
            <a:r>
              <a:rPr lang="en-US" sz="2000" b="0" dirty="0">
                <a:solidFill>
                  <a:srgbClr val="24292E"/>
                </a:solidFill>
                <a:effectLst/>
                <a:latin typeface="Menlo" panose="020B0609030804020204" pitchFamily="49" charset="0"/>
              </a:rPr>
              <a:t>);</a:t>
            </a:r>
          </a:p>
        </p:txBody>
      </p:sp>
    </p:spTree>
    <p:extLst>
      <p:ext uri="{BB962C8B-B14F-4D97-AF65-F5344CB8AC3E}">
        <p14:creationId xmlns:p14="http://schemas.microsoft.com/office/powerpoint/2010/main" val="33140585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0A832D-27DC-44C3-F1E1-CC5D4196AD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38CDD2-8EB6-9C4D-AE7E-C0F6CD858F27}"/>
              </a:ext>
            </a:extLst>
          </p:cNvPr>
          <p:cNvSpPr>
            <a:spLocks noGrp="1"/>
          </p:cNvSpPr>
          <p:nvPr>
            <p:ph type="ctrTitle"/>
          </p:nvPr>
        </p:nvSpPr>
        <p:spPr/>
        <p:txBody>
          <a:bodyPr/>
          <a:lstStyle/>
          <a:p>
            <a:r>
              <a:rPr lang="en-US" dirty="0"/>
              <a:t>Aliasing</a:t>
            </a:r>
            <a:endParaRPr lang="en-US" u="sng" dirty="0"/>
          </a:p>
        </p:txBody>
      </p:sp>
    </p:spTree>
    <p:extLst>
      <p:ext uri="{BB962C8B-B14F-4D97-AF65-F5344CB8AC3E}">
        <p14:creationId xmlns:p14="http://schemas.microsoft.com/office/powerpoint/2010/main" val="12695268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Heap State</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“Heap state” = still used after the call stack finishes</a:t>
            </a:r>
          </a:p>
          <a:p>
            <a:pPr lvl="1"/>
            <a:r>
              <a:rPr lang="en-US" sz="2200" dirty="0"/>
              <a:t>after current function and those calling it all return</a:t>
            </a:r>
          </a:p>
          <a:p>
            <a:pPr lvl="1"/>
            <a:r>
              <a:rPr lang="en-US" sz="2200" dirty="0"/>
              <a:t>state could be arrays or records</a:t>
            </a:r>
          </a:p>
          <a:p>
            <a:pPr lvl="1"/>
            <a:endParaRPr lang="en-US" sz="2200" dirty="0"/>
          </a:p>
          <a:p>
            <a:r>
              <a:rPr lang="en-US" sz="2600" dirty="0"/>
              <a:t>Extra references to the objects are called "aliases"</a:t>
            </a:r>
          </a:p>
          <a:p>
            <a:pPr lvl="1"/>
            <a:endParaRPr lang="en-US" sz="2200" dirty="0"/>
          </a:p>
          <a:p>
            <a:r>
              <a:rPr lang="en-US" sz="2600" dirty="0"/>
              <a:t>No different from before when </a:t>
            </a:r>
            <a:r>
              <a:rPr lang="en-US" sz="2600" i="1" dirty="0"/>
              <a:t>immutable</a:t>
            </a:r>
          </a:p>
          <a:p>
            <a:pPr lvl="1"/>
            <a:r>
              <a:rPr lang="en-US" sz="2200" dirty="0"/>
              <a:t>we don’t care who reads the data</a:t>
            </a:r>
          </a:p>
          <a:p>
            <a:pPr lvl="1"/>
            <a:endParaRPr lang="en-US" sz="2200" dirty="0"/>
          </a:p>
          <a:p>
            <a:r>
              <a:rPr lang="en-US" sz="2600" dirty="0"/>
              <a:t>Vastly more complex when </a:t>
            </a:r>
            <a:r>
              <a:rPr lang="en-US" sz="2600" b="1" u="sng" dirty="0"/>
              <a:t>mutable</a:t>
            </a:r>
            <a:r>
              <a:rPr lang="en-US" sz="2600" dirty="0"/>
              <a:t>…</a:t>
            </a:r>
          </a:p>
          <a:p>
            <a:pPr lvl="1"/>
            <a:r>
              <a:rPr lang="en-US" sz="2200" dirty="0"/>
              <a:t>common with event-driven applications</a:t>
            </a:r>
          </a:p>
          <a:p>
            <a:pPr lvl="1"/>
            <a:r>
              <a:rPr lang="en-US" sz="2200" dirty="0"/>
              <a:t>creates the potential for failures far from bugs</a:t>
            </a:r>
          </a:p>
          <a:p>
            <a:pPr lvl="1"/>
            <a:endParaRPr lang="en-US" sz="1800" dirty="0"/>
          </a:p>
        </p:txBody>
      </p:sp>
      <p:sp>
        <p:nvSpPr>
          <p:cNvPr id="4" name="Slide Number Placeholder 3">
            <a:extLst>
              <a:ext uri="{FF2B5EF4-FFF2-40B4-BE49-F238E27FC236}">
                <a16:creationId xmlns:a16="http://schemas.microsoft.com/office/drawing/2014/main" id="{0F14BAE9-E523-DB1F-F729-FAB34D0A8E43}"/>
              </a:ext>
            </a:extLst>
          </p:cNvPr>
          <p:cNvSpPr>
            <a:spLocks noGrp="1"/>
          </p:cNvSpPr>
          <p:nvPr>
            <p:ph type="sldNum" sz="quarter" idx="4"/>
          </p:nvPr>
        </p:nvSpPr>
        <p:spPr/>
        <p:txBody>
          <a:bodyPr/>
          <a:lstStyle/>
          <a:p>
            <a:fld id="{60F4F636-6A27-E649-AEDF-9DE4D4E58670}" type="slidenum">
              <a:rPr lang="en-US" smtClean="0"/>
              <a:pPr/>
              <a:t>66</a:t>
            </a:fld>
            <a:endParaRPr lang="en-US" dirty="0"/>
          </a:p>
        </p:txBody>
      </p:sp>
    </p:spTree>
    <p:extLst>
      <p:ext uri="{BB962C8B-B14F-4D97-AF65-F5344CB8AC3E}">
        <p14:creationId xmlns:p14="http://schemas.microsoft.com/office/powerpoint/2010/main" val="115895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16A64-34C6-3178-415F-543F851DA58D}"/>
              </a:ext>
            </a:extLst>
          </p:cNvPr>
          <p:cNvSpPr>
            <a:spLocks noGrp="1"/>
          </p:cNvSpPr>
          <p:nvPr>
            <p:ph type="title"/>
          </p:nvPr>
        </p:nvSpPr>
        <p:spPr/>
        <p:txBody>
          <a:bodyPr/>
          <a:lstStyle/>
          <a:p>
            <a:r>
              <a:rPr lang="en-US" dirty="0"/>
              <a:t>Coupling</a:t>
            </a:r>
          </a:p>
        </p:txBody>
      </p:sp>
      <p:sp>
        <p:nvSpPr>
          <p:cNvPr id="3" name="Content Placeholder 2">
            <a:extLst>
              <a:ext uri="{FF2B5EF4-FFF2-40B4-BE49-F238E27FC236}">
                <a16:creationId xmlns:a16="http://schemas.microsoft.com/office/drawing/2014/main" id="{C0FC94FD-1EA9-D977-5FF1-AC5BFCF3DC9F}"/>
              </a:ext>
            </a:extLst>
          </p:cNvPr>
          <p:cNvSpPr>
            <a:spLocks noGrp="1"/>
          </p:cNvSpPr>
          <p:nvPr>
            <p:ph idx="1"/>
          </p:nvPr>
        </p:nvSpPr>
        <p:spPr/>
        <p:txBody>
          <a:bodyPr/>
          <a:lstStyle/>
          <a:p>
            <a:r>
              <a:rPr lang="en-US" sz="2600" dirty="0"/>
              <a:t>High-quality code needs to be "modular"</a:t>
            </a:r>
          </a:p>
          <a:p>
            <a:pPr lvl="1"/>
            <a:r>
              <a:rPr lang="en-US" sz="2200" dirty="0"/>
              <a:t>split into pieces that can be understood </a:t>
            </a:r>
            <a:r>
              <a:rPr lang="en-US" sz="2200" i="1" dirty="0"/>
              <a:t>individually</a:t>
            </a:r>
          </a:p>
          <a:p>
            <a:pPr lvl="1"/>
            <a:endParaRPr lang="en-US" sz="2200" dirty="0"/>
          </a:p>
          <a:p>
            <a:r>
              <a:rPr lang="en-US" sz="2600" dirty="0"/>
              <a:t>When not possible, pieces are "coupled"</a:t>
            </a:r>
          </a:p>
          <a:p>
            <a:pPr lvl="1"/>
            <a:r>
              <a:rPr lang="en-US" sz="2200" dirty="0"/>
              <a:t>must understand both parts to understand each one</a:t>
            </a:r>
          </a:p>
          <a:p>
            <a:pPr lvl="1"/>
            <a:endParaRPr lang="en-US" sz="2200" dirty="0"/>
          </a:p>
          <a:p>
            <a:r>
              <a:rPr lang="en-US" sz="2600" dirty="0"/>
              <a:t>Mutable heap state creates coupling</a:t>
            </a:r>
          </a:p>
          <a:p>
            <a:pPr lvl="1"/>
            <a:r>
              <a:rPr lang="en-US" sz="2200" dirty="0"/>
              <a:t>all pieces must know who else has aliases</a:t>
            </a:r>
          </a:p>
          <a:p>
            <a:pPr lvl="1"/>
            <a:r>
              <a:rPr lang="en-US" sz="2200" dirty="0"/>
              <a:t>all pieces must know who is allowed to mutate</a:t>
            </a:r>
          </a:p>
          <a:p>
            <a:pPr lvl="1"/>
            <a:endParaRPr lang="en-US" sz="2200" dirty="0"/>
          </a:p>
          <a:p>
            <a:r>
              <a:rPr lang="en-US" sz="2600" dirty="0"/>
              <a:t>Coupling creates potential for </a:t>
            </a:r>
            <a:r>
              <a:rPr lang="en-US" sz="2600" b="1" dirty="0">
                <a:solidFill>
                  <a:schemeClr val="accent1">
                    <a:lumMod val="75000"/>
                  </a:schemeClr>
                </a:solidFill>
              </a:rPr>
              <a:t>painful</a:t>
            </a:r>
            <a:r>
              <a:rPr lang="en-US" sz="2600" dirty="0"/>
              <a:t> debugging</a:t>
            </a:r>
          </a:p>
          <a:p>
            <a:pPr lvl="1"/>
            <a:r>
              <a:rPr lang="en-US" sz="2200" dirty="0"/>
              <a:t>bugs in one piece can cause failures in another</a:t>
            </a:r>
          </a:p>
        </p:txBody>
      </p:sp>
      <p:sp>
        <p:nvSpPr>
          <p:cNvPr id="4" name="Slide Number Placeholder 3">
            <a:extLst>
              <a:ext uri="{FF2B5EF4-FFF2-40B4-BE49-F238E27FC236}">
                <a16:creationId xmlns:a16="http://schemas.microsoft.com/office/drawing/2014/main" id="{3A2274DA-6589-83DA-9D11-7A168A963E08}"/>
              </a:ext>
            </a:extLst>
          </p:cNvPr>
          <p:cNvSpPr>
            <a:spLocks noGrp="1"/>
          </p:cNvSpPr>
          <p:nvPr>
            <p:ph type="sldNum" sz="quarter" idx="4"/>
          </p:nvPr>
        </p:nvSpPr>
        <p:spPr/>
        <p:txBody>
          <a:bodyPr/>
          <a:lstStyle/>
          <a:p>
            <a:fld id="{60F4F636-6A27-E649-AEDF-9DE4D4E58670}" type="slidenum">
              <a:rPr lang="en-US" smtClean="0"/>
              <a:pPr/>
              <a:t>67</a:t>
            </a:fld>
            <a:endParaRPr lang="en-US" dirty="0"/>
          </a:p>
        </p:txBody>
      </p:sp>
    </p:spTree>
    <p:extLst>
      <p:ext uri="{BB962C8B-B14F-4D97-AF65-F5344CB8AC3E}">
        <p14:creationId xmlns:p14="http://schemas.microsoft.com/office/powerpoint/2010/main" val="159301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Mutable Heap State</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“With great power, comes great responsibility” </a:t>
            </a:r>
          </a:p>
          <a:p>
            <a:pPr lvl="1"/>
            <a:r>
              <a:rPr lang="en-US" sz="2200" dirty="0"/>
              <a:t>from Uncle Ben (1972, 2002-*)</a:t>
            </a:r>
          </a:p>
          <a:p>
            <a:pPr lvl="1"/>
            <a:endParaRPr lang="en-US" sz="2200" dirty="0"/>
          </a:p>
          <a:p>
            <a:r>
              <a:rPr lang="en-US" sz="2600" dirty="0"/>
              <a:t>With aliases to mutable heap state:</a:t>
            </a:r>
          </a:p>
          <a:p>
            <a:pPr lvl="1"/>
            <a:r>
              <a:rPr lang="en-US" sz="2200" dirty="0"/>
              <a:t>gain efficiency in some cases</a:t>
            </a:r>
          </a:p>
          <a:p>
            <a:pPr lvl="1"/>
            <a:r>
              <a:rPr lang="en-US" sz="2200" dirty="0"/>
              <a:t>must keep track of every alias that could mutate that state</a:t>
            </a:r>
          </a:p>
          <a:p>
            <a:pPr lvl="2"/>
            <a:r>
              <a:rPr lang="en-US" sz="1800" dirty="0"/>
              <a:t>any alias, anywhere in the </a:t>
            </a:r>
            <a:r>
              <a:rPr lang="en-US" sz="1800" i="1" dirty="0"/>
              <a:t>entire </a:t>
            </a:r>
            <a:r>
              <a:rPr lang="en-US" sz="1800" dirty="0"/>
              <a:t>program could cause a bug</a:t>
            </a:r>
          </a:p>
          <a:p>
            <a:pPr lvl="1"/>
            <a:endParaRPr lang="en-US" sz="2200" dirty="0"/>
          </a:p>
        </p:txBody>
      </p:sp>
      <p:sp>
        <p:nvSpPr>
          <p:cNvPr id="4" name="Slide Number Placeholder 3">
            <a:extLst>
              <a:ext uri="{FF2B5EF4-FFF2-40B4-BE49-F238E27FC236}">
                <a16:creationId xmlns:a16="http://schemas.microsoft.com/office/drawing/2014/main" id="{855E3687-FA40-FAE0-FE50-9DB8C5F1B03D}"/>
              </a:ext>
            </a:extLst>
          </p:cNvPr>
          <p:cNvSpPr>
            <a:spLocks noGrp="1"/>
          </p:cNvSpPr>
          <p:nvPr>
            <p:ph type="sldNum" sz="quarter" idx="4"/>
          </p:nvPr>
        </p:nvSpPr>
        <p:spPr/>
        <p:txBody>
          <a:bodyPr/>
          <a:lstStyle/>
          <a:p>
            <a:fld id="{60F4F636-6A27-E649-AEDF-9DE4D4E58670}" type="slidenum">
              <a:rPr lang="en-US" smtClean="0"/>
              <a:pPr/>
              <a:t>68</a:t>
            </a:fld>
            <a:endParaRPr lang="en-US" dirty="0"/>
          </a:p>
        </p:txBody>
      </p:sp>
    </p:spTree>
    <p:extLst>
      <p:ext uri="{BB962C8B-B14F-4D97-AF65-F5344CB8AC3E}">
        <p14:creationId xmlns:p14="http://schemas.microsoft.com/office/powerpoint/2010/main" val="131167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792A3-43DD-558F-8CF8-1C3B2A51CB1D}"/>
              </a:ext>
            </a:extLst>
          </p:cNvPr>
          <p:cNvSpPr>
            <a:spLocks noGrp="1"/>
          </p:cNvSpPr>
          <p:nvPr>
            <p:ph type="ctrTitle"/>
          </p:nvPr>
        </p:nvSpPr>
        <p:spPr>
          <a:xfrm>
            <a:off x="399415" y="2535328"/>
            <a:ext cx="7908324" cy="815815"/>
          </a:xfrm>
        </p:spPr>
        <p:txBody>
          <a:bodyPr/>
          <a:lstStyle/>
          <a:p>
            <a:pPr algn="l"/>
            <a:r>
              <a:rPr lang="en-US" sz="2400" dirty="0"/>
              <a:t>“Programmers overestimate the importance of </a:t>
            </a:r>
            <a:r>
              <a:rPr lang="en-US" sz="2400" b="1" dirty="0">
                <a:solidFill>
                  <a:srgbClr val="C00000"/>
                </a:solidFill>
              </a:rPr>
              <a:t>efficiency</a:t>
            </a:r>
            <a:br>
              <a:rPr lang="en-US" sz="2400" dirty="0"/>
            </a:br>
            <a:r>
              <a:rPr lang="en-US" sz="2400" dirty="0"/>
              <a:t>                and underestimate the difficulty of </a:t>
            </a:r>
            <a:r>
              <a:rPr lang="en-US" sz="2400" b="1" dirty="0">
                <a:solidFill>
                  <a:schemeClr val="accent3">
                    <a:lumMod val="75000"/>
                  </a:schemeClr>
                </a:solidFill>
              </a:rPr>
              <a:t>correctness</a:t>
            </a:r>
            <a:r>
              <a:rPr lang="en-US" sz="2400" dirty="0"/>
              <a:t>.”</a:t>
            </a:r>
          </a:p>
        </p:txBody>
      </p:sp>
      <p:sp>
        <p:nvSpPr>
          <p:cNvPr id="6" name="Title 1">
            <a:extLst>
              <a:ext uri="{FF2B5EF4-FFF2-40B4-BE49-F238E27FC236}">
                <a16:creationId xmlns:a16="http://schemas.microsoft.com/office/drawing/2014/main" id="{74C56A03-153E-81A9-0E11-6A9911D8BFDB}"/>
              </a:ext>
            </a:extLst>
          </p:cNvPr>
          <p:cNvSpPr txBox="1">
            <a:spLocks/>
          </p:cNvSpPr>
          <p:nvPr/>
        </p:nvSpPr>
        <p:spPr>
          <a:xfrm>
            <a:off x="399416" y="3506858"/>
            <a:ext cx="7644833" cy="533534"/>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r"/>
            <a:r>
              <a:rPr lang="en-US" sz="2400" dirty="0"/>
              <a:t>— Class slogan #2</a:t>
            </a:r>
          </a:p>
        </p:txBody>
      </p:sp>
    </p:spTree>
    <p:extLst>
      <p:ext uri="{BB962C8B-B14F-4D97-AF65-F5344CB8AC3E}">
        <p14:creationId xmlns:p14="http://schemas.microsoft.com/office/powerpoint/2010/main" val="1715871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DBAC9-B914-408A-3DDB-63F7B02E6B4F}"/>
              </a:ext>
            </a:extLst>
          </p:cNvPr>
          <p:cNvSpPr>
            <a:spLocks noGrp="1"/>
          </p:cNvSpPr>
          <p:nvPr>
            <p:ph type="title"/>
          </p:nvPr>
        </p:nvSpPr>
        <p:spPr/>
        <p:txBody>
          <a:bodyPr/>
          <a:lstStyle/>
          <a:p>
            <a:r>
              <a:rPr lang="en-US" dirty="0"/>
              <a:t>Steps to Writing a Full Stack App</a:t>
            </a:r>
          </a:p>
        </p:txBody>
      </p:sp>
      <p:sp>
        <p:nvSpPr>
          <p:cNvPr id="3" name="Content Placeholder 2">
            <a:extLst>
              <a:ext uri="{FF2B5EF4-FFF2-40B4-BE49-F238E27FC236}">
                <a16:creationId xmlns:a16="http://schemas.microsoft.com/office/drawing/2014/main" id="{256837AD-2E69-A340-12B5-13A01B76EAFD}"/>
              </a:ext>
            </a:extLst>
          </p:cNvPr>
          <p:cNvSpPr>
            <a:spLocks noGrp="1"/>
          </p:cNvSpPr>
          <p:nvPr>
            <p:ph idx="1"/>
          </p:nvPr>
        </p:nvSpPr>
        <p:spPr/>
        <p:txBody>
          <a:bodyPr/>
          <a:lstStyle/>
          <a:p>
            <a:r>
              <a:rPr lang="en-US" sz="2600" dirty="0"/>
              <a:t>Data stored only in the client is generally </a:t>
            </a:r>
            <a:r>
              <a:rPr lang="en-US" sz="2600" i="1" dirty="0"/>
              <a:t>ephemeral</a:t>
            </a:r>
          </a:p>
          <a:p>
            <a:pPr lvl="1"/>
            <a:r>
              <a:rPr lang="en-US" sz="2200" dirty="0"/>
              <a:t>closing the window means you lose it forever</a:t>
            </a:r>
          </a:p>
          <a:p>
            <a:pPr lvl="1"/>
            <a:r>
              <a:rPr lang="en-US" sz="2200" dirty="0"/>
              <a:t>to store it permanently, we need a server</a:t>
            </a:r>
          </a:p>
          <a:p>
            <a:pPr lvl="1"/>
            <a:endParaRPr lang="en-US" sz="2200" dirty="0"/>
          </a:p>
          <a:p>
            <a:r>
              <a:rPr lang="en-US" sz="2600" dirty="0"/>
              <a:t>We recommend writing in the following order:</a:t>
            </a:r>
          </a:p>
          <a:p>
            <a:pPr marL="628650" lvl="2"/>
            <a:endParaRPr lang="en-US" sz="1200" dirty="0"/>
          </a:p>
          <a:p>
            <a:pPr marL="914400" lvl="1" indent="-457200">
              <a:buFont typeface="+mj-lt"/>
              <a:buAutoNum type="arabicPeriod"/>
            </a:pPr>
            <a:r>
              <a:rPr lang="en-US" sz="2200" dirty="0"/>
              <a:t>Write the client UI with local data				</a:t>
            </a:r>
          </a:p>
          <a:p>
            <a:pPr marL="1383030" lvl="2" indent="-285750">
              <a:buFont typeface="System Font Regular"/>
              <a:buChar char="–"/>
            </a:pPr>
            <a:r>
              <a:rPr lang="en-US" sz="1800" dirty="0"/>
              <a:t>no client/server interaction at the start</a:t>
            </a:r>
          </a:p>
          <a:p>
            <a:pPr marL="628650" lvl="2"/>
            <a:endParaRPr lang="en-US" sz="1200" dirty="0"/>
          </a:p>
          <a:p>
            <a:pPr marL="914400" lvl="1" indent="-457200">
              <a:buFont typeface="+mj-lt"/>
              <a:buAutoNum type="arabicPeriod"/>
            </a:pPr>
            <a:r>
              <a:rPr lang="en-US" sz="2200" dirty="0"/>
              <a:t>Write the server</a:t>
            </a:r>
          </a:p>
          <a:p>
            <a:pPr marL="1380744" lvl="2" indent="-283464">
              <a:buFont typeface="System Font Regular"/>
              <a:buChar char="–"/>
            </a:pPr>
            <a:r>
              <a:rPr lang="en-US" sz="1800" b="1" dirty="0"/>
              <a:t>official</a:t>
            </a:r>
            <a:r>
              <a:rPr lang="en-US" sz="1800" dirty="0"/>
              <a:t> store of the data (client state is ephemeral)</a:t>
            </a:r>
          </a:p>
          <a:p>
            <a:pPr marL="628650" lvl="2"/>
            <a:endParaRPr lang="en-US" sz="1200" dirty="0">
              <a:solidFill>
                <a:schemeClr val="bg1">
                  <a:lumMod val="65000"/>
                </a:schemeClr>
              </a:solidFill>
            </a:endParaRPr>
          </a:p>
          <a:p>
            <a:pPr marL="914400" lvl="1" indent="-457200">
              <a:buFont typeface="+mj-lt"/>
              <a:buAutoNum type="arabicPeriod"/>
            </a:pPr>
            <a:r>
              <a:rPr lang="en-US" sz="2200" dirty="0"/>
              <a:t>Connect the client to the server</a:t>
            </a:r>
          </a:p>
          <a:p>
            <a:pPr marL="1383030" lvl="2" indent="-285750">
              <a:buFont typeface="System Font Regular"/>
              <a:buChar char="–"/>
            </a:pPr>
            <a:r>
              <a:rPr lang="en-US" sz="1800" dirty="0"/>
              <a:t>use fetch to update data on the server before doing same to client</a:t>
            </a:r>
          </a:p>
        </p:txBody>
      </p:sp>
      <p:sp>
        <p:nvSpPr>
          <p:cNvPr id="5" name="Slide Number Placeholder 4">
            <a:extLst>
              <a:ext uri="{FF2B5EF4-FFF2-40B4-BE49-F238E27FC236}">
                <a16:creationId xmlns:a16="http://schemas.microsoft.com/office/drawing/2014/main" id="{58DC2002-734F-A9DD-8C5E-FAA7F4B2A5B2}"/>
              </a:ext>
            </a:extLst>
          </p:cNvPr>
          <p:cNvSpPr>
            <a:spLocks noGrp="1"/>
          </p:cNvSpPr>
          <p:nvPr>
            <p:ph type="sldNum" sz="quarter" idx="4"/>
          </p:nvPr>
        </p:nvSpPr>
        <p:spPr/>
        <p:txBody>
          <a:bodyPr/>
          <a:lstStyle/>
          <a:p>
            <a:fld id="{60F4F636-6A27-E649-AEDF-9DE4D4E58670}" type="slidenum">
              <a:rPr lang="en-US" smtClean="0"/>
              <a:pPr/>
              <a:t>7</a:t>
            </a:fld>
            <a:endParaRPr lang="en-US" dirty="0"/>
          </a:p>
        </p:txBody>
      </p:sp>
    </p:spTree>
    <p:extLst>
      <p:ext uri="{BB962C8B-B14F-4D97-AF65-F5344CB8AC3E}">
        <p14:creationId xmlns:p14="http://schemas.microsoft.com/office/powerpoint/2010/main" val="343646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Easy Ways to Stay Safe</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marL="514350" indent="-514350">
              <a:buFont typeface="+mj-lt"/>
              <a:buAutoNum type="arabicPeriod"/>
            </a:pPr>
            <a:r>
              <a:rPr lang="en-US" sz="2600" dirty="0"/>
              <a:t>Do not </a:t>
            </a:r>
            <a:r>
              <a:rPr lang="en-US" sz="2600" u="sng" dirty="0"/>
              <a:t>mutate</a:t>
            </a:r>
            <a:r>
              <a:rPr lang="en-US" sz="2600" dirty="0"/>
              <a:t> heap state</a:t>
            </a:r>
          </a:p>
          <a:p>
            <a:pPr lvl="1"/>
            <a:r>
              <a:rPr lang="en-US" sz="2200" dirty="0"/>
              <a:t>don’t need to think about aliasing at all</a:t>
            </a:r>
          </a:p>
          <a:p>
            <a:pPr lvl="1"/>
            <a:r>
              <a:rPr lang="en-US" sz="2200" dirty="0"/>
              <a:t>any number of aliases is fine</a:t>
            </a:r>
          </a:p>
          <a:p>
            <a:pPr lvl="1"/>
            <a:endParaRPr lang="en-US" sz="2200" dirty="0"/>
          </a:p>
          <a:p>
            <a:pPr marL="514350" indent="-514350">
              <a:buFont typeface="+mj-lt"/>
              <a:buAutoNum type="arabicPeriod"/>
            </a:pPr>
            <a:r>
              <a:rPr lang="en-US" sz="2600" dirty="0"/>
              <a:t>Do not allow aliases…</a:t>
            </a:r>
          </a:p>
          <a:p>
            <a:pPr lvl="1"/>
            <a:r>
              <a:rPr lang="en-US" sz="2200" dirty="0"/>
              <a:t>create the state in your constructor and </a:t>
            </a:r>
            <a:r>
              <a:rPr lang="en-US" sz="2200" b="1" dirty="0"/>
              <a:t>don’t share</a:t>
            </a:r>
            <a:r>
              <a:rPr lang="en-US" sz="2200" dirty="0"/>
              <a:t> it</a:t>
            </a:r>
          </a:p>
          <a:p>
            <a:pPr lvl="2"/>
            <a:endParaRPr lang="en-US" sz="1200" dirty="0"/>
          </a:p>
          <a:p>
            <a:pPr lvl="2"/>
            <a:r>
              <a:rPr lang="en-US" sz="1800" b="1" dirty="0">
                <a:solidFill>
                  <a:srgbClr val="0070C0"/>
                </a:solidFill>
                <a:latin typeface="Courier New" panose="02070309020205020404" pitchFamily="49" charset="0"/>
                <a:cs typeface="Courier New" panose="02070309020205020404" pitchFamily="49" charset="0"/>
              </a:rPr>
              <a:t>class</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MyClass</a:t>
            </a:r>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vals</a:t>
            </a:r>
            <a:r>
              <a:rPr lang="en-US" sz="1800" dirty="0">
                <a:latin typeface="Courier New" panose="02070309020205020404" pitchFamily="49" charset="0"/>
                <a:cs typeface="Courier New" panose="02070309020205020404" pitchFamily="49" charset="0"/>
              </a:rPr>
              <a:t>: Array&lt;string&gt;;</a:t>
            </a:r>
          </a:p>
          <a:p>
            <a:pPr lvl="2"/>
            <a:endParaRPr lang="en-US" sz="1200" dirty="0">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constructor</a:t>
            </a:r>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.vals</a:t>
            </a:r>
            <a:r>
              <a:rPr lang="en-US" sz="1800" dirty="0">
                <a:latin typeface="Courier New" panose="02070309020205020404" pitchFamily="49" charset="0"/>
                <a:cs typeface="Courier New" panose="02070309020205020404" pitchFamily="49" charset="0"/>
              </a:rPr>
              <a:t> = </a:t>
            </a:r>
            <a:r>
              <a:rPr lang="en-US" sz="1800" b="1" dirty="0">
                <a:solidFill>
                  <a:srgbClr val="0070C0"/>
                </a:solidFill>
                <a:latin typeface="Courier New" panose="02070309020205020404" pitchFamily="49" charset="0"/>
                <a:cs typeface="Courier New" panose="02070309020205020404" pitchFamily="49" charset="0"/>
              </a:rPr>
              <a:t>new</a:t>
            </a:r>
            <a:r>
              <a:rPr lang="en-US" sz="1800" dirty="0">
                <a:latin typeface="Courier New" panose="02070309020205020404" pitchFamily="49" charset="0"/>
                <a:cs typeface="Courier New" panose="02070309020205020404" pitchFamily="49" charset="0"/>
              </a:rPr>
              <a:t> Array(0);  </a:t>
            </a:r>
            <a:r>
              <a:rPr lang="en-US" sz="1800" b="1" dirty="0">
                <a:solidFill>
                  <a:schemeClr val="accent3">
                    <a:lumMod val="50000"/>
                  </a:schemeClr>
                </a:solidFill>
                <a:latin typeface="Courier New" panose="02070309020205020404" pitchFamily="49" charset="0"/>
                <a:cs typeface="Courier New" panose="02070309020205020404" pitchFamily="49" charset="0"/>
              </a:rPr>
              <a:t>// only alias</a:t>
            </a:r>
          </a:p>
          <a:p>
            <a:pPr lvl="2"/>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p>
          <a:p>
            <a:pPr marL="914400" lvl="1" indent="-514350"/>
            <a:endParaRPr lang="en-US" sz="2200" dirty="0"/>
          </a:p>
        </p:txBody>
      </p:sp>
      <p:sp>
        <p:nvSpPr>
          <p:cNvPr id="4" name="Slide Number Placeholder 3">
            <a:extLst>
              <a:ext uri="{FF2B5EF4-FFF2-40B4-BE49-F238E27FC236}">
                <a16:creationId xmlns:a16="http://schemas.microsoft.com/office/drawing/2014/main" id="{4B011634-EF5D-1EA7-CA0E-A12DD4715687}"/>
              </a:ext>
            </a:extLst>
          </p:cNvPr>
          <p:cNvSpPr>
            <a:spLocks noGrp="1"/>
          </p:cNvSpPr>
          <p:nvPr>
            <p:ph type="sldNum" sz="quarter" idx="4"/>
          </p:nvPr>
        </p:nvSpPr>
        <p:spPr/>
        <p:txBody>
          <a:bodyPr/>
          <a:lstStyle/>
          <a:p>
            <a:fld id="{60F4F636-6A27-E649-AEDF-9DE4D4E58670}" type="slidenum">
              <a:rPr lang="en-US" smtClean="0"/>
              <a:pPr/>
              <a:t>70</a:t>
            </a:fld>
            <a:endParaRPr lang="en-US" dirty="0"/>
          </a:p>
        </p:txBody>
      </p:sp>
    </p:spTree>
    <p:extLst>
      <p:ext uri="{BB962C8B-B14F-4D97-AF65-F5344CB8AC3E}">
        <p14:creationId xmlns:p14="http://schemas.microsoft.com/office/powerpoint/2010/main" val="26582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Easy Ways to Stay Safe: Copy-on-Write</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marL="0" indent="0">
              <a:buNone/>
            </a:pPr>
            <a:r>
              <a:rPr lang="en-US" sz="2600" dirty="0"/>
              <a:t>2. Do not allow aliases</a:t>
            </a:r>
          </a:p>
          <a:p>
            <a:pPr marL="0" indent="0">
              <a:buNone/>
            </a:pPr>
            <a:r>
              <a:rPr lang="en-US" sz="2600" dirty="0"/>
              <a:t>	(a) do not hand out aliases yourself</a:t>
            </a:r>
          </a:p>
          <a:p>
            <a:pPr marL="914400" lvl="1"/>
            <a:r>
              <a:rPr lang="en-US" sz="2200" dirty="0"/>
              <a:t>return copies instead</a:t>
            </a:r>
          </a:p>
          <a:p>
            <a:pPr lvl="2"/>
            <a:endParaRPr lang="en-US" sz="1200" dirty="0"/>
          </a:p>
          <a:p>
            <a:pPr lvl="2"/>
            <a:r>
              <a:rPr lang="en-US" sz="1800" b="1" dirty="0">
                <a:solidFill>
                  <a:srgbClr val="0070C0"/>
                </a:solidFill>
                <a:latin typeface="Courier New" panose="02070309020205020404" pitchFamily="49" charset="0"/>
                <a:cs typeface="Courier New" panose="02070309020205020404" pitchFamily="49" charset="0"/>
              </a:rPr>
              <a:t>class</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MyClass</a:t>
            </a:r>
            <a:r>
              <a:rPr lang="en-US" sz="1800" dirty="0">
                <a:latin typeface="Courier New" panose="02070309020205020404" pitchFamily="49" charset="0"/>
                <a:cs typeface="Courier New" panose="02070309020205020404" pitchFamily="49" charset="0"/>
              </a:rPr>
              <a:t> {</a:t>
            </a:r>
          </a:p>
          <a:p>
            <a:pPr lvl="2"/>
            <a:r>
              <a:rPr lang="en-US" sz="1800" b="1" dirty="0">
                <a:solidFill>
                  <a:schemeClr val="accent3">
                    <a:lumMod val="75000"/>
                  </a:schemeClr>
                </a:solidFill>
                <a:latin typeface="Courier New" panose="02070309020205020404" pitchFamily="49" charset="0"/>
                <a:cs typeface="Courier New" panose="02070309020205020404" pitchFamily="49" charset="0"/>
              </a:rPr>
              <a:t>  </a:t>
            </a:r>
            <a:r>
              <a:rPr lang="en-US" sz="1800" b="1" dirty="0">
                <a:solidFill>
                  <a:schemeClr val="accent3">
                    <a:lumMod val="50000"/>
                  </a:schemeClr>
                </a:solidFill>
                <a:latin typeface="Courier New" panose="02070309020205020404" pitchFamily="49" charset="0"/>
                <a:cs typeface="Courier New" panose="02070309020205020404" pitchFamily="49" charset="0"/>
              </a:rPr>
              <a:t>// RI: </a:t>
            </a:r>
            <a:r>
              <a:rPr lang="en-US" sz="1800" b="1" dirty="0" err="1">
                <a:solidFill>
                  <a:schemeClr val="accent3">
                    <a:lumMod val="50000"/>
                  </a:schemeClr>
                </a:solidFill>
                <a:latin typeface="Courier New" panose="02070309020205020404" pitchFamily="49" charset="0"/>
                <a:cs typeface="Courier New" panose="02070309020205020404" pitchFamily="49" charset="0"/>
              </a:rPr>
              <a:t>vals</a:t>
            </a:r>
            <a:r>
              <a:rPr lang="en-US" sz="1800" b="1" dirty="0">
                <a:solidFill>
                  <a:schemeClr val="accent3">
                    <a:lumMod val="50000"/>
                  </a:schemeClr>
                </a:solidFill>
                <a:latin typeface="Courier New" panose="02070309020205020404" pitchFamily="49" charset="0"/>
                <a:cs typeface="Courier New" panose="02070309020205020404" pitchFamily="49" charset="0"/>
              </a:rPr>
              <a:t> is sorted</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vals</a:t>
            </a:r>
            <a:r>
              <a:rPr lang="en-US" sz="1800" dirty="0">
                <a:latin typeface="Courier New" panose="02070309020205020404" pitchFamily="49" charset="0"/>
                <a:cs typeface="Courier New" panose="02070309020205020404" pitchFamily="49" charset="0"/>
              </a:rPr>
              <a:t>: Array&lt;</a:t>
            </a:r>
            <a:r>
              <a:rPr lang="en-US" sz="1800" b="1" dirty="0">
                <a:solidFill>
                  <a:srgbClr val="00B050"/>
                </a:solidFill>
                <a:latin typeface="Courier New" panose="02070309020205020404" pitchFamily="49" charset="0"/>
                <a:cs typeface="Courier New" panose="02070309020205020404" pitchFamily="49" charset="0"/>
              </a:rPr>
              <a:t>string</a:t>
            </a:r>
            <a:r>
              <a:rPr lang="en-US" sz="1800" dirty="0">
                <a:latin typeface="Courier New" panose="02070309020205020404" pitchFamily="49" charset="0"/>
                <a:cs typeface="Courier New" panose="02070309020205020404" pitchFamily="49" charset="0"/>
              </a:rPr>
              <a:t>&gt;;</a:t>
            </a:r>
          </a:p>
          <a:p>
            <a:pPr lvl="2"/>
            <a:endParaRPr lang="en-US" sz="400" dirty="0">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a:t>
            </a:r>
          </a:p>
          <a:p>
            <a:pPr lvl="2"/>
            <a:endParaRPr lang="en-US" sz="400" dirty="0">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values: (): Array&lt;</a:t>
            </a:r>
            <a:r>
              <a:rPr lang="en-US" sz="1800" b="1" dirty="0">
                <a:solidFill>
                  <a:srgbClr val="00B050"/>
                </a:solidFill>
                <a:latin typeface="Courier New" panose="02070309020205020404" pitchFamily="49" charset="0"/>
                <a:cs typeface="Courier New" panose="02070309020205020404" pitchFamily="49" charset="0"/>
              </a:rPr>
              <a:t>string</a:t>
            </a:r>
            <a:r>
              <a:rPr lang="en-US" sz="1800" dirty="0">
                <a:latin typeface="Courier New" panose="02070309020205020404" pitchFamily="49" charset="0"/>
                <a:cs typeface="Courier New" panose="02070309020205020404" pitchFamily="49" charset="0"/>
              </a:rPr>
              <a:t>&gt; =&gt; {</a:t>
            </a:r>
          </a:p>
          <a:p>
            <a:pPr lvl="2"/>
            <a:r>
              <a:rPr lang="en-US" sz="1800" dirty="0">
                <a:latin typeface="Courier New" panose="02070309020205020404" pitchFamily="49" charset="0"/>
                <a:cs typeface="Courier New" panose="02070309020205020404" pitchFamily="49" charset="0"/>
              </a:rPr>
              <a:t>    </a:t>
            </a:r>
            <a:r>
              <a:rPr lang="en-US" sz="1800" b="1" strike="sngStrike" dirty="0">
                <a:solidFill>
                  <a:srgbClr val="0070C0"/>
                </a:solidFill>
                <a:latin typeface="Courier New" panose="02070309020205020404" pitchFamily="49" charset="0"/>
                <a:cs typeface="Courier New" panose="02070309020205020404" pitchFamily="49" charset="0"/>
              </a:rPr>
              <a:t>return</a:t>
            </a:r>
            <a:r>
              <a:rPr lang="en-US" sz="1800" strike="sngStrike" dirty="0">
                <a:latin typeface="Courier New" panose="02070309020205020404" pitchFamily="49" charset="0"/>
                <a:cs typeface="Courier New" panose="02070309020205020404" pitchFamily="49" charset="0"/>
              </a:rPr>
              <a:t> </a:t>
            </a:r>
            <a:r>
              <a:rPr lang="en-US" sz="1800" b="1" strike="sngStrike" dirty="0" err="1">
                <a:solidFill>
                  <a:srgbClr val="0070C0"/>
                </a:solidFill>
                <a:latin typeface="Courier New" panose="02070309020205020404" pitchFamily="49" charset="0"/>
                <a:cs typeface="Courier New" panose="02070309020205020404" pitchFamily="49" charset="0"/>
              </a:rPr>
              <a:t>this</a:t>
            </a:r>
            <a:r>
              <a:rPr lang="en-US" sz="1800" strike="sngStrike" dirty="0" err="1">
                <a:latin typeface="Courier New" panose="02070309020205020404" pitchFamily="49" charset="0"/>
                <a:cs typeface="Courier New" panose="02070309020205020404" pitchFamily="49" charset="0"/>
              </a:rPr>
              <a:t>.vals</a:t>
            </a:r>
            <a:r>
              <a:rPr lang="en-US" sz="1800" strike="sngStrike" dirty="0">
                <a:latin typeface="Courier New" panose="02070309020205020404" pitchFamily="49" charset="0"/>
                <a:cs typeface="Courier New" panose="02070309020205020404" pitchFamily="49" charset="0"/>
              </a:rPr>
              <a:t>;</a:t>
            </a:r>
            <a:r>
              <a:rPr lang="en-US" sz="1800" dirty="0">
                <a:latin typeface="Courier New" panose="02070309020205020404" pitchFamily="49" charset="0"/>
                <a:cs typeface="Courier New" panose="02070309020205020404" pitchFamily="49" charset="0"/>
              </a:rPr>
              <a:t> 			  </a:t>
            </a:r>
            <a:r>
              <a:rPr lang="en-US" sz="1800" b="1" dirty="0">
                <a:solidFill>
                  <a:srgbClr val="C00000"/>
                </a:solidFill>
                <a:latin typeface="Courier New" panose="02070309020205020404" pitchFamily="49" charset="0"/>
                <a:cs typeface="Courier New" panose="02070309020205020404" pitchFamily="49" charset="0"/>
              </a:rPr>
              <a:t>// unsafe!</a:t>
            </a:r>
            <a:endParaRPr lang="en-US" sz="1800" dirty="0">
              <a:solidFill>
                <a:srgbClr val="C00000"/>
              </a:solidFill>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.vals.slice</a:t>
            </a:r>
            <a:r>
              <a:rPr lang="en-US" sz="1800" dirty="0">
                <a:latin typeface="Courier New" panose="02070309020205020404" pitchFamily="49" charset="0"/>
                <a:cs typeface="Courier New" panose="02070309020205020404" pitchFamily="49" charset="0"/>
              </a:rPr>
              <a:t>(0);  </a:t>
            </a:r>
            <a:r>
              <a:rPr lang="en-US" sz="1800" b="1" dirty="0">
                <a:solidFill>
                  <a:schemeClr val="accent3">
                    <a:lumMod val="50000"/>
                  </a:schemeClr>
                </a:solidFill>
                <a:latin typeface="Courier New" panose="02070309020205020404" pitchFamily="49" charset="0"/>
                <a:cs typeface="Courier New" panose="02070309020205020404" pitchFamily="49" charset="0"/>
              </a:rPr>
              <a:t>// make a copy</a:t>
            </a:r>
          </a:p>
          <a:p>
            <a:pPr lvl="2"/>
            <a:r>
              <a:rPr lang="en-US" sz="1800" dirty="0">
                <a:latin typeface="Courier New" panose="02070309020205020404" pitchFamily="49" charset="0"/>
                <a:cs typeface="Courier New" panose="02070309020205020404" pitchFamily="49" charset="0"/>
              </a:rPr>
              <a:t>  };</a:t>
            </a:r>
          </a:p>
          <a:p>
            <a:pPr lvl="2"/>
            <a:endParaRPr lang="en-US" sz="400" dirty="0">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a:t>
            </a:r>
          </a:p>
          <a:p>
            <a:pPr lvl="2"/>
            <a:endParaRPr lang="en-US" sz="1800" dirty="0">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C36E675F-5AA4-CAAC-6B5F-05D43D9634F2}"/>
              </a:ext>
            </a:extLst>
          </p:cNvPr>
          <p:cNvSpPr>
            <a:spLocks noGrp="1"/>
          </p:cNvSpPr>
          <p:nvPr>
            <p:ph type="sldNum" sz="quarter" idx="4"/>
          </p:nvPr>
        </p:nvSpPr>
        <p:spPr/>
        <p:txBody>
          <a:bodyPr/>
          <a:lstStyle/>
          <a:p>
            <a:fld id="{60F4F636-6A27-E649-AEDF-9DE4D4E58670}" type="slidenum">
              <a:rPr lang="en-US" smtClean="0"/>
              <a:pPr/>
              <a:t>71</a:t>
            </a:fld>
            <a:endParaRPr lang="en-US" dirty="0"/>
          </a:p>
        </p:txBody>
      </p:sp>
    </p:spTree>
    <p:extLst>
      <p:ext uri="{BB962C8B-B14F-4D97-AF65-F5344CB8AC3E}">
        <p14:creationId xmlns:p14="http://schemas.microsoft.com/office/powerpoint/2010/main" val="31391284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Easy Ways to Stay Safe: Copy-on-Read</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marL="0" indent="0">
              <a:buNone/>
            </a:pPr>
            <a:r>
              <a:rPr lang="en-US" sz="2600" dirty="0"/>
              <a:t>2. Do not allow aliases</a:t>
            </a:r>
          </a:p>
          <a:p>
            <a:pPr marL="0" indent="0">
              <a:buNone/>
            </a:pPr>
            <a:r>
              <a:rPr lang="en-US" sz="2600" dirty="0"/>
              <a:t>	(b) make a copy of anything you want to keep</a:t>
            </a:r>
          </a:p>
          <a:p>
            <a:pPr lvl="1"/>
            <a:r>
              <a:rPr lang="en-US" sz="2200" dirty="0"/>
              <a:t>does not matter if the caller mutates the original</a:t>
            </a:r>
          </a:p>
          <a:p>
            <a:pPr lvl="2"/>
            <a:endParaRPr lang="en-US" sz="1200" dirty="0"/>
          </a:p>
          <a:p>
            <a:pPr lvl="2"/>
            <a:r>
              <a:rPr lang="en-US" sz="1800" b="1" dirty="0">
                <a:solidFill>
                  <a:srgbClr val="0070C0"/>
                </a:solidFill>
                <a:latin typeface="Courier New" panose="02070309020205020404" pitchFamily="49" charset="0"/>
                <a:cs typeface="Courier New" panose="02070309020205020404" pitchFamily="49" charset="0"/>
              </a:rPr>
              <a:t>class</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MyClass</a:t>
            </a:r>
            <a:r>
              <a:rPr lang="en-US" sz="1800" dirty="0">
                <a:latin typeface="Courier New" panose="02070309020205020404" pitchFamily="49" charset="0"/>
                <a:cs typeface="Courier New" panose="02070309020205020404" pitchFamily="49" charset="0"/>
              </a:rPr>
              <a:t> {</a:t>
            </a:r>
          </a:p>
          <a:p>
            <a:pPr lvl="2"/>
            <a:r>
              <a:rPr lang="en-US" sz="1800" b="1" dirty="0">
                <a:solidFill>
                  <a:schemeClr val="accent3">
                    <a:lumMod val="75000"/>
                  </a:schemeClr>
                </a:solidFill>
                <a:latin typeface="Courier New" panose="02070309020205020404" pitchFamily="49" charset="0"/>
                <a:cs typeface="Courier New" panose="02070309020205020404" pitchFamily="49" charset="0"/>
              </a:rPr>
              <a:t>  </a:t>
            </a:r>
            <a:r>
              <a:rPr lang="en-US" sz="1800" b="1" dirty="0">
                <a:solidFill>
                  <a:schemeClr val="accent3">
                    <a:lumMod val="50000"/>
                  </a:schemeClr>
                </a:solidFill>
                <a:latin typeface="Courier New" panose="02070309020205020404" pitchFamily="49" charset="0"/>
                <a:cs typeface="Courier New" panose="02070309020205020404" pitchFamily="49" charset="0"/>
              </a:rPr>
              <a:t>// RI: </a:t>
            </a:r>
            <a:r>
              <a:rPr lang="en-US" sz="1800" b="1" dirty="0" err="1">
                <a:solidFill>
                  <a:schemeClr val="accent3">
                    <a:lumMod val="50000"/>
                  </a:schemeClr>
                </a:solidFill>
                <a:latin typeface="Courier New" panose="02070309020205020404" pitchFamily="49" charset="0"/>
                <a:cs typeface="Courier New" panose="02070309020205020404" pitchFamily="49" charset="0"/>
              </a:rPr>
              <a:t>vals</a:t>
            </a:r>
            <a:r>
              <a:rPr lang="en-US" sz="1800" b="1" dirty="0">
                <a:solidFill>
                  <a:schemeClr val="accent3">
                    <a:lumMod val="50000"/>
                  </a:schemeClr>
                </a:solidFill>
                <a:latin typeface="Courier New" panose="02070309020205020404" pitchFamily="49" charset="0"/>
                <a:cs typeface="Courier New" panose="02070309020205020404" pitchFamily="49" charset="0"/>
              </a:rPr>
              <a:t> is sorted</a:t>
            </a:r>
          </a:p>
          <a:p>
            <a:pPr lvl="2"/>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vals</a:t>
            </a:r>
            <a:r>
              <a:rPr lang="en-US" sz="1800" dirty="0">
                <a:latin typeface="Courier New" panose="02070309020205020404" pitchFamily="49" charset="0"/>
                <a:cs typeface="Courier New" panose="02070309020205020404" pitchFamily="49" charset="0"/>
              </a:rPr>
              <a:t>: Array&lt;</a:t>
            </a:r>
            <a:r>
              <a:rPr lang="en-US" sz="1800" b="1" dirty="0">
                <a:solidFill>
                  <a:srgbClr val="00B050"/>
                </a:solidFill>
                <a:latin typeface="Courier New" panose="02070309020205020404" pitchFamily="49" charset="0"/>
                <a:cs typeface="Courier New" panose="02070309020205020404" pitchFamily="49" charset="0"/>
              </a:rPr>
              <a:t>string</a:t>
            </a:r>
            <a:r>
              <a:rPr lang="en-US" sz="1800" dirty="0">
                <a:latin typeface="Courier New" panose="02070309020205020404" pitchFamily="49" charset="0"/>
                <a:cs typeface="Courier New" panose="02070309020205020404" pitchFamily="49" charset="0"/>
              </a:rPr>
              <a:t>&gt;;</a:t>
            </a:r>
          </a:p>
          <a:p>
            <a:pPr lvl="2"/>
            <a:endParaRPr lang="en-US" sz="400" dirty="0">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a:t>
            </a:r>
          </a:p>
          <a:p>
            <a:pPr lvl="2"/>
            <a:endParaRPr lang="en-US" sz="400" dirty="0">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a:t>
            </a:r>
            <a:r>
              <a:rPr lang="en-US" sz="1800" b="1" dirty="0">
                <a:solidFill>
                  <a:schemeClr val="accent3">
                    <a:lumMod val="50000"/>
                  </a:schemeClr>
                </a:solidFill>
                <a:latin typeface="Courier New" panose="02070309020205020404" pitchFamily="49" charset="0"/>
                <a:cs typeface="Courier New" panose="02070309020205020404" pitchFamily="49" charset="0"/>
              </a:rPr>
              <a:t>// @requires A is sorted</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constructor</a:t>
            </a:r>
            <a:r>
              <a:rPr lang="en-US" sz="1800" dirty="0">
                <a:latin typeface="Courier New" panose="02070309020205020404" pitchFamily="49" charset="0"/>
                <a:cs typeface="Courier New" panose="02070309020205020404" pitchFamily="49" charset="0"/>
              </a:rPr>
              <a:t>(A: Array&lt;</a:t>
            </a:r>
            <a:r>
              <a:rPr lang="en-US" sz="1800" b="1" dirty="0">
                <a:solidFill>
                  <a:srgbClr val="00B050"/>
                </a:solidFill>
                <a:latin typeface="Courier New" panose="02070309020205020404" pitchFamily="49" charset="0"/>
                <a:cs typeface="Courier New" panose="02070309020205020404" pitchFamily="49" charset="0"/>
              </a:rPr>
              <a:t>string</a:t>
            </a:r>
            <a:r>
              <a:rPr lang="en-US" sz="1800" dirty="0">
                <a:latin typeface="Courier New" panose="02070309020205020404" pitchFamily="49" charset="0"/>
                <a:cs typeface="Courier New" panose="02070309020205020404" pitchFamily="49" charset="0"/>
              </a:rPr>
              <a:t>&gt;) {</a:t>
            </a:r>
          </a:p>
          <a:p>
            <a:pPr lvl="2"/>
            <a:r>
              <a:rPr lang="en-US" sz="1800" dirty="0">
                <a:latin typeface="Courier New" panose="02070309020205020404" pitchFamily="49" charset="0"/>
                <a:cs typeface="Courier New" panose="02070309020205020404" pitchFamily="49" charset="0"/>
              </a:rPr>
              <a:t>    </a:t>
            </a:r>
            <a:r>
              <a:rPr lang="en-US" sz="1800" b="1" strike="sngStrike" dirty="0" err="1">
                <a:solidFill>
                  <a:srgbClr val="0070C0"/>
                </a:solidFill>
                <a:latin typeface="Courier New" panose="02070309020205020404" pitchFamily="49" charset="0"/>
                <a:cs typeface="Courier New" panose="02070309020205020404" pitchFamily="49" charset="0"/>
              </a:rPr>
              <a:t>this</a:t>
            </a:r>
            <a:r>
              <a:rPr lang="en-US" sz="1800" strike="sngStrike" dirty="0" err="1">
                <a:latin typeface="Courier New" panose="02070309020205020404" pitchFamily="49" charset="0"/>
                <a:cs typeface="Courier New" panose="02070309020205020404" pitchFamily="49" charset="0"/>
              </a:rPr>
              <a:t>.vals</a:t>
            </a:r>
            <a:r>
              <a:rPr lang="en-US" sz="1800" strike="sngStrike" dirty="0">
                <a:latin typeface="Courier New" panose="02070309020205020404" pitchFamily="49" charset="0"/>
                <a:cs typeface="Courier New" panose="02070309020205020404" pitchFamily="49" charset="0"/>
              </a:rPr>
              <a:t> = A;</a:t>
            </a:r>
            <a:r>
              <a:rPr lang="en-US" sz="1800" dirty="0">
                <a:latin typeface="Courier New" panose="02070309020205020404" pitchFamily="49" charset="0"/>
                <a:cs typeface="Courier New" panose="02070309020205020404" pitchFamily="49" charset="0"/>
              </a:rPr>
              <a:t>           </a:t>
            </a:r>
            <a:r>
              <a:rPr lang="en-US" sz="1800" b="1" dirty="0">
                <a:solidFill>
                  <a:srgbClr val="C00000"/>
                </a:solidFill>
                <a:latin typeface="Courier New" panose="02070309020205020404" pitchFamily="49" charset="0"/>
                <a:cs typeface="Courier New" panose="02070309020205020404" pitchFamily="49" charset="0"/>
              </a:rPr>
              <a:t>// unsafe!</a:t>
            </a:r>
          </a:p>
          <a:p>
            <a:pPr lvl="2"/>
            <a:r>
              <a:rPr lang="en-US" sz="1800" b="1" dirty="0">
                <a:solidFill>
                  <a:srgbClr val="0070C0"/>
                </a:solidFill>
                <a:latin typeface="Courier New" panose="02070309020205020404" pitchFamily="49" charset="0"/>
                <a:cs typeface="Courier New" panose="02070309020205020404" pitchFamily="49" charset="0"/>
              </a:rPr>
              <a: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.vals</a:t>
            </a:r>
            <a:r>
              <a:rPr lang="en-US" sz="1800" dirty="0">
                <a:latin typeface="Courier New" panose="02070309020205020404" pitchFamily="49" charset="0"/>
                <a:cs typeface="Courier New" panose="02070309020205020404" pitchFamily="49" charset="0"/>
              </a:rPr>
              <a:t> = </a:t>
            </a:r>
            <a:r>
              <a:rPr lang="en-US" sz="1800" dirty="0" err="1">
                <a:latin typeface="Courier New" panose="02070309020205020404" pitchFamily="49" charset="0"/>
                <a:cs typeface="Courier New" panose="02070309020205020404" pitchFamily="49" charset="0"/>
              </a:rPr>
              <a:t>A.slice</a:t>
            </a:r>
            <a:r>
              <a:rPr lang="en-US" sz="1800" dirty="0">
                <a:latin typeface="Courier New" panose="02070309020205020404" pitchFamily="49" charset="0"/>
                <a:cs typeface="Courier New" panose="02070309020205020404" pitchFamily="49" charset="0"/>
              </a:rPr>
              <a:t>(0);  </a:t>
            </a:r>
            <a:r>
              <a:rPr lang="en-US" sz="1800" b="1" dirty="0">
                <a:solidFill>
                  <a:schemeClr val="accent3">
                    <a:lumMod val="50000"/>
                  </a:schemeClr>
                </a:solidFill>
                <a:latin typeface="Courier New" panose="02070309020205020404" pitchFamily="49" charset="0"/>
                <a:cs typeface="Courier New" panose="02070309020205020404" pitchFamily="49" charset="0"/>
              </a:rPr>
              <a:t>// make a copy</a:t>
            </a:r>
          </a:p>
          <a:p>
            <a:pPr lvl="2"/>
            <a:r>
              <a:rPr lang="en-US" sz="1800" dirty="0">
                <a:latin typeface="Courier New" panose="02070309020205020404" pitchFamily="49" charset="0"/>
                <a:cs typeface="Courier New" panose="02070309020205020404" pitchFamily="49" charset="0"/>
              </a:rPr>
              <a:t>  };</a:t>
            </a:r>
          </a:p>
          <a:p>
            <a:pPr lvl="2"/>
            <a:endParaRPr lang="en-US" sz="400" dirty="0">
              <a:latin typeface="Courier New" panose="02070309020205020404" pitchFamily="49" charset="0"/>
              <a:cs typeface="Courier New" panose="02070309020205020404" pitchFamily="49" charset="0"/>
            </a:endParaRPr>
          </a:p>
          <a:p>
            <a:pPr lvl="2"/>
            <a:r>
              <a:rPr lang="en-US" sz="1800" dirty="0">
                <a:latin typeface="Courier New" panose="02070309020205020404" pitchFamily="49" charset="0"/>
                <a:cs typeface="Courier New" panose="02070309020205020404" pitchFamily="49" charset="0"/>
              </a:rPr>
              <a:t>  …</a:t>
            </a:r>
          </a:p>
        </p:txBody>
      </p:sp>
      <p:sp>
        <p:nvSpPr>
          <p:cNvPr id="4" name="Slide Number Placeholder 3">
            <a:extLst>
              <a:ext uri="{FF2B5EF4-FFF2-40B4-BE49-F238E27FC236}">
                <a16:creationId xmlns:a16="http://schemas.microsoft.com/office/drawing/2014/main" id="{12022560-EE04-2298-88AD-87E1DFACADE6}"/>
              </a:ext>
            </a:extLst>
          </p:cNvPr>
          <p:cNvSpPr>
            <a:spLocks noGrp="1"/>
          </p:cNvSpPr>
          <p:nvPr>
            <p:ph type="sldNum" sz="quarter" idx="4"/>
          </p:nvPr>
        </p:nvSpPr>
        <p:spPr/>
        <p:txBody>
          <a:bodyPr/>
          <a:lstStyle/>
          <a:p>
            <a:fld id="{60F4F636-6A27-E649-AEDF-9DE4D4E58670}" type="slidenum">
              <a:rPr lang="en-US" smtClean="0"/>
              <a:pPr/>
              <a:t>72</a:t>
            </a:fld>
            <a:endParaRPr lang="en-US" dirty="0"/>
          </a:p>
        </p:txBody>
      </p:sp>
    </p:spTree>
    <p:extLst>
      <p:ext uri="{BB962C8B-B14F-4D97-AF65-F5344CB8AC3E}">
        <p14:creationId xmlns:p14="http://schemas.microsoft.com/office/powerpoint/2010/main" val="18830017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Staying Safe in 331</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marL="514350" indent="-514350">
              <a:buFont typeface="+mj-lt"/>
              <a:buAutoNum type="arabicPeriod"/>
            </a:pPr>
            <a:r>
              <a:rPr lang="en-US" sz="2600" dirty="0"/>
              <a:t>Do not use mutable state</a:t>
            </a:r>
          </a:p>
          <a:p>
            <a:pPr lvl="1"/>
            <a:r>
              <a:rPr lang="en-US" sz="2200" dirty="0"/>
              <a:t>don’t need to think about aliasing at all</a:t>
            </a:r>
          </a:p>
          <a:p>
            <a:pPr lvl="1"/>
            <a:r>
              <a:rPr lang="en-US" sz="2200" dirty="0"/>
              <a:t>any number of aliases is fine</a:t>
            </a:r>
          </a:p>
          <a:p>
            <a:pPr lvl="2"/>
            <a:endParaRPr lang="en-US" sz="1800" dirty="0"/>
          </a:p>
          <a:p>
            <a:pPr marL="514350" indent="-514350">
              <a:buFont typeface="+mj-lt"/>
              <a:buAutoNum type="arabicPeriod"/>
            </a:pPr>
            <a:r>
              <a:rPr lang="en-US" sz="2600" dirty="0"/>
              <a:t>Do not allow aliases to </a:t>
            </a:r>
            <a:r>
              <a:rPr lang="en-US" sz="2600" i="1" dirty="0"/>
              <a:t>mutable</a:t>
            </a:r>
            <a:r>
              <a:rPr lang="en-US" sz="2600" dirty="0"/>
              <a:t> state</a:t>
            </a:r>
          </a:p>
          <a:p>
            <a:pPr marL="914400" lvl="1" indent="-301752">
              <a:buFont typeface="+mj-lt"/>
              <a:buAutoNum type="alphaLcParenR"/>
            </a:pPr>
            <a:r>
              <a:rPr lang="en-US" sz="2200" dirty="0"/>
              <a:t>do not hand out aliases yourself</a:t>
            </a:r>
          </a:p>
          <a:p>
            <a:pPr marL="914400" lvl="1" indent="-301752">
              <a:buFont typeface="+mj-lt"/>
              <a:buAutoNum type="alphaLcParenR"/>
            </a:pPr>
            <a:r>
              <a:rPr lang="en-US" sz="2200" dirty="0"/>
              <a:t>make a copy of anything you want to keep</a:t>
            </a:r>
          </a:p>
          <a:p>
            <a:pPr marL="914400" lvl="1" indent="-301752">
              <a:buFont typeface="+mj-lt"/>
              <a:buAutoNum type="alphaLcParenR"/>
            </a:pPr>
            <a:endParaRPr lang="en-US" sz="2200" dirty="0"/>
          </a:p>
          <a:p>
            <a:endParaRPr lang="en-US" sz="2600" dirty="0"/>
          </a:p>
          <a:p>
            <a:r>
              <a:rPr lang="en-US" sz="2600" dirty="0"/>
              <a:t>For 331, mutable aliasing across files is a </a:t>
            </a:r>
            <a:r>
              <a:rPr lang="en-US" sz="2600" u="sng" dirty="0"/>
              <a:t>bug</a:t>
            </a:r>
            <a:r>
              <a:rPr lang="en-US" sz="2600" dirty="0"/>
              <a:t>!</a:t>
            </a:r>
            <a:endParaRPr lang="en-US" sz="2600" dirty="0">
              <a:solidFill>
                <a:srgbClr val="0070C0"/>
              </a:solidFill>
            </a:endParaRPr>
          </a:p>
          <a:p>
            <a:pPr lvl="1"/>
            <a:r>
              <a:rPr lang="en-US" sz="2200" dirty="0"/>
              <a:t>gives other parts the ability to break your code</a:t>
            </a:r>
          </a:p>
          <a:p>
            <a:pPr lvl="1"/>
            <a:r>
              <a:rPr lang="en-US" sz="2200" dirty="0"/>
              <a:t>we will stick to these simple strategies for avoiding it</a:t>
            </a:r>
          </a:p>
        </p:txBody>
      </p:sp>
      <p:sp>
        <p:nvSpPr>
          <p:cNvPr id="4" name="TextBox 3">
            <a:extLst>
              <a:ext uri="{FF2B5EF4-FFF2-40B4-BE49-F238E27FC236}">
                <a16:creationId xmlns:a16="http://schemas.microsoft.com/office/drawing/2014/main" id="{875009AB-75DE-76F4-6540-A7A728C8A169}"/>
              </a:ext>
            </a:extLst>
          </p:cNvPr>
          <p:cNvSpPr txBox="1"/>
          <p:nvPr/>
        </p:nvSpPr>
        <p:spPr>
          <a:xfrm>
            <a:off x="1904346" y="4370839"/>
            <a:ext cx="5335308" cy="369332"/>
          </a:xfrm>
          <a:prstGeom prst="rect">
            <a:avLst/>
          </a:prstGeom>
          <a:noFill/>
        </p:spPr>
        <p:txBody>
          <a:bodyPr wrap="none" rtlCol="0">
            <a:spAutoFit/>
          </a:bodyPr>
          <a:lstStyle/>
          <a:p>
            <a:pPr algn="ctr"/>
            <a:r>
              <a:rPr lang="en-US" dirty="0">
                <a:solidFill>
                  <a:schemeClr val="accent3">
                    <a:lumMod val="75000"/>
                  </a:schemeClr>
                </a:solidFill>
                <a:latin typeface="Franklin Gothic Medium"/>
                <a:cs typeface="Franklin Gothic Medium"/>
              </a:rPr>
              <a:t>ensures only </a:t>
            </a:r>
            <a:r>
              <a:rPr lang="en-US" u="sng" dirty="0">
                <a:solidFill>
                  <a:schemeClr val="accent3">
                    <a:lumMod val="75000"/>
                  </a:schemeClr>
                </a:solidFill>
                <a:latin typeface="Franklin Gothic Medium"/>
                <a:cs typeface="Franklin Gothic Medium"/>
              </a:rPr>
              <a:t>one</a:t>
            </a:r>
            <a:r>
              <a:rPr lang="en-US" dirty="0">
                <a:solidFill>
                  <a:schemeClr val="accent3">
                    <a:lumMod val="75000"/>
                  </a:schemeClr>
                </a:solidFill>
                <a:latin typeface="Franklin Gothic Medium"/>
                <a:cs typeface="Franklin Gothic Medium"/>
              </a:rPr>
              <a:t> reference to the object (no aliases)</a:t>
            </a:r>
          </a:p>
        </p:txBody>
      </p:sp>
      <p:sp>
        <p:nvSpPr>
          <p:cNvPr id="5" name="Slide Number Placeholder 4">
            <a:extLst>
              <a:ext uri="{FF2B5EF4-FFF2-40B4-BE49-F238E27FC236}">
                <a16:creationId xmlns:a16="http://schemas.microsoft.com/office/drawing/2014/main" id="{ADF80D51-5A03-ACB8-2E09-5F2239D8F73A}"/>
              </a:ext>
            </a:extLst>
          </p:cNvPr>
          <p:cNvSpPr>
            <a:spLocks noGrp="1"/>
          </p:cNvSpPr>
          <p:nvPr>
            <p:ph type="sldNum" sz="quarter" idx="4"/>
          </p:nvPr>
        </p:nvSpPr>
        <p:spPr/>
        <p:txBody>
          <a:bodyPr/>
          <a:lstStyle/>
          <a:p>
            <a:fld id="{60F4F636-6A27-E649-AEDF-9DE4D4E58670}" type="slidenum">
              <a:rPr lang="en-US" smtClean="0"/>
              <a:pPr/>
              <a:t>73</a:t>
            </a:fld>
            <a:endParaRPr lang="en-US" dirty="0"/>
          </a:p>
        </p:txBody>
      </p:sp>
    </p:spTree>
    <p:extLst>
      <p:ext uri="{BB962C8B-B14F-4D97-AF65-F5344CB8AC3E}">
        <p14:creationId xmlns:p14="http://schemas.microsoft.com/office/powerpoint/2010/main" val="219801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An Advanced (Two-Stage) Approach</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Mutable object has only one reference (</a:t>
            </a:r>
            <a:r>
              <a:rPr lang="en-US" sz="2600" dirty="0">
                <a:solidFill>
                  <a:srgbClr val="0070C0"/>
                </a:solidFill>
              </a:rPr>
              <a:t>owner</a:t>
            </a:r>
            <a:r>
              <a:rPr lang="en-US" sz="2600" dirty="0"/>
              <a:t>)</a:t>
            </a:r>
            <a:endParaRPr lang="en-US" sz="2600" dirty="0">
              <a:solidFill>
                <a:srgbClr val="0070C0"/>
              </a:solidFill>
            </a:endParaRPr>
          </a:p>
          <a:p>
            <a:pPr lvl="1"/>
            <a:r>
              <a:rPr lang="en-US" sz="2200" dirty="0"/>
              <a:t>one reference that is allowed to use &amp; mutate it</a:t>
            </a:r>
          </a:p>
          <a:p>
            <a:pPr lvl="2"/>
            <a:endParaRPr lang="en-US" sz="1800" dirty="0"/>
          </a:p>
          <a:p>
            <a:r>
              <a:rPr lang="en-US" sz="2600" dirty="0"/>
              <a:t>Object is eventually “frozen”, making it immutable</a:t>
            </a:r>
          </a:p>
          <a:p>
            <a:pPr lvl="1"/>
            <a:r>
              <a:rPr lang="en-US" sz="2200" dirty="0"/>
              <a:t>no longer necessary to track ownership</a:t>
            </a:r>
          </a:p>
          <a:p>
            <a:pPr lvl="1"/>
            <a:endParaRPr lang="en-US" sz="2200" dirty="0"/>
          </a:p>
          <a:p>
            <a:r>
              <a:rPr lang="en-US" sz="2600" dirty="0"/>
              <a:t>Example: Java’s </a:t>
            </a:r>
            <a:r>
              <a:rPr lang="en-US" sz="2400" dirty="0">
                <a:latin typeface="Courier New" panose="02070309020205020404" pitchFamily="49" charset="0"/>
                <a:cs typeface="Courier New" panose="02070309020205020404" pitchFamily="49" charset="0"/>
              </a:rPr>
              <a:t>StringBuilder</a:t>
            </a:r>
            <a:r>
              <a:rPr lang="en-US" sz="2600" dirty="0"/>
              <a:t> vs </a:t>
            </a:r>
            <a:r>
              <a:rPr lang="en-US" sz="2400" dirty="0">
                <a:latin typeface="Courier New" panose="02070309020205020404" pitchFamily="49" charset="0"/>
                <a:cs typeface="Courier New" panose="02070309020205020404" pitchFamily="49" charset="0"/>
              </a:rPr>
              <a:t>String</a:t>
            </a:r>
          </a:p>
          <a:p>
            <a:pPr lvl="1"/>
            <a:r>
              <a:rPr lang="en-US" sz="2200" dirty="0"/>
              <a:t> </a:t>
            </a:r>
            <a:r>
              <a:rPr lang="en-US" sz="1800" dirty="0">
                <a:latin typeface="Courier New" panose="02070309020205020404" pitchFamily="49" charset="0"/>
                <a:cs typeface="Courier New" panose="02070309020205020404" pitchFamily="49" charset="0"/>
              </a:rPr>
              <a:t>StringBuilder</a:t>
            </a:r>
            <a:r>
              <a:rPr lang="en-US" sz="2200" dirty="0"/>
              <a:t> is mutable (be careful!)</a:t>
            </a:r>
          </a:p>
          <a:p>
            <a:pPr lvl="1"/>
            <a:r>
              <a:rPr lang="en-US" sz="2200" dirty="0"/>
              <a:t> </a:t>
            </a:r>
            <a:r>
              <a:rPr lang="en-US" sz="1800" dirty="0" err="1">
                <a:latin typeface="Courier New" panose="02070309020205020404" pitchFamily="49" charset="0"/>
                <a:cs typeface="Courier New" panose="02070309020205020404" pitchFamily="49" charset="0"/>
              </a:rPr>
              <a:t>StringBuilder.toString</a:t>
            </a:r>
            <a:r>
              <a:rPr lang="en-US" sz="2200" dirty="0"/>
              <a:t> returns the value as a </a:t>
            </a:r>
            <a:r>
              <a:rPr lang="en-US" sz="1800" dirty="0">
                <a:latin typeface="Courier New" panose="02070309020205020404" pitchFamily="49" charset="0"/>
                <a:cs typeface="Courier New" panose="02070309020205020404" pitchFamily="49" charset="0"/>
              </a:rPr>
              <a:t>String</a:t>
            </a:r>
          </a:p>
          <a:p>
            <a:pPr lvl="1"/>
            <a:r>
              <a:rPr lang="en-US" sz="2200" dirty="0"/>
              <a:t> </a:t>
            </a:r>
            <a:r>
              <a:rPr lang="en-US" sz="1800" dirty="0">
                <a:latin typeface="Courier New" panose="02070309020205020404" pitchFamily="49" charset="0"/>
                <a:cs typeface="Courier New" panose="02070309020205020404" pitchFamily="49" charset="0"/>
              </a:rPr>
              <a:t>String</a:t>
            </a:r>
            <a:r>
              <a:rPr lang="en-US" sz="2200" dirty="0"/>
              <a:t> is immutable</a:t>
            </a:r>
          </a:p>
        </p:txBody>
      </p:sp>
      <p:sp>
        <p:nvSpPr>
          <p:cNvPr id="4" name="Slide Number Placeholder 3">
            <a:extLst>
              <a:ext uri="{FF2B5EF4-FFF2-40B4-BE49-F238E27FC236}">
                <a16:creationId xmlns:a16="http://schemas.microsoft.com/office/drawing/2014/main" id="{86A6D465-079A-A9FA-F660-9212B8CD8503}"/>
              </a:ext>
            </a:extLst>
          </p:cNvPr>
          <p:cNvSpPr>
            <a:spLocks noGrp="1"/>
          </p:cNvSpPr>
          <p:nvPr>
            <p:ph type="sldNum" sz="quarter" idx="4"/>
          </p:nvPr>
        </p:nvSpPr>
        <p:spPr/>
        <p:txBody>
          <a:bodyPr/>
          <a:lstStyle/>
          <a:p>
            <a:fld id="{60F4F636-6A27-E649-AEDF-9DE4D4E58670}" type="slidenum">
              <a:rPr lang="en-US" smtClean="0"/>
              <a:pPr/>
              <a:t>74</a:t>
            </a:fld>
            <a:endParaRPr lang="en-US" dirty="0"/>
          </a:p>
        </p:txBody>
      </p:sp>
    </p:spTree>
    <p:extLst>
      <p:ext uri="{BB962C8B-B14F-4D97-AF65-F5344CB8AC3E}">
        <p14:creationId xmlns:p14="http://schemas.microsoft.com/office/powerpoint/2010/main" val="23827900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16147-C86F-BD7D-626B-E46DBFA15F0B}"/>
              </a:ext>
            </a:extLst>
          </p:cNvPr>
          <p:cNvSpPr>
            <a:spLocks noGrp="1"/>
          </p:cNvSpPr>
          <p:nvPr>
            <p:ph type="title"/>
          </p:nvPr>
        </p:nvSpPr>
        <p:spPr/>
        <p:txBody>
          <a:bodyPr/>
          <a:lstStyle/>
          <a:p>
            <a:r>
              <a:rPr lang="en-US" dirty="0"/>
              <a:t>Rules of Thumb: Mutation XOR Aliasing</a:t>
            </a:r>
          </a:p>
        </p:txBody>
      </p:sp>
      <p:sp>
        <p:nvSpPr>
          <p:cNvPr id="3" name="Content Placeholder 2">
            <a:extLst>
              <a:ext uri="{FF2B5EF4-FFF2-40B4-BE49-F238E27FC236}">
                <a16:creationId xmlns:a16="http://schemas.microsoft.com/office/drawing/2014/main" id="{E95E0A97-C3C0-0912-3D80-6A36CE121A47}"/>
              </a:ext>
            </a:extLst>
          </p:cNvPr>
          <p:cNvSpPr>
            <a:spLocks noGrp="1"/>
          </p:cNvSpPr>
          <p:nvPr>
            <p:ph idx="1"/>
          </p:nvPr>
        </p:nvSpPr>
        <p:spPr>
          <a:xfrm>
            <a:off x="457200" y="1244160"/>
            <a:ext cx="4114800" cy="5339202"/>
          </a:xfrm>
        </p:spPr>
        <p:txBody>
          <a:bodyPr/>
          <a:lstStyle/>
          <a:p>
            <a:pPr marL="0" indent="0" algn="ctr">
              <a:buNone/>
            </a:pPr>
            <a:r>
              <a:rPr lang="en-US" sz="2600" u="sng" dirty="0"/>
              <a:t>Client Side</a:t>
            </a:r>
          </a:p>
          <a:p>
            <a:pPr marL="914400" lvl="1" indent="-514350"/>
            <a:endParaRPr lang="en-US" sz="2200" dirty="0"/>
          </a:p>
          <a:p>
            <a:pPr marL="514350" indent="-514350">
              <a:buFont typeface="+mj-lt"/>
              <a:buAutoNum type="arabicPeriod"/>
            </a:pPr>
            <a:r>
              <a:rPr lang="en-US" sz="2600" dirty="0"/>
              <a:t>Data is small</a:t>
            </a:r>
          </a:p>
          <a:p>
            <a:pPr marL="914400" lvl="1" indent="-274320"/>
            <a:r>
              <a:rPr lang="en-US" sz="2000" dirty="0"/>
              <a:t>anything on screen is O(1)</a:t>
            </a:r>
          </a:p>
          <a:p>
            <a:pPr marL="914400" lvl="1" indent="-274320"/>
            <a:endParaRPr lang="en-US" sz="2000" dirty="0"/>
          </a:p>
          <a:p>
            <a:pPr marL="514350" indent="-514350">
              <a:buFont typeface="+mj-lt"/>
              <a:buAutoNum type="arabicPeriod"/>
            </a:pPr>
            <a:r>
              <a:rPr lang="en-US" sz="2600" dirty="0"/>
              <a:t>Aliasing is common</a:t>
            </a:r>
          </a:p>
          <a:p>
            <a:pPr marL="914400" lvl="1" indent="-274320"/>
            <a:r>
              <a:rPr lang="en-US" sz="2000" dirty="0"/>
              <a:t>UI design forces modules</a:t>
            </a:r>
          </a:p>
          <a:p>
            <a:pPr marL="914400" lvl="1" indent="-274320"/>
            <a:r>
              <a:rPr lang="en-US" sz="2000" dirty="0"/>
              <a:t>data is widely shared</a:t>
            </a:r>
          </a:p>
          <a:p>
            <a:pPr marL="0" indent="0">
              <a:buNone/>
            </a:pPr>
            <a:endParaRPr lang="en-US" sz="2400" dirty="0"/>
          </a:p>
          <a:p>
            <a:pPr marL="0" indent="0">
              <a:buNone/>
            </a:pPr>
            <a:r>
              <a:rPr lang="en-US" sz="2400" b="1" dirty="0">
                <a:solidFill>
                  <a:schemeClr val="accent3">
                    <a:lumMod val="75000"/>
                  </a:schemeClr>
                </a:solidFill>
              </a:rPr>
              <a:t>Rule</a:t>
            </a:r>
            <a:r>
              <a:rPr lang="en-US" sz="2400" dirty="0"/>
              <a:t>: avoid </a:t>
            </a:r>
            <a:r>
              <a:rPr lang="en-US" sz="2400" u="sng" dirty="0"/>
              <a:t>mutation</a:t>
            </a:r>
          </a:p>
          <a:p>
            <a:pPr marL="466344" lvl="1"/>
            <a:r>
              <a:rPr lang="en-US" sz="2000" dirty="0"/>
              <a:t>create new values instead</a:t>
            </a:r>
          </a:p>
          <a:p>
            <a:pPr marL="466344" lvl="1"/>
            <a:r>
              <a:rPr lang="en-US" sz="2000" dirty="0"/>
              <a:t>performance will be fine</a:t>
            </a:r>
          </a:p>
          <a:p>
            <a:pPr marL="466344" lvl="1"/>
            <a:r>
              <a:rPr lang="en-US" sz="2000" dirty="0"/>
              <a:t>(local-only mutation can be OK)</a:t>
            </a:r>
          </a:p>
        </p:txBody>
      </p:sp>
      <p:sp>
        <p:nvSpPr>
          <p:cNvPr id="4" name="Content Placeholder 2">
            <a:extLst>
              <a:ext uri="{FF2B5EF4-FFF2-40B4-BE49-F238E27FC236}">
                <a16:creationId xmlns:a16="http://schemas.microsoft.com/office/drawing/2014/main" id="{ABB23B7A-C66E-D099-732B-62AF449E0159}"/>
              </a:ext>
            </a:extLst>
          </p:cNvPr>
          <p:cNvSpPr txBox="1">
            <a:spLocks/>
          </p:cNvSpPr>
          <p:nvPr/>
        </p:nvSpPr>
        <p:spPr>
          <a:xfrm>
            <a:off x="4571999" y="1244159"/>
            <a:ext cx="4456253" cy="533920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Franklin Gothic Medium"/>
                <a:ea typeface="+mn-ea"/>
                <a:cs typeface="Franklin Gothic Medium"/>
              </a:defRPr>
            </a:lvl1pPr>
            <a:lvl2pPr marL="742950" indent="-285750" algn="l" defTabSz="457200" rtl="0" eaLnBrk="1" latinLnBrk="0" hangingPunct="1">
              <a:spcBef>
                <a:spcPct val="20000"/>
              </a:spcBef>
              <a:buFont typeface="Arial"/>
              <a:buChar char="–"/>
              <a:defRPr sz="2800" kern="1200">
                <a:solidFill>
                  <a:schemeClr val="tx1"/>
                </a:solidFill>
                <a:latin typeface="Franklin Gothic Medium"/>
                <a:ea typeface="+mn-ea"/>
                <a:cs typeface="Franklin Gothic Medium"/>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600" u="sng" dirty="0"/>
              <a:t>Server Side</a:t>
            </a:r>
          </a:p>
          <a:p>
            <a:pPr marL="914400" lvl="1" indent="-514350"/>
            <a:endParaRPr lang="en-US" sz="2200" dirty="0"/>
          </a:p>
          <a:p>
            <a:pPr marL="514350" indent="-514350">
              <a:buFont typeface="+mj-lt"/>
              <a:buAutoNum type="arabicPeriod"/>
            </a:pPr>
            <a:r>
              <a:rPr lang="en-US" sz="2600" dirty="0"/>
              <a:t>Data is large</a:t>
            </a:r>
          </a:p>
          <a:p>
            <a:pPr marL="914400" lvl="1" indent="-274320"/>
            <a:r>
              <a:rPr lang="en-US" sz="2000" dirty="0"/>
              <a:t>efficiency matters</a:t>
            </a:r>
          </a:p>
          <a:p>
            <a:pPr marL="914400" lvl="1" indent="-274320"/>
            <a:endParaRPr lang="en-US" sz="2000" dirty="0"/>
          </a:p>
          <a:p>
            <a:pPr marL="514350" indent="-514350">
              <a:buFont typeface="+mj-lt"/>
              <a:buAutoNum type="arabicPeriod"/>
            </a:pPr>
            <a:r>
              <a:rPr lang="en-US" sz="2600" dirty="0"/>
              <a:t>Aliasing is avoidable</a:t>
            </a:r>
          </a:p>
          <a:p>
            <a:pPr marL="914400" lvl="1" indent="-274320"/>
            <a:r>
              <a:rPr lang="en-US" sz="2000" dirty="0"/>
              <a:t>you decide on modules</a:t>
            </a:r>
          </a:p>
          <a:p>
            <a:pPr marL="914400" lvl="1" indent="-274320"/>
            <a:r>
              <a:rPr lang="en-US" sz="2000" dirty="0"/>
              <a:t>data is </a:t>
            </a:r>
            <a:r>
              <a:rPr lang="en-US" sz="2000" u="sng" dirty="0"/>
              <a:t>not</a:t>
            </a:r>
            <a:r>
              <a:rPr lang="en-US" sz="2000" dirty="0"/>
              <a:t> widely shared</a:t>
            </a:r>
          </a:p>
          <a:p>
            <a:pPr marL="0" indent="0">
              <a:buFont typeface="Arial"/>
              <a:buNone/>
            </a:pPr>
            <a:endParaRPr lang="en-US" sz="2400" dirty="0"/>
          </a:p>
          <a:p>
            <a:pPr marL="0" indent="0">
              <a:buFont typeface="Arial"/>
              <a:buNone/>
            </a:pPr>
            <a:r>
              <a:rPr lang="en-US" sz="2400" b="1" dirty="0">
                <a:solidFill>
                  <a:schemeClr val="accent3">
                    <a:lumMod val="75000"/>
                  </a:schemeClr>
                </a:solidFill>
              </a:rPr>
              <a:t>Rule</a:t>
            </a:r>
            <a:r>
              <a:rPr lang="en-US" sz="2400" dirty="0"/>
              <a:t>: avoid </a:t>
            </a:r>
            <a:r>
              <a:rPr lang="en-US" sz="2400" u="sng" dirty="0"/>
              <a:t>aliases</a:t>
            </a:r>
          </a:p>
          <a:p>
            <a:pPr marL="466344" lvl="1"/>
            <a:r>
              <a:rPr lang="en-US" sz="2000" dirty="0"/>
              <a:t>do not allow aliases to your data</a:t>
            </a:r>
          </a:p>
          <a:p>
            <a:pPr marL="466344" lvl="1"/>
            <a:r>
              <a:rPr lang="en-US" sz="2000" dirty="0"/>
              <a:t>hand out copies not aliases</a:t>
            </a:r>
          </a:p>
          <a:p>
            <a:pPr marL="466344" lvl="1"/>
            <a:r>
              <a:rPr lang="en-US" sz="2000" dirty="0"/>
              <a:t>(good enough for us in 331)</a:t>
            </a:r>
          </a:p>
        </p:txBody>
      </p:sp>
      <p:sp>
        <p:nvSpPr>
          <p:cNvPr id="5" name="Slide Number Placeholder 4">
            <a:extLst>
              <a:ext uri="{FF2B5EF4-FFF2-40B4-BE49-F238E27FC236}">
                <a16:creationId xmlns:a16="http://schemas.microsoft.com/office/drawing/2014/main" id="{8AB3D98C-6780-1898-6FDA-FE8A25ABBBAF}"/>
              </a:ext>
            </a:extLst>
          </p:cNvPr>
          <p:cNvSpPr>
            <a:spLocks noGrp="1"/>
          </p:cNvSpPr>
          <p:nvPr>
            <p:ph type="sldNum" sz="quarter" idx="4"/>
          </p:nvPr>
        </p:nvSpPr>
        <p:spPr/>
        <p:txBody>
          <a:bodyPr/>
          <a:lstStyle/>
          <a:p>
            <a:fld id="{60F4F636-6A27-E649-AEDF-9DE4D4E58670}" type="slidenum">
              <a:rPr lang="en-US" smtClean="0"/>
              <a:pPr/>
              <a:t>75</a:t>
            </a:fld>
            <a:endParaRPr lang="en-US" dirty="0"/>
          </a:p>
        </p:txBody>
      </p:sp>
    </p:spTree>
    <p:extLst>
      <p:ext uri="{BB962C8B-B14F-4D97-AF65-F5344CB8AC3E}">
        <p14:creationId xmlns:p14="http://schemas.microsoft.com/office/powerpoint/2010/main" val="84030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Language Features &amp; Aliasing</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Most recent languages have some answer to this…</a:t>
            </a:r>
          </a:p>
          <a:p>
            <a:pPr lvl="2"/>
            <a:endParaRPr lang="en-US" sz="1600" dirty="0"/>
          </a:p>
          <a:p>
            <a:r>
              <a:rPr lang="en-US" sz="2600" dirty="0"/>
              <a:t>Java chose to make </a:t>
            </a:r>
            <a:r>
              <a:rPr lang="en-US" sz="2400" dirty="0">
                <a:latin typeface="Courier New" panose="02070309020205020404" pitchFamily="49" charset="0"/>
                <a:cs typeface="Courier New" panose="02070309020205020404" pitchFamily="49" charset="0"/>
              </a:rPr>
              <a:t>String</a:t>
            </a:r>
            <a:r>
              <a:rPr lang="en-US" sz="2600" dirty="0"/>
              <a:t> immutable</a:t>
            </a:r>
          </a:p>
          <a:p>
            <a:pPr lvl="1"/>
            <a:r>
              <a:rPr lang="en-US" sz="2200" dirty="0"/>
              <a:t>most keys in maps are strings</a:t>
            </a:r>
          </a:p>
          <a:p>
            <a:pPr lvl="1"/>
            <a:r>
              <a:rPr lang="en-US" sz="2200" dirty="0"/>
              <a:t>hugely controversial at the time, but great decision</a:t>
            </a:r>
          </a:p>
          <a:p>
            <a:pPr lvl="2"/>
            <a:endParaRPr lang="en-US" sz="1600" dirty="0"/>
          </a:p>
          <a:p>
            <a:r>
              <a:rPr lang="en-US" sz="2600" dirty="0"/>
              <a:t>Python chose to only allow immutable keys in maps</a:t>
            </a:r>
          </a:p>
          <a:p>
            <a:pPr lvl="1"/>
            <a:r>
              <a:rPr lang="en-US" sz="2200" dirty="0"/>
              <a:t>only numbers, strings, and tuples allowed</a:t>
            </a:r>
          </a:p>
          <a:p>
            <a:pPr lvl="1"/>
            <a:r>
              <a:rPr lang="en-US" sz="2200" dirty="0"/>
              <a:t>surprisingly, not that inconvenient</a:t>
            </a:r>
          </a:p>
          <a:p>
            <a:pPr lvl="2"/>
            <a:endParaRPr lang="en-US" sz="1600" dirty="0"/>
          </a:p>
          <a:p>
            <a:r>
              <a:rPr lang="en-US" sz="2600" dirty="0"/>
              <a:t>Rust has built-in support for “mutation XOR aliasing”</a:t>
            </a:r>
          </a:p>
          <a:p>
            <a:pPr lvl="1"/>
            <a:r>
              <a:rPr lang="en-US" sz="2200" dirty="0"/>
              <a:t>ownership of value can be “borrowed” and returned</a:t>
            </a:r>
          </a:p>
          <a:p>
            <a:pPr lvl="1"/>
            <a:r>
              <a:rPr lang="en-US" sz="2200" dirty="0"/>
              <a:t>type system ensures there is only one usable alias</a:t>
            </a:r>
          </a:p>
        </p:txBody>
      </p:sp>
      <p:sp>
        <p:nvSpPr>
          <p:cNvPr id="4" name="Slide Number Placeholder 3">
            <a:extLst>
              <a:ext uri="{FF2B5EF4-FFF2-40B4-BE49-F238E27FC236}">
                <a16:creationId xmlns:a16="http://schemas.microsoft.com/office/drawing/2014/main" id="{CDCFA763-292B-9B10-8869-BAF21261BCED}"/>
              </a:ext>
            </a:extLst>
          </p:cNvPr>
          <p:cNvSpPr>
            <a:spLocks noGrp="1"/>
          </p:cNvSpPr>
          <p:nvPr>
            <p:ph type="sldNum" sz="quarter" idx="4"/>
          </p:nvPr>
        </p:nvSpPr>
        <p:spPr/>
        <p:txBody>
          <a:bodyPr/>
          <a:lstStyle/>
          <a:p>
            <a:fld id="{60F4F636-6A27-E649-AEDF-9DE4D4E58670}" type="slidenum">
              <a:rPr lang="en-US" smtClean="0"/>
              <a:pPr/>
              <a:t>76</a:t>
            </a:fld>
            <a:endParaRPr lang="en-US" dirty="0"/>
          </a:p>
        </p:txBody>
      </p:sp>
      <p:pic>
        <p:nvPicPr>
          <p:cNvPr id="1026" name="Picture 2" descr="The Rust mascot, “Ferris” the crab. Ferris is bright orange and smiling, probably because Rust disallows many types of mutation bugs.">
            <a:extLst>
              <a:ext uri="{FF2B5EF4-FFF2-40B4-BE49-F238E27FC236}">
                <a16:creationId xmlns:a16="http://schemas.microsoft.com/office/drawing/2014/main" id="{52AE6F23-26AD-ADEC-CB09-2EEF4F434A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3939670"/>
            <a:ext cx="2057400" cy="1373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00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616DC-9E33-4AC6-C945-BBD17C020A94}"/>
              </a:ext>
            </a:extLst>
          </p:cNvPr>
          <p:cNvSpPr>
            <a:spLocks noGrp="1"/>
          </p:cNvSpPr>
          <p:nvPr>
            <p:ph type="title"/>
          </p:nvPr>
        </p:nvSpPr>
        <p:spPr/>
        <p:txBody>
          <a:bodyPr/>
          <a:lstStyle/>
          <a:p>
            <a:r>
              <a:rPr lang="en-US" dirty="0"/>
              <a:t>Readonly in TypeScript (1/2)</a:t>
            </a:r>
          </a:p>
        </p:txBody>
      </p:sp>
      <p:sp>
        <p:nvSpPr>
          <p:cNvPr id="3" name="Content Placeholder 2">
            <a:extLst>
              <a:ext uri="{FF2B5EF4-FFF2-40B4-BE49-F238E27FC236}">
                <a16:creationId xmlns:a16="http://schemas.microsoft.com/office/drawing/2014/main" id="{94A4B9F1-C523-5854-6367-00D8D863E3A7}"/>
              </a:ext>
            </a:extLst>
          </p:cNvPr>
          <p:cNvSpPr>
            <a:spLocks noGrp="1"/>
          </p:cNvSpPr>
          <p:nvPr>
            <p:ph idx="1"/>
          </p:nvPr>
        </p:nvSpPr>
        <p:spPr/>
        <p:txBody>
          <a:bodyPr/>
          <a:lstStyle/>
          <a:p>
            <a:r>
              <a:rPr lang="en-US" sz="2400" dirty="0"/>
              <a:t>TypeScript can ensure values aren’t modified</a:t>
            </a:r>
          </a:p>
          <a:p>
            <a:pPr lvl="1"/>
            <a:r>
              <a:rPr lang="en-US" sz="2000" dirty="0"/>
              <a:t>extremely useful!</a:t>
            </a:r>
          </a:p>
          <a:p>
            <a:pPr lvl="1"/>
            <a:r>
              <a:rPr lang="en-US" sz="2000" dirty="0"/>
              <a:t>but, </a:t>
            </a:r>
            <a:r>
              <a:rPr lang="en-US" sz="2000" u="sng" dirty="0"/>
              <a:t>only a compile-time check</a:t>
            </a:r>
            <a:r>
              <a:rPr lang="en-US" sz="2000" dirty="0"/>
              <a:t> (not a runtime guarantee)</a:t>
            </a:r>
          </a:p>
          <a:p>
            <a:pPr lvl="1"/>
            <a:endParaRPr lang="en-US" sz="2000" dirty="0"/>
          </a:p>
          <a:p>
            <a:r>
              <a:rPr lang="en-US" sz="2400" dirty="0"/>
              <a:t>Readonly tuples:</a:t>
            </a:r>
          </a:p>
          <a:p>
            <a:pPr lvl="2"/>
            <a:endParaRPr lang="en-US" sz="1600" dirty="0"/>
          </a:p>
          <a:p>
            <a:pPr lvl="2"/>
            <a:r>
              <a:rPr lang="en-US" sz="1600" b="1" dirty="0">
                <a:solidFill>
                  <a:srgbClr val="0070C0"/>
                </a:solidFill>
                <a:latin typeface="Courier New" panose="02070309020205020404" pitchFamily="49" charset="0"/>
                <a:cs typeface="Courier New" panose="02070309020205020404" pitchFamily="49" charset="0"/>
              </a:rPr>
              <a:t>type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IntPair</a:t>
            </a:r>
            <a:r>
              <a:rPr lang="en-US" sz="1600" dirty="0">
                <a:latin typeface="Courier New" panose="02070309020205020404" pitchFamily="49" charset="0"/>
                <a:cs typeface="Courier New" panose="02070309020205020404" pitchFamily="49" charset="0"/>
              </a:rPr>
              <a:t> = </a:t>
            </a:r>
            <a:r>
              <a:rPr lang="en-US" sz="1600" b="1" dirty="0">
                <a:solidFill>
                  <a:srgbClr val="0070C0"/>
                </a:solidFill>
                <a:latin typeface="Courier New" panose="02070309020205020404" pitchFamily="49" charset="0"/>
                <a:cs typeface="Courier New" panose="02070309020205020404" pitchFamily="49" charset="0"/>
              </a:rPr>
              <a:t>readonly</a:t>
            </a:r>
            <a:r>
              <a:rPr lang="en-US" sz="1600" dirty="0">
                <a:latin typeface="Courier New" panose="02070309020205020404" pitchFamily="49" charset="0"/>
                <a:cs typeface="Courier New" panose="02070309020205020404" pitchFamily="49" charset="0"/>
              </a:rPr>
              <a:t>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a:t>
            </a:r>
          </a:p>
          <a:p>
            <a:pPr lvl="2"/>
            <a:endParaRPr lang="en-US" sz="1600" dirty="0"/>
          </a:p>
          <a:p>
            <a:r>
              <a:rPr lang="en-US" sz="2400" dirty="0"/>
              <a:t>Readonly fields of records:</a:t>
            </a:r>
          </a:p>
          <a:p>
            <a:pPr lvl="2"/>
            <a:endParaRPr lang="en-US" sz="1600" dirty="0"/>
          </a:p>
          <a:p>
            <a:pPr lvl="2"/>
            <a:r>
              <a:rPr lang="en-US" sz="1600" b="1" dirty="0">
                <a:solidFill>
                  <a:srgbClr val="0070C0"/>
                </a:solidFill>
                <a:latin typeface="Courier New" panose="02070309020205020404" pitchFamily="49" charset="0"/>
                <a:cs typeface="Courier New" panose="02070309020205020404" pitchFamily="49" charset="0"/>
              </a:rPr>
              <a:t>type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IntPoint</a:t>
            </a:r>
            <a:r>
              <a:rPr lang="en-US" sz="1600" dirty="0">
                <a:latin typeface="Courier New" panose="02070309020205020404" pitchFamily="49" charset="0"/>
                <a:cs typeface="Courier New" panose="02070309020205020404" pitchFamily="49" charset="0"/>
              </a:rPr>
              <a:t> = {</a:t>
            </a:r>
            <a:r>
              <a:rPr lang="en-US" sz="1600" b="1" dirty="0">
                <a:solidFill>
                  <a:srgbClr val="0070C0"/>
                </a:solidFill>
                <a:latin typeface="Courier New" panose="02070309020205020404" pitchFamily="49" charset="0"/>
                <a:cs typeface="Courier New" panose="02070309020205020404" pitchFamily="49" charset="0"/>
              </a:rPr>
              <a:t>readonly</a:t>
            </a:r>
            <a:r>
              <a:rPr lang="en-US" sz="1600" dirty="0">
                <a:latin typeface="Courier New" panose="02070309020205020404" pitchFamily="49" charset="0"/>
                <a:cs typeface="Courier New" panose="02070309020205020404" pitchFamily="49" charset="0"/>
              </a:rPr>
              <a:t> x: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a:t>
            </a:r>
          </a:p>
          <a:p>
            <a:pPr lvl="2"/>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readonly</a:t>
            </a:r>
            <a:r>
              <a:rPr lang="en-US" sz="1600" dirty="0">
                <a:latin typeface="Courier New" panose="02070309020205020404" pitchFamily="49" charset="0"/>
                <a:cs typeface="Courier New" panose="02070309020205020404" pitchFamily="49" charset="0"/>
              </a:rPr>
              <a:t> y: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a:t>
            </a:r>
          </a:p>
        </p:txBody>
      </p:sp>
      <p:sp>
        <p:nvSpPr>
          <p:cNvPr id="4" name="Slide Number Placeholder 3">
            <a:extLst>
              <a:ext uri="{FF2B5EF4-FFF2-40B4-BE49-F238E27FC236}">
                <a16:creationId xmlns:a16="http://schemas.microsoft.com/office/drawing/2014/main" id="{3A125DF4-ECBC-252D-EC33-377E22FC2220}"/>
              </a:ext>
            </a:extLst>
          </p:cNvPr>
          <p:cNvSpPr>
            <a:spLocks noGrp="1"/>
          </p:cNvSpPr>
          <p:nvPr>
            <p:ph type="sldNum" sz="quarter" idx="4"/>
          </p:nvPr>
        </p:nvSpPr>
        <p:spPr/>
        <p:txBody>
          <a:bodyPr/>
          <a:lstStyle/>
          <a:p>
            <a:fld id="{60F4F636-6A27-E649-AEDF-9DE4D4E58670}" type="slidenum">
              <a:rPr lang="en-US" smtClean="0"/>
              <a:pPr/>
              <a:t>77</a:t>
            </a:fld>
            <a:endParaRPr lang="en-US" dirty="0"/>
          </a:p>
        </p:txBody>
      </p:sp>
    </p:spTree>
    <p:extLst>
      <p:ext uri="{BB962C8B-B14F-4D97-AF65-F5344CB8AC3E}">
        <p14:creationId xmlns:p14="http://schemas.microsoft.com/office/powerpoint/2010/main" val="231375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BE33B-6224-EC96-4232-86DAAFCD83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FEE1E3-F460-DD1D-8FC5-751A4CEB2507}"/>
              </a:ext>
            </a:extLst>
          </p:cNvPr>
          <p:cNvSpPr>
            <a:spLocks noGrp="1"/>
          </p:cNvSpPr>
          <p:nvPr>
            <p:ph type="title"/>
          </p:nvPr>
        </p:nvSpPr>
        <p:spPr/>
        <p:txBody>
          <a:bodyPr/>
          <a:lstStyle/>
          <a:p>
            <a:r>
              <a:rPr lang="en-US" dirty="0" err="1"/>
              <a:t>Readonly</a:t>
            </a:r>
            <a:r>
              <a:rPr lang="en-US" dirty="0"/>
              <a:t> in TypeScript (2/2)</a:t>
            </a:r>
          </a:p>
        </p:txBody>
      </p:sp>
      <p:sp>
        <p:nvSpPr>
          <p:cNvPr id="3" name="Content Placeholder 2">
            <a:extLst>
              <a:ext uri="{FF2B5EF4-FFF2-40B4-BE49-F238E27FC236}">
                <a16:creationId xmlns:a16="http://schemas.microsoft.com/office/drawing/2014/main" id="{EBE619EE-07D4-DD79-81D5-C5BD44D5E34B}"/>
              </a:ext>
            </a:extLst>
          </p:cNvPr>
          <p:cNvSpPr>
            <a:spLocks noGrp="1"/>
          </p:cNvSpPr>
          <p:nvPr>
            <p:ph idx="1"/>
          </p:nvPr>
        </p:nvSpPr>
        <p:spPr/>
        <p:txBody>
          <a:bodyPr/>
          <a:lstStyle/>
          <a:p>
            <a:r>
              <a:rPr lang="en-US" sz="2400" dirty="0"/>
              <a:t>Readonly fields of records:</a:t>
            </a:r>
          </a:p>
          <a:p>
            <a:pPr lvl="2"/>
            <a:endParaRPr lang="en-US" sz="1200" dirty="0"/>
          </a:p>
          <a:p>
            <a:pPr lvl="2"/>
            <a:r>
              <a:rPr lang="en-US" sz="1600" b="1" dirty="0">
                <a:solidFill>
                  <a:srgbClr val="0070C0"/>
                </a:solidFill>
                <a:latin typeface="Courier New" panose="02070309020205020404" pitchFamily="49" charset="0"/>
                <a:cs typeface="Courier New" panose="02070309020205020404" pitchFamily="49" charset="0"/>
              </a:rPr>
              <a:t>type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IntPoint</a:t>
            </a:r>
            <a:r>
              <a:rPr lang="en-US" sz="1600" dirty="0">
                <a:latin typeface="Courier New" panose="02070309020205020404" pitchFamily="49" charset="0"/>
                <a:cs typeface="Courier New" panose="02070309020205020404" pitchFamily="49" charset="0"/>
              </a:rPr>
              <a:t> = {</a:t>
            </a:r>
            <a:r>
              <a:rPr lang="en-US" sz="1600" b="1" dirty="0">
                <a:solidFill>
                  <a:srgbClr val="0070C0"/>
                </a:solidFill>
                <a:latin typeface="Courier New" panose="02070309020205020404" pitchFamily="49" charset="0"/>
                <a:cs typeface="Courier New" panose="02070309020205020404" pitchFamily="49" charset="0"/>
              </a:rPr>
              <a:t>readonly</a:t>
            </a:r>
            <a:r>
              <a:rPr lang="en-US" sz="1600" dirty="0">
                <a:latin typeface="Courier New" panose="02070309020205020404" pitchFamily="49" charset="0"/>
                <a:cs typeface="Courier New" panose="02070309020205020404" pitchFamily="49" charset="0"/>
              </a:rPr>
              <a:t> x: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a:t>
            </a:r>
          </a:p>
          <a:p>
            <a:pPr lvl="2"/>
            <a:r>
              <a:rPr lang="en-US" sz="1600" dirty="0">
                <a:latin typeface="Courier New" panose="02070309020205020404" pitchFamily="49" charset="0"/>
                <a:cs typeface="Courier New" panose="02070309020205020404" pitchFamily="49" charset="0"/>
              </a:rPr>
              <a:t>                 </a:t>
            </a:r>
            <a:r>
              <a:rPr lang="en-US" sz="1600" b="1" dirty="0">
                <a:solidFill>
                  <a:srgbClr val="0070C0"/>
                </a:solidFill>
                <a:latin typeface="Courier New" panose="02070309020205020404" pitchFamily="49" charset="0"/>
                <a:cs typeface="Courier New" panose="02070309020205020404" pitchFamily="49" charset="0"/>
              </a:rPr>
              <a:t>readonly</a:t>
            </a:r>
            <a:r>
              <a:rPr lang="en-US" sz="1600" dirty="0">
                <a:latin typeface="Courier New" panose="02070309020205020404" pitchFamily="49" charset="0"/>
                <a:cs typeface="Courier New" panose="02070309020205020404" pitchFamily="49" charset="0"/>
              </a:rPr>
              <a:t> y: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a:t>
            </a:r>
          </a:p>
          <a:p>
            <a:pPr lvl="2"/>
            <a:endParaRPr lang="en-US" sz="1600" dirty="0">
              <a:latin typeface="Courier New" panose="02070309020205020404" pitchFamily="49" charset="0"/>
              <a:cs typeface="Courier New" panose="02070309020205020404" pitchFamily="49" charset="0"/>
            </a:endParaRPr>
          </a:p>
          <a:p>
            <a:r>
              <a:rPr lang="en-US" sz="2400" dirty="0"/>
              <a:t>Readonly records:</a:t>
            </a:r>
          </a:p>
          <a:p>
            <a:pPr lvl="2"/>
            <a:endParaRPr lang="en-US" sz="1200" dirty="0"/>
          </a:p>
          <a:p>
            <a:pPr lvl="2"/>
            <a:r>
              <a:rPr lang="en-US" sz="1600" b="1" dirty="0">
                <a:solidFill>
                  <a:srgbClr val="0070C0"/>
                </a:solidFill>
                <a:latin typeface="Courier New" panose="02070309020205020404" pitchFamily="49" charset="0"/>
                <a:cs typeface="Courier New" panose="02070309020205020404" pitchFamily="49" charset="0"/>
              </a:rPr>
              <a:t>type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IntPoint</a:t>
            </a:r>
            <a:r>
              <a:rPr lang="en-US" sz="1600" dirty="0">
                <a:latin typeface="Courier New" panose="02070309020205020404" pitchFamily="49" charset="0"/>
                <a:cs typeface="Courier New" panose="02070309020205020404" pitchFamily="49" charset="0"/>
              </a:rPr>
              <a:t> = Readonly&lt;{x: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 y: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}&gt;;</a:t>
            </a:r>
          </a:p>
          <a:p>
            <a:pPr lvl="2"/>
            <a:endParaRPr lang="en-US" sz="1600" dirty="0">
              <a:latin typeface="Courier New" panose="02070309020205020404" pitchFamily="49" charset="0"/>
              <a:cs typeface="Courier New" panose="02070309020205020404" pitchFamily="49" charset="0"/>
            </a:endParaRPr>
          </a:p>
          <a:p>
            <a:pPr lvl="1"/>
            <a:r>
              <a:rPr lang="en-US" sz="2000" dirty="0"/>
              <a:t> </a:t>
            </a:r>
            <a:r>
              <a:rPr lang="en-US" sz="1800" b="1" dirty="0" err="1">
                <a:solidFill>
                  <a:srgbClr val="0070C0"/>
                </a:solidFill>
                <a:latin typeface="Courier New" panose="02070309020205020404" pitchFamily="49" charset="0"/>
                <a:cs typeface="Courier New" panose="02070309020205020404" pitchFamily="49" charset="0"/>
              </a:rPr>
              <a:t>this</a:t>
            </a:r>
            <a:r>
              <a:rPr lang="en-US" sz="1800" dirty="0" err="1">
                <a:latin typeface="Courier New" panose="02070309020205020404" pitchFamily="49" charset="0"/>
                <a:cs typeface="Courier New" panose="02070309020205020404" pitchFamily="49" charset="0"/>
              </a:rPr>
              <a:t>.props</a:t>
            </a:r>
            <a:r>
              <a:rPr lang="en-US" sz="2000" dirty="0"/>
              <a:t>  is  </a:t>
            </a:r>
            <a:r>
              <a:rPr lang="en-US" sz="1800" dirty="0">
                <a:latin typeface="Courier New" panose="02070309020205020404" pitchFamily="49" charset="0"/>
                <a:cs typeface="Courier New" panose="02070309020205020404" pitchFamily="49" charset="0"/>
              </a:rPr>
              <a:t>Readonly&lt;</a:t>
            </a:r>
            <a:r>
              <a:rPr lang="en-US" sz="1800" dirty="0" err="1">
                <a:latin typeface="Courier New" panose="02070309020205020404" pitchFamily="49" charset="0"/>
                <a:cs typeface="Courier New" panose="02070309020205020404" pitchFamily="49" charset="0"/>
              </a:rPr>
              <a:t>MyPropsType</a:t>
            </a:r>
            <a:r>
              <a:rPr lang="en-US" sz="1800" dirty="0">
                <a:latin typeface="Courier New" panose="02070309020205020404" pitchFamily="49" charset="0"/>
                <a:cs typeface="Courier New" panose="02070309020205020404" pitchFamily="49" charset="0"/>
              </a:rPr>
              <a:t>&gt;</a:t>
            </a:r>
          </a:p>
          <a:p>
            <a:pPr lvl="1"/>
            <a:endParaRPr lang="en-US" sz="2000" dirty="0"/>
          </a:p>
          <a:p>
            <a:r>
              <a:rPr lang="en-US" sz="2400" dirty="0"/>
              <a:t>More readonly…</a:t>
            </a:r>
          </a:p>
          <a:p>
            <a:pPr lvl="2"/>
            <a:endParaRPr lang="en-US" sz="1200" dirty="0"/>
          </a:p>
          <a:p>
            <a:pPr lvl="2"/>
            <a:r>
              <a:rPr lang="en-US" sz="1600" dirty="0" err="1">
                <a:latin typeface="Courier New" panose="02070309020205020404" pitchFamily="49" charset="0"/>
                <a:cs typeface="Courier New" panose="02070309020205020404" pitchFamily="49" charset="0"/>
              </a:rPr>
              <a:t>ReadonlyArray</a:t>
            </a:r>
            <a:r>
              <a:rPr lang="en-US" sz="1600" dirty="0">
                <a:latin typeface="Courier New" panose="02070309020205020404" pitchFamily="49" charset="0"/>
                <a:cs typeface="Courier New" panose="02070309020205020404" pitchFamily="49" charset="0"/>
              </a:rPr>
              <a:t>&lt;</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&gt;</a:t>
            </a:r>
          </a:p>
          <a:p>
            <a:pPr lvl="2"/>
            <a:r>
              <a:rPr lang="en-US" sz="1600" dirty="0" err="1">
                <a:latin typeface="Courier New" panose="02070309020205020404" pitchFamily="49" charset="0"/>
                <a:cs typeface="Courier New" panose="02070309020205020404" pitchFamily="49" charset="0"/>
              </a:rPr>
              <a:t>ReadonlyMap</a:t>
            </a:r>
            <a:r>
              <a:rPr lang="en-US" sz="1600" dirty="0">
                <a:latin typeface="Courier New" panose="02070309020205020404" pitchFamily="49" charset="0"/>
                <a:cs typeface="Courier New" panose="02070309020205020404" pitchFamily="49" charset="0"/>
              </a:rPr>
              <a:t>&lt;</a:t>
            </a:r>
            <a:r>
              <a:rPr lang="en-US" sz="1600" b="1" dirty="0">
                <a:solidFill>
                  <a:srgbClr val="00B050"/>
                </a:solidFill>
                <a:latin typeface="Courier New" panose="02070309020205020404" pitchFamily="49" charset="0"/>
                <a:cs typeface="Courier New" panose="02070309020205020404" pitchFamily="49" charset="0"/>
              </a:rPr>
              <a:t>string</a:t>
            </a:r>
            <a:r>
              <a:rPr lang="en-US" sz="1600" dirty="0">
                <a:latin typeface="Courier New" panose="02070309020205020404" pitchFamily="49" charset="0"/>
                <a:cs typeface="Courier New" panose="02070309020205020404" pitchFamily="49" charset="0"/>
              </a:rPr>
              <a:t>, </a:t>
            </a:r>
            <a:r>
              <a:rPr lang="en-US" sz="1600" b="1" dirty="0">
                <a:solidFill>
                  <a:srgbClr val="00B050"/>
                </a:solidFill>
                <a:latin typeface="Courier New" panose="02070309020205020404" pitchFamily="49" charset="0"/>
                <a:cs typeface="Courier New" panose="02070309020205020404" pitchFamily="49" charset="0"/>
              </a:rPr>
              <a:t>bigint</a:t>
            </a:r>
            <a:r>
              <a:rPr lang="en-US" sz="1600" dirty="0">
                <a:latin typeface="Courier New" panose="02070309020205020404" pitchFamily="49" charset="0"/>
                <a:cs typeface="Courier New" panose="02070309020205020404" pitchFamily="49" charset="0"/>
              </a:rPr>
              <a:t>&gt;</a:t>
            </a:r>
          </a:p>
          <a:p>
            <a:pPr lvl="2"/>
            <a:r>
              <a:rPr lang="en-US" sz="1600" dirty="0" err="1">
                <a:latin typeface="Courier New" panose="02070309020205020404" pitchFamily="49" charset="0"/>
                <a:cs typeface="Courier New" panose="02070309020205020404" pitchFamily="49" charset="0"/>
              </a:rPr>
              <a:t>ReadonlySet</a:t>
            </a:r>
            <a:r>
              <a:rPr lang="en-US" sz="1600" dirty="0">
                <a:latin typeface="Courier New" panose="02070309020205020404" pitchFamily="49" charset="0"/>
                <a:cs typeface="Courier New" panose="02070309020205020404" pitchFamily="49" charset="0"/>
              </a:rPr>
              <a:t>&lt;</a:t>
            </a:r>
            <a:r>
              <a:rPr lang="en-US" sz="1600" b="1" dirty="0">
                <a:solidFill>
                  <a:srgbClr val="00B050"/>
                </a:solidFill>
                <a:latin typeface="Courier New" panose="02070309020205020404" pitchFamily="49" charset="0"/>
                <a:cs typeface="Courier New" panose="02070309020205020404" pitchFamily="49" charset="0"/>
              </a:rPr>
              <a:t>string</a:t>
            </a:r>
            <a:r>
              <a:rPr lang="en-US" sz="1600" dirty="0">
                <a:latin typeface="Courier New" panose="02070309020205020404" pitchFamily="49" charset="0"/>
                <a:cs typeface="Courier New" panose="02070309020205020404" pitchFamily="49" charset="0"/>
              </a:rPr>
              <a:t>&gt;</a:t>
            </a:r>
          </a:p>
        </p:txBody>
      </p:sp>
      <p:sp>
        <p:nvSpPr>
          <p:cNvPr id="4" name="Slide Number Placeholder 3">
            <a:extLst>
              <a:ext uri="{FF2B5EF4-FFF2-40B4-BE49-F238E27FC236}">
                <a16:creationId xmlns:a16="http://schemas.microsoft.com/office/drawing/2014/main" id="{4B02B70A-EBA1-69DE-96FE-63F8076F8923}"/>
              </a:ext>
            </a:extLst>
          </p:cNvPr>
          <p:cNvSpPr>
            <a:spLocks noGrp="1"/>
          </p:cNvSpPr>
          <p:nvPr>
            <p:ph type="sldNum" sz="quarter" idx="4"/>
          </p:nvPr>
        </p:nvSpPr>
        <p:spPr/>
        <p:txBody>
          <a:bodyPr/>
          <a:lstStyle/>
          <a:p>
            <a:fld id="{60F4F636-6A27-E649-AEDF-9DE4D4E58670}" type="slidenum">
              <a:rPr lang="en-US" smtClean="0"/>
              <a:pPr/>
              <a:t>78</a:t>
            </a:fld>
            <a:endParaRPr lang="en-US" dirty="0"/>
          </a:p>
        </p:txBody>
      </p:sp>
    </p:spTree>
    <p:extLst>
      <p:ext uri="{BB962C8B-B14F-4D97-AF65-F5344CB8AC3E}">
        <p14:creationId xmlns:p14="http://schemas.microsoft.com/office/powerpoint/2010/main" val="11419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3" end="1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4" end="1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86EFB6-1100-0A42-5B07-1A127E8221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3136B0-3CBE-611B-0EA2-1879C2F40A56}"/>
              </a:ext>
            </a:extLst>
          </p:cNvPr>
          <p:cNvSpPr>
            <a:spLocks noGrp="1"/>
          </p:cNvSpPr>
          <p:nvPr>
            <p:ph type="ctrTitle"/>
          </p:nvPr>
        </p:nvSpPr>
        <p:spPr/>
        <p:txBody>
          <a:bodyPr/>
          <a:lstStyle/>
          <a:p>
            <a:r>
              <a:rPr lang="en-US" dirty="0"/>
              <a:t>comfy-</a:t>
            </a:r>
            <a:r>
              <a:rPr lang="en-US" dirty="0" err="1"/>
              <a:t>tslint</a:t>
            </a:r>
            <a:endParaRPr lang="en-US" u="sng" dirty="0"/>
          </a:p>
        </p:txBody>
      </p:sp>
    </p:spTree>
    <p:extLst>
      <p:ext uri="{BB962C8B-B14F-4D97-AF65-F5344CB8AC3E}">
        <p14:creationId xmlns:p14="http://schemas.microsoft.com/office/powerpoint/2010/main" val="1187727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BDA9A-ED9E-5257-02BC-C3B748471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F1CF62-8023-E149-82C9-1B4B944F9BC6}"/>
              </a:ext>
            </a:extLst>
          </p:cNvPr>
          <p:cNvSpPr>
            <a:spLocks noGrp="1"/>
          </p:cNvSpPr>
          <p:nvPr>
            <p:ph type="title"/>
          </p:nvPr>
        </p:nvSpPr>
        <p:spPr/>
        <p:txBody>
          <a:bodyPr/>
          <a:lstStyle/>
          <a:p>
            <a:r>
              <a:rPr lang="en-US" dirty="0"/>
              <a:t>Steps to Writing a Full Stack App: Server</a:t>
            </a:r>
          </a:p>
        </p:txBody>
      </p:sp>
      <p:sp>
        <p:nvSpPr>
          <p:cNvPr id="3" name="Content Placeholder 2" descr="Focusing on step 2: “Write the server&#13;&#10;official store of the data (client state is ephemeral)”">
            <a:extLst>
              <a:ext uri="{FF2B5EF4-FFF2-40B4-BE49-F238E27FC236}">
                <a16:creationId xmlns:a16="http://schemas.microsoft.com/office/drawing/2014/main" id="{D5848CCE-9085-41AE-EA37-360872059410}"/>
              </a:ext>
            </a:extLst>
          </p:cNvPr>
          <p:cNvSpPr>
            <a:spLocks noGrp="1"/>
          </p:cNvSpPr>
          <p:nvPr>
            <p:ph idx="1"/>
          </p:nvPr>
        </p:nvSpPr>
        <p:spPr/>
        <p:txBody>
          <a:bodyPr/>
          <a:lstStyle/>
          <a:p>
            <a:r>
              <a:rPr lang="en-US" sz="2600" dirty="0"/>
              <a:t>We recommend writing in the following order:</a:t>
            </a:r>
          </a:p>
          <a:p>
            <a:pPr marL="628650" lvl="2"/>
            <a:endParaRPr lang="en-US" sz="1200" dirty="0"/>
          </a:p>
          <a:p>
            <a:pPr marL="914400" lvl="1" indent="-457200">
              <a:buFont typeface="+mj-lt"/>
              <a:buAutoNum type="arabicPeriod"/>
            </a:pPr>
            <a:r>
              <a:rPr lang="en-US" sz="2200" dirty="0">
                <a:solidFill>
                  <a:schemeClr val="bg1">
                    <a:lumMod val="75000"/>
                  </a:schemeClr>
                </a:solidFill>
              </a:rPr>
              <a:t>Write the client UI with local data				</a:t>
            </a:r>
          </a:p>
          <a:p>
            <a:pPr marL="1383030" lvl="2" indent="-285750">
              <a:buFont typeface="System Font Regular"/>
              <a:buChar char="–"/>
            </a:pPr>
            <a:r>
              <a:rPr lang="en-US" sz="1800" dirty="0">
                <a:solidFill>
                  <a:schemeClr val="bg1">
                    <a:lumMod val="75000"/>
                  </a:schemeClr>
                </a:solidFill>
              </a:rPr>
              <a:t>no client/server interaction at the start</a:t>
            </a:r>
          </a:p>
          <a:p>
            <a:pPr marL="628650" lvl="2"/>
            <a:endParaRPr lang="en-US" sz="1200" dirty="0"/>
          </a:p>
          <a:p>
            <a:pPr marL="914400" lvl="1" indent="-457200">
              <a:buFont typeface="+mj-lt"/>
              <a:buAutoNum type="arabicPeriod"/>
            </a:pPr>
            <a:r>
              <a:rPr lang="en-US" sz="2200" dirty="0"/>
              <a:t>Write the server</a:t>
            </a:r>
          </a:p>
          <a:p>
            <a:pPr marL="1380744" lvl="2" indent="-283464">
              <a:buFont typeface="System Font Regular"/>
              <a:buChar char="–"/>
            </a:pPr>
            <a:r>
              <a:rPr lang="en-US" sz="1800" b="1" dirty="0"/>
              <a:t>official</a:t>
            </a:r>
            <a:r>
              <a:rPr lang="en-US" sz="1800" dirty="0"/>
              <a:t> store of the data (client state is ephemeral)</a:t>
            </a:r>
          </a:p>
          <a:p>
            <a:pPr marL="628650" lvl="2"/>
            <a:endParaRPr lang="en-US" sz="1200" dirty="0">
              <a:solidFill>
                <a:schemeClr val="bg1">
                  <a:lumMod val="65000"/>
                </a:schemeClr>
              </a:solidFill>
            </a:endParaRPr>
          </a:p>
          <a:p>
            <a:pPr marL="914400" lvl="1" indent="-457200">
              <a:buFont typeface="+mj-lt"/>
              <a:buAutoNum type="arabicPeriod"/>
            </a:pPr>
            <a:r>
              <a:rPr lang="en-US" sz="2200" dirty="0">
                <a:solidFill>
                  <a:schemeClr val="bg1">
                    <a:lumMod val="75000"/>
                  </a:schemeClr>
                </a:solidFill>
              </a:rPr>
              <a:t>Connect the client to the server</a:t>
            </a:r>
          </a:p>
          <a:p>
            <a:pPr marL="1383030" lvl="2" indent="-285750">
              <a:buFont typeface="System Font Regular"/>
              <a:buChar char="–"/>
            </a:pPr>
            <a:r>
              <a:rPr lang="en-US" sz="1800" dirty="0">
                <a:solidFill>
                  <a:schemeClr val="bg1">
                    <a:lumMod val="75000"/>
                  </a:schemeClr>
                </a:solidFill>
              </a:rPr>
              <a:t>use fetch to update data on the server before doing same to client</a:t>
            </a:r>
          </a:p>
        </p:txBody>
      </p:sp>
      <p:sp>
        <p:nvSpPr>
          <p:cNvPr id="5" name="Slide Number Placeholder 4">
            <a:extLst>
              <a:ext uri="{FF2B5EF4-FFF2-40B4-BE49-F238E27FC236}">
                <a16:creationId xmlns:a16="http://schemas.microsoft.com/office/drawing/2014/main" id="{25B3C02A-F9B1-D094-A862-CC754221D49E}"/>
              </a:ext>
            </a:extLst>
          </p:cNvPr>
          <p:cNvSpPr>
            <a:spLocks noGrp="1"/>
          </p:cNvSpPr>
          <p:nvPr>
            <p:ph type="sldNum" sz="quarter" idx="4"/>
          </p:nvPr>
        </p:nvSpPr>
        <p:spPr/>
        <p:txBody>
          <a:bodyPr/>
          <a:lstStyle/>
          <a:p>
            <a:fld id="{60F4F636-6A27-E649-AEDF-9DE4D4E58670}" type="slidenum">
              <a:rPr lang="en-US" smtClean="0"/>
              <a:pPr/>
              <a:t>8</a:t>
            </a:fld>
            <a:endParaRPr lang="en-US" dirty="0"/>
          </a:p>
        </p:txBody>
      </p:sp>
    </p:spTree>
    <p:extLst>
      <p:ext uri="{BB962C8B-B14F-4D97-AF65-F5344CB8AC3E}">
        <p14:creationId xmlns:p14="http://schemas.microsoft.com/office/powerpoint/2010/main" val="171191353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30BFC-FF31-BBA3-0C51-27F84A4ED8C3}"/>
              </a:ext>
            </a:extLst>
          </p:cNvPr>
          <p:cNvSpPr>
            <a:spLocks noGrp="1"/>
          </p:cNvSpPr>
          <p:nvPr>
            <p:ph type="title"/>
          </p:nvPr>
        </p:nvSpPr>
        <p:spPr/>
        <p:txBody>
          <a:bodyPr/>
          <a:lstStyle/>
          <a:p>
            <a:r>
              <a:rPr lang="en-US" dirty="0"/>
              <a:t>comfy-</a:t>
            </a:r>
            <a:r>
              <a:rPr lang="en-US" dirty="0" err="1"/>
              <a:t>tslint</a:t>
            </a:r>
            <a:endParaRPr lang="en-US" dirty="0"/>
          </a:p>
        </p:txBody>
      </p:sp>
      <p:sp>
        <p:nvSpPr>
          <p:cNvPr id="3" name="Content Placeholder 2">
            <a:extLst>
              <a:ext uri="{FF2B5EF4-FFF2-40B4-BE49-F238E27FC236}">
                <a16:creationId xmlns:a16="http://schemas.microsoft.com/office/drawing/2014/main" id="{66699652-F039-0C0C-B9DE-D47A598D3EAC}"/>
              </a:ext>
            </a:extLst>
          </p:cNvPr>
          <p:cNvSpPr>
            <a:spLocks noGrp="1"/>
          </p:cNvSpPr>
          <p:nvPr>
            <p:ph idx="1"/>
          </p:nvPr>
        </p:nvSpPr>
        <p:spPr/>
        <p:txBody>
          <a:bodyPr/>
          <a:lstStyle/>
          <a:p>
            <a:r>
              <a:rPr lang="en-US" sz="2800" dirty="0"/>
              <a:t>we’ve written a TS linter for this class that enforces some of our conventions, e.g.</a:t>
            </a:r>
          </a:p>
          <a:p>
            <a:pPr lvl="1"/>
            <a:r>
              <a:rPr lang="en-US" sz="2400" dirty="0"/>
              <a:t>requiring type annotations for functions</a:t>
            </a:r>
          </a:p>
          <a:p>
            <a:pPr lvl="1"/>
            <a:r>
              <a:rPr lang="en-US" sz="2400" dirty="0"/>
              <a:t>disallowing the any type</a:t>
            </a:r>
          </a:p>
          <a:p>
            <a:pPr lvl="1"/>
            <a:r>
              <a:rPr lang="en-US" sz="2400" dirty="0"/>
              <a:t>naming &amp; structure conventions for React methods</a:t>
            </a:r>
          </a:p>
          <a:p>
            <a:r>
              <a:rPr lang="en-US" sz="2800" dirty="0"/>
              <a:t>available to you…</a:t>
            </a:r>
          </a:p>
          <a:p>
            <a:pPr lvl="1"/>
            <a:r>
              <a:rPr lang="en-US" sz="2400" dirty="0"/>
              <a:t>as a </a:t>
            </a:r>
            <a:r>
              <a:rPr lang="en-US" sz="2400" dirty="0" err="1"/>
              <a:t>VSCode</a:t>
            </a:r>
            <a:r>
              <a:rPr lang="en-US" sz="2400" dirty="0"/>
              <a:t> extension</a:t>
            </a:r>
          </a:p>
          <a:p>
            <a:pPr lvl="1"/>
            <a:r>
              <a:rPr lang="en-US" sz="2400" dirty="0"/>
              <a:t>as an </a:t>
            </a:r>
            <a:r>
              <a:rPr lang="en-US" sz="2400" dirty="0" err="1"/>
              <a:t>npm</a:t>
            </a:r>
            <a:r>
              <a:rPr lang="en-US" sz="2400" dirty="0"/>
              <a:t> module (that you can run yourself)</a:t>
            </a:r>
          </a:p>
          <a:p>
            <a:r>
              <a:rPr lang="en-US" sz="2800" dirty="0"/>
              <a:t>please:</a:t>
            </a:r>
          </a:p>
          <a:p>
            <a:pPr lvl="1"/>
            <a:r>
              <a:rPr lang="en-US" sz="2400" dirty="0"/>
              <a:t>keep an eye out for an Ed post from Matt </a:t>
            </a:r>
          </a:p>
          <a:p>
            <a:pPr lvl="1"/>
            <a:r>
              <a:rPr lang="en-US" sz="2400" dirty="0"/>
              <a:t>take a careful look at the HW3 spec + </a:t>
            </a:r>
            <a:r>
              <a:rPr lang="en-US" sz="2400" dirty="0" err="1"/>
              <a:t>autograder</a:t>
            </a:r>
            <a:endParaRPr lang="en-US" sz="2400" dirty="0"/>
          </a:p>
        </p:txBody>
      </p:sp>
      <p:sp>
        <p:nvSpPr>
          <p:cNvPr id="4" name="Slide Number Placeholder 3">
            <a:extLst>
              <a:ext uri="{FF2B5EF4-FFF2-40B4-BE49-F238E27FC236}">
                <a16:creationId xmlns:a16="http://schemas.microsoft.com/office/drawing/2014/main" id="{87D2A80E-C8C6-70CB-0A5F-EB319C4EDC19}"/>
              </a:ext>
            </a:extLst>
          </p:cNvPr>
          <p:cNvSpPr>
            <a:spLocks noGrp="1"/>
          </p:cNvSpPr>
          <p:nvPr>
            <p:ph type="sldNum" sz="quarter" idx="4"/>
          </p:nvPr>
        </p:nvSpPr>
        <p:spPr/>
        <p:txBody>
          <a:bodyPr/>
          <a:lstStyle/>
          <a:p>
            <a:fld id="{60F4F636-6A27-E649-AEDF-9DE4D4E58670}" type="slidenum">
              <a:rPr lang="en-US" smtClean="0"/>
              <a:pPr/>
              <a:t>80</a:t>
            </a:fld>
            <a:endParaRPr lang="en-US" dirty="0"/>
          </a:p>
        </p:txBody>
      </p:sp>
    </p:spTree>
    <p:extLst>
      <p:ext uri="{BB962C8B-B14F-4D97-AF65-F5344CB8AC3E}">
        <p14:creationId xmlns:p14="http://schemas.microsoft.com/office/powerpoint/2010/main" val="154140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Designing the Server</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Decide what state you want to be permanent</a:t>
            </a:r>
          </a:p>
          <a:p>
            <a:pPr lvl="1"/>
            <a:r>
              <a:rPr lang="en-US" sz="2200" dirty="0"/>
              <a:t>e.g., items on the To-Do list</a:t>
            </a:r>
          </a:p>
          <a:p>
            <a:pPr lvl="1"/>
            <a:endParaRPr lang="en-US" sz="2200" dirty="0"/>
          </a:p>
          <a:p>
            <a:r>
              <a:rPr lang="en-US" sz="2600" dirty="0"/>
              <a:t>Decide what operations the client needs</a:t>
            </a:r>
          </a:p>
          <a:p>
            <a:pPr lvl="1"/>
            <a:r>
              <a:rPr lang="en-US" sz="2200" dirty="0"/>
              <a:t>e.g., add/remove from the list, mark an item completed</a:t>
            </a:r>
          </a:p>
          <a:p>
            <a:pPr lvl="2"/>
            <a:r>
              <a:rPr lang="en-US" sz="1800" dirty="0"/>
              <a:t>look at the </a:t>
            </a:r>
            <a:r>
              <a:rPr lang="en-US" sz="1800" b="1" dirty="0"/>
              <a:t>client code</a:t>
            </a:r>
            <a:r>
              <a:rPr lang="en-US" sz="1800" dirty="0"/>
              <a:t> to see how the list </a:t>
            </a:r>
            <a:r>
              <a:rPr lang="en-US" sz="1800" u="sng" dirty="0"/>
              <a:t>changes</a:t>
            </a:r>
          </a:p>
          <a:p>
            <a:pPr lvl="2"/>
            <a:r>
              <a:rPr lang="en-US" sz="1800" dirty="0"/>
              <a:t>each way of </a:t>
            </a:r>
            <a:r>
              <a:rPr lang="en-US" sz="1800" u="sng" dirty="0"/>
              <a:t>changing</a:t>
            </a:r>
            <a:r>
              <a:rPr lang="en-US" sz="1800" dirty="0"/>
              <a:t> the list becomes an </a:t>
            </a:r>
            <a:r>
              <a:rPr lang="en-US" sz="1800" b="1" dirty="0"/>
              <a:t>operation</a:t>
            </a:r>
          </a:p>
          <a:p>
            <a:pPr lvl="1"/>
            <a:r>
              <a:rPr lang="en-US" sz="2200" dirty="0"/>
              <a:t>also need a way to get the list initially</a:t>
            </a:r>
          </a:p>
          <a:p>
            <a:pPr lvl="1"/>
            <a:r>
              <a:rPr lang="en-US" sz="2200" dirty="0"/>
              <a:t>only provide those operations</a:t>
            </a:r>
          </a:p>
          <a:p>
            <a:pPr lvl="2"/>
            <a:r>
              <a:rPr lang="en-US" sz="1800" dirty="0"/>
              <a:t>can always add more operations later</a:t>
            </a:r>
          </a:p>
          <a:p>
            <a:pPr lvl="1"/>
            <a:endParaRPr lang="en-US" sz="2200" dirty="0"/>
          </a:p>
        </p:txBody>
      </p:sp>
      <p:sp>
        <p:nvSpPr>
          <p:cNvPr id="5" name="Slide Number Placeholder 4">
            <a:extLst>
              <a:ext uri="{FF2B5EF4-FFF2-40B4-BE49-F238E27FC236}">
                <a16:creationId xmlns:a16="http://schemas.microsoft.com/office/drawing/2014/main" id="{96DB45C8-14AD-87C2-67D3-97D653326303}"/>
              </a:ext>
            </a:extLst>
          </p:cNvPr>
          <p:cNvSpPr>
            <a:spLocks noGrp="1"/>
          </p:cNvSpPr>
          <p:nvPr>
            <p:ph type="sldNum" sz="quarter" idx="4"/>
          </p:nvPr>
        </p:nvSpPr>
        <p:spPr/>
        <p:txBody>
          <a:bodyPr/>
          <a:lstStyle/>
          <a:p>
            <a:fld id="{60F4F636-6A27-E649-AEDF-9DE4D4E58670}" type="slidenum">
              <a:rPr lang="en-US" smtClean="0"/>
              <a:pPr/>
              <a:t>9</a:t>
            </a:fld>
            <a:endParaRPr lang="en-US" dirty="0"/>
          </a:p>
        </p:txBody>
      </p:sp>
    </p:spTree>
    <p:extLst>
      <p:ext uri="{BB962C8B-B14F-4D97-AF65-F5344CB8AC3E}">
        <p14:creationId xmlns:p14="http://schemas.microsoft.com/office/powerpoint/2010/main" val="187834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666666"/>
      </a:dk2>
      <a:lt2>
        <a:srgbClr val="EEECE1"/>
      </a:lt2>
      <a:accent1>
        <a:srgbClr val="C00000"/>
      </a:accent1>
      <a:accent2>
        <a:srgbClr val="FF6600"/>
      </a:accent2>
      <a:accent3>
        <a:srgbClr val="FF9900"/>
      </a:accent3>
      <a:accent4>
        <a:srgbClr val="9999FF"/>
      </a:accent4>
      <a:accent5>
        <a:srgbClr val="6666CC"/>
      </a:accent5>
      <a:accent6>
        <a:srgbClr val="3333CC"/>
      </a:accent6>
      <a:hlink>
        <a:srgbClr val="666666"/>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2400" dirty="0" smtClean="0">
            <a:latin typeface="Franklin Gothic Medium"/>
            <a:cs typeface="Franklin Gothic Medium"/>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36940</TotalTime>
  <Words>5383</Words>
  <Application>Microsoft Macintosh PowerPoint</Application>
  <PresentationFormat>On-screen Show (4:3)</PresentationFormat>
  <Paragraphs>961</Paragraphs>
  <Slides>80</Slides>
  <Notes>28</Notes>
  <HiddenSlides>3</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80</vt:i4>
      </vt:variant>
    </vt:vector>
  </HeadingPairs>
  <TitlesOfParts>
    <vt:vector size="90" baseType="lpstr">
      <vt:lpstr>Arial</vt:lpstr>
      <vt:lpstr>Calibri</vt:lpstr>
      <vt:lpstr>Consolas</vt:lpstr>
      <vt:lpstr>Courier New</vt:lpstr>
      <vt:lpstr>Franklin Gothic Medium</vt:lpstr>
      <vt:lpstr>Franklin Gothic Medium Cond</vt:lpstr>
      <vt:lpstr>Google Sans</vt:lpstr>
      <vt:lpstr>Menlo</vt:lpstr>
      <vt:lpstr>System Font Regular</vt:lpstr>
      <vt:lpstr>Office Theme</vt:lpstr>
      <vt:lpstr>Client-Server Interaction</vt:lpstr>
      <vt:lpstr>Summary of HW1: Number of Bugs</vt:lpstr>
      <vt:lpstr>Summary of HW1: Time Spent Debugging</vt:lpstr>
      <vt:lpstr>Summary of HW1: Bottom Line</vt:lpstr>
      <vt:lpstr>Multiple Components</vt:lpstr>
      <vt:lpstr>Client-Server Interaction</vt:lpstr>
      <vt:lpstr>Steps to Writing a Full Stack App</vt:lpstr>
      <vt:lpstr>Steps to Writing a Full Stack App: Server</vt:lpstr>
      <vt:lpstr>Designing the Server</vt:lpstr>
      <vt:lpstr>Example: To-Do List Server</vt:lpstr>
      <vt:lpstr>Steps to Writing a Full Stack App: Connect</vt:lpstr>
      <vt:lpstr>Recall: Client-Server Interaction</vt:lpstr>
      <vt:lpstr>Development Setup</vt:lpstr>
      <vt:lpstr>Client-Server Interaction: Making Requests?</vt:lpstr>
      <vt:lpstr>Fetch Requests Are Complicated (1/2)</vt:lpstr>
      <vt:lpstr>Making HTTP Requests: Using Fetch</vt:lpstr>
      <vt:lpstr>Making HTTP Requests: After Fetch</vt:lpstr>
      <vt:lpstr>Making HTTP Requests: Query Parameters</vt:lpstr>
      <vt:lpstr>Making HTTP Requests: Status Codes</vt:lpstr>
      <vt:lpstr>Handling HTTP Responses</vt:lpstr>
      <vt:lpstr>Making HTTP Requests: Error Handling</vt:lpstr>
      <vt:lpstr>Making HTTP Requests: More Error Handling</vt:lpstr>
      <vt:lpstr>Recall: Fetch Requests Are Complicated</vt:lpstr>
      <vt:lpstr>Fetch Requests Are Complicated (2/2)</vt:lpstr>
      <vt:lpstr>Recall: HTTP GET vs POST</vt:lpstr>
      <vt:lpstr>Making HTTP POST Requests</vt:lpstr>
      <vt:lpstr>Lifecycle Methods</vt:lpstr>
      <vt:lpstr>Example: To-Do List 2.0</vt:lpstr>
      <vt:lpstr>Client-Server Interaction++</vt:lpstr>
      <vt:lpstr>Quick Notes Re: OH &amp; seeking help</vt:lpstr>
      <vt:lpstr>Recall: Fetch Requests Are (Still) Complicated</vt:lpstr>
      <vt:lpstr>Recall: Lifecycle Methods</vt:lpstr>
      <vt:lpstr>Lifecycle Events Gotcha: Unmounting</vt:lpstr>
      <vt:lpstr>Recall: Function Literals</vt:lpstr>
      <vt:lpstr>Recall: Another JavaScript Feature:  for … of</vt:lpstr>
      <vt:lpstr>One More Change</vt:lpstr>
      <vt:lpstr>New TodoApp — Requests</vt:lpstr>
      <vt:lpstr>Example: To-Do List 2.0++  (refer to completed code)</vt:lpstr>
      <vt:lpstr>Client-Server Interaction+++ (and aliasing)</vt:lpstr>
      <vt:lpstr>A note on slides</vt:lpstr>
      <vt:lpstr>Dynamic Type Checking</vt:lpstr>
      <vt:lpstr>New TodoApp – Add Json and Types</vt:lpstr>
      <vt:lpstr>Checking Types of Requests &amp; Response (1/2)</vt:lpstr>
      <vt:lpstr>Checking Types of Requests &amp; Response (2/2)</vt:lpstr>
      <vt:lpstr>TodoApp: processing /api/list JSON</vt:lpstr>
      <vt:lpstr>TodoApp: parseListResponse</vt:lpstr>
      <vt:lpstr>TodoApp: parseItems – Type Checking the Array</vt:lpstr>
      <vt:lpstr>TodoApp: parseItems – Type Checking Items</vt:lpstr>
      <vt:lpstr>Use Type Checking to Avoid Debugging (1/2)</vt:lpstr>
      <vt:lpstr>Use Type Checking to Avoid Debugging (2/2)</vt:lpstr>
      <vt:lpstr>Debugging Client-Server</vt:lpstr>
      <vt:lpstr>Writing the Server</vt:lpstr>
      <vt:lpstr>“Engineers are paid to think and understand.”</vt:lpstr>
      <vt:lpstr>Client-Server Communication Complexity</vt:lpstr>
      <vt:lpstr>Client-Server Debugging</vt:lpstr>
      <vt:lpstr>Client-Server Debugging Tips (1/2)</vt:lpstr>
      <vt:lpstr>Client-Server Debugging Tips (2/2)</vt:lpstr>
      <vt:lpstr>Mutation</vt:lpstr>
      <vt:lpstr>HW2 – mutation?</vt:lpstr>
      <vt:lpstr>Recall: Binary Search Trees</vt:lpstr>
      <vt:lpstr>Binary Search Trees &amp; Mutation</vt:lpstr>
      <vt:lpstr>Scary Bugs</vt:lpstr>
      <vt:lpstr>Debugging Mutation</vt:lpstr>
      <vt:lpstr>Think Pair Share: M-you-tation</vt:lpstr>
      <vt:lpstr>Aliasing</vt:lpstr>
      <vt:lpstr>Heap State</vt:lpstr>
      <vt:lpstr>Coupling</vt:lpstr>
      <vt:lpstr>Mutable Heap State</vt:lpstr>
      <vt:lpstr>“Programmers overestimate the importance of efficiency                 and underestimate the difficulty of correctness.”</vt:lpstr>
      <vt:lpstr>Easy Ways to Stay Safe</vt:lpstr>
      <vt:lpstr>Easy Ways to Stay Safe: Copy-on-Write</vt:lpstr>
      <vt:lpstr>Easy Ways to Stay Safe: Copy-on-Read</vt:lpstr>
      <vt:lpstr>Staying Safe in 331</vt:lpstr>
      <vt:lpstr>An Advanced (Two-Stage) Approach</vt:lpstr>
      <vt:lpstr>Rules of Thumb: Mutation XOR Aliasing</vt:lpstr>
      <vt:lpstr>Language Features &amp; Aliasing</vt:lpstr>
      <vt:lpstr>Readonly in TypeScript (1/2)</vt:lpstr>
      <vt:lpstr>Readonly in TypeScript (2/2)</vt:lpstr>
      <vt:lpstr>comfy-tslint</vt:lpstr>
      <vt:lpstr>comfy-tslint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311</dc:title>
  <dc:subject/>
  <dc:creator>Kevin Zatloukal</dc:creator>
  <cp:keywords/>
  <dc:description/>
  <cp:lastModifiedBy>Matthew Wang</cp:lastModifiedBy>
  <cp:revision>627</cp:revision>
  <cp:lastPrinted>2024-10-11T18:46:20Z</cp:lastPrinted>
  <dcterms:created xsi:type="dcterms:W3CDTF">2013-01-07T07:20:47Z</dcterms:created>
  <dcterms:modified xsi:type="dcterms:W3CDTF">2025-04-16T17:15:25Z</dcterms:modified>
  <cp:category/>
</cp:coreProperties>
</file>