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464" r:id="rId2"/>
    <p:sldId id="704" r:id="rId3"/>
    <p:sldId id="705" r:id="rId4"/>
    <p:sldId id="706" r:id="rId5"/>
    <p:sldId id="707" r:id="rId6"/>
    <p:sldId id="708" r:id="rId7"/>
    <p:sldId id="541" r:id="rId8"/>
    <p:sldId id="545" r:id="rId9"/>
    <p:sldId id="522" r:id="rId10"/>
    <p:sldId id="534" r:id="rId11"/>
    <p:sldId id="533" r:id="rId12"/>
    <p:sldId id="555" r:id="rId13"/>
    <p:sldId id="554" r:id="rId14"/>
    <p:sldId id="681" r:id="rId15"/>
    <p:sldId id="537" r:id="rId16"/>
    <p:sldId id="538" r:id="rId17"/>
    <p:sldId id="682" r:id="rId18"/>
    <p:sldId id="683" r:id="rId19"/>
    <p:sldId id="686" r:id="rId20"/>
    <p:sldId id="687" r:id="rId21"/>
    <p:sldId id="689" r:id="rId22"/>
    <p:sldId id="690" r:id="rId23"/>
    <p:sldId id="691" r:id="rId24"/>
    <p:sldId id="688" r:id="rId25"/>
    <p:sldId id="692" r:id="rId26"/>
    <p:sldId id="710" r:id="rId27"/>
    <p:sldId id="685" r:id="rId28"/>
    <p:sldId id="535" r:id="rId29"/>
    <p:sldId id="531" r:id="rId30"/>
    <p:sldId id="536" r:id="rId31"/>
    <p:sldId id="540" r:id="rId32"/>
    <p:sldId id="709" r:id="rId33"/>
    <p:sldId id="700" r:id="rId34"/>
    <p:sldId id="701" r:id="rId35"/>
    <p:sldId id="702" r:id="rId36"/>
    <p:sldId id="699" r:id="rId37"/>
    <p:sldId id="604" r:id="rId38"/>
    <p:sldId id="611" r:id="rId39"/>
    <p:sldId id="556" r:id="rId40"/>
    <p:sldId id="703" r:id="rId41"/>
    <p:sldId id="599" r:id="rId42"/>
    <p:sldId id="725" r:id="rId43"/>
    <p:sldId id="723" r:id="rId44"/>
    <p:sldId id="726" r:id="rId45"/>
    <p:sldId id="724" r:id="rId46"/>
    <p:sldId id="728" r:id="rId47"/>
    <p:sldId id="729" r:id="rId48"/>
    <p:sldId id="730" r:id="rId49"/>
    <p:sldId id="716" r:id="rId50"/>
    <p:sldId id="655" r:id="rId51"/>
    <p:sldId id="695" r:id="rId52"/>
    <p:sldId id="694" r:id="rId53"/>
    <p:sldId id="696" r:id="rId54"/>
    <p:sldId id="717" r:id="rId55"/>
    <p:sldId id="715" r:id="rId56"/>
    <p:sldId id="718" r:id="rId57"/>
    <p:sldId id="719" r:id="rId58"/>
    <p:sldId id="607" r:id="rId59"/>
    <p:sldId id="584" r:id="rId60"/>
    <p:sldId id="720" r:id="rId61"/>
    <p:sldId id="721" r:id="rId62"/>
    <p:sldId id="722" r:id="rId63"/>
    <p:sldId id="734" r:id="rId64"/>
    <p:sldId id="736" r:id="rId65"/>
    <p:sldId id="509" r:id="rId66"/>
    <p:sldId id="510" r:id="rId67"/>
    <p:sldId id="529" r:id="rId68"/>
    <p:sldId id="511" r:id="rId69"/>
    <p:sldId id="735" r:id="rId70"/>
    <p:sldId id="738" r:id="rId71"/>
    <p:sldId id="577" r:id="rId72"/>
    <p:sldId id="559" r:id="rId73"/>
    <p:sldId id="569" r:id="rId74"/>
    <p:sldId id="580" r:id="rId75"/>
    <p:sldId id="560" r:id="rId76"/>
    <p:sldId id="561" r:id="rId77"/>
    <p:sldId id="567" r:id="rId78"/>
    <p:sldId id="502" r:id="rId79"/>
    <p:sldId id="562" r:id="rId80"/>
    <p:sldId id="563" r:id="rId81"/>
    <p:sldId id="564" r:id="rId82"/>
    <p:sldId id="737" r:id="rId83"/>
    <p:sldId id="524" r:id="rId84"/>
    <p:sldId id="549" r:id="rId85"/>
    <p:sldId id="656" r:id="rId86"/>
    <p:sldId id="571" r:id="rId87"/>
    <p:sldId id="570" r:id="rId88"/>
    <p:sldId id="572" r:id="rId8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2D"/>
    <a:srgbClr val="005923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92" autoAdjust="0"/>
    <p:restoredTop sz="87624" autoAdjust="0"/>
  </p:normalViewPr>
  <p:slideViewPr>
    <p:cSldViewPr snapToGrid="0" snapToObjects="1">
      <p:cViewPr varScale="1">
        <p:scale>
          <a:sx n="106" d="100"/>
          <a:sy n="106" d="100"/>
        </p:scale>
        <p:origin x="13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83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57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22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75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C2127-AE5A-1E6D-2AAE-F32D54ADF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BFB58C-6F93-39AC-4893-4991EBE87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43701E-5C15-C21F-9B42-5C5DCE2CE8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C14FF-97AA-F71C-5480-3C55B8E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69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D27FC-250D-C270-4964-D5789D0FD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3397EC-1184-A84D-124B-619058A2F4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714BFA-9079-7470-4976-97E92BC01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6C184-04C5-F3D9-C3D4-6A93E17C26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6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74939-2B52-46F3-DBB7-E5370989C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2E665-E028-AA23-8BF9-7488F238E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4229B4-920A-2E6F-DE79-1068C77EA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87A8B-4DA9-FA21-22B8-BBC4A50372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48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17D48-BC60-209A-18DC-6F73B7EC1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9FECFE-5342-4C3F-D600-B7B1454D90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E720A3-9E03-0538-AFB9-F3B9317F6C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04EEE-8F72-893A-7CEE-EC0E4CC6F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8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65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829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70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428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80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144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07849-2A02-6454-6B63-B21B6F42E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F6D75F-1C5A-0299-C7FA-AC82D28A74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11BD0F-F4BC-C96F-1C1C-DF9190E5A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C277E-053E-0205-41BB-3FB9D0B5E9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64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C750C-8A0A-719E-E935-E91C1D70A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202719-78A2-35C3-BD5D-F3EB4A1965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C781FD-F992-91CB-24CD-FA02E05083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AED65-B9A7-9448-CC76-DB6861932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51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D2C5A-A3FE-363E-B67A-4E4A4CB7C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0B245F-2E32-E37D-3528-73D1E4A7CB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80D76C-3E91-A807-B25F-FB8FFAED55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50637-4716-0484-F276-93B419903E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08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E7330-D846-B1F5-51A7-6C7DF003A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9A73F9-3326-78ED-DC05-2FB2ACDD1B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7755B0-D173-9907-8841-95D8E27A1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E4BC7-E92E-6462-64B4-F189BCEA9B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77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1BE28-6555-A23F-84C7-E4EC5D91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A0E023-5D13-5D7F-FCD9-8A9548C9D5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BA9EF4-5D55-218E-C26F-F500569E1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2320-97AD-133A-7CDA-27E7272FE1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28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B9FD6-F589-D093-154D-8888066F8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9D33E6-72D5-1CBB-868A-2F47BE46E1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936044-509A-E198-92B8-4BF4D8CDE0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70B37-377D-FCCB-5F37-4776B36BF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470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029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FB6C4-2E70-D967-3A00-D39F5851E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7CBD1F-A245-C94B-F1A3-05D73DFC51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5891C0-D106-C5F6-DB46-EB88A8F7B0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4E504-38FD-82D7-54A1-901847A1D7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21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8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716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64001-9050-CE2F-439A-7EF0E7934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E4161D-03B0-4582-1EB1-3300A0D9AF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A94A01-6304-14C4-7606-7DDBA5E38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3A1AD-F65D-882F-BE1D-5B7129674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143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196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974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522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798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87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5669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823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45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7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867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660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53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9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81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96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4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01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25393-C439-DB1B-F9D5-090C5651DF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EE9532-773F-E31A-543F-5092EFC206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DA4756-7B91-ADEF-C372-DCD0887B9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HTML/Referenc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3"/>
            <a:ext cx="4418635" cy="815815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Intro to the Browser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1C57D-56ED-22FF-FC36-71081233A538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836132" y="5665921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#1118</a:t>
            </a:r>
          </a:p>
        </p:txBody>
      </p:sp>
      <p:pic>
        <p:nvPicPr>
          <p:cNvPr id="1026" name="Picture 2" descr="XKCD 1118.&#10;Person 1: Remember when we prosecuted Microsoft for bundling a browser with an OS? Imagine the future we'd live in if we'd been willing to let one tech company amass that much power.&#10;Person 2: Thank God we nipped that in the bud.&#10;Transcript from: https://www.explainxkcd.com/wiki/index.php/1118:_Microsoft">
            <a:extLst>
              <a:ext uri="{FF2B5EF4-FFF2-40B4-BE49-F238E27FC236}">
                <a16:creationId xmlns:a16="http://schemas.microsoft.com/office/drawing/2014/main" id="{50FAE21B-B6AC-A35F-5E7D-AE9EFE7F1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193" y="990034"/>
            <a:ext cx="3530600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36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Tags</a:t>
            </a:r>
          </a:p>
        </p:txBody>
      </p:sp>
      <p:grpSp>
        <p:nvGrpSpPr>
          <p:cNvPr id="5" name="Group 4" descr="The opening &lt;p&gt; in &lt;p&gt; Some Text &lt;/p&gt; is the name of the tag - in this case, a paragraph tag.">
            <a:extLst>
              <a:ext uri="{FF2B5EF4-FFF2-40B4-BE49-F238E27FC236}">
                <a16:creationId xmlns:a16="http://schemas.microsoft.com/office/drawing/2014/main" id="{7E39CE86-5D61-278F-AC1D-2A4F3E9D7347}"/>
              </a:ext>
            </a:extLst>
          </p:cNvPr>
          <p:cNvGrpSpPr/>
          <p:nvPr/>
        </p:nvGrpSpPr>
        <p:grpSpPr>
          <a:xfrm>
            <a:off x="2397362" y="2363724"/>
            <a:ext cx="1219500" cy="912000"/>
            <a:chOff x="2397362" y="2363724"/>
            <a:chExt cx="1219500" cy="912000"/>
          </a:xfrm>
        </p:grpSpPr>
        <p:cxnSp>
          <p:nvCxnSpPr>
            <p:cNvPr id="6" name="Google Shape;117;p3">
              <a:extLst>
                <a:ext uri="{FF2B5EF4-FFF2-40B4-BE49-F238E27FC236}">
                  <a16:creationId xmlns:a16="http://schemas.microsoft.com/office/drawing/2014/main" id="{7549648B-ACC2-1950-20C7-E45588BF177E}"/>
                </a:ext>
              </a:extLst>
            </p:cNvPr>
            <p:cNvCxnSpPr>
              <a:stCxn id="9" idx="0"/>
            </p:cNvCxnSpPr>
            <p:nvPr/>
          </p:nvCxnSpPr>
          <p:spPr>
            <a:xfrm rot="10800000" flipH="1">
              <a:off x="3007112" y="2363724"/>
              <a:ext cx="213300" cy="54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9" name="Google Shape;118;p3">
              <a:extLst>
                <a:ext uri="{FF2B5EF4-FFF2-40B4-BE49-F238E27FC236}">
                  <a16:creationId xmlns:a16="http://schemas.microsoft.com/office/drawing/2014/main" id="{0BB8EA0E-4B71-6763-3C87-88D9F44BFD45}"/>
                </a:ext>
              </a:extLst>
            </p:cNvPr>
            <p:cNvSpPr txBox="1"/>
            <p:nvPr/>
          </p:nvSpPr>
          <p:spPr>
            <a:xfrm>
              <a:off x="2397362" y="2904024"/>
              <a:ext cx="12195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Tag Name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" name="Group 28" descr="The content between the opening and closing tags is what’s “inside” the element - in this case, just the text “Some Text”.">
            <a:extLst>
              <a:ext uri="{FF2B5EF4-FFF2-40B4-BE49-F238E27FC236}">
                <a16:creationId xmlns:a16="http://schemas.microsoft.com/office/drawing/2014/main" id="{D8590893-D4AF-C563-B7E2-95D0451DC6B6}"/>
              </a:ext>
            </a:extLst>
          </p:cNvPr>
          <p:cNvGrpSpPr/>
          <p:nvPr/>
        </p:nvGrpSpPr>
        <p:grpSpPr>
          <a:xfrm>
            <a:off x="4088223" y="2388450"/>
            <a:ext cx="909300" cy="854700"/>
            <a:chOff x="4088223" y="2388450"/>
            <a:chExt cx="909300" cy="854700"/>
          </a:xfrm>
        </p:grpSpPr>
        <p:cxnSp>
          <p:nvCxnSpPr>
            <p:cNvPr id="7" name="Google Shape;123;p3">
              <a:extLst>
                <a:ext uri="{FF2B5EF4-FFF2-40B4-BE49-F238E27FC236}">
                  <a16:creationId xmlns:a16="http://schemas.microsoft.com/office/drawing/2014/main" id="{EAD3B82C-8A43-9CEE-285C-30E57A0FC2B6}"/>
                </a:ext>
              </a:extLst>
            </p:cNvPr>
            <p:cNvCxnSpPr>
              <a:stCxn id="10" idx="0"/>
            </p:cNvCxnSpPr>
            <p:nvPr/>
          </p:nvCxnSpPr>
          <p:spPr>
            <a:xfrm rot="10800000" flipH="1">
              <a:off x="4542873" y="2388450"/>
              <a:ext cx="90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0" name="Google Shape;124;p3">
              <a:extLst>
                <a:ext uri="{FF2B5EF4-FFF2-40B4-BE49-F238E27FC236}">
                  <a16:creationId xmlns:a16="http://schemas.microsoft.com/office/drawing/2014/main" id="{5C406C91-7A31-1C50-B8E2-E4D78013EBF1}"/>
                </a:ext>
              </a:extLst>
            </p:cNvPr>
            <p:cNvSpPr txBox="1"/>
            <p:nvPr/>
          </p:nvSpPr>
          <p:spPr>
            <a:xfrm>
              <a:off x="4088223" y="2871450"/>
              <a:ext cx="909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Content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" name="Group 14" descr="The &lt;/p&gt; is the closing tag for the corresponding &lt;p&gt;">
            <a:extLst>
              <a:ext uri="{FF2B5EF4-FFF2-40B4-BE49-F238E27FC236}">
                <a16:creationId xmlns:a16="http://schemas.microsoft.com/office/drawing/2014/main" id="{BB799922-8EEB-2C7B-5377-DD27E819D949}"/>
              </a:ext>
            </a:extLst>
          </p:cNvPr>
          <p:cNvGrpSpPr/>
          <p:nvPr/>
        </p:nvGrpSpPr>
        <p:grpSpPr>
          <a:xfrm>
            <a:off x="5194498" y="2388450"/>
            <a:ext cx="1290300" cy="1226400"/>
            <a:chOff x="5194498" y="2388450"/>
            <a:chExt cx="1290300" cy="1226400"/>
          </a:xfrm>
        </p:grpSpPr>
        <p:cxnSp>
          <p:nvCxnSpPr>
            <p:cNvPr id="8" name="Google Shape;125;p3">
              <a:extLst>
                <a:ext uri="{FF2B5EF4-FFF2-40B4-BE49-F238E27FC236}">
                  <a16:creationId xmlns:a16="http://schemas.microsoft.com/office/drawing/2014/main" id="{6C836C20-531C-7A63-13E6-1D7E6114F7FA}"/>
                </a:ext>
              </a:extLst>
            </p:cNvPr>
            <p:cNvCxnSpPr>
              <a:stCxn id="11" idx="0"/>
            </p:cNvCxnSpPr>
            <p:nvPr/>
          </p:nvCxnSpPr>
          <p:spPr>
            <a:xfrm rot="10800000" flipH="1">
              <a:off x="5839648" y="2388450"/>
              <a:ext cx="2100" cy="8547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1" name="Google Shape;126;p3">
              <a:extLst>
                <a:ext uri="{FF2B5EF4-FFF2-40B4-BE49-F238E27FC236}">
                  <a16:creationId xmlns:a16="http://schemas.microsoft.com/office/drawing/2014/main" id="{E22A75C5-D612-4AD5-D9BF-DA700FC8D792}"/>
                </a:ext>
              </a:extLst>
            </p:cNvPr>
            <p:cNvSpPr txBox="1"/>
            <p:nvPr/>
          </p:nvSpPr>
          <p:spPr>
            <a:xfrm>
              <a:off x="5194498" y="3243150"/>
              <a:ext cx="1290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Closing Tag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" name="Group 3" descr="The entire HTML string &lt;p&gt; Some Text &lt;/p&gt; is called an element.">
            <a:extLst>
              <a:ext uri="{FF2B5EF4-FFF2-40B4-BE49-F238E27FC236}">
                <a16:creationId xmlns:a16="http://schemas.microsoft.com/office/drawing/2014/main" id="{BB76CE19-2474-0A27-BC27-746B13ADC086}"/>
              </a:ext>
            </a:extLst>
          </p:cNvPr>
          <p:cNvGrpSpPr/>
          <p:nvPr/>
        </p:nvGrpSpPr>
        <p:grpSpPr>
          <a:xfrm>
            <a:off x="2978361" y="1227261"/>
            <a:ext cx="3342000" cy="736063"/>
            <a:chOff x="2978361" y="1227261"/>
            <a:chExt cx="3342000" cy="736063"/>
          </a:xfrm>
        </p:grpSpPr>
        <p:sp>
          <p:nvSpPr>
            <p:cNvPr id="12" name="Google Shape;131;p3">
              <a:extLst>
                <a:ext uri="{FF2B5EF4-FFF2-40B4-BE49-F238E27FC236}">
                  <a16:creationId xmlns:a16="http://schemas.microsoft.com/office/drawing/2014/main" id="{F409C8C3-4E8C-6832-4743-ACAAD3D72523}"/>
                </a:ext>
              </a:extLst>
            </p:cNvPr>
            <p:cNvSpPr/>
            <p:nvPr/>
          </p:nvSpPr>
          <p:spPr>
            <a:xfrm rot="5400000">
              <a:off x="4489911" y="132874"/>
              <a:ext cx="318900" cy="3342000"/>
            </a:xfrm>
            <a:prstGeom prst="leftBrace">
              <a:avLst>
                <a:gd name="adj1" fmla="val 97522"/>
                <a:gd name="adj2" fmla="val 49734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2;p3">
              <a:extLst>
                <a:ext uri="{FF2B5EF4-FFF2-40B4-BE49-F238E27FC236}">
                  <a16:creationId xmlns:a16="http://schemas.microsoft.com/office/drawing/2014/main" id="{AADE7F87-F4A0-34FF-ED13-F062DC496CD9}"/>
                </a:ext>
              </a:extLst>
            </p:cNvPr>
            <p:cNvSpPr txBox="1"/>
            <p:nvPr/>
          </p:nvSpPr>
          <p:spPr>
            <a:xfrm>
              <a:off x="4154211" y="1227261"/>
              <a:ext cx="9903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Element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13;p3">
            <a:extLst>
              <a:ext uri="{FF2B5EF4-FFF2-40B4-BE49-F238E27FC236}">
                <a16:creationId xmlns:a16="http://schemas.microsoft.com/office/drawing/2014/main" id="{C01E1746-ECDA-CAED-C14E-0BC2A255740C}"/>
              </a:ext>
            </a:extLst>
          </p:cNvPr>
          <p:cNvSpPr txBox="1">
            <a:spLocks/>
          </p:cNvSpPr>
          <p:nvPr/>
        </p:nvSpPr>
        <p:spPr>
          <a:xfrm>
            <a:off x="660561" y="1947812"/>
            <a:ext cx="7772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SzPts val="1800"/>
              <a:buFont typeface="Arial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 Some Text &lt;/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</p:txBody>
      </p:sp>
      <p:sp>
        <p:nvSpPr>
          <p:cNvPr id="16" name="Google Shape;113;p3">
            <a:extLst>
              <a:ext uri="{FF2B5EF4-FFF2-40B4-BE49-F238E27FC236}">
                <a16:creationId xmlns:a16="http://schemas.microsoft.com/office/drawing/2014/main" id="{A0894853-424C-CE86-FDBC-56B4427BAE78}"/>
              </a:ext>
            </a:extLst>
          </p:cNvPr>
          <p:cNvSpPr txBox="1">
            <a:spLocks/>
          </p:cNvSpPr>
          <p:nvPr/>
        </p:nvSpPr>
        <p:spPr>
          <a:xfrm>
            <a:off x="800622" y="4745990"/>
            <a:ext cx="7772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SzPts val="1800"/>
              <a:buFont typeface="Arial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id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firstParagraph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"&gt; Some Text &lt;/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</p:txBody>
      </p:sp>
      <p:grpSp>
        <p:nvGrpSpPr>
          <p:cNvPr id="31" name="Group 30" descr="The tag name is still p (for paragraph), though it contains extra information (more on that in a bit).">
            <a:extLst>
              <a:ext uri="{FF2B5EF4-FFF2-40B4-BE49-F238E27FC236}">
                <a16:creationId xmlns:a16="http://schemas.microsoft.com/office/drawing/2014/main" id="{83061B97-F99E-BCD4-140B-D063AAF1A9F2}"/>
              </a:ext>
            </a:extLst>
          </p:cNvPr>
          <p:cNvGrpSpPr/>
          <p:nvPr/>
        </p:nvGrpSpPr>
        <p:grpSpPr>
          <a:xfrm>
            <a:off x="895997" y="5219177"/>
            <a:ext cx="1219500" cy="912000"/>
            <a:chOff x="895997" y="5219177"/>
            <a:chExt cx="1219500" cy="912000"/>
          </a:xfrm>
        </p:grpSpPr>
        <p:cxnSp>
          <p:nvCxnSpPr>
            <p:cNvPr id="17" name="Google Shape;117;p3">
              <a:extLst>
                <a:ext uri="{FF2B5EF4-FFF2-40B4-BE49-F238E27FC236}">
                  <a16:creationId xmlns:a16="http://schemas.microsoft.com/office/drawing/2014/main" id="{43EF940B-97F0-F2E1-4910-B74CE529F28C}"/>
                </a:ext>
              </a:extLst>
            </p:cNvPr>
            <p:cNvCxnSpPr>
              <a:stCxn id="22" idx="0"/>
            </p:cNvCxnSpPr>
            <p:nvPr/>
          </p:nvCxnSpPr>
          <p:spPr>
            <a:xfrm rot="10800000" flipH="1">
              <a:off x="1505747" y="5219177"/>
              <a:ext cx="213300" cy="54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2" name="Google Shape;118;p3">
              <a:extLst>
                <a:ext uri="{FF2B5EF4-FFF2-40B4-BE49-F238E27FC236}">
                  <a16:creationId xmlns:a16="http://schemas.microsoft.com/office/drawing/2014/main" id="{5B6D3246-F39F-398E-A2F3-7EC162AE597F}"/>
                </a:ext>
              </a:extLst>
            </p:cNvPr>
            <p:cNvSpPr txBox="1"/>
            <p:nvPr/>
          </p:nvSpPr>
          <p:spPr>
            <a:xfrm>
              <a:off x="895997" y="5759477"/>
              <a:ext cx="12195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Tag Name</a:t>
              </a:r>
              <a:endPara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roup 33" descr="`id=&quot;firstParagraph”` is an attribute - extra information for the element. In this case, the name of the attribute is Id.">
            <a:extLst>
              <a:ext uri="{FF2B5EF4-FFF2-40B4-BE49-F238E27FC236}">
                <a16:creationId xmlns:a16="http://schemas.microsoft.com/office/drawing/2014/main" id="{0EA67BD5-6252-0C23-315F-CA0F657B51BE}"/>
              </a:ext>
            </a:extLst>
          </p:cNvPr>
          <p:cNvGrpSpPr/>
          <p:nvPr/>
        </p:nvGrpSpPr>
        <p:grpSpPr>
          <a:xfrm>
            <a:off x="1784322" y="5230877"/>
            <a:ext cx="1554300" cy="1272000"/>
            <a:chOff x="1784322" y="5230877"/>
            <a:chExt cx="1554300" cy="1272000"/>
          </a:xfrm>
        </p:grpSpPr>
        <p:cxnSp>
          <p:nvCxnSpPr>
            <p:cNvPr id="18" name="Google Shape;119;p3">
              <a:extLst>
                <a:ext uri="{FF2B5EF4-FFF2-40B4-BE49-F238E27FC236}">
                  <a16:creationId xmlns:a16="http://schemas.microsoft.com/office/drawing/2014/main" id="{9165B56A-7A60-2393-B9FB-90CD866DF540}"/>
                </a:ext>
              </a:extLst>
            </p:cNvPr>
            <p:cNvCxnSpPr>
              <a:stCxn id="23" idx="0"/>
            </p:cNvCxnSpPr>
            <p:nvPr/>
          </p:nvCxnSpPr>
          <p:spPr>
            <a:xfrm rot="10800000">
              <a:off x="2242572" y="5230877"/>
              <a:ext cx="318900" cy="90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3" name="Google Shape;120;p3">
              <a:extLst>
                <a:ext uri="{FF2B5EF4-FFF2-40B4-BE49-F238E27FC236}">
                  <a16:creationId xmlns:a16="http://schemas.microsoft.com/office/drawing/2014/main" id="{43619E8E-32C8-9F59-21C6-920CE239D41F}"/>
                </a:ext>
              </a:extLst>
            </p:cNvPr>
            <p:cNvSpPr txBox="1"/>
            <p:nvPr/>
          </p:nvSpPr>
          <p:spPr>
            <a:xfrm>
              <a:off x="1784322" y="6131177"/>
              <a:ext cx="1554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Attribute Name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" name="Group 34" descr="The value of the attribute is “firstParagraph”. It is always a String.">
            <a:extLst>
              <a:ext uri="{FF2B5EF4-FFF2-40B4-BE49-F238E27FC236}">
                <a16:creationId xmlns:a16="http://schemas.microsoft.com/office/drawing/2014/main" id="{C8A23C1A-E7F9-233E-A525-AB642C2F1710}"/>
              </a:ext>
            </a:extLst>
          </p:cNvPr>
          <p:cNvGrpSpPr/>
          <p:nvPr/>
        </p:nvGrpSpPr>
        <p:grpSpPr>
          <a:xfrm>
            <a:off x="3010422" y="5219202"/>
            <a:ext cx="1554300" cy="854700"/>
            <a:chOff x="3010422" y="5219202"/>
            <a:chExt cx="1554300" cy="854700"/>
          </a:xfrm>
        </p:grpSpPr>
        <p:cxnSp>
          <p:nvCxnSpPr>
            <p:cNvPr id="19" name="Google Shape;121;p3">
              <a:extLst>
                <a:ext uri="{FF2B5EF4-FFF2-40B4-BE49-F238E27FC236}">
                  <a16:creationId xmlns:a16="http://schemas.microsoft.com/office/drawing/2014/main" id="{02A7869F-2A03-4744-8E74-D106C93CF764}"/>
                </a:ext>
              </a:extLst>
            </p:cNvPr>
            <p:cNvCxnSpPr>
              <a:stCxn id="24" idx="0"/>
            </p:cNvCxnSpPr>
            <p:nvPr/>
          </p:nvCxnSpPr>
          <p:spPr>
            <a:xfrm rot="10800000">
              <a:off x="3742272" y="5219202"/>
              <a:ext cx="453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4" name="Google Shape;122;p3">
              <a:extLst>
                <a:ext uri="{FF2B5EF4-FFF2-40B4-BE49-F238E27FC236}">
                  <a16:creationId xmlns:a16="http://schemas.microsoft.com/office/drawing/2014/main" id="{43F6B270-6D24-99F8-8AC0-73ABB099E18E}"/>
                </a:ext>
              </a:extLst>
            </p:cNvPr>
            <p:cNvSpPr txBox="1"/>
            <p:nvPr/>
          </p:nvSpPr>
          <p:spPr>
            <a:xfrm>
              <a:off x="3010422" y="5702202"/>
              <a:ext cx="1554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Attribute Value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roup 32" descr="The content between the opening and closing tags is what’s “inside” the element - in this case, just the text “Some Text”.">
            <a:extLst>
              <a:ext uri="{FF2B5EF4-FFF2-40B4-BE49-F238E27FC236}">
                <a16:creationId xmlns:a16="http://schemas.microsoft.com/office/drawing/2014/main" id="{DE498C84-C515-034F-9C3F-4C11FD45F4E3}"/>
              </a:ext>
            </a:extLst>
          </p:cNvPr>
          <p:cNvGrpSpPr/>
          <p:nvPr/>
        </p:nvGrpSpPr>
        <p:grpSpPr>
          <a:xfrm>
            <a:off x="5771822" y="5219202"/>
            <a:ext cx="909300" cy="854700"/>
            <a:chOff x="5771822" y="5219202"/>
            <a:chExt cx="909300" cy="854700"/>
          </a:xfrm>
        </p:grpSpPr>
        <p:cxnSp>
          <p:nvCxnSpPr>
            <p:cNvPr id="20" name="Google Shape;123;p3">
              <a:extLst>
                <a:ext uri="{FF2B5EF4-FFF2-40B4-BE49-F238E27FC236}">
                  <a16:creationId xmlns:a16="http://schemas.microsoft.com/office/drawing/2014/main" id="{477C144F-009A-7328-F0B1-00345B1BAEE8}"/>
                </a:ext>
              </a:extLst>
            </p:cNvPr>
            <p:cNvCxnSpPr>
              <a:stCxn id="25" idx="0"/>
            </p:cNvCxnSpPr>
            <p:nvPr/>
          </p:nvCxnSpPr>
          <p:spPr>
            <a:xfrm rot="10800000" flipH="1">
              <a:off x="6226472" y="5219202"/>
              <a:ext cx="90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5" name="Google Shape;124;p3">
              <a:extLst>
                <a:ext uri="{FF2B5EF4-FFF2-40B4-BE49-F238E27FC236}">
                  <a16:creationId xmlns:a16="http://schemas.microsoft.com/office/drawing/2014/main" id="{A2C41BA7-24FF-F26B-96F5-CC083AE2037F}"/>
                </a:ext>
              </a:extLst>
            </p:cNvPr>
            <p:cNvSpPr txBox="1"/>
            <p:nvPr/>
          </p:nvSpPr>
          <p:spPr>
            <a:xfrm>
              <a:off x="5771822" y="5702202"/>
              <a:ext cx="909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Content</a:t>
              </a:r>
              <a:endPara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" name="Group 31" descr="The &lt;/p&gt; is the closing tag for the corresponding &lt;p&gt;">
            <a:extLst>
              <a:ext uri="{FF2B5EF4-FFF2-40B4-BE49-F238E27FC236}">
                <a16:creationId xmlns:a16="http://schemas.microsoft.com/office/drawing/2014/main" id="{6AEDB249-DB43-D22D-FCDD-73870917D497}"/>
              </a:ext>
            </a:extLst>
          </p:cNvPr>
          <p:cNvGrpSpPr/>
          <p:nvPr/>
        </p:nvGrpSpPr>
        <p:grpSpPr>
          <a:xfrm>
            <a:off x="6878097" y="5219202"/>
            <a:ext cx="1290300" cy="1226400"/>
            <a:chOff x="6878097" y="5219202"/>
            <a:chExt cx="1290300" cy="1226400"/>
          </a:xfrm>
        </p:grpSpPr>
        <p:cxnSp>
          <p:nvCxnSpPr>
            <p:cNvPr id="21" name="Google Shape;125;p3">
              <a:extLst>
                <a:ext uri="{FF2B5EF4-FFF2-40B4-BE49-F238E27FC236}">
                  <a16:creationId xmlns:a16="http://schemas.microsoft.com/office/drawing/2014/main" id="{3937E759-C475-0952-373D-4CBFAC8AEAB2}"/>
                </a:ext>
              </a:extLst>
            </p:cNvPr>
            <p:cNvCxnSpPr>
              <a:stCxn id="26" idx="0"/>
            </p:cNvCxnSpPr>
            <p:nvPr/>
          </p:nvCxnSpPr>
          <p:spPr>
            <a:xfrm rot="10800000" flipH="1">
              <a:off x="7523247" y="5219202"/>
              <a:ext cx="2100" cy="8547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6" name="Google Shape;126;p3">
              <a:extLst>
                <a:ext uri="{FF2B5EF4-FFF2-40B4-BE49-F238E27FC236}">
                  <a16:creationId xmlns:a16="http://schemas.microsoft.com/office/drawing/2014/main" id="{3F321E75-240C-7122-0B9F-C05B7E32CA99}"/>
                </a:ext>
              </a:extLst>
            </p:cNvPr>
            <p:cNvSpPr txBox="1"/>
            <p:nvPr/>
          </p:nvSpPr>
          <p:spPr>
            <a:xfrm>
              <a:off x="6878097" y="6073902"/>
              <a:ext cx="1290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Closing Tag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roup 29" descr="All of &lt;p id=&quot;firstParagraph&quot;&gt; Some Text &lt;/p&gt;&#13;&#10; is also an element.">
            <a:extLst>
              <a:ext uri="{FF2B5EF4-FFF2-40B4-BE49-F238E27FC236}">
                <a16:creationId xmlns:a16="http://schemas.microsoft.com/office/drawing/2014/main" id="{66A4446F-8E76-80B1-0793-789819653224}"/>
              </a:ext>
            </a:extLst>
          </p:cNvPr>
          <p:cNvGrpSpPr/>
          <p:nvPr/>
        </p:nvGrpSpPr>
        <p:grpSpPr>
          <a:xfrm>
            <a:off x="1445172" y="4033402"/>
            <a:ext cx="6483300" cy="728100"/>
            <a:chOff x="1445172" y="4033402"/>
            <a:chExt cx="6483300" cy="728100"/>
          </a:xfrm>
        </p:grpSpPr>
        <p:sp>
          <p:nvSpPr>
            <p:cNvPr id="27" name="Google Shape;131;p3">
              <a:extLst>
                <a:ext uri="{FF2B5EF4-FFF2-40B4-BE49-F238E27FC236}">
                  <a16:creationId xmlns:a16="http://schemas.microsoft.com/office/drawing/2014/main" id="{EAB9EB75-55A2-6473-F67F-F8E51DBF8D85}"/>
                </a:ext>
              </a:extLst>
            </p:cNvPr>
            <p:cNvSpPr/>
            <p:nvPr/>
          </p:nvSpPr>
          <p:spPr>
            <a:xfrm rot="5400000">
              <a:off x="4527372" y="1360402"/>
              <a:ext cx="318900" cy="6483300"/>
            </a:xfrm>
            <a:prstGeom prst="leftBrace">
              <a:avLst>
                <a:gd name="adj1" fmla="val 97522"/>
                <a:gd name="adj2" fmla="val 49734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32;p3">
              <a:extLst>
                <a:ext uri="{FF2B5EF4-FFF2-40B4-BE49-F238E27FC236}">
                  <a16:creationId xmlns:a16="http://schemas.microsoft.com/office/drawing/2014/main" id="{BA650747-E09D-1C81-8D8B-82B33ABBBB7B}"/>
                </a:ext>
              </a:extLst>
            </p:cNvPr>
            <p:cNvSpPr txBox="1"/>
            <p:nvPr/>
          </p:nvSpPr>
          <p:spPr>
            <a:xfrm>
              <a:off x="4191672" y="4033402"/>
              <a:ext cx="9903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Element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11E272-01EE-94DE-FD70-8C75E097E1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as a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Elements can have children (text or elements)</a:t>
            </a:r>
          </a:p>
          <a:p>
            <a:pPr lvl="1"/>
            <a:r>
              <a:rPr lang="en-US" sz="2400" dirty="0"/>
              <a:t>text is always a leaf in the tree</a:t>
            </a:r>
          </a:p>
          <a:p>
            <a:endParaRPr lang="en-US" sz="2800" dirty="0"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id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="</a:t>
            </a:r>
            <a:r>
              <a:rPr lang="en-US" sz="2400" dirty="0" err="1">
                <a:latin typeface="Courier New"/>
                <a:ea typeface="Courier New"/>
                <a:cs typeface="Courier New"/>
                <a:sym typeface="Courier New"/>
              </a:rPr>
              <a:t>firstParagraph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"&gt; Some Text 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&gt;Hello&lt;/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DCEAD5-9143-48D8-BBAE-B8C7C78B81DB}"/>
              </a:ext>
            </a:extLst>
          </p:cNvPr>
          <p:cNvSpPr/>
          <p:nvPr/>
        </p:nvSpPr>
        <p:spPr>
          <a:xfrm>
            <a:off x="4833757" y="37995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98844C-0471-8C94-A1DD-43A047CEADD6}"/>
              </a:ext>
            </a:extLst>
          </p:cNvPr>
          <p:cNvSpPr/>
          <p:nvPr/>
        </p:nvSpPr>
        <p:spPr>
          <a:xfrm>
            <a:off x="3264854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B85035-BD1E-BE01-EBA1-40C829A0E156}"/>
              </a:ext>
            </a:extLst>
          </p:cNvPr>
          <p:cNvSpPr/>
          <p:nvPr/>
        </p:nvSpPr>
        <p:spPr>
          <a:xfrm>
            <a:off x="4833757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CB9520-FBB4-5771-6861-4199ABB0F7E3}"/>
              </a:ext>
            </a:extLst>
          </p:cNvPr>
          <p:cNvSpPr/>
          <p:nvPr/>
        </p:nvSpPr>
        <p:spPr>
          <a:xfrm>
            <a:off x="6402660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8D52ED-6167-52FE-C445-4763997FD8A4}"/>
              </a:ext>
            </a:extLst>
          </p:cNvPr>
          <p:cNvSpPr/>
          <p:nvPr/>
        </p:nvSpPr>
        <p:spPr>
          <a:xfrm>
            <a:off x="6402660" y="592776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222692-BD28-8C3B-92E3-F648B1A6D3C7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828190" y="4256797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C919B7C-58F5-DE85-A20B-43418422DBA5}"/>
              </a:ext>
            </a:extLst>
          </p:cNvPr>
          <p:cNvCxnSpPr>
            <a:endCxn id="6" idx="0"/>
          </p:cNvCxnSpPr>
          <p:nvPr/>
        </p:nvCxnSpPr>
        <p:spPr>
          <a:xfrm>
            <a:off x="5397093" y="4256797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D989EB-0887-E405-A71D-97BF691EB98A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5397093" y="4256797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99107B-74D6-C48E-84B6-7E73AFAC072B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965996" y="531816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C7AFB96-01E6-4819-4C4A-0340AAD872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7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108896"/>
          </a:xfrm>
        </p:spPr>
        <p:txBody>
          <a:bodyPr/>
          <a:lstStyle/>
          <a:p>
            <a:r>
              <a:rPr lang="en-US" sz="2800" dirty="0"/>
              <a:t>HTML is a text format that describes a </a:t>
            </a:r>
            <a:r>
              <a:rPr lang="en-US" sz="2800" b="1" dirty="0">
                <a:solidFill>
                  <a:srgbClr val="7030A0"/>
                </a:solidFill>
              </a:rPr>
              <a:t>tree</a:t>
            </a:r>
            <a:endParaRPr lang="en-US" sz="2800" dirty="0"/>
          </a:p>
          <a:p>
            <a:pPr lvl="1"/>
            <a:r>
              <a:rPr lang="en-US" sz="2400" dirty="0"/>
              <a:t>nodes are elements or text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E5F290-6B31-E5C8-A4B4-6EC9F144F493}"/>
              </a:ext>
            </a:extLst>
          </p:cNvPr>
          <p:cNvSpPr txBox="1"/>
          <p:nvPr/>
        </p:nvSpPr>
        <p:spPr>
          <a:xfrm>
            <a:off x="457200" y="2971800"/>
            <a:ext cx="2954655" cy="132343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&gt;Some text&lt;/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&gt;More text&lt;/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F5A0F-6F46-3EEE-4872-08B4807009B2}"/>
              </a:ext>
            </a:extLst>
          </p:cNvPr>
          <p:cNvSpPr/>
          <p:nvPr/>
        </p:nvSpPr>
        <p:spPr>
          <a:xfrm>
            <a:off x="6483640" y="297180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F8D56-F7EC-8656-68F7-58EED2E65336}"/>
              </a:ext>
            </a:extLst>
          </p:cNvPr>
          <p:cNvSpPr/>
          <p:nvPr/>
        </p:nvSpPr>
        <p:spPr>
          <a:xfrm>
            <a:off x="5745263" y="40249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5AE56A-D08D-2DC2-AC7D-1FB6A186861B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6308599" y="3429000"/>
            <a:ext cx="738377" cy="595997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4686915-DE71-7104-257B-9B8EDB95482E}"/>
              </a:ext>
            </a:extLst>
          </p:cNvPr>
          <p:cNvSpPr/>
          <p:nvPr/>
        </p:nvSpPr>
        <p:spPr>
          <a:xfrm>
            <a:off x="7220386" y="40249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5050FA-C403-1860-0246-6C9E980A8A1D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7046976" y="3420833"/>
            <a:ext cx="736746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D693B10-A9EA-B316-C81C-14E18E2ABB08}"/>
              </a:ext>
            </a:extLst>
          </p:cNvPr>
          <p:cNvSpPr txBox="1"/>
          <p:nvPr/>
        </p:nvSpPr>
        <p:spPr>
          <a:xfrm>
            <a:off x="1287779" y="4482197"/>
            <a:ext cx="1152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5EE7DF-A7F1-2643-6339-328A20F44BD1}"/>
              </a:ext>
            </a:extLst>
          </p:cNvPr>
          <p:cNvSpPr txBox="1"/>
          <p:nvPr/>
        </p:nvSpPr>
        <p:spPr>
          <a:xfrm>
            <a:off x="6436401" y="4733399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grpSp>
        <p:nvGrpSpPr>
          <p:cNvPr id="11" name="Group 10" descr="The browser parses HTML text into an HTML tree (often called the DOM or document object model).">
            <a:extLst>
              <a:ext uri="{FF2B5EF4-FFF2-40B4-BE49-F238E27FC236}">
                <a16:creationId xmlns:a16="http://schemas.microsoft.com/office/drawing/2014/main" id="{604736F4-7C38-3C69-9B63-A1A619BFDD49}"/>
              </a:ext>
            </a:extLst>
          </p:cNvPr>
          <p:cNvGrpSpPr/>
          <p:nvPr/>
        </p:nvGrpSpPr>
        <p:grpSpPr>
          <a:xfrm>
            <a:off x="4224744" y="3523488"/>
            <a:ext cx="859320" cy="686175"/>
            <a:chOff x="4224744" y="3523488"/>
            <a:chExt cx="859320" cy="686175"/>
          </a:xfrm>
        </p:grpSpPr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631E62A3-5B27-3DCC-C34E-93E932773C78}"/>
                </a:ext>
              </a:extLst>
            </p:cNvPr>
            <p:cNvSpPr/>
            <p:nvPr/>
          </p:nvSpPr>
          <p:spPr>
            <a:xfrm>
              <a:off x="4230624" y="3523488"/>
              <a:ext cx="853440" cy="32918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7036C1-6F44-65BA-3554-9C7838037D6A}"/>
                </a:ext>
              </a:extLst>
            </p:cNvPr>
            <p:cNvSpPr txBox="1"/>
            <p:nvPr/>
          </p:nvSpPr>
          <p:spPr>
            <a:xfrm>
              <a:off x="4224744" y="3840331"/>
              <a:ext cx="707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cs typeface="Franklin Gothic Medium"/>
                </a:rPr>
                <a:t>parse</a:t>
              </a:r>
            </a:p>
          </p:txBody>
        </p:sp>
      </p:grp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50A5CA6-6380-062D-8303-2B6678B39203}"/>
              </a:ext>
            </a:extLst>
          </p:cNvPr>
          <p:cNvSpPr txBox="1">
            <a:spLocks/>
          </p:cNvSpPr>
          <p:nvPr/>
        </p:nvSpPr>
        <p:spPr>
          <a:xfrm>
            <a:off x="457200" y="5259923"/>
            <a:ext cx="8229600" cy="130729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/>
              <a:t>HTML text is </a:t>
            </a:r>
            <a:r>
              <a:rPr lang="en-US" sz="2400" u="sng" dirty="0"/>
              <a:t>parsed</a:t>
            </a:r>
            <a:r>
              <a:rPr lang="en-US" sz="2400" dirty="0"/>
              <a:t> into a tree (“DOM”)</a:t>
            </a:r>
          </a:p>
          <a:p>
            <a:pPr lvl="1"/>
            <a:r>
              <a:rPr lang="en-US" sz="2400" dirty="0"/>
              <a:t>JS can access the tree in the variable “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sz="2400" dirty="0"/>
              <a:t>”</a:t>
            </a:r>
          </a:p>
          <a:p>
            <a:pPr lvl="2"/>
            <a:r>
              <a:rPr lang="en-US" sz="2000" dirty="0"/>
              <a:t>our code lives in the world on the right side</a:t>
            </a:r>
          </a:p>
          <a:p>
            <a:pPr lvl="1"/>
            <a:endParaRPr lang="en-US" sz="2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28D31-4E31-68EF-0616-764221C72F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499040"/>
          </a:xfrm>
        </p:spPr>
        <p:txBody>
          <a:bodyPr/>
          <a:lstStyle/>
          <a:p>
            <a:r>
              <a:rPr lang="en-US" sz="2800" dirty="0"/>
              <a:t>Browser window displays an HTML document</a:t>
            </a:r>
          </a:p>
          <a:p>
            <a:pPr lvl="1"/>
            <a:r>
              <a:rPr lang="en-US" sz="2400" dirty="0"/>
              <a:t>tree is turned into drawing in the page</a:t>
            </a:r>
          </a:p>
          <a:p>
            <a:pPr lvl="1"/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DA1409-0EA1-CFE6-7223-3D4290C6F4F8}"/>
              </a:ext>
            </a:extLst>
          </p:cNvPr>
          <p:cNvSpPr txBox="1"/>
          <p:nvPr/>
        </p:nvSpPr>
        <p:spPr>
          <a:xfrm>
            <a:off x="5812260" y="2857500"/>
            <a:ext cx="2546224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    Some text</a:t>
            </a:r>
          </a:p>
          <a:p>
            <a:endParaRPr lang="en-US" sz="12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    More text</a:t>
            </a:r>
          </a:p>
          <a:p>
            <a:endParaRPr lang="en-US" sz="1200" dirty="0"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F07BDE-FB30-5684-D832-4E3B8F053FE2}"/>
              </a:ext>
            </a:extLst>
          </p:cNvPr>
          <p:cNvSpPr/>
          <p:nvPr/>
        </p:nvSpPr>
        <p:spPr>
          <a:xfrm>
            <a:off x="1426424" y="285750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232978-B906-7024-60CB-E73A9C1BAF70}"/>
              </a:ext>
            </a:extLst>
          </p:cNvPr>
          <p:cNvSpPr/>
          <p:nvPr/>
        </p:nvSpPr>
        <p:spPr>
          <a:xfrm>
            <a:off x="688047" y="39106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8BD294-D9ED-05BD-9B31-5BF82566335D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1251383" y="3314700"/>
            <a:ext cx="738377" cy="595997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0C0266B-CFDE-1211-C996-91A6E16A9385}"/>
              </a:ext>
            </a:extLst>
          </p:cNvPr>
          <p:cNvSpPr/>
          <p:nvPr/>
        </p:nvSpPr>
        <p:spPr>
          <a:xfrm>
            <a:off x="2163170" y="39106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3E2FBF-839A-11CA-83D2-7ECA2CD1B2BB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989760" y="3306533"/>
            <a:ext cx="736746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DCD2ADB-E967-67ED-2BF2-AB3526DB46E3}"/>
              </a:ext>
            </a:extLst>
          </p:cNvPr>
          <p:cNvSpPr txBox="1"/>
          <p:nvPr/>
        </p:nvSpPr>
        <p:spPr>
          <a:xfrm>
            <a:off x="6366008" y="4304613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display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ED7753-D0CE-A2C2-39B9-EB0CDCE300DB}"/>
              </a:ext>
            </a:extLst>
          </p:cNvPr>
          <p:cNvSpPr txBox="1"/>
          <p:nvPr/>
        </p:nvSpPr>
        <p:spPr>
          <a:xfrm>
            <a:off x="2450020" y="7350902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grpSp>
        <p:nvGrpSpPr>
          <p:cNvPr id="17" name="Group 16" descr="The browser converst an HTML tree into displayed elements on the screen">
            <a:extLst>
              <a:ext uri="{FF2B5EF4-FFF2-40B4-BE49-F238E27FC236}">
                <a16:creationId xmlns:a16="http://schemas.microsoft.com/office/drawing/2014/main" id="{A2311CF8-A3EC-8BDB-B42E-DE3854AAFBBD}"/>
              </a:ext>
            </a:extLst>
          </p:cNvPr>
          <p:cNvGrpSpPr/>
          <p:nvPr/>
        </p:nvGrpSpPr>
        <p:grpSpPr>
          <a:xfrm>
            <a:off x="4145280" y="3264408"/>
            <a:ext cx="853440" cy="698303"/>
            <a:chOff x="4145280" y="3264408"/>
            <a:chExt cx="853440" cy="698303"/>
          </a:xfrm>
        </p:grpSpPr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A2CB6C40-E359-9787-BA25-EA7E2C3647E7}"/>
                </a:ext>
              </a:extLst>
            </p:cNvPr>
            <p:cNvSpPr/>
            <p:nvPr/>
          </p:nvSpPr>
          <p:spPr>
            <a:xfrm>
              <a:off x="4145280" y="3264408"/>
              <a:ext cx="853440" cy="32918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E7631F9-395F-C146-7716-E07C743F5EA6}"/>
                </a:ext>
              </a:extLst>
            </p:cNvPr>
            <p:cNvSpPr txBox="1"/>
            <p:nvPr/>
          </p:nvSpPr>
          <p:spPr>
            <a:xfrm>
              <a:off x="4232149" y="3593379"/>
              <a:ext cx="668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cs typeface="Franklin Gothic Medium"/>
                </a:rPr>
                <a:t>draw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7C4CB5-A5ED-2F63-581C-27E74F87BD72}"/>
              </a:ext>
            </a:extLst>
          </p:cNvPr>
          <p:cNvSpPr txBox="1"/>
          <p:nvPr/>
        </p:nvSpPr>
        <p:spPr>
          <a:xfrm>
            <a:off x="1402804" y="4506694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859D17-72B2-C043-94C6-5F5D6469CBE7}"/>
              </a:ext>
            </a:extLst>
          </p:cNvPr>
          <p:cNvSpPr txBox="1">
            <a:spLocks/>
          </p:cNvSpPr>
          <p:nvPr/>
        </p:nvSpPr>
        <p:spPr>
          <a:xfrm>
            <a:off x="436251" y="5218076"/>
            <a:ext cx="8229600" cy="14990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/>
              <a:t>browser displays the HTML in the window</a:t>
            </a:r>
          </a:p>
          <a:p>
            <a:pPr lvl="2"/>
            <a:r>
              <a:rPr lang="en-US" sz="2000" dirty="0"/>
              <a:t>browsers </a:t>
            </a:r>
            <a:r>
              <a:rPr lang="en-US" sz="2000" i="1" dirty="0"/>
              <a:t>parse</a:t>
            </a:r>
            <a:r>
              <a:rPr lang="en-US" sz="2000" dirty="0"/>
              <a:t> and d</a:t>
            </a:r>
            <a:r>
              <a:rPr lang="en-US" sz="2000" i="1" dirty="0"/>
              <a:t>raw</a:t>
            </a:r>
            <a:r>
              <a:rPr lang="en-US" sz="2000" dirty="0"/>
              <a:t> very quickly</a:t>
            </a:r>
          </a:p>
          <a:p>
            <a:pPr lvl="1"/>
            <a:r>
              <a:rPr lang="en-US" sz="2400" dirty="0"/>
              <a:t>JS has </a:t>
            </a:r>
            <a:r>
              <a:rPr lang="en-US" sz="2400" i="1" dirty="0"/>
              <a:t>limited</a:t>
            </a:r>
            <a:r>
              <a:rPr lang="en-US" sz="2400" dirty="0"/>
              <a:t> access to display information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15D6501-0204-BEBD-D452-1896BDF0F0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174E-3611-5CBC-552D-E5DCCF160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Tools show the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E1EC-4749-105E-6BC9-9E062B4D2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606642"/>
          </a:xfrm>
        </p:spPr>
        <p:txBody>
          <a:bodyPr/>
          <a:lstStyle/>
          <a:p>
            <a:r>
              <a:rPr lang="en-US" sz="2600" dirty="0"/>
              <a:t>Click on any HTML element and choose "Inspect"</a:t>
            </a:r>
          </a:p>
          <a:p>
            <a:pPr lvl="1"/>
            <a:r>
              <a:rPr lang="en-US" sz="2200" dirty="0"/>
              <a:t>can see exact size in pixels, colors, etc.</a:t>
            </a:r>
          </a:p>
        </p:txBody>
      </p:sp>
      <p:pic>
        <p:nvPicPr>
          <p:cNvPr id="4" name="Picture 3" descr="When right-clicking on an element of a page, users can click the “Inspect” element of the dropdown menu">
            <a:extLst>
              <a:ext uri="{FF2B5EF4-FFF2-40B4-BE49-F238E27FC236}">
                <a16:creationId xmlns:a16="http://schemas.microsoft.com/office/drawing/2014/main" id="{59FEF581-BC63-6183-9A93-0A74D4AEA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866" y="2213682"/>
            <a:ext cx="3020268" cy="2989760"/>
          </a:xfrm>
          <a:prstGeom prst="rect">
            <a:avLst/>
          </a:prstGeom>
        </p:spPr>
      </p:pic>
      <p:pic>
        <p:nvPicPr>
          <p:cNvPr id="5" name="Picture 4" descr="Clicking inspect brings up the browser dev tools, where users can inspect the HTML corresponding to that element of the page.">
            <a:extLst>
              <a:ext uri="{FF2B5EF4-FFF2-40B4-BE49-F238E27FC236}">
                <a16:creationId xmlns:a16="http://schemas.microsoft.com/office/drawing/2014/main" id="{70BDFED9-2834-773D-44AB-9062A5E6D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5173836"/>
            <a:ext cx="6515100" cy="1143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32EE3-3E7D-D29B-47EB-C9D6A5731D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53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“style” attribute controls appearance details</a:t>
            </a:r>
          </a:p>
          <a:p>
            <a:pPr lvl="1"/>
            <a:r>
              <a:rPr lang="en-US" sz="2000" dirty="0"/>
              <a:t>margins, padding, width, fonts, etc.</a:t>
            </a:r>
          </a:p>
          <a:p>
            <a:pPr lvl="1"/>
            <a:r>
              <a:rPr lang="en-US" sz="2000" dirty="0"/>
              <a:t>see an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HTML reference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/>
              <a:t>for details (when necessary)</a:t>
            </a:r>
          </a:p>
          <a:p>
            <a:pPr lvl="1"/>
            <a:endParaRPr lang="en-US" sz="2000" dirty="0"/>
          </a:p>
          <a:p>
            <a:r>
              <a:rPr lang="en-US" sz="2400" dirty="0"/>
              <a:t>Attribute value can include many properties</a:t>
            </a:r>
          </a:p>
          <a:p>
            <a:pPr lvl="1"/>
            <a:r>
              <a:rPr lang="en-US" sz="2000" dirty="0"/>
              <a:t>each is “name: value”</a:t>
            </a:r>
          </a:p>
          <a:p>
            <a:pPr lvl="1"/>
            <a:r>
              <a:rPr lang="en-US" sz="2000" dirty="0"/>
              <a:t>separate multiple using “;”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&lt;p&gt;Hi,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&lt;span style="color: red; margin-left: 15px"&gt;Bob&lt;/span&gt;!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we will generally not worry much about looks in this class…</a:t>
            </a:r>
            <a:endParaRPr lang="en-US" sz="1200" dirty="0"/>
          </a:p>
        </p:txBody>
      </p:sp>
      <p:pic>
        <p:nvPicPr>
          <p:cNvPr id="4" name="Picture 3" descr="Text that says “Hi, Bob!”. The styles from the prior CSS are applied: Bob is in red and has a margin to its left.">
            <a:extLst>
              <a:ext uri="{FF2B5EF4-FFF2-40B4-BE49-F238E27FC236}">
                <a16:creationId xmlns:a16="http://schemas.microsoft.com/office/drawing/2014/main" id="{B1B258BF-854A-B387-130F-735062CF7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961" y="5124101"/>
            <a:ext cx="1066800" cy="3175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4B07D-8FF8-5114-0967-5B4A096A9F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8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Style Sheets (CSS)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Commonly used styles can be named</a:t>
            </a:r>
          </a:p>
          <a:p>
            <a:pPr lvl="1"/>
            <a:r>
              <a:rPr lang="en-US" sz="2400" dirty="0"/>
              <a:t>association of names to styles goes in a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sz="2400" dirty="0"/>
              <a:t> file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span.fancy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color: red; margin-left: 15px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foo.html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="fancy"&gt;Bob&lt;/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…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sz="2800" dirty="0"/>
              <a:t>Useful to avoid repetition of styling</a:t>
            </a:r>
          </a:p>
          <a:p>
            <a:pPr lvl="1"/>
            <a:r>
              <a:rPr lang="en-US" sz="2400" dirty="0"/>
              <a:t>makes it easier to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33410-7BAC-191E-2021-A93A9A9568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4C1EF-D58C-E241-297E-3F5ECCFA1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41A1-7DA4-1905-AB58-79F8719AAD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Old School Web UI</a:t>
            </a:r>
          </a:p>
        </p:txBody>
      </p:sp>
    </p:spTree>
    <p:extLst>
      <p:ext uri="{BB962C8B-B14F-4D97-AF65-F5344CB8AC3E}">
        <p14:creationId xmlns:p14="http://schemas.microsoft.com/office/powerpoint/2010/main" val="2040193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E620-C230-5690-DE6F-0D4095A5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JavaScript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4A55C-C192-6218-8C49-4DC32444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Server usually sends back HTML to the browser</a:t>
            </a:r>
          </a:p>
          <a:p>
            <a:pPr lvl="1"/>
            <a:endParaRPr lang="en-US" sz="2200" dirty="0"/>
          </a:p>
          <a:p>
            <a:r>
              <a:rPr lang="en-US" sz="2600" dirty="0"/>
              <a:t>Include code to execute inside of script tag: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("Hi, browser");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  <a:p>
            <a:r>
              <a:rPr lang="en-US" sz="2600" dirty="0"/>
              <a:t>Can also put the script into another file: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mycode.js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D13B3-4109-450F-CC29-6BC75B0AFF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9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26267-25CD-E4BF-B793-4054918FE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30F9-C3D0-B0A3-7159-21558384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in the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B9D77-0470-2597-CA8C-85AECC003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Client applications are event-driven</a:t>
            </a:r>
          </a:p>
          <a:p>
            <a:pPr lvl="1"/>
            <a:r>
              <a:rPr lang="en-US" sz="2200" dirty="0"/>
              <a:t>register "handlers" for various events</a:t>
            </a:r>
          </a:p>
          <a:p>
            <a:pPr lvl="1"/>
            <a:endParaRPr lang="en-US" sz="2200" dirty="0"/>
          </a:p>
          <a:p>
            <a:r>
              <a:rPr lang="en-US" sz="2600" dirty="0"/>
              <a:t>Can do so like this in HTML (but </a:t>
            </a:r>
            <a:r>
              <a:rPr lang="en-US" sz="2600" dirty="0">
                <a:solidFill>
                  <a:srgbClr val="C00000"/>
                </a:solidFill>
              </a:rPr>
              <a:t>don't</a:t>
            </a:r>
            <a:r>
              <a:rPr lang="en-US" sz="2600" dirty="0"/>
              <a:t>!)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(event)"&gt;Click Me&lt;/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("ouch");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EC636-7A36-B8D9-0309-23DE772643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600CD-0459-71EF-150B-0086E191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HW1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D607-7073-59BB-6043-127EA632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7148"/>
            <a:ext cx="8229600" cy="5566214"/>
          </a:xfrm>
        </p:spPr>
        <p:txBody>
          <a:bodyPr/>
          <a:lstStyle/>
          <a:p>
            <a:r>
              <a:rPr lang="en-US" dirty="0"/>
              <a:t>HW1 out!</a:t>
            </a:r>
          </a:p>
          <a:p>
            <a:pPr lvl="1"/>
            <a:r>
              <a:rPr lang="en-US" dirty="0"/>
              <a:t>HW is mostly about debugging, </a:t>
            </a:r>
            <a:r>
              <a:rPr lang="en-US" i="1" dirty="0"/>
              <a:t>not</a:t>
            </a:r>
            <a:r>
              <a:rPr lang="en-US" dirty="0"/>
              <a:t> just coding</a:t>
            </a:r>
          </a:p>
          <a:p>
            <a:pPr lvl="1"/>
            <a:r>
              <a:rPr lang="en-US" dirty="0"/>
              <a:t>so: we are mostly assessing you on debugging, and </a:t>
            </a:r>
            <a:r>
              <a:rPr lang="en-US" i="1" dirty="0"/>
              <a:t>not really</a:t>
            </a:r>
            <a:r>
              <a:rPr lang="en-US" dirty="0"/>
              <a:t> on correctness (see: spec!)</a:t>
            </a:r>
          </a:p>
          <a:p>
            <a:pPr lvl="1"/>
            <a:r>
              <a:rPr lang="en-US" dirty="0"/>
              <a:t>but, you do need to attempt </a:t>
            </a:r>
            <a:r>
              <a:rPr lang="en-US" i="1" dirty="0"/>
              <a:t>all</a:t>
            </a:r>
            <a:r>
              <a:rPr lang="en-US" dirty="0"/>
              <a:t> functions</a:t>
            </a:r>
          </a:p>
          <a:p>
            <a:r>
              <a:rPr lang="en-US" dirty="0"/>
              <a:t>advice:</a:t>
            </a:r>
          </a:p>
          <a:p>
            <a:pPr lvl="1"/>
            <a:r>
              <a:rPr lang="en-US" dirty="0"/>
              <a:t>read spec carefully – app is complex, but you are implementing a small subset</a:t>
            </a:r>
          </a:p>
          <a:p>
            <a:pPr lvl="1"/>
            <a:r>
              <a:rPr lang="en-US" dirty="0"/>
              <a:t>you probably have questions about JS, node, NPM, and express. </a:t>
            </a:r>
            <a:r>
              <a:rPr lang="en-US" u="sng" dirty="0"/>
              <a:t>That’s expected</a:t>
            </a:r>
            <a:r>
              <a:rPr lang="en-US" dirty="0"/>
              <a:t> – ask them!</a:t>
            </a:r>
          </a:p>
          <a:p>
            <a:pPr lvl="1"/>
            <a:r>
              <a:rPr lang="en-US" dirty="0"/>
              <a:t>start early! &amp; take advantage of office hours!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9FD48-D7E1-A9E7-DEEB-F2A4AC2557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63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099A-E6C1-5AC7-6B7B-04F218BF9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281B-5272-B44D-E51D-97F171E2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C34D7-3F8C-087B-931E-7C856FEA4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Change the HTML displayed like this (but </a:t>
            </a:r>
            <a:r>
              <a:rPr lang="en-US" sz="2600" dirty="0">
                <a:solidFill>
                  <a:srgbClr val="C00000"/>
                </a:solidFill>
              </a:rPr>
              <a:t>don't</a:t>
            </a:r>
            <a:r>
              <a:rPr lang="en-US" sz="2600" dirty="0"/>
              <a:t>!)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&gt;Add 2 to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="num"&gt;&lt;/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doAdd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(event)"&gt;Submit&lt;/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id="answer"&gt;&lt;/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doAdd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("num");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 = Number(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numElem.value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("answer");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ansElem.innerHTML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`The answer is ${num+2}`;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63071-B8E3-8C68-0E00-0972F2385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42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06B64-20AC-35FB-3337-7EBB447CC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87C4-4A81-269E-4375-56DAE14A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Adding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CDAED4-27F7-03F1-53B3-1C0A479CABBA}"/>
              </a:ext>
            </a:extLst>
          </p:cNvPr>
          <p:cNvSpPr/>
          <p:nvPr/>
        </p:nvSpPr>
        <p:spPr>
          <a:xfrm>
            <a:off x="4008664" y="3806082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8383C-7D77-0DE8-80A8-F1AC4276BEF0}"/>
              </a:ext>
            </a:extLst>
          </p:cNvPr>
          <p:cNvSpPr/>
          <p:nvPr/>
        </p:nvSpPr>
        <p:spPr>
          <a:xfrm>
            <a:off x="2439761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CE689F-24EE-BFBF-5BD9-E81E596ABDD7}"/>
              </a:ext>
            </a:extLst>
          </p:cNvPr>
          <p:cNvSpPr/>
          <p:nvPr/>
        </p:nvSpPr>
        <p:spPr>
          <a:xfrm>
            <a:off x="4008664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7605B6-C411-A6EF-003A-71A80E477D09}"/>
              </a:ext>
            </a:extLst>
          </p:cNvPr>
          <p:cNvSpPr/>
          <p:nvPr/>
        </p:nvSpPr>
        <p:spPr>
          <a:xfrm>
            <a:off x="5577567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49729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366EE5-A0C6-C10E-8A6C-65385225FC34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3003097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DB2D2B-E28E-B410-E9C1-2FA4F6F3BE17}"/>
              </a:ext>
            </a:extLst>
          </p:cNvPr>
          <p:cNvCxnSpPr>
            <a:endCxn id="7" idx="0"/>
          </p:cNvCxnSpPr>
          <p:nvPr/>
        </p:nvCxnSpPr>
        <p:spPr>
          <a:xfrm>
            <a:off x="4572000" y="4263282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C8428A4-634F-1268-F721-DC3FC332391F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4572000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A976C5E-4B97-E2A3-CAA3-2A63D85097D5}"/>
              </a:ext>
            </a:extLst>
          </p:cNvPr>
          <p:cNvSpPr/>
          <p:nvPr/>
        </p:nvSpPr>
        <p:spPr>
          <a:xfrm>
            <a:off x="5577567" y="593424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49729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9D4E98-780A-023D-0CBC-04D0877E4654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140903" y="532464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452B452-B010-4016-DB44-2E5F4F050F71}"/>
              </a:ext>
            </a:extLst>
          </p:cNvPr>
          <p:cNvSpPr/>
          <p:nvPr/>
        </p:nvSpPr>
        <p:spPr>
          <a:xfrm>
            <a:off x="4008664" y="594144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Wash Dog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635B19-CE1D-B236-A8B3-FE7531664B4C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572000" y="5331842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B802178-70BF-EF76-C8E9-58A65516A1EC}"/>
              </a:ext>
            </a:extLst>
          </p:cNvPr>
          <p:cNvSpPr/>
          <p:nvPr/>
        </p:nvSpPr>
        <p:spPr>
          <a:xfrm>
            <a:off x="2439761" y="592881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A66B48-14BD-1059-1E56-4EAD7EC5ACD5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3003097" y="531921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to-do list with two items: laundry and wash dog. Under it, a UI exists to add new items - the user has tentatively typed out “Lecture”.">
            <a:extLst>
              <a:ext uri="{FF2B5EF4-FFF2-40B4-BE49-F238E27FC236}">
                <a16:creationId xmlns:a16="http://schemas.microsoft.com/office/drawing/2014/main" id="{D4437727-097B-5C76-0C5C-502CBBB3F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00" y="1888518"/>
            <a:ext cx="2882900" cy="17145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C7905-1C82-BA68-99B9-2866EB1E4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E9BFAA-0E18-58BA-A470-D8FD1BB9F389}"/>
              </a:ext>
            </a:extLst>
          </p:cNvPr>
          <p:cNvSpPr txBox="1"/>
          <p:nvPr/>
        </p:nvSpPr>
        <p:spPr>
          <a:xfrm>
            <a:off x="457200" y="1329711"/>
            <a:ext cx="32698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&gt;To-Do List&lt;/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="items"&gt;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8882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2" grpId="0" animBg="1"/>
      <p:bldP spid="14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04835-942B-4834-2338-31E8C36AD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01F0-CD6C-5221-D623-AE4B8AAE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Removing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FB028A-71F9-B9BB-B6B2-8DE0E6BF5824}"/>
              </a:ext>
            </a:extLst>
          </p:cNvPr>
          <p:cNvSpPr/>
          <p:nvPr/>
        </p:nvSpPr>
        <p:spPr>
          <a:xfrm>
            <a:off x="4008664" y="3806082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B3098D-AFBC-D323-2074-37849DBACD23}"/>
              </a:ext>
            </a:extLst>
          </p:cNvPr>
          <p:cNvSpPr/>
          <p:nvPr/>
        </p:nvSpPr>
        <p:spPr>
          <a:xfrm>
            <a:off x="2439761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ABBC10-E5AF-29CF-8D13-EC0C3C218A5B}"/>
              </a:ext>
            </a:extLst>
          </p:cNvPr>
          <p:cNvSpPr/>
          <p:nvPr/>
        </p:nvSpPr>
        <p:spPr>
          <a:xfrm>
            <a:off x="4008664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AAE829-975E-F7CE-4395-E2BE18E12FE1}"/>
              </a:ext>
            </a:extLst>
          </p:cNvPr>
          <p:cNvSpPr/>
          <p:nvPr/>
        </p:nvSpPr>
        <p:spPr>
          <a:xfrm>
            <a:off x="5577567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0F7A5A-AF01-30D2-5AAA-5F669AF78A7C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3003097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1194D0-19CD-FE8F-242F-B786CC027713}"/>
              </a:ext>
            </a:extLst>
          </p:cNvPr>
          <p:cNvCxnSpPr>
            <a:endCxn id="7" idx="0"/>
          </p:cNvCxnSpPr>
          <p:nvPr/>
        </p:nvCxnSpPr>
        <p:spPr>
          <a:xfrm>
            <a:off x="4572000" y="4263282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3D1B47-939E-5559-A343-E280DDE9DD7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4572000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2FE215F-6BE6-8B34-C4ED-5FC9164BA672}"/>
              </a:ext>
            </a:extLst>
          </p:cNvPr>
          <p:cNvSpPr/>
          <p:nvPr/>
        </p:nvSpPr>
        <p:spPr>
          <a:xfrm>
            <a:off x="5577567" y="593424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2D0E11B-763D-B1DA-303C-140FBA222C1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140903" y="532464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6432A41-92DC-C478-3526-1F480AF3BA74}"/>
              </a:ext>
            </a:extLst>
          </p:cNvPr>
          <p:cNvSpPr/>
          <p:nvPr/>
        </p:nvSpPr>
        <p:spPr>
          <a:xfrm>
            <a:off x="4008664" y="594144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Wash Dog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CF8FBB1-793A-A15D-9A95-4539BFB7DBC1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572000" y="5331842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FFFC670-9A7E-D196-3872-BE4519F0E2EB}"/>
              </a:ext>
            </a:extLst>
          </p:cNvPr>
          <p:cNvSpPr/>
          <p:nvPr/>
        </p:nvSpPr>
        <p:spPr>
          <a:xfrm>
            <a:off x="2439761" y="592881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1C0DDF5-B3A7-B5DA-988F-653E77559F2C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3003097" y="531921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To-do list with three items: Laundry, Wash Dog, and Lecture. The user can remove items with a delete button beside each entry; they are looking to remove the “Wash Dog” entry.">
            <a:extLst>
              <a:ext uri="{FF2B5EF4-FFF2-40B4-BE49-F238E27FC236}">
                <a16:creationId xmlns:a16="http://schemas.microsoft.com/office/drawing/2014/main" id="{8A52A39F-A19D-9DD9-24FC-EF074CDF7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00" y="2046202"/>
            <a:ext cx="2882900" cy="1854200"/>
          </a:xfrm>
          <a:prstGeom prst="rect">
            <a:avLst/>
          </a:prstGeom>
        </p:spPr>
      </p:pic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EA179AD8-5D53-085D-C1F6-290D9B5776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90F81E-7124-DDF5-69E8-EFBCA89D9DBE}"/>
              </a:ext>
            </a:extLst>
          </p:cNvPr>
          <p:cNvSpPr txBox="1"/>
          <p:nvPr/>
        </p:nvSpPr>
        <p:spPr>
          <a:xfrm>
            <a:off x="457200" y="1338480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&gt;To-Do List&lt;/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="items"&gt;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&gt;Lecture&lt;/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522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7" grpId="1" animBg="1"/>
      <p:bldP spid="8" grpId="0" animBg="1"/>
      <p:bldP spid="12" grpId="0" animBg="1"/>
      <p:bldP spid="14" grpId="0" animBg="1"/>
      <p:bldP spid="14" grpId="1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BBBE1-CA3E-B2E9-73FF-7D597FDA9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E759B-874B-8EB6-5AD3-E95EA268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Editing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A374D5-5ACD-9228-886B-11CB9ACD7B10}"/>
              </a:ext>
            </a:extLst>
          </p:cNvPr>
          <p:cNvSpPr/>
          <p:nvPr/>
        </p:nvSpPr>
        <p:spPr>
          <a:xfrm>
            <a:off x="3281206" y="396248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95C16D-C85B-7CCD-0632-0E57511B01C2}"/>
              </a:ext>
            </a:extLst>
          </p:cNvPr>
          <p:cNvSpPr/>
          <p:nvPr/>
        </p:nvSpPr>
        <p:spPr>
          <a:xfrm>
            <a:off x="2315097" y="502280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C4C24A-01FC-8F2F-0B26-9C40E4BAC0A4}"/>
              </a:ext>
            </a:extLst>
          </p:cNvPr>
          <p:cNvSpPr/>
          <p:nvPr/>
        </p:nvSpPr>
        <p:spPr>
          <a:xfrm>
            <a:off x="4286773" y="502928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D853F1-4E86-96DB-C1CE-E7C832488562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140372" y="4419687"/>
            <a:ext cx="704170" cy="59119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055208-C949-A865-29E4-27AD450D40EF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844542" y="4419687"/>
            <a:ext cx="770165" cy="60311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CE28E55-88D9-5EB3-58AB-BA5FDC3F8D6B}"/>
              </a:ext>
            </a:extLst>
          </p:cNvPr>
          <p:cNvSpPr/>
          <p:nvPr/>
        </p:nvSpPr>
        <p:spPr>
          <a:xfrm>
            <a:off x="4286773" y="609608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C7F1116-A659-EC11-9A7B-E18E38CE3EED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4850109" y="548648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977CDD0-FFF3-3B4A-BEB9-AEF5F8CCE05C}"/>
              </a:ext>
            </a:extLst>
          </p:cNvPr>
          <p:cNvSpPr/>
          <p:nvPr/>
        </p:nvSpPr>
        <p:spPr>
          <a:xfrm>
            <a:off x="2315097" y="608416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9546F9-1CBC-ED8E-C0EE-D7C4E00811A6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2878433" y="547456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to-do list with two items in it: laundry and lecture.">
            <a:extLst>
              <a:ext uri="{FF2B5EF4-FFF2-40B4-BE49-F238E27FC236}">
                <a16:creationId xmlns:a16="http://schemas.microsoft.com/office/drawing/2014/main" id="{1DFCF662-C351-165D-D59D-CFCDF74EA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430" y="1498718"/>
            <a:ext cx="2882900" cy="1612900"/>
          </a:xfrm>
          <a:prstGeom prst="rect">
            <a:avLst/>
          </a:prstGeom>
        </p:spPr>
      </p:pic>
      <p:pic>
        <p:nvPicPr>
          <p:cNvPr id="19" name="Picture 18" descr="When the user clicks on the “Lecture” entry, it becomes an input box; then, the user can edit it, e.g. by making it “Wash Dog”">
            <a:extLst>
              <a:ext uri="{FF2B5EF4-FFF2-40B4-BE49-F238E27FC236}">
                <a16:creationId xmlns:a16="http://schemas.microsoft.com/office/drawing/2014/main" id="{3F39891C-861B-14CC-F535-50CFDE028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002" y="1498718"/>
            <a:ext cx="2882900" cy="1612900"/>
          </a:xfrm>
          <a:prstGeom prst="rect">
            <a:avLst/>
          </a:prstGeom>
        </p:spPr>
      </p:pic>
      <p:sp>
        <p:nvSpPr>
          <p:cNvPr id="24" name="Right Arrow 23">
            <a:extLst>
              <a:ext uri="{FF2B5EF4-FFF2-40B4-BE49-F238E27FC236}">
                <a16:creationId xmlns:a16="http://schemas.microsoft.com/office/drawing/2014/main" id="{661A4B4C-13AE-5AB1-0867-806981FE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4196" y="2010123"/>
            <a:ext cx="538697" cy="271849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7A753C-6B61-ED69-61D0-61BC1537D1F8}"/>
              </a:ext>
            </a:extLst>
          </p:cNvPr>
          <p:cNvSpPr/>
          <p:nvPr/>
        </p:nvSpPr>
        <p:spPr>
          <a:xfrm>
            <a:off x="5976781" y="608416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1B68C2-1B2A-42C6-7407-F10E141846F1}"/>
              </a:ext>
            </a:extLst>
          </p:cNvPr>
          <p:cNvCxnSpPr>
            <a:cxnSpLocks/>
          </p:cNvCxnSpPr>
          <p:nvPr/>
        </p:nvCxnSpPr>
        <p:spPr>
          <a:xfrm>
            <a:off x="5121002" y="5474566"/>
            <a:ext cx="855779" cy="62151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6F2D3-41D4-8363-9E8C-964B50F31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2" grpId="0" animBg="1"/>
      <p:bldP spid="12" grpId="1" animBg="1"/>
      <p:bldP spid="16" grpId="0" animBg="1"/>
      <p:bldP spid="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A372-6DE4-509F-6898-F5A5F74F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Old School 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E7548-E9B4-D90C-B9D2-856840706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Write code for every way the UI could </a:t>
            </a:r>
            <a:r>
              <a:rPr lang="en-US" sz="2600" u="sng" dirty="0"/>
              <a:t>change</a:t>
            </a:r>
          </a:p>
          <a:p>
            <a:pPr lvl="1"/>
            <a:r>
              <a:rPr lang="en-US" sz="2200" dirty="0"/>
              <a:t>many, many cases</a:t>
            </a:r>
          </a:p>
          <a:p>
            <a:pPr lvl="1"/>
            <a:r>
              <a:rPr lang="en-US" sz="2200" dirty="0"/>
              <a:t>particularly tricky when working in teams/groups</a:t>
            </a:r>
          </a:p>
          <a:p>
            <a:pPr lvl="1"/>
            <a:endParaRPr lang="en-US" sz="2200" dirty="0"/>
          </a:p>
          <a:p>
            <a:r>
              <a:rPr lang="en-US" sz="2600" dirty="0"/>
              <a:t>Not specific to HTML</a:t>
            </a:r>
          </a:p>
          <a:p>
            <a:pPr lvl="1"/>
            <a:r>
              <a:rPr lang="en-US" sz="2200" dirty="0"/>
              <a:t>same issue exists in Windows, on the iPhone, Xbox, etc.</a:t>
            </a:r>
          </a:p>
          <a:p>
            <a:pPr lvl="1"/>
            <a:r>
              <a:rPr lang="en-US" sz="2200" dirty="0"/>
              <a:t>if you write code to put things on screen,</a:t>
            </a:r>
            <a:br>
              <a:rPr lang="en-US" sz="2200" dirty="0"/>
            </a:br>
            <a:r>
              <a:rPr lang="en-US" sz="2200" dirty="0"/>
              <a:t>then you write code to change where they are on screen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8F7DF-0D51-6312-3DA6-2D91DC4B4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0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D9E0A-1D62-C077-3E51-643C7D652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5106C-90BD-300E-0525-7292D368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School 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D6002-C927-B661-B708-347F509A9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New approach: what should it look like </a:t>
            </a:r>
            <a:r>
              <a:rPr lang="en-US" sz="2600" u="sng" dirty="0"/>
              <a:t>now</a:t>
            </a:r>
            <a:r>
              <a:rPr lang="en-US" sz="2600" dirty="0"/>
              <a:t>?</a:t>
            </a:r>
            <a:endParaRPr lang="en-US" sz="2600" u="sng" dirty="0"/>
          </a:p>
          <a:p>
            <a:pPr lvl="1"/>
            <a:r>
              <a:rPr lang="en-US" sz="2200" dirty="0"/>
              <a:t>write function that maps current state to desired HTML</a:t>
            </a:r>
          </a:p>
          <a:p>
            <a:pPr lvl="1"/>
            <a:r>
              <a:rPr lang="en-US" sz="2200" u="sng" dirty="0"/>
              <a:t>compare</a:t>
            </a:r>
            <a:r>
              <a:rPr lang="en-US" sz="2200" dirty="0"/>
              <a:t> desired HTML to what is on the screen now</a:t>
            </a:r>
          </a:p>
          <a:p>
            <a:pPr lvl="1"/>
            <a:r>
              <a:rPr lang="en-US" sz="2200" dirty="0"/>
              <a:t>make any </a:t>
            </a:r>
            <a:r>
              <a:rPr lang="en-US" sz="2200" u="sng" dirty="0"/>
              <a:t>changes</a:t>
            </a:r>
            <a:r>
              <a:rPr lang="en-US" sz="2200" dirty="0"/>
              <a:t> needed to turn former into latter</a:t>
            </a:r>
          </a:p>
          <a:p>
            <a:pPr lvl="1"/>
            <a:endParaRPr lang="en-US" sz="2200" dirty="0"/>
          </a:p>
          <a:p>
            <a:r>
              <a:rPr lang="en-US" sz="2600" dirty="0"/>
              <a:t>Huge improvement in productivity</a:t>
            </a:r>
          </a:p>
          <a:p>
            <a:pPr lvl="1"/>
            <a:r>
              <a:rPr lang="en-US" sz="2200" dirty="0"/>
              <a:t>introduced in Meta's "React" library</a:t>
            </a:r>
          </a:p>
          <a:p>
            <a:pPr lvl="1"/>
            <a:r>
              <a:rPr lang="en-US" sz="2200" dirty="0"/>
              <a:t>library performs the "compare" and "change" parts</a:t>
            </a:r>
          </a:p>
          <a:p>
            <a:pPr lvl="1"/>
            <a:endParaRPr lang="en-US" sz="2200" dirty="0"/>
          </a:p>
          <a:p>
            <a:r>
              <a:rPr lang="en-US" sz="2600" dirty="0"/>
              <a:t>Faster to write HTML UI than anything else</a:t>
            </a:r>
          </a:p>
          <a:p>
            <a:pPr lvl="1"/>
            <a:r>
              <a:rPr lang="en-US" sz="2200" dirty="0"/>
              <a:t>many similar libraries exist for the web</a:t>
            </a:r>
          </a:p>
          <a:p>
            <a:pPr lvl="1"/>
            <a:r>
              <a:rPr lang="en-US" sz="2200" dirty="0"/>
              <a:t>same approach also used in mobile apps, games,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A39D6-6868-2806-B6D8-CF88094C2F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A27D-8E12-6B38-1D7B-5EDC5379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CD351-E945-BD94-525F-F8E30B1B6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will use React in this class</a:t>
            </a:r>
          </a:p>
          <a:p>
            <a:pPr lvl="1"/>
            <a:r>
              <a:rPr lang="en-US" sz="2000" dirty="0"/>
              <a:t>goal is </a:t>
            </a:r>
            <a:r>
              <a:rPr lang="en-US" sz="2000" i="1" dirty="0"/>
              <a:t>not</a:t>
            </a:r>
            <a:r>
              <a:rPr lang="en-US" sz="2000" dirty="0"/>
              <a:t> to make you React experts</a:t>
            </a:r>
          </a:p>
          <a:p>
            <a:pPr lvl="1"/>
            <a:r>
              <a:rPr lang="en-US" sz="2000" dirty="0"/>
              <a:t>teach you just enough React to understand “New School UI” </a:t>
            </a:r>
            <a:r>
              <a:rPr lang="en-US" sz="2000" i="1" dirty="0"/>
              <a:t>ideas</a:t>
            </a:r>
            <a:endParaRPr lang="en-US" sz="2000" dirty="0"/>
          </a:p>
          <a:p>
            <a:pPr lvl="1"/>
            <a:r>
              <a:rPr lang="en-US" sz="2000" dirty="0"/>
              <a:t>these ideas will apply everywhere</a:t>
            </a:r>
          </a:p>
          <a:p>
            <a:r>
              <a:rPr lang="en-US" sz="2800" dirty="0"/>
              <a:t>similar to JS &amp; Express, only using small subset of the library</a:t>
            </a:r>
          </a:p>
          <a:p>
            <a:r>
              <a:rPr lang="en-US" sz="2800" dirty="0"/>
              <a:t>practical note: React is a library installed with </a:t>
            </a:r>
            <a:r>
              <a:rPr lang="en-US" sz="2800" dirty="0" err="1"/>
              <a:t>npm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06B49-8653-7984-7D26-79496558EF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9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AD4F7-4BF6-BCF7-913D-236485B14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69DF-3E42-7AA1-41B0-BAE43DDA55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React Components</a:t>
            </a:r>
          </a:p>
        </p:txBody>
      </p:sp>
    </p:spTree>
    <p:extLst>
      <p:ext uri="{BB962C8B-B14F-4D97-AF65-F5344CB8AC3E}">
        <p14:creationId xmlns:p14="http://schemas.microsoft.com/office/powerpoint/2010/main" val="3609210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Literals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JSX: extension of JS that allows HTML expressions</a:t>
            </a:r>
          </a:p>
          <a:p>
            <a:pPr lvl="1"/>
            <a:r>
              <a:rPr lang="en-US" sz="2000" dirty="0"/>
              <a:t>file extension must be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jsx</a:t>
            </a:r>
            <a:endParaRPr lang="en-US" sz="20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=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 there!&lt;/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FB887-840C-8FB4-A39B-9711F5AC09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01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Supports substitution like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`..`</a:t>
            </a:r>
            <a:r>
              <a:rPr lang="en-US" sz="2400" dirty="0"/>
              <a:t> string literals, </a:t>
            </a:r>
          </a:p>
          <a:p>
            <a:pPr lvl="1"/>
            <a:r>
              <a:rPr lang="en-US" sz="2000" dirty="0"/>
              <a:t>but uses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{..}</a:t>
            </a:r>
            <a:r>
              <a:rPr lang="en-US" sz="2000" dirty="0"/>
              <a:t> not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${..}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name = "Fred"; 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 {name}&lt;/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Can also substitute the value of an attribute: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rows = 3;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={rows}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="25"&gt;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initial text here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&lt;/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/>
          </a:p>
          <a:p>
            <a:endParaRPr lang="en-US" sz="2800" dirty="0"/>
          </a:p>
        </p:txBody>
      </p:sp>
      <p:pic>
        <p:nvPicPr>
          <p:cNvPr id="5" name="Picture 4" descr="A textbox with the contents “initial text here”. Notably, it has three rows, as the rows={rows} attribute evaluated to 3.">
            <a:extLst>
              <a:ext uri="{FF2B5EF4-FFF2-40B4-BE49-F238E27FC236}">
                <a16:creationId xmlns:a16="http://schemas.microsoft.com/office/drawing/2014/main" id="{6A9F980C-F0B5-8AF5-FF36-5E5B3C41F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400" y="5203860"/>
            <a:ext cx="3073400" cy="11811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72902-463B-8787-D906-23E407528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7E6A-E614-E552-DF6E-AD899162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123 Programming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E8563-50AB-1BD9-1BFA-0C88D98747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D15B93-612F-4D26-6E4E-B471C9C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830997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Run code from front-to-back, once.*</a:t>
            </a:r>
          </a:p>
        </p:txBody>
      </p:sp>
      <p:grpSp>
        <p:nvGrpSpPr>
          <p:cNvPr id="14" name="Group 13" descr="Compiling and running a .java file usually produces output, and then terminates.">
            <a:extLst>
              <a:ext uri="{FF2B5EF4-FFF2-40B4-BE49-F238E27FC236}">
                <a16:creationId xmlns:a16="http://schemas.microsoft.com/office/drawing/2014/main" id="{1C11FC8C-DFE1-9F8F-7C77-F470E0397557}"/>
              </a:ext>
            </a:extLst>
          </p:cNvPr>
          <p:cNvGrpSpPr/>
          <p:nvPr/>
        </p:nvGrpSpPr>
        <p:grpSpPr>
          <a:xfrm>
            <a:off x="2928395" y="2438037"/>
            <a:ext cx="5798916" cy="1970589"/>
            <a:chOff x="2928395" y="2438037"/>
            <a:chExt cx="5798916" cy="197058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0447895-645E-6F73-3A01-7E42F101027B}"/>
                </a:ext>
              </a:extLst>
            </p:cNvPr>
            <p:cNvSpPr txBox="1"/>
            <p:nvPr/>
          </p:nvSpPr>
          <p:spPr>
            <a:xfrm>
              <a:off x="2928395" y="2438037"/>
              <a:ext cx="1643605" cy="1970589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.java</a:t>
              </a:r>
            </a:p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file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66A48A-7DBA-83C8-4ECE-7E50EB81DE40}"/>
                </a:ext>
              </a:extLst>
            </p:cNvPr>
            <p:cNvSpPr txBox="1"/>
            <p:nvPr/>
          </p:nvSpPr>
          <p:spPr>
            <a:xfrm>
              <a:off x="5879608" y="3013500"/>
              <a:ext cx="28477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output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(usually </a:t>
              </a:r>
              <a:r>
                <a:rPr lang="en-US" sz="2400" dirty="0" err="1">
                  <a:latin typeface="Franklin Gothic Medium"/>
                  <a:cs typeface="Franklin Gothic Medium"/>
                </a:rPr>
                <a:t>System.out</a:t>
              </a:r>
              <a:r>
                <a:rPr lang="en-US" sz="2400" dirty="0">
                  <a:latin typeface="Franklin Gothic Medium"/>
                  <a:cs typeface="Franklin Gothic Medium"/>
                </a:rPr>
                <a:t>)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4B564F3-83AB-BA53-C71E-C8E053919EED}"/>
                </a:ext>
              </a:extLst>
            </p:cNvPr>
            <p:cNvCxnSpPr>
              <a:stCxn id="5" idx="3"/>
              <a:endCxn id="7" idx="1"/>
            </p:cNvCxnSpPr>
            <p:nvPr/>
          </p:nvCxnSpPr>
          <p:spPr>
            <a:xfrm>
              <a:off x="4572000" y="3423332"/>
              <a:ext cx="1307608" cy="5667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 descr="Some Java programs may first wait for user input before producing their output.">
            <a:extLst>
              <a:ext uri="{FF2B5EF4-FFF2-40B4-BE49-F238E27FC236}">
                <a16:creationId xmlns:a16="http://schemas.microsoft.com/office/drawing/2014/main" id="{D2281A20-8D14-F31F-7AF1-EAC1ED19DDCB}"/>
              </a:ext>
            </a:extLst>
          </p:cNvPr>
          <p:cNvGrpSpPr/>
          <p:nvPr/>
        </p:nvGrpSpPr>
        <p:grpSpPr>
          <a:xfrm>
            <a:off x="623177" y="3007832"/>
            <a:ext cx="2305218" cy="830997"/>
            <a:chOff x="623177" y="3007832"/>
            <a:chExt cx="2305218" cy="83099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E6F253D-9945-A5EA-7610-22A11F151E79}"/>
                </a:ext>
              </a:extLst>
            </p:cNvPr>
            <p:cNvSpPr txBox="1"/>
            <p:nvPr/>
          </p:nvSpPr>
          <p:spPr>
            <a:xfrm>
              <a:off x="623177" y="3007832"/>
              <a:ext cx="165141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(optionally)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user input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F661DD5-CA41-5266-068B-050CD704C598}"/>
                </a:ext>
              </a:extLst>
            </p:cNvPr>
            <p:cNvCxnSpPr>
              <a:stCxn id="6" idx="3"/>
              <a:endCxn id="5" idx="1"/>
            </p:cNvCxnSpPr>
            <p:nvPr/>
          </p:nvCxnSpPr>
          <p:spPr>
            <a:xfrm>
              <a:off x="2274591" y="3423331"/>
              <a:ext cx="653804" cy="1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 descr="Some Java programs may loop until the user enters a specific prompt (e.g. “quit” or “end”)">
            <a:extLst>
              <a:ext uri="{FF2B5EF4-FFF2-40B4-BE49-F238E27FC236}">
                <a16:creationId xmlns:a16="http://schemas.microsoft.com/office/drawing/2014/main" id="{58926B2D-FA5C-AD94-344A-B8DFF330324E}"/>
              </a:ext>
            </a:extLst>
          </p:cNvPr>
          <p:cNvGrpSpPr/>
          <p:nvPr/>
        </p:nvGrpSpPr>
        <p:grpSpPr>
          <a:xfrm>
            <a:off x="1448884" y="3838829"/>
            <a:ext cx="5854575" cy="2241222"/>
            <a:chOff x="1448884" y="3838829"/>
            <a:chExt cx="5854575" cy="2241222"/>
          </a:xfrm>
        </p:grpSpPr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FBF533A3-3B77-7479-C714-46B4AEA09224}"/>
                </a:ext>
              </a:extLst>
            </p:cNvPr>
            <p:cNvCxnSpPr>
              <a:stCxn id="5" idx="2"/>
              <a:endCxn id="6" idx="2"/>
            </p:cNvCxnSpPr>
            <p:nvPr/>
          </p:nvCxnSpPr>
          <p:spPr>
            <a:xfrm rot="5400000" flipH="1">
              <a:off x="2314642" y="2973071"/>
              <a:ext cx="569797" cy="2301314"/>
            </a:xfrm>
            <a:prstGeom prst="curvedConnector3">
              <a:avLst>
                <a:gd name="adj1" fmla="val -251384"/>
              </a:avLst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137D55-A39F-E26A-1843-AE836E92AB47}"/>
                </a:ext>
              </a:extLst>
            </p:cNvPr>
            <p:cNvSpPr txBox="1"/>
            <p:nvPr/>
          </p:nvSpPr>
          <p:spPr>
            <a:xfrm>
              <a:off x="3456124" y="5249054"/>
              <a:ext cx="38473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(optionally)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loop until a condition is met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69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JSX Gotchas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Must have a single root tag (i.e., must be a tree)</a:t>
            </a:r>
          </a:p>
          <a:p>
            <a:pPr lvl="1"/>
            <a:r>
              <a:rPr lang="en-US" sz="2000" dirty="0"/>
              <a:t>e.g., cannot do this</a:t>
            </a:r>
          </a:p>
          <a:p>
            <a:pPr lvl="2"/>
            <a:endParaRPr lang="en-US" sz="12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&gt;one&lt;/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&gt;two&lt;/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/>
          </a:p>
          <a:p>
            <a:pPr lvl="1"/>
            <a:r>
              <a:rPr lang="en-US" sz="2000" dirty="0"/>
              <a:t>instead, wrap in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/>
              <a:t> or just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&lt;&gt;..&lt;/&gt;</a:t>
            </a:r>
            <a:r>
              <a:rPr lang="en-US" sz="2000" dirty="0"/>
              <a:t> (“fragment”)</a:t>
            </a:r>
          </a:p>
          <a:p>
            <a:pPr lvl="1"/>
            <a:endParaRPr lang="en-US" sz="2000" dirty="0"/>
          </a:p>
          <a:p>
            <a:r>
              <a:rPr lang="en-US" sz="2400" dirty="0"/>
              <a:t>Replacements for attributes matching keywords</a:t>
            </a:r>
          </a:p>
          <a:p>
            <a:pPr lvl="1"/>
            <a:r>
              <a:rPr lang="en-US" sz="2000" dirty="0"/>
              <a:t>use “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 instead of “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use “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 instead of “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4A64E-9961-D9EC-6B40-04DDBF1995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CSS styling can be used in JSX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span.fancy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color: red; margin-left: 15px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foo.jsx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'./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';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another weird import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="fancy"&gt;Bob&lt;/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&gt;!&lt;/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Nice to get this out of the source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494BF-D070-614A-32A5-10028666CF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227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ADD7-DE97-126F-E36B-BBEB8633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React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3C780-A03D-88EB-7CF1-5113202ED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split up large web pages into individual components</a:t>
            </a:r>
          </a:p>
          <a:p>
            <a:r>
              <a:rPr lang="en-US" sz="2600" dirty="0"/>
              <a:t>React components are classes</a:t>
            </a:r>
          </a:p>
          <a:p>
            <a:pPr lvl="1"/>
            <a:r>
              <a:rPr lang="en-US" sz="2200" dirty="0"/>
              <a:t>class “extends” </a:t>
            </a:r>
            <a:r>
              <a:rPr lang="en-US" sz="2200" dirty="0" err="1"/>
              <a:t>React’s</a:t>
            </a:r>
            <a:r>
              <a:rPr lang="en-US" sz="2200" dirty="0"/>
              <a:t> Component class</a:t>
            </a:r>
          </a:p>
          <a:p>
            <a:pPr lvl="1"/>
            <a:r>
              <a:rPr lang="en-US" sz="2200" dirty="0"/>
              <a:t>has a constructor that takes in one argument</a:t>
            </a:r>
            <a:br>
              <a:rPr lang="en-US" sz="2200" dirty="0"/>
            </a:br>
            <a:r>
              <a:rPr lang="en-US" sz="2200" dirty="0"/>
              <a:t>(more on this in a moment)</a:t>
            </a:r>
          </a:p>
          <a:p>
            <a:pPr lvl="1"/>
            <a:r>
              <a:rPr lang="en-US" sz="2200" dirty="0"/>
              <a:t>has a field called state (that holds the app’s … data/state)</a:t>
            </a:r>
          </a:p>
          <a:p>
            <a:r>
              <a:rPr lang="en-US" sz="2600" dirty="0"/>
              <a:t>components should have a render method</a:t>
            </a:r>
            <a:endParaRPr lang="en-US" sz="2200" dirty="0"/>
          </a:p>
          <a:p>
            <a:pPr lvl="1"/>
            <a:r>
              <a:rPr lang="en-US" sz="2200" dirty="0"/>
              <a:t>goal: convert app’s state to JSX (which it returns)</a:t>
            </a:r>
          </a:p>
          <a:p>
            <a:pPr lvl="1"/>
            <a:r>
              <a:rPr lang="en-US" sz="2200" dirty="0"/>
              <a:t>method should have be “pure” and have no “side effects”; </a:t>
            </a:r>
            <a:br>
              <a:rPr lang="en-US" sz="2200" dirty="0"/>
            </a:br>
            <a:r>
              <a:rPr lang="en-US" sz="2200" dirty="0"/>
              <a:t>in other words, it should not change state</a:t>
            </a:r>
          </a:p>
          <a:p>
            <a:pPr lvl="1"/>
            <a:r>
              <a:rPr lang="en-US" sz="2200" dirty="0"/>
              <a:t>we never call the render method – React does for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EC436-3686-2F2C-2F10-015DD076F4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9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6521A-FEF0-214C-B28C-2C3F88F53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9DC4-830C-3262-8FF1-966E1C1D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React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4D8E6-5446-6E57-3119-D4CE0AA3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Component that prints a Hello message: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 {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super(props);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{lang: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.state.lang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Matt!&lt;/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Matt!&lt;/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4A45D4-3A0A-8464-EC49-7B192A0F9724}"/>
              </a:ext>
            </a:extLst>
          </p:cNvPr>
          <p:cNvSpPr txBox="1"/>
          <p:nvPr/>
        </p:nvSpPr>
        <p:spPr>
          <a:xfrm>
            <a:off x="4773881" y="5801872"/>
            <a:ext cx="2878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change "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"?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792FE-9380-5A8C-C226-1A951D4C39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4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AB7BF-AC48-4EDE-940C-441D37BE4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7499-A954-DBFC-49AC-15347AB8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React Component (rendered)</a:t>
            </a:r>
          </a:p>
        </p:txBody>
      </p:sp>
      <p:sp>
        <p:nvSpPr>
          <p:cNvPr id="8" name="Up-Down Arrow 7" descr="Clicking the Español/English buttons should toggle the user between the two states">
            <a:extLst>
              <a:ext uri="{FF2B5EF4-FFF2-40B4-BE49-F238E27FC236}">
                <a16:creationId xmlns:a16="http://schemas.microsoft.com/office/drawing/2014/main" id="{755BE8EA-3C9B-4288-D75D-A3D5124CF8B5}"/>
              </a:ext>
            </a:extLst>
          </p:cNvPr>
          <p:cNvSpPr/>
          <p:nvPr/>
        </p:nvSpPr>
        <p:spPr>
          <a:xfrm>
            <a:off x="5152767" y="3368096"/>
            <a:ext cx="247136" cy="840691"/>
          </a:xfrm>
          <a:prstGeom prst="up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7B0CE5-5A96-7415-A6DA-68DACB24F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9" name="Group 8" descr="The text “Hello Matt!”, accompanied by a button that says Español">
            <a:extLst>
              <a:ext uri="{FF2B5EF4-FFF2-40B4-BE49-F238E27FC236}">
                <a16:creationId xmlns:a16="http://schemas.microsoft.com/office/drawing/2014/main" id="{3F30FD33-8D2A-9B70-9D28-A419AC76E608}"/>
              </a:ext>
            </a:extLst>
          </p:cNvPr>
          <p:cNvGrpSpPr/>
          <p:nvPr/>
        </p:nvGrpSpPr>
        <p:grpSpPr>
          <a:xfrm>
            <a:off x="1921398" y="1985450"/>
            <a:ext cx="4691141" cy="1180071"/>
            <a:chOff x="1921398" y="1985450"/>
            <a:chExt cx="4691141" cy="118007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B5A4EFB-6947-8F02-D5B5-55814BAA4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46880"/>
            <a:stretch/>
          </p:blipFill>
          <p:spPr>
            <a:xfrm>
              <a:off x="4444678" y="1985450"/>
              <a:ext cx="2167861" cy="1180071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57BDACB-6C5C-DF24-C9E9-CBE0BCB80B04}"/>
                </a:ext>
              </a:extLst>
            </p:cNvPr>
            <p:cNvSpPr txBox="1"/>
            <p:nvPr/>
          </p:nvSpPr>
          <p:spPr>
            <a:xfrm>
              <a:off x="1921398" y="2252319"/>
              <a:ext cx="23519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Hello Matt!</a:t>
              </a:r>
            </a:p>
          </p:txBody>
        </p:sp>
      </p:grpSp>
      <p:grpSp>
        <p:nvGrpSpPr>
          <p:cNvPr id="10" name="Group 9" descr="The text “Hola Matt!”, accompanied by a button that says English">
            <a:extLst>
              <a:ext uri="{FF2B5EF4-FFF2-40B4-BE49-F238E27FC236}">
                <a16:creationId xmlns:a16="http://schemas.microsoft.com/office/drawing/2014/main" id="{5E2328D1-CA22-5965-2839-E440C2034C06}"/>
              </a:ext>
            </a:extLst>
          </p:cNvPr>
          <p:cNvGrpSpPr/>
          <p:nvPr/>
        </p:nvGrpSpPr>
        <p:grpSpPr>
          <a:xfrm>
            <a:off x="2049638" y="4411362"/>
            <a:ext cx="4291052" cy="1180071"/>
            <a:chOff x="2049638" y="4411362"/>
            <a:chExt cx="4291052" cy="118007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1984A67-19C2-05BE-3039-CC23A2FC8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56661"/>
            <a:stretch/>
          </p:blipFill>
          <p:spPr>
            <a:xfrm>
              <a:off x="4572000" y="4411362"/>
              <a:ext cx="1768690" cy="1180071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6D0269-75DE-BFB3-52C6-BAAE16AE5947}"/>
                </a:ext>
              </a:extLst>
            </p:cNvPr>
            <p:cNvSpPr txBox="1"/>
            <p:nvPr/>
          </p:nvSpPr>
          <p:spPr>
            <a:xfrm>
              <a:off x="2049638" y="4678231"/>
              <a:ext cx="2223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Hola Matt!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944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1F0C5-E03B-3D49-05F0-30CA746F3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C1BB-46C6-334C-AF81-8D56C92A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State in our Component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7F3B1-63D7-3C70-6913-2B7E92A3A2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8CC0D1-D953-EE93-28A7-76D61353292F}"/>
              </a:ext>
            </a:extLst>
          </p:cNvPr>
          <p:cNvSpPr txBox="1"/>
          <p:nvPr/>
        </p:nvSpPr>
        <p:spPr>
          <a:xfrm>
            <a:off x="457200" y="1305341"/>
            <a:ext cx="82296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.state.lang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Matt!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.doEngClick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}&gt;Eng&lt;/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&gt;Hi, Matt!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({lang: "es"};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0473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E4DB7-FC8E-276A-E427-094EADAAD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3780-D94D-F4A5-A739-75EE720B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and Component State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1A161-1C60-8C7D-C14B-8C8952EF1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16820"/>
            <a:ext cx="8229600" cy="3468139"/>
          </a:xfrm>
        </p:spPr>
        <p:txBody>
          <a:bodyPr/>
          <a:lstStyle/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600" dirty="0"/>
              <a:t>Must call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sz="2600" dirty="0"/>
              <a:t> to change the state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directly modifying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is a (</a:t>
            </a:r>
            <a:r>
              <a:rPr lang="en-US" sz="2200" b="1" dirty="0">
                <a:solidFill>
                  <a:srgbClr val="C0000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painful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) bug</a:t>
            </a:r>
          </a:p>
          <a:p>
            <a:pPr lvl="2"/>
            <a:endParaRPr lang="en-US" sz="1600" dirty="0">
              <a:cs typeface="Courier New" panose="02070309020205020404" pitchFamily="49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React will automatically re-render when state changes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but this does not happen </a:t>
            </a:r>
            <a:r>
              <a:rPr lang="en-US" sz="2200" i="1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instantly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832BC-4CF0-A43A-3A9B-BA64E9A0A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158A2-16C4-B3BE-D771-DC880192C91F}"/>
              </a:ext>
            </a:extLst>
          </p:cNvPr>
          <p:cNvSpPr txBox="1"/>
          <p:nvPr/>
        </p:nvSpPr>
        <p:spPr>
          <a:xfrm>
            <a:off x="457200" y="1264558"/>
            <a:ext cx="822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({lang: "es"};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374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Responds to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dirty="0"/>
              <a:t>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606642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  HTML on screen = render(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this.state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56447C-D0E7-7051-E328-C5D3E4E6B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71210" y="2815389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E0C5E2E-FD58-4874-BA51-7773D33FEC0F}"/>
              </a:ext>
            </a:extLst>
          </p:cNvPr>
          <p:cNvSpPr txBox="1"/>
          <p:nvPr/>
        </p:nvSpPr>
        <p:spPr>
          <a:xfrm>
            <a:off x="348916" y="3015444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FDD8D-8F9F-05BE-8B40-FA6B5B9D94EF}"/>
              </a:ext>
            </a:extLst>
          </p:cNvPr>
          <p:cNvSpPr txBox="1"/>
          <p:nvPr/>
        </p:nvSpPr>
        <p:spPr>
          <a:xfrm>
            <a:off x="2085205" y="2367858"/>
            <a:ext cx="171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Component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03850-EADA-9A68-3022-ABC91D718444}"/>
              </a:ext>
            </a:extLst>
          </p:cNvPr>
          <p:cNvSpPr txBox="1"/>
          <p:nvPr/>
        </p:nvSpPr>
        <p:spPr>
          <a:xfrm>
            <a:off x="4740079" y="2372048"/>
            <a:ext cx="948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React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69D324-E528-B54E-21D5-22632AD2C95C}"/>
              </a:ext>
            </a:extLst>
          </p:cNvPr>
          <p:cNvSpPr txBox="1"/>
          <p:nvPr/>
        </p:nvSpPr>
        <p:spPr>
          <a:xfrm>
            <a:off x="2085205" y="3012085"/>
            <a:ext cx="1539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7377F-5DB4-A95A-6DA9-0EE9961AE78C}"/>
              </a:ext>
            </a:extLst>
          </p:cNvPr>
          <p:cNvSpPr txBox="1"/>
          <p:nvPr/>
        </p:nvSpPr>
        <p:spPr>
          <a:xfrm>
            <a:off x="4740079" y="3018379"/>
            <a:ext cx="282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 = HTML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render(s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  <a:endParaRPr lang="en-US" baseline="-25000" dirty="0"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3826ED-7C56-E063-067D-F6B2DF9F6F8E}"/>
              </a:ext>
            </a:extLst>
          </p:cNvPr>
          <p:cNvSpPr txBox="1"/>
          <p:nvPr/>
        </p:nvSpPr>
        <p:spPr>
          <a:xfrm>
            <a:off x="2085205" y="3629343"/>
            <a:ext cx="176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this.setState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81D6B-F333-F077-3FB4-696F519105AB}"/>
              </a:ext>
            </a:extLst>
          </p:cNvPr>
          <p:cNvSpPr txBox="1"/>
          <p:nvPr/>
        </p:nvSpPr>
        <p:spPr>
          <a:xfrm>
            <a:off x="4740079" y="4249234"/>
            <a:ext cx="260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 HTML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render(s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62E30A-EC65-4B12-A88C-0E18F76A29E2}"/>
              </a:ext>
            </a:extLst>
          </p:cNvPr>
          <p:cNvSpPr txBox="1"/>
          <p:nvPr/>
        </p:nvSpPr>
        <p:spPr>
          <a:xfrm>
            <a:off x="348916" y="3632702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E1E077-26B1-5442-CD4B-C203B0BEB99C}"/>
              </a:ext>
            </a:extLst>
          </p:cNvPr>
          <p:cNvSpPr txBox="1"/>
          <p:nvPr/>
        </p:nvSpPr>
        <p:spPr>
          <a:xfrm>
            <a:off x="348916" y="4256241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30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2A98CE-4834-0581-60EA-07149659B968}"/>
              </a:ext>
            </a:extLst>
          </p:cNvPr>
          <p:cNvSpPr txBox="1"/>
          <p:nvPr/>
        </p:nvSpPr>
        <p:spPr>
          <a:xfrm>
            <a:off x="2087419" y="4249234"/>
            <a:ext cx="1539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EF7E8F-D5A5-E61A-09E7-FB46FEDB3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39779" y="2815388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1A6AAF-B6BA-BB06-48DA-9845C3183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24537" y="2815389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09E6FC-080D-9606-EA08-409AB76FFABD}"/>
              </a:ext>
            </a:extLst>
          </p:cNvPr>
          <p:cNvSpPr txBox="1"/>
          <p:nvPr/>
        </p:nvSpPr>
        <p:spPr>
          <a:xfrm>
            <a:off x="1534746" y="5779274"/>
            <a:ext cx="641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React updates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and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HTML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simultaneously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60983-86CF-F5E2-B779-D4999B2BD9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Component with an Event 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229601" cy="5140800"/>
          </a:xfrm>
        </p:spPr>
        <p:txBody>
          <a:bodyPr/>
          <a:lstStyle/>
          <a:p>
            <a:r>
              <a:rPr lang="en-US" sz="2600" dirty="0"/>
              <a:t>Pass method to be called as argument (a “</a:t>
            </a:r>
            <a:r>
              <a:rPr lang="en-US" sz="2600" dirty="0">
                <a:solidFill>
                  <a:srgbClr val="0070C0"/>
                </a:solidFill>
              </a:rPr>
              <a:t>callback</a:t>
            </a:r>
            <a:r>
              <a:rPr lang="en-US" sz="2600" dirty="0"/>
              <a:t>”):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r>
              <a:rPr lang="en-US" sz="2600" dirty="0"/>
              <a:t>Be careful not to do this: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r>
              <a:rPr lang="en-US" sz="2600" dirty="0"/>
              <a:t>Including parentheses here is a bug!</a:t>
            </a:r>
          </a:p>
          <a:p>
            <a:pPr lvl="1"/>
            <a:r>
              <a:rPr lang="en-US" sz="2200" dirty="0"/>
              <a:t>that would call the method inside render</a:t>
            </a:r>
          </a:p>
          <a:p>
            <a:pPr lvl="2"/>
            <a:r>
              <a:rPr lang="en-US" sz="1800" dirty="0"/>
              <a:t>passing its return value as the value of 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/>
              <a:t> attribute</a:t>
            </a:r>
          </a:p>
          <a:p>
            <a:pPr lvl="1"/>
            <a:r>
              <a:rPr lang="en-US" sz="2200" dirty="0"/>
              <a:t>we want to pass the method to the button, and</a:t>
            </a:r>
            <a:br>
              <a:rPr lang="en-US" sz="2200" dirty="0"/>
            </a:br>
            <a:r>
              <a:rPr lang="en-US" sz="2200" dirty="0"/>
              <a:t>have it called when the click occurs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AE360-9C50-9B05-4EDD-B6D7C30A7A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7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the UI in the Page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page has a placeholder in the HTML: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="main"&gt;&lt;/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/>
              <a:t>				(empty DIV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600" dirty="0"/>
              <a:t>)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400" dirty="0"/>
              <a:t>Put HTML into it from code like this:</a:t>
            </a:r>
          </a:p>
          <a:p>
            <a:pPr lvl="2"/>
            <a:endParaRPr lang="en-US" sz="1200" dirty="0"/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root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/&gt;);</a:t>
            </a:r>
          </a:p>
          <a:p>
            <a:pPr lvl="2"/>
            <a:endParaRPr lang="en-US" sz="1200" dirty="0"/>
          </a:p>
          <a:p>
            <a:pPr lvl="1"/>
            <a:r>
              <a:rPr lang="en-US" sz="1800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2000" dirty="0"/>
              <a:t> is a function provided by the React library</a:t>
            </a:r>
          </a:p>
          <a:p>
            <a:pPr lvl="2"/>
            <a:r>
              <a:rPr lang="en-US" sz="1600" dirty="0"/>
              <a:t>tells React that it should keep the HTML in the page matching what render returns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A1C5-E941-0AC8-4D3F-5FE8D44B1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9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1844D-3039-4B14-1EAD-BB51ADD88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BCD96-4E28-6041-21B7-C86991D7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331 Server Programming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542C5-AF03-AE1E-90CE-CFC3A6CEE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9852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Server Code runs </a:t>
            </a:r>
            <a:r>
              <a:rPr lang="en-US" i="1" dirty="0"/>
              <a:t>forever</a:t>
            </a:r>
            <a:r>
              <a:rPr lang="en-US" dirty="0"/>
              <a:t>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6FB1B-F344-6CE0-EE65-BBF456449A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34" name="Group 33" descr="A server (written in JS or not) runs forever, in an infinite loop.">
            <a:extLst>
              <a:ext uri="{FF2B5EF4-FFF2-40B4-BE49-F238E27FC236}">
                <a16:creationId xmlns:a16="http://schemas.microsoft.com/office/drawing/2014/main" id="{620B4321-320D-4F4C-AE4F-FDA10A857B88}"/>
              </a:ext>
            </a:extLst>
          </p:cNvPr>
          <p:cNvGrpSpPr/>
          <p:nvPr/>
        </p:nvGrpSpPr>
        <p:grpSpPr>
          <a:xfrm>
            <a:off x="1159871" y="2829265"/>
            <a:ext cx="2648200" cy="3527085"/>
            <a:chOff x="1159871" y="2829265"/>
            <a:chExt cx="2648200" cy="352708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B03ECE-91A0-4C27-93B7-FFFD8D4B8DA2}"/>
                </a:ext>
              </a:extLst>
            </p:cNvPr>
            <p:cNvSpPr txBox="1"/>
            <p:nvPr/>
          </p:nvSpPr>
          <p:spPr>
            <a:xfrm>
              <a:off x="2164466" y="2829265"/>
              <a:ext cx="1643605" cy="1970589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.</a:t>
              </a:r>
              <a:r>
                <a:rPr lang="en-US" sz="3600" dirty="0" err="1">
                  <a:latin typeface="Franklin Gothic Medium"/>
                  <a:cs typeface="Franklin Gothic Medium"/>
                </a:rPr>
                <a:t>js</a:t>
              </a:r>
              <a:endParaRPr lang="en-US" sz="3600" dirty="0">
                <a:latin typeface="Franklin Gothic Medium"/>
                <a:cs typeface="Franklin Gothic Medium"/>
              </a:endParaRPr>
            </a:p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file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6F01E034-6219-4ADF-D0FB-09696D5E2472}"/>
                </a:ext>
              </a:extLst>
            </p:cNvPr>
            <p:cNvCxnSpPr>
              <a:stCxn id="5" idx="1"/>
              <a:endCxn id="5" idx="2"/>
            </p:cNvCxnSpPr>
            <p:nvPr/>
          </p:nvCxnSpPr>
          <p:spPr>
            <a:xfrm rot="10800000" flipH="1" flipV="1">
              <a:off x="2164465" y="3814560"/>
              <a:ext cx="821803" cy="985294"/>
            </a:xfrm>
            <a:prstGeom prst="curvedConnector4">
              <a:avLst>
                <a:gd name="adj1" fmla="val -137676"/>
                <a:gd name="adj2" fmla="val 204258"/>
              </a:avLst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47FFF68-FCDE-93F9-5BD0-58F002BD0CDF}"/>
                </a:ext>
              </a:extLst>
            </p:cNvPr>
            <p:cNvSpPr txBox="1"/>
            <p:nvPr/>
          </p:nvSpPr>
          <p:spPr>
            <a:xfrm>
              <a:off x="1159871" y="5894685"/>
              <a:ext cx="18263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infinite loop!</a:t>
              </a:r>
            </a:p>
          </p:txBody>
        </p:sp>
      </p:grpSp>
      <p:grpSp>
        <p:nvGrpSpPr>
          <p:cNvPr id="32" name="Group 31" descr="When a client (e.g. a browser) sends in an incoming request (e.g. a GET request for the path at /hi)">
            <a:extLst>
              <a:ext uri="{FF2B5EF4-FFF2-40B4-BE49-F238E27FC236}">
                <a16:creationId xmlns:a16="http://schemas.microsoft.com/office/drawing/2014/main" id="{689EA33A-26AE-9690-9D61-50E18D172486}"/>
              </a:ext>
            </a:extLst>
          </p:cNvPr>
          <p:cNvGrpSpPr/>
          <p:nvPr/>
        </p:nvGrpSpPr>
        <p:grpSpPr>
          <a:xfrm>
            <a:off x="3808071" y="1998621"/>
            <a:ext cx="3786270" cy="1430379"/>
            <a:chOff x="3808071" y="1998621"/>
            <a:chExt cx="3786270" cy="143037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664E127-E68E-8A8A-968B-C6CFF6B05875}"/>
                </a:ext>
              </a:extLst>
            </p:cNvPr>
            <p:cNvSpPr txBox="1"/>
            <p:nvPr/>
          </p:nvSpPr>
          <p:spPr>
            <a:xfrm>
              <a:off x="4889754" y="2559934"/>
              <a:ext cx="27045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for each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incoming request…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EA933F3-AB1D-C2D4-2940-3BC5273CE6CB}"/>
                </a:ext>
              </a:extLst>
            </p:cNvPr>
            <p:cNvGrpSpPr/>
            <p:nvPr/>
          </p:nvGrpSpPr>
          <p:grpSpPr>
            <a:xfrm>
              <a:off x="3808071" y="1998621"/>
              <a:ext cx="2300486" cy="1430379"/>
              <a:chOff x="3808071" y="1998621"/>
              <a:chExt cx="2300486" cy="143037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F01837-C72D-ADB3-D59A-CB4E2731D9B6}"/>
                  </a:ext>
                </a:extLst>
              </p:cNvPr>
              <p:cNvSpPr txBox="1"/>
              <p:nvPr/>
            </p:nvSpPr>
            <p:spPr>
              <a:xfrm>
                <a:off x="4888992" y="1998621"/>
                <a:ext cx="1219565" cy="46166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GET: /hi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4C821DF-5645-4F5F-B67B-89C6E16322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08071" y="2460286"/>
                <a:ext cx="1080921" cy="968714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 descr="The server calls the function associated with that route, and then sends a response, e.g. a JSON object/record with a key `msg` and the body `”see saylaufey.com”`">
            <a:extLst>
              <a:ext uri="{FF2B5EF4-FFF2-40B4-BE49-F238E27FC236}">
                <a16:creationId xmlns:a16="http://schemas.microsoft.com/office/drawing/2014/main" id="{89D0D71A-67A5-0734-A578-12D39891418C}"/>
              </a:ext>
            </a:extLst>
          </p:cNvPr>
          <p:cNvGrpSpPr/>
          <p:nvPr/>
        </p:nvGrpSpPr>
        <p:grpSpPr>
          <a:xfrm>
            <a:off x="3808071" y="4221072"/>
            <a:ext cx="5179641" cy="2146516"/>
            <a:chOff x="3808071" y="4221072"/>
            <a:chExt cx="5179641" cy="214651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AF4E36-186F-501E-F1C7-76068BF84B48}"/>
                </a:ext>
              </a:extLst>
            </p:cNvPr>
            <p:cNvSpPr txBox="1"/>
            <p:nvPr/>
          </p:nvSpPr>
          <p:spPr>
            <a:xfrm>
              <a:off x="4817853" y="4236614"/>
              <a:ext cx="416985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server calls the route function,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and sends a response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A0F555B-AB3C-12A9-4D57-662C1210F3E0}"/>
                </a:ext>
              </a:extLst>
            </p:cNvPr>
            <p:cNvGrpSpPr/>
            <p:nvPr/>
          </p:nvGrpSpPr>
          <p:grpSpPr>
            <a:xfrm>
              <a:off x="3808071" y="4221072"/>
              <a:ext cx="5031130" cy="2146516"/>
              <a:chOff x="3808071" y="4221072"/>
              <a:chExt cx="5031130" cy="2146516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EC8E58-2DEC-29BF-A02F-B03A3A688815}"/>
                  </a:ext>
                </a:extLst>
              </p:cNvPr>
              <p:cNvSpPr txBox="1"/>
              <p:nvPr/>
            </p:nvSpPr>
            <p:spPr>
              <a:xfrm>
                <a:off x="4888993" y="5167259"/>
                <a:ext cx="3950208" cy="12003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response: {</a:t>
                </a:r>
              </a:p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   msg: "see </a:t>
                </a:r>
                <a:r>
                  <a:rPr lang="en-US" sz="2400" dirty="0" err="1">
                    <a:latin typeface="Franklin Gothic Medium"/>
                    <a:cs typeface="Franklin Gothic Medium"/>
                  </a:rPr>
                  <a:t>saylaufey.com</a:t>
                </a:r>
                <a:r>
                  <a:rPr lang="en-US" sz="2400" dirty="0">
                    <a:latin typeface="Franklin Gothic Medium"/>
                    <a:cs typeface="Franklin Gothic Medium"/>
                  </a:rPr>
                  <a:t>”</a:t>
                </a:r>
              </a:p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}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93FF6F-B16C-A751-6FE2-F6974F2F7341}"/>
                  </a:ext>
                </a:extLst>
              </p:cNvPr>
              <p:cNvCxnSpPr>
                <a:cxnSpLocks/>
                <a:endCxn id="25" idx="1"/>
              </p:cNvCxnSpPr>
              <p:nvPr/>
            </p:nvCxnSpPr>
            <p:spPr>
              <a:xfrm>
                <a:off x="3808071" y="4221072"/>
                <a:ext cx="1080922" cy="1546352"/>
              </a:xfrm>
              <a:prstGeom prst="straightConnector1">
                <a:avLst/>
              </a:prstGeom>
              <a:ln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1160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EE6BD-CCD7-3C68-11D9-2DAE83441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66492-36C4-1544-840E-6ED7D9DB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the UI in the Page: Props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A2BBC-E945-CFD4-E4CD-EA87A5D43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page has a placeholder in the HTML: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="main"&gt;&lt;/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/>
              <a:t>				(empty DIV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600" dirty="0"/>
              <a:t>)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400" dirty="0"/>
              <a:t>Put HTML into it from code like this:</a:t>
            </a:r>
          </a:p>
          <a:p>
            <a:pPr lvl="2"/>
            <a:endParaRPr lang="en-US" sz="1200" dirty="0"/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root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={"Matt"}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={3}/&gt;);</a:t>
            </a:r>
          </a:p>
          <a:p>
            <a:pPr lvl="2"/>
            <a:endParaRPr lang="en-US" sz="1200" dirty="0"/>
          </a:p>
          <a:p>
            <a:pPr lvl="1"/>
            <a:r>
              <a:rPr lang="en-US" sz="2000" dirty="0"/>
              <a:t>in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2000" dirty="0"/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000" dirty="0"/>
              <a:t> will be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{name: "Matt", size: 3}</a:t>
            </a:r>
          </a:p>
          <a:p>
            <a:pPr lvl="1"/>
            <a:r>
              <a:rPr lang="en-US" sz="1800" dirty="0"/>
              <a:t>each component is a custom tag with its own attributes ("properties")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2C0B728E-6132-F5F9-9E0E-20815BB48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662268" y="2986795"/>
            <a:ext cx="164902" cy="2316740"/>
          </a:xfrm>
          <a:prstGeom prst="leftBrace">
            <a:avLst/>
          </a:prstGeom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F60C8-EDC8-27CD-BF15-657CE2491A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09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Props and State,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}!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.doEngClick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}&gt;Eng&lt;/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600" dirty="0"/>
              <a:t> can use both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600" dirty="0"/>
              <a:t> and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difference 1: caller give us props, but we set our state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difference 2: we can </a:t>
            </a:r>
            <a:r>
              <a:rPr lang="en-US" sz="2200" i="1" dirty="0">
                <a:cs typeface="Courier New" panose="02070309020205020404" pitchFamily="49" charset="0"/>
              </a:rPr>
              <a:t>change</a:t>
            </a:r>
            <a:r>
              <a:rPr lang="en-US" sz="2200" dirty="0">
                <a:cs typeface="Courier New" panose="02070309020205020404" pitchFamily="49" charset="0"/>
              </a:rPr>
              <a:t> our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59372-CF68-DC94-ADA1-AE00BD217D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429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CFAD8-CAF2-517B-F901-633C14391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5CA0-DF58-9B02-8BBD-F1C07E4D6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3"/>
            <a:ext cx="4418635" cy="815815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More React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9856F4-508A-DD1E-8816-993D75BC6A6D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875324D-A45B-9CB3-8801-55D565637C3E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B15DD-FE2B-5084-A1A0-A06066A47EC8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400E8F8-210F-9712-5F43-888068620B25}"/>
              </a:ext>
            </a:extLst>
          </p:cNvPr>
          <p:cNvSpPr txBox="1">
            <a:spLocks/>
          </p:cNvSpPr>
          <p:nvPr/>
        </p:nvSpPr>
        <p:spPr>
          <a:xfrm>
            <a:off x="5836132" y="5665921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#1118</a:t>
            </a:r>
          </a:p>
        </p:txBody>
      </p:sp>
      <p:pic>
        <p:nvPicPr>
          <p:cNvPr id="1026" name="Picture 2" descr="XKCD 1118.&#10;Person 1: Remember when we prosecuted Microsoft for bundling a browser with an OS? Imagine the future we'd live in if we'd been willing to let one tech company amass that much power.&#10;Person 2: Thank God we nipped that in the bud.&#10;Transcript from: https://www.explainxkcd.com/wiki/index.php/1118:_Microsoft">
            <a:extLst>
              <a:ext uri="{FF2B5EF4-FFF2-40B4-BE49-F238E27FC236}">
                <a16:creationId xmlns:a16="http://schemas.microsoft.com/office/drawing/2014/main" id="{67ECF1E2-7555-775C-7624-0CFD10388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193" y="990034"/>
            <a:ext cx="3530600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0228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413C-3B06-8E84-3E98-A018A404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“Old School UI” model (1/2)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0ECCD8-0F28-7A2D-902A-003D1F7F01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B22AA36-BCCB-BB8A-AC95-42EFCC6A0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7528" y="2412971"/>
            <a:ext cx="828773" cy="2140993"/>
            <a:chOff x="1106905" y="1949117"/>
            <a:chExt cx="433137" cy="111893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BEFB9C8-23BB-D75C-8578-5CC9FAA91536}"/>
                </a:ext>
              </a:extLst>
            </p:cNvPr>
            <p:cNvSpPr/>
            <p:nvPr/>
          </p:nvSpPr>
          <p:spPr>
            <a:xfrm>
              <a:off x="1106905" y="1949117"/>
              <a:ext cx="433137" cy="433137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A638970-704E-5E6C-4ECE-3FF28F791579}"/>
                </a:ext>
              </a:extLst>
            </p:cNvPr>
            <p:cNvCxnSpPr>
              <a:stCxn id="4" idx="4"/>
            </p:cNvCxnSpPr>
            <p:nvPr/>
          </p:nvCxnSpPr>
          <p:spPr>
            <a:xfrm flipH="1">
              <a:off x="1323473" y="2382254"/>
              <a:ext cx="1" cy="42110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821A75B-40C1-B9B5-504D-9584188F39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905" y="2803358"/>
              <a:ext cx="216568" cy="26469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30947B6-34C2-FD9B-A6D5-B3CCF54F1B2E}"/>
                </a:ext>
              </a:extLst>
            </p:cNvPr>
            <p:cNvCxnSpPr>
              <a:cxnSpLocks/>
            </p:cNvCxnSpPr>
            <p:nvPr/>
          </p:nvCxnSpPr>
          <p:spPr>
            <a:xfrm>
              <a:off x="1323473" y="2815391"/>
              <a:ext cx="216569" cy="25266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CB0B3B1-154B-462E-84B3-16BE1137CC2F}"/>
                </a:ext>
              </a:extLst>
            </p:cNvPr>
            <p:cNvCxnSpPr/>
            <p:nvPr/>
          </p:nvCxnSpPr>
          <p:spPr>
            <a:xfrm>
              <a:off x="1106905" y="2592806"/>
              <a:ext cx="43313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0F10AD7-3B3D-E778-689E-475D747AC37C}"/>
                </a:ext>
              </a:extLst>
            </p:cNvPr>
            <p:cNvSpPr/>
            <p:nvPr/>
          </p:nvSpPr>
          <p:spPr>
            <a:xfrm>
              <a:off x="1211247" y="2077937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39BA9CD-8DB7-4300-DB01-14651689276B}"/>
                </a:ext>
              </a:extLst>
            </p:cNvPr>
            <p:cNvSpPr/>
            <p:nvPr/>
          </p:nvSpPr>
          <p:spPr>
            <a:xfrm>
              <a:off x="1375644" y="2077936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7BC52044-BD8F-7262-EA35-E3E4241A2051}"/>
                </a:ext>
              </a:extLst>
            </p:cNvPr>
            <p:cNvSpPr/>
            <p:nvPr/>
          </p:nvSpPr>
          <p:spPr>
            <a:xfrm>
              <a:off x="1238733" y="2247307"/>
              <a:ext cx="169479" cy="47310"/>
            </a:xfrm>
            <a:custGeom>
              <a:avLst/>
              <a:gdLst>
                <a:gd name="connsiteX0" fmla="*/ 0 w 169479"/>
                <a:gd name="connsiteY0" fmla="*/ 0 h 47310"/>
                <a:gd name="connsiteX1" fmla="*/ 82769 w 169479"/>
                <a:gd name="connsiteY1" fmla="*/ 47296 h 47310"/>
                <a:gd name="connsiteX2" fmla="*/ 169479 w 169479"/>
                <a:gd name="connsiteY2" fmla="*/ 3941 h 4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479" h="47310">
                  <a:moveTo>
                    <a:pt x="0" y="0"/>
                  </a:moveTo>
                  <a:cubicBezTo>
                    <a:pt x="27261" y="23319"/>
                    <a:pt x="54523" y="46639"/>
                    <a:pt x="82769" y="47296"/>
                  </a:cubicBezTo>
                  <a:cubicBezTo>
                    <a:pt x="111016" y="47953"/>
                    <a:pt x="140247" y="25947"/>
                    <a:pt x="169479" y="3941"/>
                  </a:cubicBezTo>
                </a:path>
              </a:pathLst>
            </a:cu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 descr="An app with the text “Hello Matt” and a button to switch to Spanish.">
            <a:extLst>
              <a:ext uri="{FF2B5EF4-FFF2-40B4-BE49-F238E27FC236}">
                <a16:creationId xmlns:a16="http://schemas.microsoft.com/office/drawing/2014/main" id="{6C4E5516-439C-0BA8-BF07-0419C9594258}"/>
              </a:ext>
            </a:extLst>
          </p:cNvPr>
          <p:cNvGrpSpPr/>
          <p:nvPr/>
        </p:nvGrpSpPr>
        <p:grpSpPr>
          <a:xfrm>
            <a:off x="2648198" y="2218713"/>
            <a:ext cx="2671937" cy="2420574"/>
            <a:chOff x="2648198" y="2218713"/>
            <a:chExt cx="2671937" cy="2420574"/>
          </a:xfrm>
        </p:grpSpPr>
        <p:sp>
          <p:nvSpPr>
            <p:cNvPr id="25" name="Rectangle 24" descr="A simple app that says “Hello Matt” and a button that says Español.">
              <a:extLst>
                <a:ext uri="{FF2B5EF4-FFF2-40B4-BE49-F238E27FC236}">
                  <a16:creationId xmlns:a16="http://schemas.microsoft.com/office/drawing/2014/main" id="{3B7EF7F7-C82B-A721-CBCE-8D9F94191C0E}"/>
                </a:ext>
              </a:extLst>
            </p:cNvPr>
            <p:cNvSpPr/>
            <p:nvPr/>
          </p:nvSpPr>
          <p:spPr>
            <a:xfrm>
              <a:off x="2648198" y="2218713"/>
              <a:ext cx="2671937" cy="242057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CCEE557-BA81-822E-F71D-952DEB612CEE}"/>
                </a:ext>
              </a:extLst>
            </p:cNvPr>
            <p:cNvSpPr txBox="1"/>
            <p:nvPr/>
          </p:nvSpPr>
          <p:spPr>
            <a:xfrm>
              <a:off x="2734409" y="2668058"/>
              <a:ext cx="2585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Hello Matt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C5B5CD8-0959-E569-71EA-21E1D9565B80}"/>
                </a:ext>
              </a:extLst>
            </p:cNvPr>
            <p:cNvSpPr txBox="1"/>
            <p:nvPr/>
          </p:nvSpPr>
          <p:spPr>
            <a:xfrm>
              <a:off x="2976134" y="3839064"/>
              <a:ext cx="1226618" cy="46166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Español</a:t>
              </a:r>
            </a:p>
          </p:txBody>
        </p:sp>
      </p:grpSp>
      <p:cxnSp>
        <p:nvCxnSpPr>
          <p:cNvPr id="30" name="Straight Connector 29" descr="The user clicks on the Español button">
            <a:extLst>
              <a:ext uri="{FF2B5EF4-FFF2-40B4-BE49-F238E27FC236}">
                <a16:creationId xmlns:a16="http://schemas.microsoft.com/office/drawing/2014/main" id="{E28BCCC6-47F2-FF45-B73C-368BC4332680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1876301" y="3644618"/>
            <a:ext cx="1099833" cy="42527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 descr="Then, JavaScript code runs to modify the DOM / HTML to update the app. It needs to find the state in the current app, then update it to the new version.">
            <a:extLst>
              <a:ext uri="{FF2B5EF4-FFF2-40B4-BE49-F238E27FC236}">
                <a16:creationId xmlns:a16="http://schemas.microsoft.com/office/drawing/2014/main" id="{08516B69-5CCC-C8EE-E054-081F7F8659E7}"/>
              </a:ext>
            </a:extLst>
          </p:cNvPr>
          <p:cNvCxnSpPr>
            <a:cxnSpLocks/>
            <a:stCxn id="25" idx="2"/>
            <a:endCxn id="25" idx="3"/>
          </p:cNvCxnSpPr>
          <p:nvPr/>
        </p:nvCxnSpPr>
        <p:spPr>
          <a:xfrm rot="5400000" flipH="1" flipV="1">
            <a:off x="4047007" y="3366160"/>
            <a:ext cx="1210287" cy="1335968"/>
          </a:xfrm>
          <a:prstGeom prst="curvedConnector4">
            <a:avLst>
              <a:gd name="adj1" fmla="val -51268"/>
              <a:gd name="adj2" fmla="val 149111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9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8ADFA-8753-F7C6-3E0D-9113A7352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F58D-A56A-B8BD-010E-485CEBAD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“Old School UI” model (2/2)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D50A1F-A4DF-B887-4A94-D0C2C391F2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1DE4EF-2D91-002F-8227-9CC12D3E0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7528" y="2412971"/>
            <a:ext cx="828773" cy="2140993"/>
            <a:chOff x="1106905" y="1949117"/>
            <a:chExt cx="433137" cy="111893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58819C4-F547-C5FE-41BC-CA994284D4C9}"/>
                </a:ext>
              </a:extLst>
            </p:cNvPr>
            <p:cNvSpPr/>
            <p:nvPr/>
          </p:nvSpPr>
          <p:spPr>
            <a:xfrm>
              <a:off x="1106905" y="1949117"/>
              <a:ext cx="433137" cy="433137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9150F5A-485E-4F8B-6745-A077F8C52857}"/>
                </a:ext>
              </a:extLst>
            </p:cNvPr>
            <p:cNvCxnSpPr>
              <a:stCxn id="4" idx="4"/>
            </p:cNvCxnSpPr>
            <p:nvPr/>
          </p:nvCxnSpPr>
          <p:spPr>
            <a:xfrm flipH="1">
              <a:off x="1323473" y="2382254"/>
              <a:ext cx="1" cy="42110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EED899B-020A-90C2-769B-8BD4DD7525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905" y="2803358"/>
              <a:ext cx="216568" cy="26469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05B858B-09D4-5C6D-4D1F-2B614D2C5D80}"/>
                </a:ext>
              </a:extLst>
            </p:cNvPr>
            <p:cNvCxnSpPr>
              <a:cxnSpLocks/>
            </p:cNvCxnSpPr>
            <p:nvPr/>
          </p:nvCxnSpPr>
          <p:spPr>
            <a:xfrm>
              <a:off x="1323473" y="2815391"/>
              <a:ext cx="216569" cy="25266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830B482-5EB8-2282-465C-60500DF293D0}"/>
                </a:ext>
              </a:extLst>
            </p:cNvPr>
            <p:cNvCxnSpPr/>
            <p:nvPr/>
          </p:nvCxnSpPr>
          <p:spPr>
            <a:xfrm>
              <a:off x="1106905" y="2592806"/>
              <a:ext cx="43313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2438148-C660-9D1C-4638-BB8FE0EED0F2}"/>
                </a:ext>
              </a:extLst>
            </p:cNvPr>
            <p:cNvSpPr/>
            <p:nvPr/>
          </p:nvSpPr>
          <p:spPr>
            <a:xfrm>
              <a:off x="1211247" y="2077937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B670945-9CEF-B3F7-F1D1-A30F5CBDC228}"/>
                </a:ext>
              </a:extLst>
            </p:cNvPr>
            <p:cNvSpPr/>
            <p:nvPr/>
          </p:nvSpPr>
          <p:spPr>
            <a:xfrm>
              <a:off x="1375644" y="2077936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F75A679-DBB0-2285-9CEC-5B790252BB96}"/>
                </a:ext>
              </a:extLst>
            </p:cNvPr>
            <p:cNvSpPr/>
            <p:nvPr/>
          </p:nvSpPr>
          <p:spPr>
            <a:xfrm>
              <a:off x="1238733" y="2247307"/>
              <a:ext cx="169479" cy="47310"/>
            </a:xfrm>
            <a:custGeom>
              <a:avLst/>
              <a:gdLst>
                <a:gd name="connsiteX0" fmla="*/ 0 w 169479"/>
                <a:gd name="connsiteY0" fmla="*/ 0 h 47310"/>
                <a:gd name="connsiteX1" fmla="*/ 82769 w 169479"/>
                <a:gd name="connsiteY1" fmla="*/ 47296 h 47310"/>
                <a:gd name="connsiteX2" fmla="*/ 169479 w 169479"/>
                <a:gd name="connsiteY2" fmla="*/ 3941 h 4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479" h="47310">
                  <a:moveTo>
                    <a:pt x="0" y="0"/>
                  </a:moveTo>
                  <a:cubicBezTo>
                    <a:pt x="27261" y="23319"/>
                    <a:pt x="54523" y="46639"/>
                    <a:pt x="82769" y="47296"/>
                  </a:cubicBezTo>
                  <a:cubicBezTo>
                    <a:pt x="111016" y="47953"/>
                    <a:pt x="140247" y="25947"/>
                    <a:pt x="169479" y="3941"/>
                  </a:cubicBezTo>
                </a:path>
              </a:pathLst>
            </a:cu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 descr="The user clicks on the Español button">
            <a:extLst>
              <a:ext uri="{FF2B5EF4-FFF2-40B4-BE49-F238E27FC236}">
                <a16:creationId xmlns:a16="http://schemas.microsoft.com/office/drawing/2014/main" id="{749DFB57-4B17-83C6-1BFB-8B6CA669ED61}"/>
              </a:ext>
            </a:extLst>
          </p:cNvPr>
          <p:cNvCxnSpPr>
            <a:cxnSpLocks/>
          </p:cNvCxnSpPr>
          <p:nvPr/>
        </p:nvCxnSpPr>
        <p:spPr>
          <a:xfrm>
            <a:off x="1876301" y="3644618"/>
            <a:ext cx="1099833" cy="42527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 descr="Then, JavaScript code runs to modify the DOM / HTML to update the app. It needs to find the state in the current app, then update it to the new version.">
            <a:extLst>
              <a:ext uri="{FF2B5EF4-FFF2-40B4-BE49-F238E27FC236}">
                <a16:creationId xmlns:a16="http://schemas.microsoft.com/office/drawing/2014/main" id="{7F6E1149-BA72-064D-4451-3752A148E17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047007" y="3366160"/>
            <a:ext cx="1210287" cy="1335968"/>
          </a:xfrm>
          <a:prstGeom prst="curvedConnector4">
            <a:avLst>
              <a:gd name="adj1" fmla="val -51268"/>
              <a:gd name="adj2" fmla="val 149111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4D81646-8727-6566-4BBE-1BD0A32041AE}"/>
              </a:ext>
            </a:extLst>
          </p:cNvPr>
          <p:cNvSpPr txBox="1"/>
          <p:nvPr/>
        </p:nvSpPr>
        <p:spPr>
          <a:xfrm>
            <a:off x="6262316" y="2330963"/>
            <a:ext cx="26398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State is stored </a:t>
            </a:r>
            <a:r>
              <a:rPr lang="en-US" sz="2400" i="1" dirty="0">
                <a:latin typeface="Franklin Gothic Medium"/>
                <a:cs typeface="Franklin Gothic Medium"/>
              </a:rPr>
              <a:t>in</a:t>
            </a:r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dirty="0">
                <a:latin typeface="Franklin Gothic Medium"/>
                <a:cs typeface="Franklin Gothic Medium"/>
              </a:rPr>
              <a:t>the DOM / HTML.</a:t>
            </a:r>
          </a:p>
          <a:p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dirty="0">
                <a:latin typeface="Franklin Gothic Medium"/>
                <a:cs typeface="Franklin Gothic Medium"/>
              </a:rPr>
              <a:t>Works for small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examples, breaks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with complex apps</a:t>
            </a:r>
          </a:p>
        </p:txBody>
      </p:sp>
      <p:grpSp>
        <p:nvGrpSpPr>
          <p:cNvPr id="39" name="Group 38" descr="The new version of the app is rendered, saying “Hola Matt” with a button to switch to English.">
            <a:extLst>
              <a:ext uri="{FF2B5EF4-FFF2-40B4-BE49-F238E27FC236}">
                <a16:creationId xmlns:a16="http://schemas.microsoft.com/office/drawing/2014/main" id="{CDB504E0-A73E-E487-72D8-AA539154F302}"/>
              </a:ext>
            </a:extLst>
          </p:cNvPr>
          <p:cNvGrpSpPr/>
          <p:nvPr/>
        </p:nvGrpSpPr>
        <p:grpSpPr>
          <a:xfrm>
            <a:off x="2648197" y="2218713"/>
            <a:ext cx="2671937" cy="2420574"/>
            <a:chOff x="2648198" y="2218713"/>
            <a:chExt cx="2671937" cy="242057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B84B26C-79FC-C6AF-59A8-C69008C0BB46}"/>
                </a:ext>
              </a:extLst>
            </p:cNvPr>
            <p:cNvSpPr/>
            <p:nvPr/>
          </p:nvSpPr>
          <p:spPr>
            <a:xfrm>
              <a:off x="2648198" y="2218713"/>
              <a:ext cx="2671937" cy="242057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D33BB30-5909-D386-CAFF-877255C2020F}"/>
                </a:ext>
              </a:extLst>
            </p:cNvPr>
            <p:cNvSpPr txBox="1"/>
            <p:nvPr/>
          </p:nvSpPr>
          <p:spPr>
            <a:xfrm>
              <a:off x="2734409" y="2668058"/>
              <a:ext cx="2585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Hola Matt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E07B193-A48C-371C-ABC3-20D86C8257F3}"/>
                </a:ext>
              </a:extLst>
            </p:cNvPr>
            <p:cNvSpPr txBox="1"/>
            <p:nvPr/>
          </p:nvSpPr>
          <p:spPr>
            <a:xfrm>
              <a:off x="2976134" y="3839064"/>
              <a:ext cx="1132041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English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32023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2120D-4C0B-A888-F7AA-28777B451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E184-2344-EA82-E862-24437F5C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React Model (1/3)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9034D0-0029-5DF5-6436-0BF99402D8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5EE98C-76E3-5D6E-5515-C2AB3ED4C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7528" y="2412971"/>
            <a:ext cx="828773" cy="2140993"/>
            <a:chOff x="1106905" y="1949117"/>
            <a:chExt cx="433137" cy="111893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F5C623B-B13E-E2E6-D597-8DE9C2A3FC21}"/>
                </a:ext>
              </a:extLst>
            </p:cNvPr>
            <p:cNvSpPr/>
            <p:nvPr/>
          </p:nvSpPr>
          <p:spPr>
            <a:xfrm>
              <a:off x="1106905" y="1949117"/>
              <a:ext cx="433137" cy="433137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A2624E6-120F-F4B5-1948-6455F0806D85}"/>
                </a:ext>
              </a:extLst>
            </p:cNvPr>
            <p:cNvCxnSpPr>
              <a:stCxn id="5" idx="4"/>
            </p:cNvCxnSpPr>
            <p:nvPr/>
          </p:nvCxnSpPr>
          <p:spPr>
            <a:xfrm flipH="1">
              <a:off x="1323473" y="2382254"/>
              <a:ext cx="1" cy="42110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41234B2-9053-E5D1-0237-A35581C6B4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905" y="2803358"/>
              <a:ext cx="216568" cy="26469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003ED99-8B01-BBC6-517A-AE9FA2ED8B91}"/>
                </a:ext>
              </a:extLst>
            </p:cNvPr>
            <p:cNvCxnSpPr>
              <a:cxnSpLocks/>
            </p:cNvCxnSpPr>
            <p:nvPr/>
          </p:nvCxnSpPr>
          <p:spPr>
            <a:xfrm>
              <a:off x="1323473" y="2815391"/>
              <a:ext cx="216569" cy="25266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35D40AB-52F9-60CF-4416-34A794B84658}"/>
                </a:ext>
              </a:extLst>
            </p:cNvPr>
            <p:cNvCxnSpPr/>
            <p:nvPr/>
          </p:nvCxnSpPr>
          <p:spPr>
            <a:xfrm>
              <a:off x="1106905" y="2592806"/>
              <a:ext cx="43313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5D975AC-56AF-7A15-1FB3-4B321F92CEAC}"/>
                </a:ext>
              </a:extLst>
            </p:cNvPr>
            <p:cNvSpPr/>
            <p:nvPr/>
          </p:nvSpPr>
          <p:spPr>
            <a:xfrm>
              <a:off x="1211247" y="2077937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2722F82-606F-1540-4D9C-900E13DE954B}"/>
                </a:ext>
              </a:extLst>
            </p:cNvPr>
            <p:cNvSpPr/>
            <p:nvPr/>
          </p:nvSpPr>
          <p:spPr>
            <a:xfrm>
              <a:off x="1375644" y="2077936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89CA9D7-FC0F-2162-9C10-C66FB7883DF5}"/>
                </a:ext>
              </a:extLst>
            </p:cNvPr>
            <p:cNvSpPr/>
            <p:nvPr/>
          </p:nvSpPr>
          <p:spPr>
            <a:xfrm>
              <a:off x="1238733" y="2247307"/>
              <a:ext cx="169479" cy="47310"/>
            </a:xfrm>
            <a:custGeom>
              <a:avLst/>
              <a:gdLst>
                <a:gd name="connsiteX0" fmla="*/ 0 w 169479"/>
                <a:gd name="connsiteY0" fmla="*/ 0 h 47310"/>
                <a:gd name="connsiteX1" fmla="*/ 82769 w 169479"/>
                <a:gd name="connsiteY1" fmla="*/ 47296 h 47310"/>
                <a:gd name="connsiteX2" fmla="*/ 169479 w 169479"/>
                <a:gd name="connsiteY2" fmla="*/ 3941 h 4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479" h="47310">
                  <a:moveTo>
                    <a:pt x="0" y="0"/>
                  </a:moveTo>
                  <a:cubicBezTo>
                    <a:pt x="27261" y="23319"/>
                    <a:pt x="54523" y="46639"/>
                    <a:pt x="82769" y="47296"/>
                  </a:cubicBezTo>
                  <a:cubicBezTo>
                    <a:pt x="111016" y="47953"/>
                    <a:pt x="140247" y="25947"/>
                    <a:pt x="169479" y="3941"/>
                  </a:cubicBezTo>
                </a:path>
              </a:pathLst>
            </a:cu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 descr="An app with the text “Hello Matt” and a button to switch to Spanish.">
            <a:extLst>
              <a:ext uri="{FF2B5EF4-FFF2-40B4-BE49-F238E27FC236}">
                <a16:creationId xmlns:a16="http://schemas.microsoft.com/office/drawing/2014/main" id="{C3745343-54DC-6964-45AF-B23683579CCA}"/>
              </a:ext>
            </a:extLst>
          </p:cNvPr>
          <p:cNvGrpSpPr/>
          <p:nvPr/>
        </p:nvGrpSpPr>
        <p:grpSpPr>
          <a:xfrm>
            <a:off x="2334014" y="2408528"/>
            <a:ext cx="2671937" cy="2420574"/>
            <a:chOff x="2648198" y="2218713"/>
            <a:chExt cx="2671937" cy="2420574"/>
          </a:xfrm>
        </p:grpSpPr>
        <p:sp>
          <p:nvSpPr>
            <p:cNvPr id="14" name="Rectangle 13" descr="A simple app that says “Hello Matt” and a button that says Español.">
              <a:extLst>
                <a:ext uri="{FF2B5EF4-FFF2-40B4-BE49-F238E27FC236}">
                  <a16:creationId xmlns:a16="http://schemas.microsoft.com/office/drawing/2014/main" id="{F426B480-D004-A508-1EBC-70F12287693C}"/>
                </a:ext>
              </a:extLst>
            </p:cNvPr>
            <p:cNvSpPr/>
            <p:nvPr/>
          </p:nvSpPr>
          <p:spPr>
            <a:xfrm>
              <a:off x="2648198" y="2218713"/>
              <a:ext cx="2671937" cy="242057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94EDF7E-0C38-2D18-436E-C01085AC4EDB}"/>
                </a:ext>
              </a:extLst>
            </p:cNvPr>
            <p:cNvSpPr txBox="1"/>
            <p:nvPr/>
          </p:nvSpPr>
          <p:spPr>
            <a:xfrm>
              <a:off x="2734409" y="2668058"/>
              <a:ext cx="2585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Hello Matt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8E6286-41CC-81C9-6B46-809D8925855A}"/>
                </a:ext>
              </a:extLst>
            </p:cNvPr>
            <p:cNvSpPr txBox="1"/>
            <p:nvPr/>
          </p:nvSpPr>
          <p:spPr>
            <a:xfrm>
              <a:off x="2976134" y="3839064"/>
              <a:ext cx="1226618" cy="46166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Español</a:t>
              </a: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DC40F43-1A15-1652-FB71-F37A772CC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79522" y="996425"/>
            <a:ext cx="0" cy="5849700"/>
          </a:xfrm>
          <a:prstGeom prst="line">
            <a:avLst/>
          </a:prstGeom>
          <a:ln>
            <a:solidFill>
              <a:srgbClr val="006B2D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 descr="The state of a React app. Here, it has one key, lang, with the value “en” (representing English)">
            <a:extLst>
              <a:ext uri="{FF2B5EF4-FFF2-40B4-BE49-F238E27FC236}">
                <a16:creationId xmlns:a16="http://schemas.microsoft.com/office/drawing/2014/main" id="{D3653445-29A6-7EEC-9308-694A50315922}"/>
              </a:ext>
            </a:extLst>
          </p:cNvPr>
          <p:cNvGrpSpPr/>
          <p:nvPr/>
        </p:nvGrpSpPr>
        <p:grpSpPr>
          <a:xfrm>
            <a:off x="5705381" y="3241744"/>
            <a:ext cx="2564772" cy="897682"/>
            <a:chOff x="5705381" y="3241744"/>
            <a:chExt cx="2564772" cy="89768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E42FA5-40DE-7D7E-35C5-112EF5D443AB}"/>
                </a:ext>
              </a:extLst>
            </p:cNvPr>
            <p:cNvSpPr/>
            <p:nvPr/>
          </p:nvSpPr>
          <p:spPr>
            <a:xfrm>
              <a:off x="5705381" y="3241744"/>
              <a:ext cx="2563511" cy="897682"/>
            </a:xfrm>
            <a:prstGeom prst="rect">
              <a:avLst/>
            </a:prstGeom>
            <a:ln>
              <a:solidFill>
                <a:srgbClr val="006B2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6C742BB-A7F4-89FB-4B64-8738C84359E4}"/>
                </a:ext>
              </a:extLst>
            </p:cNvPr>
            <p:cNvSpPr txBox="1"/>
            <p:nvPr/>
          </p:nvSpPr>
          <p:spPr>
            <a:xfrm>
              <a:off x="5706631" y="3459752"/>
              <a:ext cx="2563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{ lang: "</a:t>
              </a:r>
              <a:r>
                <a:rPr lang="en-US" sz="24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en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" }</a:t>
              </a:r>
            </a:p>
          </p:txBody>
        </p:sp>
      </p:grpSp>
      <p:cxnSp>
        <p:nvCxnSpPr>
          <p:cNvPr id="25" name="Straight Connector 24" descr="The user clicks on the Español button">
            <a:extLst>
              <a:ext uri="{FF2B5EF4-FFF2-40B4-BE49-F238E27FC236}">
                <a16:creationId xmlns:a16="http://schemas.microsoft.com/office/drawing/2014/main" id="{5B0B80B4-4268-8A2B-EB0F-3ED10606E792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1876301" y="3644618"/>
            <a:ext cx="785649" cy="615093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 descr="The event is handled by an event handler">
            <a:extLst>
              <a:ext uri="{FF2B5EF4-FFF2-40B4-BE49-F238E27FC236}">
                <a16:creationId xmlns:a16="http://schemas.microsoft.com/office/drawing/2014/main" id="{7D8796B4-894F-C935-0546-58BDF7DC1F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stCxn id="14" idx="2"/>
            <a:endCxn id="21" idx="2"/>
          </p:cNvCxnSpPr>
          <p:nvPr/>
        </p:nvCxnSpPr>
        <p:spPr>
          <a:xfrm rot="5400000" flipH="1" flipV="1">
            <a:off x="4983722" y="2825687"/>
            <a:ext cx="689676" cy="3317154"/>
          </a:xfrm>
          <a:prstGeom prst="curvedConnector3">
            <a:avLst>
              <a:gd name="adj1" fmla="val -115795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DDA2838-9174-7960-35A5-AE32CEC49957}"/>
              </a:ext>
            </a:extLst>
          </p:cNvPr>
          <p:cNvSpPr txBox="1"/>
          <p:nvPr/>
        </p:nvSpPr>
        <p:spPr>
          <a:xfrm>
            <a:off x="2489947" y="5575110"/>
            <a:ext cx="2797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button click triggers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an event…</a:t>
            </a:r>
          </a:p>
        </p:txBody>
      </p:sp>
    </p:spTree>
    <p:extLst>
      <p:ext uri="{BB962C8B-B14F-4D97-AF65-F5344CB8AC3E}">
        <p14:creationId xmlns:p14="http://schemas.microsoft.com/office/powerpoint/2010/main" val="78209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500E4-17C7-ADB2-39E2-FBDC67665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7979D-100B-9B18-5C0A-38645190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React Model (2/3)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238033-B56B-9E81-D19A-77881A6DD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8C663A4-1816-5052-E3A2-8F57E6787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7528" y="2412971"/>
            <a:ext cx="828773" cy="2140993"/>
            <a:chOff x="1106905" y="1949117"/>
            <a:chExt cx="433137" cy="111893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DA7E5E6-424C-9AC8-9357-4BBF167391A6}"/>
                </a:ext>
              </a:extLst>
            </p:cNvPr>
            <p:cNvSpPr/>
            <p:nvPr/>
          </p:nvSpPr>
          <p:spPr>
            <a:xfrm>
              <a:off x="1106905" y="1949117"/>
              <a:ext cx="433137" cy="433137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D66715-D38F-21C2-BC69-BD358253EF46}"/>
                </a:ext>
              </a:extLst>
            </p:cNvPr>
            <p:cNvCxnSpPr>
              <a:stCxn id="5" idx="4"/>
            </p:cNvCxnSpPr>
            <p:nvPr/>
          </p:nvCxnSpPr>
          <p:spPr>
            <a:xfrm flipH="1">
              <a:off x="1323473" y="2382254"/>
              <a:ext cx="1" cy="42110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7F3E6C4-016E-58CC-806C-90E8D3681C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905" y="2803358"/>
              <a:ext cx="216568" cy="26469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C5E698D-0DDF-15F9-1B13-185981D210D2}"/>
                </a:ext>
              </a:extLst>
            </p:cNvPr>
            <p:cNvCxnSpPr>
              <a:cxnSpLocks/>
            </p:cNvCxnSpPr>
            <p:nvPr/>
          </p:nvCxnSpPr>
          <p:spPr>
            <a:xfrm>
              <a:off x="1323473" y="2815391"/>
              <a:ext cx="216569" cy="25266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35E88AA-6944-9973-33D2-1826B59E2EED}"/>
                </a:ext>
              </a:extLst>
            </p:cNvPr>
            <p:cNvCxnSpPr/>
            <p:nvPr/>
          </p:nvCxnSpPr>
          <p:spPr>
            <a:xfrm>
              <a:off x="1106905" y="2592806"/>
              <a:ext cx="43313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00AAE54-D16E-743E-3F39-187F583978FF}"/>
                </a:ext>
              </a:extLst>
            </p:cNvPr>
            <p:cNvSpPr/>
            <p:nvPr/>
          </p:nvSpPr>
          <p:spPr>
            <a:xfrm>
              <a:off x="1211247" y="2077937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06794A8-C5FF-D315-C2CC-8EF0EBCCCBFC}"/>
                </a:ext>
              </a:extLst>
            </p:cNvPr>
            <p:cNvSpPr/>
            <p:nvPr/>
          </p:nvSpPr>
          <p:spPr>
            <a:xfrm>
              <a:off x="1375644" y="2077936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70606BB-628D-3CF9-E456-FF53758AB5CC}"/>
                </a:ext>
              </a:extLst>
            </p:cNvPr>
            <p:cNvSpPr/>
            <p:nvPr/>
          </p:nvSpPr>
          <p:spPr>
            <a:xfrm>
              <a:off x="1238733" y="2247307"/>
              <a:ext cx="169479" cy="47310"/>
            </a:xfrm>
            <a:custGeom>
              <a:avLst/>
              <a:gdLst>
                <a:gd name="connsiteX0" fmla="*/ 0 w 169479"/>
                <a:gd name="connsiteY0" fmla="*/ 0 h 47310"/>
                <a:gd name="connsiteX1" fmla="*/ 82769 w 169479"/>
                <a:gd name="connsiteY1" fmla="*/ 47296 h 47310"/>
                <a:gd name="connsiteX2" fmla="*/ 169479 w 169479"/>
                <a:gd name="connsiteY2" fmla="*/ 3941 h 4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479" h="47310">
                  <a:moveTo>
                    <a:pt x="0" y="0"/>
                  </a:moveTo>
                  <a:cubicBezTo>
                    <a:pt x="27261" y="23319"/>
                    <a:pt x="54523" y="46639"/>
                    <a:pt x="82769" y="47296"/>
                  </a:cubicBezTo>
                  <a:cubicBezTo>
                    <a:pt x="111016" y="47953"/>
                    <a:pt x="140247" y="25947"/>
                    <a:pt x="169479" y="3941"/>
                  </a:cubicBezTo>
                </a:path>
              </a:pathLst>
            </a:cu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 descr="An app with the text “Hello Matt” and a button to switch to Spanish.">
            <a:extLst>
              <a:ext uri="{FF2B5EF4-FFF2-40B4-BE49-F238E27FC236}">
                <a16:creationId xmlns:a16="http://schemas.microsoft.com/office/drawing/2014/main" id="{9B9435B9-6D50-111D-F4F2-FE6FE7920DF2}"/>
              </a:ext>
            </a:extLst>
          </p:cNvPr>
          <p:cNvGrpSpPr/>
          <p:nvPr/>
        </p:nvGrpSpPr>
        <p:grpSpPr>
          <a:xfrm>
            <a:off x="2334014" y="2408528"/>
            <a:ext cx="2671937" cy="2420574"/>
            <a:chOff x="2648198" y="2218713"/>
            <a:chExt cx="2671937" cy="2420574"/>
          </a:xfrm>
        </p:grpSpPr>
        <p:sp>
          <p:nvSpPr>
            <p:cNvPr id="14" name="Rectangle 13" descr="A simple app that says “Hello Matt” and a button that says Español.">
              <a:extLst>
                <a:ext uri="{FF2B5EF4-FFF2-40B4-BE49-F238E27FC236}">
                  <a16:creationId xmlns:a16="http://schemas.microsoft.com/office/drawing/2014/main" id="{628CB23B-4E96-F3A9-A4D2-9B3014065722}"/>
                </a:ext>
              </a:extLst>
            </p:cNvPr>
            <p:cNvSpPr/>
            <p:nvPr/>
          </p:nvSpPr>
          <p:spPr>
            <a:xfrm>
              <a:off x="2648198" y="2218713"/>
              <a:ext cx="2671937" cy="242057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369FA6-8562-E765-EF89-60F23DBC0D17}"/>
                </a:ext>
              </a:extLst>
            </p:cNvPr>
            <p:cNvSpPr txBox="1"/>
            <p:nvPr/>
          </p:nvSpPr>
          <p:spPr>
            <a:xfrm>
              <a:off x="2734409" y="2668058"/>
              <a:ext cx="2585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Hello Matt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B554273-0C5E-DAEC-43BF-9F1B12F343DB}"/>
                </a:ext>
              </a:extLst>
            </p:cNvPr>
            <p:cNvSpPr txBox="1"/>
            <p:nvPr/>
          </p:nvSpPr>
          <p:spPr>
            <a:xfrm>
              <a:off x="2976134" y="3839064"/>
              <a:ext cx="1226618" cy="46166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Español</a:t>
              </a: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F37A77-21DB-778A-62FA-47EBE627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79522" y="996425"/>
            <a:ext cx="0" cy="5849700"/>
          </a:xfrm>
          <a:prstGeom prst="line">
            <a:avLst/>
          </a:prstGeom>
          <a:ln>
            <a:solidFill>
              <a:srgbClr val="006B2D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 descr="The user clicks on the Español button">
            <a:extLst>
              <a:ext uri="{FF2B5EF4-FFF2-40B4-BE49-F238E27FC236}">
                <a16:creationId xmlns:a16="http://schemas.microsoft.com/office/drawing/2014/main" id="{E5AEB337-F79D-1EB5-B8E6-BD2FA5159AF9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1876301" y="3644618"/>
            <a:ext cx="785649" cy="615093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 descr="The event is handled by an event handler">
            <a:extLst>
              <a:ext uri="{FF2B5EF4-FFF2-40B4-BE49-F238E27FC236}">
                <a16:creationId xmlns:a16="http://schemas.microsoft.com/office/drawing/2014/main" id="{B8E33C3C-BDE5-4AD0-4E3B-C810C0102F1E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 flipH="1" flipV="1">
            <a:off x="4983722" y="2825687"/>
            <a:ext cx="689676" cy="3317154"/>
          </a:xfrm>
          <a:prstGeom prst="curvedConnector3">
            <a:avLst>
              <a:gd name="adj1" fmla="val -115795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 descr="After the state is updated, the language is now Spanish">
            <a:extLst>
              <a:ext uri="{FF2B5EF4-FFF2-40B4-BE49-F238E27FC236}">
                <a16:creationId xmlns:a16="http://schemas.microsoft.com/office/drawing/2014/main" id="{3F9E8A59-8AB9-E1CD-22A0-4DD291625261}"/>
              </a:ext>
            </a:extLst>
          </p:cNvPr>
          <p:cNvGrpSpPr/>
          <p:nvPr/>
        </p:nvGrpSpPr>
        <p:grpSpPr>
          <a:xfrm>
            <a:off x="5704751" y="3241744"/>
            <a:ext cx="2564772" cy="897682"/>
            <a:chOff x="5705381" y="3241744"/>
            <a:chExt cx="2564772" cy="89768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D6B7A28-1342-31E5-EDB0-0CCA14DC5C33}"/>
                </a:ext>
              </a:extLst>
            </p:cNvPr>
            <p:cNvSpPr/>
            <p:nvPr/>
          </p:nvSpPr>
          <p:spPr>
            <a:xfrm>
              <a:off x="5705381" y="3241744"/>
              <a:ext cx="2563511" cy="897682"/>
            </a:xfrm>
            <a:prstGeom prst="rect">
              <a:avLst/>
            </a:prstGeom>
            <a:ln>
              <a:solidFill>
                <a:srgbClr val="006B2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1C5AE17-9674-8D1D-7CF5-2A6F3F6349F9}"/>
                </a:ext>
              </a:extLst>
            </p:cNvPr>
            <p:cNvSpPr txBox="1"/>
            <p:nvPr/>
          </p:nvSpPr>
          <p:spPr>
            <a:xfrm>
              <a:off x="5706631" y="3459752"/>
              <a:ext cx="2563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{ lang: "es" }</a:t>
              </a:r>
            </a:p>
          </p:txBody>
        </p:sp>
      </p:grpSp>
      <p:cxnSp>
        <p:nvCxnSpPr>
          <p:cNvPr id="40" name="Curved Connector 39" descr="After the state is updated, React knows that it should eventually re-render the DOM">
            <a:extLst>
              <a:ext uri="{FF2B5EF4-FFF2-40B4-BE49-F238E27FC236}">
                <a16:creationId xmlns:a16="http://schemas.microsoft.com/office/drawing/2014/main" id="{2A3B064E-4D14-3DDD-A5CD-CED10CF25A7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stCxn id="37" idx="0"/>
            <a:endCxn id="14" idx="0"/>
          </p:cNvCxnSpPr>
          <p:nvPr/>
        </p:nvCxnSpPr>
        <p:spPr>
          <a:xfrm rot="16200000" flipV="1">
            <a:off x="4911637" y="1166874"/>
            <a:ext cx="833216" cy="3316524"/>
          </a:xfrm>
          <a:prstGeom prst="curvedConnector3">
            <a:avLst>
              <a:gd name="adj1" fmla="val 210100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4BDE6AB-550D-3307-F4FD-BE117D99CD82}"/>
              </a:ext>
            </a:extLst>
          </p:cNvPr>
          <p:cNvSpPr txBox="1"/>
          <p:nvPr/>
        </p:nvSpPr>
        <p:spPr>
          <a:xfrm>
            <a:off x="2143643" y="937360"/>
            <a:ext cx="2428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eventually, React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re-renders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841A9E8-09BE-7150-ACF5-F78DEBD281EE}"/>
              </a:ext>
            </a:extLst>
          </p:cNvPr>
          <p:cNvSpPr txBox="1"/>
          <p:nvPr/>
        </p:nvSpPr>
        <p:spPr>
          <a:xfrm>
            <a:off x="2489947" y="5575110"/>
            <a:ext cx="2797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button click triggers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an event…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281ADC-688B-5332-2E92-C26AA9474349}"/>
              </a:ext>
            </a:extLst>
          </p:cNvPr>
          <p:cNvSpPr txBox="1"/>
          <p:nvPr/>
        </p:nvSpPr>
        <p:spPr>
          <a:xfrm>
            <a:off x="7333828" y="2301743"/>
            <a:ext cx="12703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state is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403063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C3E6A-EDCB-4D17-1A66-C3028025F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1787-BC30-FDA2-0627-0D6A792D8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React Model (3/3)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BE5065-548E-0293-03FB-2BFD3F6322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1FDDD4-C4E1-D1EA-4C9C-CDC22E0D1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7528" y="2412971"/>
            <a:ext cx="828773" cy="2140993"/>
            <a:chOff x="1106905" y="1949117"/>
            <a:chExt cx="433137" cy="111893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773FE7D-53DB-C9C8-8D7B-408472070B0A}"/>
                </a:ext>
              </a:extLst>
            </p:cNvPr>
            <p:cNvSpPr/>
            <p:nvPr/>
          </p:nvSpPr>
          <p:spPr>
            <a:xfrm>
              <a:off x="1106905" y="1949117"/>
              <a:ext cx="433137" cy="433137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EEE785-198F-3303-91F4-C30A619E8C82}"/>
                </a:ext>
              </a:extLst>
            </p:cNvPr>
            <p:cNvCxnSpPr>
              <a:stCxn id="5" idx="4"/>
            </p:cNvCxnSpPr>
            <p:nvPr/>
          </p:nvCxnSpPr>
          <p:spPr>
            <a:xfrm flipH="1">
              <a:off x="1323473" y="2382254"/>
              <a:ext cx="1" cy="42110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C28B91D-E04F-C7D5-C2C9-0F4ACFEF07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905" y="2803358"/>
              <a:ext cx="216568" cy="264694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52B7FC4-F1C6-93EA-077C-215A63298CAE}"/>
                </a:ext>
              </a:extLst>
            </p:cNvPr>
            <p:cNvCxnSpPr>
              <a:cxnSpLocks/>
            </p:cNvCxnSpPr>
            <p:nvPr/>
          </p:nvCxnSpPr>
          <p:spPr>
            <a:xfrm>
              <a:off x="1323473" y="2815391"/>
              <a:ext cx="216569" cy="25266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5D1F64-0ED5-AD2C-2851-62C9C044BB3F}"/>
                </a:ext>
              </a:extLst>
            </p:cNvPr>
            <p:cNvCxnSpPr/>
            <p:nvPr/>
          </p:nvCxnSpPr>
          <p:spPr>
            <a:xfrm>
              <a:off x="1106905" y="2592806"/>
              <a:ext cx="43313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19AC53F-81F4-1181-E352-5CBEAEBF9B40}"/>
                </a:ext>
              </a:extLst>
            </p:cNvPr>
            <p:cNvSpPr/>
            <p:nvPr/>
          </p:nvSpPr>
          <p:spPr>
            <a:xfrm>
              <a:off x="1211247" y="2077937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760F8AE-9329-18E8-A90D-E5837EF89932}"/>
                </a:ext>
              </a:extLst>
            </p:cNvPr>
            <p:cNvSpPr/>
            <p:nvPr/>
          </p:nvSpPr>
          <p:spPr>
            <a:xfrm>
              <a:off x="1375644" y="2077936"/>
              <a:ext cx="45719" cy="45719"/>
            </a:xfrm>
            <a:prstGeom prst="ellipse">
              <a:avLst/>
            </a:prstGeom>
            <a:solidFill>
              <a:schemeClr val="accent1"/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E502100-C02F-75D1-A666-DAE00D61EDB1}"/>
                </a:ext>
              </a:extLst>
            </p:cNvPr>
            <p:cNvSpPr/>
            <p:nvPr/>
          </p:nvSpPr>
          <p:spPr>
            <a:xfrm>
              <a:off x="1238733" y="2247307"/>
              <a:ext cx="169479" cy="47310"/>
            </a:xfrm>
            <a:custGeom>
              <a:avLst/>
              <a:gdLst>
                <a:gd name="connsiteX0" fmla="*/ 0 w 169479"/>
                <a:gd name="connsiteY0" fmla="*/ 0 h 47310"/>
                <a:gd name="connsiteX1" fmla="*/ 82769 w 169479"/>
                <a:gd name="connsiteY1" fmla="*/ 47296 h 47310"/>
                <a:gd name="connsiteX2" fmla="*/ 169479 w 169479"/>
                <a:gd name="connsiteY2" fmla="*/ 3941 h 4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479" h="47310">
                  <a:moveTo>
                    <a:pt x="0" y="0"/>
                  </a:moveTo>
                  <a:cubicBezTo>
                    <a:pt x="27261" y="23319"/>
                    <a:pt x="54523" y="46639"/>
                    <a:pt x="82769" y="47296"/>
                  </a:cubicBezTo>
                  <a:cubicBezTo>
                    <a:pt x="111016" y="47953"/>
                    <a:pt x="140247" y="25947"/>
                    <a:pt x="169479" y="3941"/>
                  </a:cubicBezTo>
                </a:path>
              </a:pathLst>
            </a:cu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82EDAA5-7093-C28F-3A03-143C375B6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79522" y="996425"/>
            <a:ext cx="0" cy="5849700"/>
          </a:xfrm>
          <a:prstGeom prst="line">
            <a:avLst/>
          </a:prstGeom>
          <a:ln>
            <a:solidFill>
              <a:srgbClr val="006B2D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 descr="The user clicks on the Español button">
            <a:extLst>
              <a:ext uri="{FF2B5EF4-FFF2-40B4-BE49-F238E27FC236}">
                <a16:creationId xmlns:a16="http://schemas.microsoft.com/office/drawing/2014/main" id="{7FF24933-B84B-1401-1498-53B702681C4D}"/>
              </a:ext>
            </a:extLst>
          </p:cNvPr>
          <p:cNvCxnSpPr>
            <a:cxnSpLocks/>
          </p:cNvCxnSpPr>
          <p:nvPr/>
        </p:nvCxnSpPr>
        <p:spPr>
          <a:xfrm>
            <a:off x="1876301" y="3644618"/>
            <a:ext cx="785649" cy="615093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 descr="The event is handled by an event handler">
            <a:extLst>
              <a:ext uri="{FF2B5EF4-FFF2-40B4-BE49-F238E27FC236}">
                <a16:creationId xmlns:a16="http://schemas.microsoft.com/office/drawing/2014/main" id="{6B6AFD3D-EAC2-E51D-6A9C-4FAD95E61C5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983722" y="2825687"/>
            <a:ext cx="689676" cy="3317154"/>
          </a:xfrm>
          <a:prstGeom prst="curvedConnector3">
            <a:avLst>
              <a:gd name="adj1" fmla="val -115795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 descr="After the state is updated, the language is now Spanish">
            <a:extLst>
              <a:ext uri="{FF2B5EF4-FFF2-40B4-BE49-F238E27FC236}">
                <a16:creationId xmlns:a16="http://schemas.microsoft.com/office/drawing/2014/main" id="{CAAE7176-E295-96C4-E4B9-E7F5B9FAA3BD}"/>
              </a:ext>
            </a:extLst>
          </p:cNvPr>
          <p:cNvGrpSpPr/>
          <p:nvPr/>
        </p:nvGrpSpPr>
        <p:grpSpPr>
          <a:xfrm>
            <a:off x="5704751" y="3241744"/>
            <a:ext cx="2564772" cy="897682"/>
            <a:chOff x="5705381" y="3241744"/>
            <a:chExt cx="2564772" cy="89768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CC6E1D9-E75D-FB88-5790-BA4563689C2D}"/>
                </a:ext>
              </a:extLst>
            </p:cNvPr>
            <p:cNvSpPr/>
            <p:nvPr/>
          </p:nvSpPr>
          <p:spPr>
            <a:xfrm>
              <a:off x="5705381" y="3241744"/>
              <a:ext cx="2563511" cy="897682"/>
            </a:xfrm>
            <a:prstGeom prst="rect">
              <a:avLst/>
            </a:prstGeom>
            <a:ln>
              <a:solidFill>
                <a:srgbClr val="006B2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6DE58C6-AD5F-409D-0602-63AA704C7A72}"/>
                </a:ext>
              </a:extLst>
            </p:cNvPr>
            <p:cNvSpPr txBox="1"/>
            <p:nvPr/>
          </p:nvSpPr>
          <p:spPr>
            <a:xfrm>
              <a:off x="5706631" y="3459752"/>
              <a:ext cx="2563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{ lang: "es" }</a:t>
              </a:r>
            </a:p>
          </p:txBody>
        </p:sp>
      </p:grpSp>
      <p:cxnSp>
        <p:nvCxnSpPr>
          <p:cNvPr id="40" name="Curved Connector 39" descr="After the state is updated, React knows that it should eventually re-render the DOM">
            <a:extLst>
              <a:ext uri="{FF2B5EF4-FFF2-40B4-BE49-F238E27FC236}">
                <a16:creationId xmlns:a16="http://schemas.microsoft.com/office/drawing/2014/main" id="{06916C60-C997-FB70-2175-6FBB0D360039}"/>
              </a:ext>
            </a:extLst>
          </p:cNvPr>
          <p:cNvCxnSpPr>
            <a:cxnSpLocks/>
            <a:stCxn id="37" idx="0"/>
          </p:cNvCxnSpPr>
          <p:nvPr/>
        </p:nvCxnSpPr>
        <p:spPr>
          <a:xfrm rot="16200000" flipV="1">
            <a:off x="4911637" y="1166874"/>
            <a:ext cx="833216" cy="3316524"/>
          </a:xfrm>
          <a:prstGeom prst="curvedConnector3">
            <a:avLst>
              <a:gd name="adj1" fmla="val 210100"/>
            </a:avLst>
          </a:prstGeom>
          <a:ln>
            <a:solidFill>
              <a:schemeClr val="accent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D5337A8-C777-9DCF-96C6-A45ADB3937A9}"/>
              </a:ext>
            </a:extLst>
          </p:cNvPr>
          <p:cNvSpPr txBox="1"/>
          <p:nvPr/>
        </p:nvSpPr>
        <p:spPr>
          <a:xfrm>
            <a:off x="2143643" y="937360"/>
            <a:ext cx="2428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eventually, React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re-renders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43AE91-70FB-9CF1-F6CE-8E85BA6FF7B8}"/>
              </a:ext>
            </a:extLst>
          </p:cNvPr>
          <p:cNvSpPr txBox="1"/>
          <p:nvPr/>
        </p:nvSpPr>
        <p:spPr>
          <a:xfrm>
            <a:off x="2489947" y="5575110"/>
            <a:ext cx="2797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button click triggers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an event…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B21E48-F85C-44F0-1991-EA3270BE8B25}"/>
              </a:ext>
            </a:extLst>
          </p:cNvPr>
          <p:cNvSpPr txBox="1"/>
          <p:nvPr/>
        </p:nvSpPr>
        <p:spPr>
          <a:xfrm>
            <a:off x="7333828" y="2301743"/>
            <a:ext cx="12703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state is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updated</a:t>
            </a:r>
          </a:p>
        </p:txBody>
      </p:sp>
      <p:grpSp>
        <p:nvGrpSpPr>
          <p:cNvPr id="17" name="Group 16" descr="The new version of the app is rendered, saying “Hola Matt” with a button to switch to English.">
            <a:extLst>
              <a:ext uri="{FF2B5EF4-FFF2-40B4-BE49-F238E27FC236}">
                <a16:creationId xmlns:a16="http://schemas.microsoft.com/office/drawing/2014/main" id="{D8252730-6880-AED0-BAFE-4C974A12C234}"/>
              </a:ext>
            </a:extLst>
          </p:cNvPr>
          <p:cNvGrpSpPr/>
          <p:nvPr/>
        </p:nvGrpSpPr>
        <p:grpSpPr>
          <a:xfrm>
            <a:off x="2334012" y="2408528"/>
            <a:ext cx="2671937" cy="2420574"/>
            <a:chOff x="2648198" y="2218713"/>
            <a:chExt cx="2671937" cy="242057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BC19CD-B5E1-72FA-FAF1-2F14AD2BD9A6}"/>
                </a:ext>
              </a:extLst>
            </p:cNvPr>
            <p:cNvSpPr/>
            <p:nvPr/>
          </p:nvSpPr>
          <p:spPr>
            <a:xfrm>
              <a:off x="2648198" y="2218713"/>
              <a:ext cx="2671937" cy="2420574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7CDA48A-E725-66EB-9D12-BA1791CF95C0}"/>
                </a:ext>
              </a:extLst>
            </p:cNvPr>
            <p:cNvSpPr txBox="1"/>
            <p:nvPr/>
          </p:nvSpPr>
          <p:spPr>
            <a:xfrm>
              <a:off x="2734409" y="2668058"/>
              <a:ext cx="2585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Hola Matt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F7EE32-DB26-CCD9-8BAC-66ED94794439}"/>
                </a:ext>
              </a:extLst>
            </p:cNvPr>
            <p:cNvSpPr txBox="1"/>
            <p:nvPr/>
          </p:nvSpPr>
          <p:spPr>
            <a:xfrm>
              <a:off x="2976134" y="3839064"/>
              <a:ext cx="1132041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English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48128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476E-9A04-8E0F-8D42-62CC8F1C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Reactive UIs, more generally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A86929-73B9-5743-2A3E-FC22CFD80F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731EC9-B029-3C6F-798A-B42DFA072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" y="2050906"/>
            <a:ext cx="2921330" cy="1674421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61B19A-149F-4160-DD8B-E3B93C88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74314" y="2050906"/>
            <a:ext cx="2912486" cy="1674421"/>
          </a:xfrm>
          <a:prstGeom prst="rect">
            <a:avLst/>
          </a:prstGeom>
          <a:ln>
            <a:solidFill>
              <a:srgbClr val="006B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E826F-74DA-1CCB-939C-5090C1F479D1}"/>
              </a:ext>
            </a:extLst>
          </p:cNvPr>
          <p:cNvSpPr txBox="1"/>
          <p:nvPr/>
        </p:nvSpPr>
        <p:spPr>
          <a:xfrm>
            <a:off x="541354" y="2287949"/>
            <a:ext cx="28534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the </a:t>
            </a:r>
            <a:r>
              <a:rPr lang="en-US" sz="2400" i="1" dirty="0">
                <a:latin typeface="Franklin Gothic Medium"/>
                <a:cs typeface="Franklin Gothic Medium"/>
              </a:rPr>
              <a:t>actual</a:t>
            </a:r>
            <a:r>
              <a:rPr lang="en-US" sz="2400" dirty="0">
                <a:latin typeface="Franklin Gothic Medium"/>
                <a:cs typeface="Franklin Gothic Medium"/>
              </a:rPr>
              <a:t> web page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(the DOM, browser,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or “view”)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9F3CE7-2894-F066-BD99-91E7E5922D34}"/>
              </a:ext>
            </a:extLst>
          </p:cNvPr>
          <p:cNvSpPr txBox="1"/>
          <p:nvPr/>
        </p:nvSpPr>
        <p:spPr>
          <a:xfrm>
            <a:off x="6160969" y="2657282"/>
            <a:ext cx="2139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the app’s state</a:t>
            </a:r>
          </a:p>
        </p:txBody>
      </p:sp>
      <p:grpSp>
        <p:nvGrpSpPr>
          <p:cNvPr id="27" name="Group 26" descr="Events go from the browser to an “event handler”, which updates the app’s state">
            <a:extLst>
              <a:ext uri="{FF2B5EF4-FFF2-40B4-BE49-F238E27FC236}">
                <a16:creationId xmlns:a16="http://schemas.microsoft.com/office/drawing/2014/main" id="{C2402A32-37CA-990A-83E5-C11CF77457A8}"/>
              </a:ext>
            </a:extLst>
          </p:cNvPr>
          <p:cNvGrpSpPr/>
          <p:nvPr/>
        </p:nvGrpSpPr>
        <p:grpSpPr>
          <a:xfrm>
            <a:off x="3362233" y="3687712"/>
            <a:ext cx="2412081" cy="461665"/>
            <a:chOff x="3362233" y="3687712"/>
            <a:chExt cx="2412081" cy="461665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2689DE4-4ADB-7D75-EA2F-9665D4F1CEFE}"/>
                </a:ext>
              </a:extLst>
            </p:cNvPr>
            <p:cNvCxnSpPr/>
            <p:nvPr/>
          </p:nvCxnSpPr>
          <p:spPr>
            <a:xfrm>
              <a:off x="3378530" y="3703850"/>
              <a:ext cx="2395784" cy="0"/>
            </a:xfrm>
            <a:prstGeom prst="straightConnector1">
              <a:avLst/>
            </a:prstGeom>
            <a:ln w="76200">
              <a:solidFill>
                <a:schemeClr val="accent6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261B144-1BFD-0B1D-89C5-63183213465E}"/>
                </a:ext>
              </a:extLst>
            </p:cNvPr>
            <p:cNvSpPr txBox="1"/>
            <p:nvPr/>
          </p:nvSpPr>
          <p:spPr>
            <a:xfrm>
              <a:off x="3362233" y="3687712"/>
              <a:ext cx="11207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events </a:t>
              </a:r>
            </a:p>
          </p:txBody>
        </p:sp>
      </p:grpSp>
      <p:grpSp>
        <p:nvGrpSpPr>
          <p:cNvPr id="28" name="Group 27" descr="The state from the app is then rendered (or re-rendered) onto the actual web page">
            <a:extLst>
              <a:ext uri="{FF2B5EF4-FFF2-40B4-BE49-F238E27FC236}">
                <a16:creationId xmlns:a16="http://schemas.microsoft.com/office/drawing/2014/main" id="{11E48510-F9D6-59F6-7975-2CFCE9912189}"/>
              </a:ext>
            </a:extLst>
          </p:cNvPr>
          <p:cNvGrpSpPr/>
          <p:nvPr/>
        </p:nvGrpSpPr>
        <p:grpSpPr>
          <a:xfrm>
            <a:off x="3362233" y="1601117"/>
            <a:ext cx="2395784" cy="461665"/>
            <a:chOff x="3362233" y="1601117"/>
            <a:chExt cx="2395784" cy="461665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543973C-B36B-78A5-61F5-526068DEDC61}"/>
                </a:ext>
              </a:extLst>
            </p:cNvPr>
            <p:cNvCxnSpPr/>
            <p:nvPr/>
          </p:nvCxnSpPr>
          <p:spPr>
            <a:xfrm flipH="1">
              <a:off x="3362233" y="2062782"/>
              <a:ext cx="2395784" cy="0"/>
            </a:xfrm>
            <a:prstGeom prst="straightConnector1">
              <a:avLst/>
            </a:prstGeom>
            <a:ln w="76200">
              <a:solidFill>
                <a:schemeClr val="accent6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372745F-EE1C-BD70-AC2C-5610F25E8601}"/>
                </a:ext>
              </a:extLst>
            </p:cNvPr>
            <p:cNvSpPr txBox="1"/>
            <p:nvPr/>
          </p:nvSpPr>
          <p:spPr>
            <a:xfrm>
              <a:off x="3922611" y="1601117"/>
              <a:ext cx="1706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(re-)renders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FB660D7-20FE-662B-F53F-AA0122C981DD}"/>
              </a:ext>
            </a:extLst>
          </p:cNvPr>
          <p:cNvSpPr txBox="1"/>
          <p:nvPr/>
        </p:nvSpPr>
        <p:spPr>
          <a:xfrm>
            <a:off x="457200" y="4371857"/>
            <a:ext cx="7974281" cy="224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you </a:t>
            </a:r>
            <a:r>
              <a:rPr lang="en-US" sz="2400" i="1" dirty="0">
                <a:latin typeface="Franklin Gothic Medium"/>
                <a:cs typeface="Franklin Gothic Medium"/>
              </a:rPr>
              <a:t>only</a:t>
            </a:r>
            <a:r>
              <a:rPr lang="en-US" sz="2400" dirty="0">
                <a:latin typeface="Franklin Gothic Medium"/>
                <a:cs typeface="Franklin Gothic Medium"/>
              </a:rPr>
              <a:t> have to write event handlers &amp; render function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but, you </a:t>
            </a:r>
            <a:r>
              <a:rPr lang="en-US" sz="2400" u="sng" dirty="0">
                <a:latin typeface="Franklin Gothic Medium"/>
                <a:cs typeface="Franklin Gothic Medium"/>
              </a:rPr>
              <a:t>have</a:t>
            </a:r>
            <a:r>
              <a:rPr lang="en-US" sz="2400" dirty="0">
                <a:latin typeface="Franklin Gothic Medium"/>
                <a:cs typeface="Franklin Gothic Medium"/>
              </a:rPr>
              <a:t> to play by the rules, or new bugs!!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view </a:t>
            </a:r>
            <a:r>
              <a:rPr lang="en-US" sz="2400" i="1" dirty="0">
                <a:latin typeface="Franklin Gothic Medium"/>
                <a:cs typeface="Franklin Gothic Medium"/>
              </a:rPr>
              <a:t>must</a:t>
            </a:r>
            <a:r>
              <a:rPr lang="en-US" sz="2400" dirty="0">
                <a:latin typeface="Franklin Gothic Medium"/>
                <a:cs typeface="Franklin Gothic Medium"/>
              </a:rPr>
              <a:t> be a function of </a:t>
            </a:r>
            <a:r>
              <a:rPr lang="en-US" sz="2400" i="1" u="sng" dirty="0">
                <a:latin typeface="Franklin Gothic Medium"/>
                <a:cs typeface="Franklin Gothic Medium"/>
              </a:rPr>
              <a:t>just</a:t>
            </a:r>
            <a:r>
              <a:rPr lang="en-US" sz="2400" dirty="0">
                <a:latin typeface="Franklin Gothic Medium"/>
                <a:cs typeface="Franklin Gothic Medium"/>
              </a:rPr>
              <a:t> the app state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render </a:t>
            </a:r>
            <a:r>
              <a:rPr lang="en-US" sz="2400" i="1" dirty="0">
                <a:latin typeface="Franklin Gothic Medium"/>
                <a:cs typeface="Franklin Gothic Medium"/>
              </a:rPr>
              <a:t>must</a:t>
            </a:r>
            <a:r>
              <a:rPr lang="en-US" sz="2400" dirty="0">
                <a:latin typeface="Franklin Gothic Medium"/>
                <a:cs typeface="Franklin Gothic Medium"/>
              </a:rPr>
              <a:t> be “pure” (no side effects!)</a:t>
            </a:r>
          </a:p>
        </p:txBody>
      </p:sp>
    </p:spTree>
    <p:extLst>
      <p:ext uri="{BB962C8B-B14F-4D97-AF65-F5344CB8AC3E}">
        <p14:creationId xmlns:p14="http://schemas.microsoft.com/office/powerpoint/2010/main" val="258315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8CDF8-E22E-1C44-F0F4-A6C3F5112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44EE-2A0F-28FB-F936-A185D005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Reminder: React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6A80C-E9FF-5C2F-D716-08173FC78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Writing User Interface with React:</a:t>
            </a:r>
          </a:p>
          <a:p>
            <a:pPr lvl="1"/>
            <a:r>
              <a:rPr lang="en-US" sz="2000" dirty="0"/>
              <a:t>write a class that extends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Component</a:t>
            </a:r>
          </a:p>
          <a:p>
            <a:pPr lvl="1"/>
            <a:r>
              <a:rPr lang="en-US" sz="2000" dirty="0"/>
              <a:t>implement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000" dirty="0"/>
              <a:t> method</a:t>
            </a:r>
          </a:p>
          <a:p>
            <a:pPr lvl="1"/>
            <a:endParaRPr lang="en-US" sz="2000" dirty="0"/>
          </a:p>
          <a:p>
            <a:r>
              <a:rPr lang="en-US" sz="2400" dirty="0"/>
              <a:t>Each component becomes a new HTML tag:</a:t>
            </a:r>
          </a:p>
          <a:p>
            <a:pPr lvl="2"/>
            <a:endParaRPr lang="en-US" sz="800" dirty="0"/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={"Matt"}/&gt;);</a:t>
            </a:r>
          </a:p>
          <a:p>
            <a:pPr lvl="2"/>
            <a:endParaRPr lang="en-US" sz="800" dirty="0"/>
          </a:p>
          <a:p>
            <a:pPr lvl="1"/>
            <a:r>
              <a:rPr lang="en-US" sz="2000" dirty="0"/>
              <a:t>in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2000" dirty="0"/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000" dirty="0"/>
              <a:t> will be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{name: "Matt"}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r>
              <a:rPr lang="en-US" sz="2400" dirty="0"/>
              <a:t>Can use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2400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2400" dirty="0"/>
              <a:t> (and only those!) in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===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 {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}!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393B1-AE74-02D8-947A-163A1574AE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9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9C63-346C-A829-918B-A5DFBE52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331 Programming Model, Zooming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817BF-2EFD-0D4C-D4B8-6BD9F32B5D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99DE6EBA-627C-A440-D542-F5E43DFDDF2F}"/>
              </a:ext>
            </a:extLst>
          </p:cNvPr>
          <p:cNvGrpSpPr/>
          <p:nvPr/>
        </p:nvGrpSpPr>
        <p:grpSpPr>
          <a:xfrm>
            <a:off x="1443547" y="1829147"/>
            <a:ext cx="6256906" cy="3199706"/>
            <a:chOff x="1699644" y="3909153"/>
            <a:chExt cx="6256906" cy="319970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D4F1E5-6829-62E7-BE81-D61CE58A5FD7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7" name="Straight Arrow Connector 6" descr="The request goes from the client to the server">
              <a:extLst>
                <a:ext uri="{FF2B5EF4-FFF2-40B4-BE49-F238E27FC236}">
                  <a16:creationId xmlns:a16="http://schemas.microsoft.com/office/drawing/2014/main" id="{D03B66FE-5EA9-888F-8D3D-8584EBB1F64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 descr="The response goes from the server to the client">
              <a:extLst>
                <a:ext uri="{FF2B5EF4-FFF2-40B4-BE49-F238E27FC236}">
                  <a16:creationId xmlns:a16="http://schemas.microsoft.com/office/drawing/2014/main" id="{7EF34055-E5A4-48AA-5475-DC085CAA45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6CD62E-630F-0F72-6DC9-41362FA73D06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0" name="Group 9" descr="client (in this case, the Chrome web browser)">
              <a:extLst>
                <a:ext uri="{FF2B5EF4-FFF2-40B4-BE49-F238E27FC236}">
                  <a16:creationId xmlns:a16="http://schemas.microsoft.com/office/drawing/2014/main" id="{CE95F37E-66B0-4C55-591B-7172D44FC5CE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D2811148-9540-EF1D-0D02-17EED7659E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B043F55-FACE-5D6E-8545-A96D9940A356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1" name="Group 10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D7A88E7D-82E0-A391-1AAD-E36278A0BFB4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12" name="Picture 10">
                <a:extLst>
                  <a:ext uri="{FF2B5EF4-FFF2-40B4-BE49-F238E27FC236}">
                    <a16:creationId xmlns:a16="http://schemas.microsoft.com/office/drawing/2014/main" id="{F63D3A6C-FF71-AFE2-51B6-6FB71671ED9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ADCEE8-5B6F-96B1-577E-12CFD4D05115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402BB82-A916-4B5F-70C9-3ECA4D0B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6302"/>
            <a:ext cx="8229600" cy="9852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Client-Server programming has </a:t>
            </a:r>
            <a:r>
              <a:rPr lang="en-US" i="1" dirty="0"/>
              <a:t>two</a:t>
            </a:r>
            <a:r>
              <a:rPr lang="en-US" dirty="0"/>
              <a:t> programs</a:t>
            </a:r>
          </a:p>
        </p:txBody>
      </p:sp>
      <p:grpSp>
        <p:nvGrpSpPr>
          <p:cNvPr id="19" name="Group 18" descr="HW1 in this class is *just* writing (part of) the server code. We provide you browser code to test your work.">
            <a:extLst>
              <a:ext uri="{FF2B5EF4-FFF2-40B4-BE49-F238E27FC236}">
                <a16:creationId xmlns:a16="http://schemas.microsoft.com/office/drawing/2014/main" id="{248C07BF-381C-60B6-B200-F048FF2FAE61}"/>
              </a:ext>
            </a:extLst>
          </p:cNvPr>
          <p:cNvGrpSpPr/>
          <p:nvPr/>
        </p:nvGrpSpPr>
        <p:grpSpPr>
          <a:xfrm>
            <a:off x="6025353" y="4409079"/>
            <a:ext cx="1158240" cy="848991"/>
            <a:chOff x="6025353" y="4409079"/>
            <a:chExt cx="1158240" cy="848991"/>
          </a:xfrm>
        </p:grpSpPr>
        <p:sp>
          <p:nvSpPr>
            <p:cNvPr id="17" name="Right Brace 16">
              <a:extLst>
                <a:ext uri="{FF2B5EF4-FFF2-40B4-BE49-F238E27FC236}">
                  <a16:creationId xmlns:a16="http://schemas.microsoft.com/office/drawing/2014/main" id="{07498FBC-A31C-F70E-8D33-66E0ACD355EA}"/>
                </a:ext>
              </a:extLst>
            </p:cNvPr>
            <p:cNvSpPr/>
            <p:nvPr/>
          </p:nvSpPr>
          <p:spPr>
            <a:xfrm rot="5400000">
              <a:off x="6419807" y="4014625"/>
              <a:ext cx="369332" cy="1158240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E00552-372B-BF9D-8AE0-EE537423256F}"/>
                </a:ext>
              </a:extLst>
            </p:cNvPr>
            <p:cNvSpPr txBox="1"/>
            <p:nvPr/>
          </p:nvSpPr>
          <p:spPr>
            <a:xfrm>
              <a:off x="6186730" y="479640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HW1</a:t>
              </a:r>
            </a:p>
          </p:txBody>
        </p:sp>
      </p:grpSp>
      <p:grpSp>
        <p:nvGrpSpPr>
          <p:cNvPr id="20" name="Group 19" descr="HW2 in this class is *just* writing the browser/client code. We’ll provide you with a server.">
            <a:extLst>
              <a:ext uri="{FF2B5EF4-FFF2-40B4-BE49-F238E27FC236}">
                <a16:creationId xmlns:a16="http://schemas.microsoft.com/office/drawing/2014/main" id="{7393C8E8-78A0-50B3-F5BE-A6BDAC52620F}"/>
              </a:ext>
            </a:extLst>
          </p:cNvPr>
          <p:cNvGrpSpPr/>
          <p:nvPr/>
        </p:nvGrpSpPr>
        <p:grpSpPr>
          <a:xfrm>
            <a:off x="1502481" y="4409079"/>
            <a:ext cx="1158240" cy="848991"/>
            <a:chOff x="6025353" y="4409079"/>
            <a:chExt cx="1158240" cy="848991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186C902B-EDDA-6491-2BC6-C0FD64E7A191}"/>
                </a:ext>
              </a:extLst>
            </p:cNvPr>
            <p:cNvSpPr/>
            <p:nvPr/>
          </p:nvSpPr>
          <p:spPr>
            <a:xfrm rot="5400000">
              <a:off x="6419807" y="4014625"/>
              <a:ext cx="369332" cy="1158240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BE563A1-FB00-FAA8-7119-52D5C4DABC63}"/>
                </a:ext>
              </a:extLst>
            </p:cNvPr>
            <p:cNvSpPr txBox="1"/>
            <p:nvPr/>
          </p:nvSpPr>
          <p:spPr>
            <a:xfrm>
              <a:off x="6186730" y="479640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HW2</a:t>
              </a:r>
            </a:p>
          </p:txBody>
        </p:sp>
      </p:grpSp>
      <p:grpSp>
        <p:nvGrpSpPr>
          <p:cNvPr id="23" name="Group 22" descr="HW3 will be your first homework where you write both the client and the server. This is substantially trickier to write (and debug)!">
            <a:extLst>
              <a:ext uri="{FF2B5EF4-FFF2-40B4-BE49-F238E27FC236}">
                <a16:creationId xmlns:a16="http://schemas.microsoft.com/office/drawing/2014/main" id="{6C99DE01-8BCF-CE60-7322-56569843A4B3}"/>
              </a:ext>
            </a:extLst>
          </p:cNvPr>
          <p:cNvGrpSpPr/>
          <p:nvPr/>
        </p:nvGrpSpPr>
        <p:grpSpPr>
          <a:xfrm>
            <a:off x="2084832" y="5529905"/>
            <a:ext cx="4486656" cy="872000"/>
            <a:chOff x="4117305" y="4409079"/>
            <a:chExt cx="4486656" cy="872000"/>
          </a:xfrm>
        </p:grpSpPr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9FB0E6CC-9C2A-5881-62F0-D089ABD6AC7D}"/>
                </a:ext>
              </a:extLst>
            </p:cNvPr>
            <p:cNvSpPr/>
            <p:nvPr/>
          </p:nvSpPr>
          <p:spPr>
            <a:xfrm rot="5400000">
              <a:off x="6175967" y="2350417"/>
              <a:ext cx="369332" cy="4486656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5617232-7136-744F-28A6-0BAD6C6BF4BA}"/>
                </a:ext>
              </a:extLst>
            </p:cNvPr>
            <p:cNvSpPr txBox="1"/>
            <p:nvPr/>
          </p:nvSpPr>
          <p:spPr>
            <a:xfrm>
              <a:off x="5968445" y="4819414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817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More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Put name in state and let the user </a:t>
            </a:r>
            <a:r>
              <a:rPr lang="en-US" sz="2600" u="sng" dirty="0"/>
              <a:t>change</a:t>
            </a:r>
            <a:r>
              <a:rPr lang="en-US" sz="2600" dirty="0"/>
              <a:t> it: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 {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super(props);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{name: "Matt"};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82340-39D5-62BE-9B44-DD359538F9A0}"/>
              </a:ext>
            </a:extLst>
          </p:cNvPr>
          <p:cNvSpPr txBox="1"/>
          <p:nvPr/>
        </p:nvSpPr>
        <p:spPr>
          <a:xfrm>
            <a:off x="4815068" y="5429174"/>
            <a:ext cx="316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change the name?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82C38-7242-285F-EF92-F702A2E6EFD7}"/>
              </a:ext>
            </a:extLst>
          </p:cNvPr>
          <p:cNvSpPr txBox="1"/>
          <p:nvPr/>
        </p:nvSpPr>
        <p:spPr>
          <a:xfrm>
            <a:off x="4815068" y="5792054"/>
            <a:ext cx="2939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Ask the user for their name.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0D3D2-FB9B-E59F-955A-BC01A2CC45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81B09-225E-0CE6-7AA5-B7F2453DE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C39F-56F4-0AE6-9C15-54C05700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The View</a:t>
            </a:r>
          </a:p>
        </p:txBody>
      </p:sp>
      <p:sp>
        <p:nvSpPr>
          <p:cNvPr id="12" name="Down Arrow 11" descr="After the user clicks done, the state of the app should change - and just render “Hello” and the user’s name.">
            <a:extLst>
              <a:ext uri="{FF2B5EF4-FFF2-40B4-BE49-F238E27FC236}">
                <a16:creationId xmlns:a16="http://schemas.microsoft.com/office/drawing/2014/main" id="{4673A9EA-12F6-CD1B-D5D5-54B050D9ADB1}"/>
              </a:ext>
            </a:extLst>
          </p:cNvPr>
          <p:cNvSpPr/>
          <p:nvPr/>
        </p:nvSpPr>
        <p:spPr>
          <a:xfrm>
            <a:off x="4392825" y="3319061"/>
            <a:ext cx="358343" cy="91865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earch box with the label “What is your name?”, and a done button. “Matt” is partially inputted.">
            <a:extLst>
              <a:ext uri="{FF2B5EF4-FFF2-40B4-BE49-F238E27FC236}">
                <a16:creationId xmlns:a16="http://schemas.microsoft.com/office/drawing/2014/main" id="{FBF79B9B-1038-2A3F-D082-181EB723949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50263"/>
          <a:stretch/>
        </p:blipFill>
        <p:spPr>
          <a:xfrm>
            <a:off x="1107041" y="1687303"/>
            <a:ext cx="7288254" cy="9186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2DE6EB-B3AB-BC99-B32E-CACC29BBE842}"/>
              </a:ext>
            </a:extLst>
          </p:cNvPr>
          <p:cNvSpPr txBox="1"/>
          <p:nvPr/>
        </p:nvSpPr>
        <p:spPr>
          <a:xfrm>
            <a:off x="3575205" y="4524366"/>
            <a:ext cx="235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Matt!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FE7DEB-291B-9E50-F9C9-E3489C78E4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0200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6AE39-37BD-1665-5C40-A545C2A25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B5DD-DD69-A42D-BAE2-1FCEFCCA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adding &lt;input&gt;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EEF30-5B38-1691-E3BD-E9E51B36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super(props);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false};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&gt;What is your name?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…&gt;Done&lt;/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A814C-6841-BFFF-3FD0-9C103F4348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04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A3EC6-0DD6-ACA6-9B24-B6127F89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652C-2B7A-8F17-7835-85BC00A24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Updating State?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324E-19EE-7F18-FB5D-F032045C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about "name"?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800E34-1D9C-CADE-C0DC-3024FE29B665}"/>
              </a:ext>
            </a:extLst>
          </p:cNvPr>
          <p:cNvSpPr txBox="1"/>
          <p:nvPr/>
        </p:nvSpPr>
        <p:spPr>
          <a:xfrm>
            <a:off x="3310753" y="4008948"/>
            <a:ext cx="317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get the name text?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F22105-7A81-5D28-1F8B-C69E6852C7F6}"/>
              </a:ext>
            </a:extLst>
          </p:cNvPr>
          <p:cNvSpPr txBox="1"/>
          <p:nvPr/>
        </p:nvSpPr>
        <p:spPr>
          <a:xfrm>
            <a:off x="3310753" y="4371828"/>
            <a:ext cx="3589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Do not reach into document!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(Always a bug. Often a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heisenbug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CDDF8-AAB7-8458-A36F-C708E7DD6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540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43776-D110-F9C8-B7CF-BA6A31DAC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BBE8-2AA4-3A2B-FA8E-246B4D5D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Text Value of Input </a:t>
            </a:r>
            <a:r>
              <a:rPr lang="en-US" dirty="0" err="1"/>
              <a:t>Elememts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96638-B697-EFA2-ADC6-C188BEC1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These two are different: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missing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dirty="0"/>
              <a:t> means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value=""</a:t>
            </a:r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/>
              <a:t> method says what HTML should be </a:t>
            </a:r>
            <a:r>
              <a:rPr lang="en-US" sz="2400" u="sng" dirty="0"/>
              <a:t>now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bug if calling render would inadvertently change things</a:t>
            </a:r>
          </a:p>
          <a:p>
            <a:pPr lvl="2"/>
            <a:r>
              <a:rPr lang="en-US" sz="1600" dirty="0">
                <a:cs typeface="Courier New" panose="02070309020205020404" pitchFamily="49" charset="0"/>
              </a:rPr>
              <a:t>particularly if it would delete user data!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if we want the second picture, we need to set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in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pic>
        <p:nvPicPr>
          <p:cNvPr id="6" name="Picture 5" descr="A blank text box">
            <a:extLst>
              <a:ext uri="{FF2B5EF4-FFF2-40B4-BE49-F238E27FC236}">
                <a16:creationId xmlns:a16="http://schemas.microsoft.com/office/drawing/2014/main" id="{7BF78D11-B1FD-A4C5-F223-C489574F3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0" y="1882942"/>
            <a:ext cx="2019300" cy="457200"/>
          </a:xfrm>
          <a:prstGeom prst="rect">
            <a:avLst/>
          </a:prstGeom>
        </p:spPr>
      </p:pic>
      <p:pic>
        <p:nvPicPr>
          <p:cNvPr id="7" name="Picture 6" descr="A textbox with the text “abc” in it">
            <a:extLst>
              <a:ext uri="{FF2B5EF4-FFF2-40B4-BE49-F238E27FC236}">
                <a16:creationId xmlns:a16="http://schemas.microsoft.com/office/drawing/2014/main" id="{49904D24-A8E6-19CA-701F-86DB07365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0" y="2474422"/>
            <a:ext cx="2019300" cy="4572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DA963-86AD-85E9-39FB-3DBEC9A570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3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95DCF-B604-40C3-61A1-29F0CC0A4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EF07-9656-2C5F-C1E8-9ADD126C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Input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7DA80-63E6-91AB-84A2-CD3F326B1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66882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</a:t>
            </a:r>
            <a:r>
              <a:rPr lang="en-US" sz="2200" dirty="0"/>
              <a:t> is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dirty="0"/>
              <a:t> element</a:t>
            </a:r>
          </a:p>
          <a:p>
            <a:pPr lvl="1"/>
            <a:r>
              <a:rPr lang="en-US" sz="2200" dirty="0"/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2200" dirty="0"/>
              <a:t> is the current text in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dirty="0"/>
              <a:t>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77B69-52AD-E5FE-B882-ABA4EBFC05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CAD69-6133-0311-5248-36864BA66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9776-0F68-502B-DD2B-17829D3B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React Component: Input Event 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896D-38B2-EF8C-C56C-8860A09BB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Never reach into the document to get state!</a:t>
            </a:r>
          </a:p>
          <a:p>
            <a:pPr lvl="1"/>
            <a:r>
              <a:rPr lang="en-US" sz="2200" dirty="0"/>
              <a:t>React can re-render at any time</a:t>
            </a:r>
          </a:p>
          <a:p>
            <a:pPr lvl="1"/>
            <a:r>
              <a:rPr lang="en-US" sz="2200" dirty="0"/>
              <a:t>will be a heisenbug when you forget (usually, it still works!)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5799A-B9B0-4B0A-4941-0076388E91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303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6298F-BA01-7B64-BA17-DC483C706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A25D-1FF0-EB99-12FB-76C70556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Mirrored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294BB-EFC2-DAFC-1E12-C76840E9B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Any state you need should be </a:t>
            </a:r>
            <a:r>
              <a:rPr lang="en-US" sz="2600" dirty="0">
                <a:solidFill>
                  <a:srgbClr val="7030A0"/>
                </a:solidFill>
              </a:rPr>
              <a:t>mirrored</a:t>
            </a:r>
            <a:r>
              <a:rPr lang="en-US" sz="2600" dirty="0"/>
              <a:t> in your state</a:t>
            </a:r>
          </a:p>
          <a:p>
            <a:pPr lvl="1"/>
            <a:r>
              <a:rPr lang="en-US" sz="2200" dirty="0"/>
              <a:t>set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200" dirty="0"/>
              <a:t> and handle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FF0CF-1F2D-BB0C-334D-E21F5D00D0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899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F0A9-BA9B-FDBF-2E18-E1051F37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6CC1D-A1F6-AE6E-84F6-6553C526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We will use this convention for event handlers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doMyCompMyEvent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e.g.,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doNewNameChange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Reduces the need to explain these methods</a:t>
            </a:r>
          </a:p>
          <a:p>
            <a:pPr lvl="1"/>
            <a:r>
              <a:rPr lang="en-US" sz="2200" dirty="0"/>
              <a:t>method name is enough to understand what it is for</a:t>
            </a:r>
          </a:p>
          <a:p>
            <a:pPr lvl="1"/>
            <a:r>
              <a:rPr lang="en-US" sz="2200" dirty="0"/>
              <a:t>method name is the only thing you know they read</a:t>
            </a:r>
          </a:p>
          <a:p>
            <a:pPr lvl="1"/>
            <a:endParaRPr lang="en-US" sz="2200" dirty="0"/>
          </a:p>
          <a:p>
            <a:r>
              <a:rPr lang="en-US" sz="2600" dirty="0"/>
              <a:t>Components should be just rendering &amp; event handlers</a:t>
            </a:r>
          </a:p>
        </p:txBody>
      </p:sp>
      <p:grpSp>
        <p:nvGrpSpPr>
          <p:cNvPr id="9" name="Group 8" descr="In this example, the component name is “MyComp”">
            <a:extLst>
              <a:ext uri="{FF2B5EF4-FFF2-40B4-BE49-F238E27FC236}">
                <a16:creationId xmlns:a16="http://schemas.microsoft.com/office/drawing/2014/main" id="{E69B06D2-AA79-23F4-6F80-5A71B6938E44}"/>
              </a:ext>
            </a:extLst>
          </p:cNvPr>
          <p:cNvGrpSpPr/>
          <p:nvPr/>
        </p:nvGrpSpPr>
        <p:grpSpPr>
          <a:xfrm>
            <a:off x="1621699" y="2407534"/>
            <a:ext cx="1056700" cy="650544"/>
            <a:chOff x="1621699" y="2407534"/>
            <a:chExt cx="1056700" cy="650544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18262D6C-736E-5DBA-20C5-7D6402A6F158}"/>
                </a:ext>
              </a:extLst>
            </p:cNvPr>
            <p:cNvSpPr/>
            <p:nvPr/>
          </p:nvSpPr>
          <p:spPr>
            <a:xfrm rot="5400000">
              <a:off x="2083444" y="2037146"/>
              <a:ext cx="81024" cy="821800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9D1D58-AA9F-F05E-5CDD-B3389D1C7C35}"/>
                </a:ext>
              </a:extLst>
            </p:cNvPr>
            <p:cNvSpPr txBox="1"/>
            <p:nvPr/>
          </p:nvSpPr>
          <p:spPr>
            <a:xfrm>
              <a:off x="1621699" y="2534858"/>
              <a:ext cx="10567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component</a:t>
              </a:r>
            </a:p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name</a:t>
              </a:r>
            </a:p>
          </p:txBody>
        </p:sp>
      </p:grpSp>
      <p:grpSp>
        <p:nvGrpSpPr>
          <p:cNvPr id="8" name="Group 7" descr="In this example, the event name is “MyEvent”">
            <a:extLst>
              <a:ext uri="{FF2B5EF4-FFF2-40B4-BE49-F238E27FC236}">
                <a16:creationId xmlns:a16="http://schemas.microsoft.com/office/drawing/2014/main" id="{78D6AE6C-1FDF-3913-F02C-9DC91DB4C5E4}"/>
              </a:ext>
            </a:extLst>
          </p:cNvPr>
          <p:cNvGrpSpPr/>
          <p:nvPr/>
        </p:nvGrpSpPr>
        <p:grpSpPr>
          <a:xfrm>
            <a:off x="2604303" y="2407534"/>
            <a:ext cx="902825" cy="650544"/>
            <a:chOff x="2604303" y="2407534"/>
            <a:chExt cx="902825" cy="650544"/>
          </a:xfrm>
        </p:grpSpPr>
        <p:sp>
          <p:nvSpPr>
            <p:cNvPr id="5" name="Right Bracket 4">
              <a:extLst>
                <a:ext uri="{FF2B5EF4-FFF2-40B4-BE49-F238E27FC236}">
                  <a16:creationId xmlns:a16="http://schemas.microsoft.com/office/drawing/2014/main" id="{EBD64F76-2207-638C-2586-4DB556284814}"/>
                </a:ext>
              </a:extLst>
            </p:cNvPr>
            <p:cNvSpPr/>
            <p:nvPr/>
          </p:nvSpPr>
          <p:spPr>
            <a:xfrm rot="5400000">
              <a:off x="3015204" y="1996633"/>
              <a:ext cx="81024" cy="902825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137FAD6-546D-3476-59C7-A1FF8CEE6820}"/>
                </a:ext>
              </a:extLst>
            </p:cNvPr>
            <p:cNvSpPr txBox="1"/>
            <p:nvPr/>
          </p:nvSpPr>
          <p:spPr>
            <a:xfrm>
              <a:off x="2740565" y="2534858"/>
              <a:ext cx="6303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event</a:t>
              </a:r>
            </a:p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name</a:t>
              </a: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92D59B-02AB-7EED-971D-421FB6FE6C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9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CF4AA-109A-69F6-BE91-207049A83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Example: To-Do List</a:t>
            </a:r>
          </a:p>
        </p:txBody>
      </p:sp>
    </p:spTree>
    <p:extLst>
      <p:ext uri="{BB962C8B-B14F-4D97-AF65-F5344CB8AC3E}">
        <p14:creationId xmlns:p14="http://schemas.microsoft.com/office/powerpoint/2010/main" val="221705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AF66C-E34E-BAF7-3F89-E31494F87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B7B39-924E-9743-A8FD-860DF4F4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Browser, HTML, and CSS</a:t>
            </a:r>
          </a:p>
        </p:txBody>
      </p:sp>
    </p:spTree>
    <p:extLst>
      <p:ext uri="{BB962C8B-B14F-4D97-AF65-F5344CB8AC3E}">
        <p14:creationId xmlns:p14="http://schemas.microsoft.com/office/powerpoint/2010/main" val="39954964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555C3-2938-F1C1-18F0-754830C63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5B8C1-B5C4-0F2D-025F-E47FE960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Payoff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5AE45-3651-3314-92B0-EDF49DDDE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No need to write code to</a:t>
            </a:r>
          </a:p>
          <a:p>
            <a:pPr lvl="1"/>
            <a:r>
              <a:rPr lang="en-US" sz="1800" dirty="0"/>
              <a:t>add a new item to the HTML</a:t>
            </a:r>
          </a:p>
          <a:p>
            <a:pPr lvl="1"/>
            <a:r>
              <a:rPr lang="en-US" sz="1800" dirty="0"/>
              <a:t>remove an item from the HTML</a:t>
            </a:r>
          </a:p>
          <a:p>
            <a:pPr lvl="1"/>
            <a:r>
              <a:rPr lang="en-US" sz="1800" dirty="0"/>
              <a:t>update an item in the HTML</a:t>
            </a:r>
          </a:p>
          <a:p>
            <a:pPr lvl="2"/>
            <a:r>
              <a:rPr lang="en-US" sz="1400" dirty="0"/>
              <a:t>all of this is code is tricky (especially if state is not mirrored properly)</a:t>
            </a:r>
          </a:p>
          <a:p>
            <a:pPr lvl="1"/>
            <a:endParaRPr lang="en-US" sz="1800" dirty="0"/>
          </a:p>
          <a:p>
            <a:r>
              <a:rPr lang="en-US" sz="2200" dirty="0"/>
              <a:t>Instead, we only write: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state: what does our app care about?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render method: tell React what it should look like </a:t>
            </a:r>
            <a:r>
              <a:rPr lang="en-US" sz="1800" i="1" dirty="0"/>
              <a:t>right now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event handlers: tell React how to update state when buttons are clicked</a:t>
            </a:r>
          </a:p>
          <a:p>
            <a:pPr lvl="1"/>
            <a:endParaRPr lang="en-US" sz="1800" dirty="0"/>
          </a:p>
          <a:p>
            <a:r>
              <a:rPr lang="en-US" sz="2200" dirty="0"/>
              <a:t>React figures out what to add, remove, and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BC6CF-2A24-C4D7-615A-A5689C24E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1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674CC-A638-1E51-F4AE-42E3EF63F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C7A9-605F-6365-2C72-3DCDDF1C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Requirements for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FE8C9-984A-F398-AF2E-A47079EFB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To do this, React needs more from</a:t>
            </a:r>
          </a:p>
          <a:p>
            <a:pPr lvl="1"/>
            <a:r>
              <a:rPr lang="en-US" sz="2200" dirty="0"/>
              <a:t>needs to distinguish change from add/remove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 lecture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	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did I insert a new item </a:t>
            </a:r>
            <a:r>
              <a:rPr lang="en-US" sz="2200" i="1" dirty="0"/>
              <a:t>or</a:t>
            </a:r>
            <a:r>
              <a:rPr lang="en-US" sz="2200" dirty="0"/>
              <a:t> change one and add another?</a:t>
            </a:r>
          </a:p>
          <a:p>
            <a:pPr lvl="2"/>
            <a:r>
              <a:rPr lang="en-US" sz="1800" u="sng" dirty="0"/>
              <a:t>impossible</a:t>
            </a:r>
            <a:r>
              <a:rPr lang="en-US" sz="1800" dirty="0"/>
              <a:t> to really know without more information</a:t>
            </a:r>
          </a:p>
          <a:p>
            <a:pPr lvl="1"/>
            <a:endParaRPr lang="en-US" sz="2200" dirty="0"/>
          </a:p>
          <a:p>
            <a:r>
              <a:rPr lang="en-US" sz="2600" dirty="0"/>
              <a:t>React requires each list item to have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key=".."</a:t>
            </a:r>
            <a:r>
              <a:rPr lang="en-US" sz="2600" dirty="0"/>
              <a:t> property that uniquely identifies it</a:t>
            </a:r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54181-C8EF-C11F-5DB5-F763A60A00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0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9E40A-5478-EF18-D2C0-9C5272B1F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58E86-BB6B-8ADF-1BA5-EFE090B8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Requirements for Lists: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FF944-D66A-3C07-8811-7341B77C6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r>
              <a:rPr lang="en-US" sz="2600" dirty="0"/>
              <a:t>To do this, React needs more from</a:t>
            </a:r>
          </a:p>
          <a:p>
            <a:pPr lvl="1"/>
            <a:r>
              <a:rPr lang="en-US" sz="2200" dirty="0"/>
              <a:t>needs to distinguish change from add/remove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="1"&gt;wash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="1"&gt;wash dog&lt;/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="2"&gt;laundry&lt;/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="3"&gt;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 lecture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="2"&gt;laundry&lt;/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can now see that "2" was not changed</a:t>
            </a:r>
          </a:p>
          <a:p>
            <a:pPr lvl="1"/>
            <a:r>
              <a:rPr lang="en-US" sz="2200" dirty="0"/>
              <a:t>only difference is that "3" was inserted</a:t>
            </a:r>
          </a:p>
          <a:p>
            <a:pPr lvl="1"/>
            <a:endParaRPr lang="en-US" sz="2200" dirty="0"/>
          </a:p>
          <a:p>
            <a:r>
              <a:rPr lang="en-US" sz="2600" dirty="0"/>
              <a:t>React will give you a warning (console) if you forget</a:t>
            </a:r>
          </a:p>
          <a:p>
            <a:pPr lvl="1"/>
            <a:r>
              <a:rPr lang="en-US" sz="2200" dirty="0"/>
              <a:t>will try its best to figure out what happened</a:t>
            </a:r>
          </a:p>
          <a:p>
            <a:pPr lvl="1"/>
            <a:r>
              <a:rPr lang="en-US" sz="2200" dirty="0"/>
              <a:t>always fix these to be safe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A7081-CE70-1661-6DEF-724AE48E8D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4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46FCA-AE20-7BBA-25FE-66AFA932B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4D78-5155-99B4-5D53-7164EB29B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141" y="2244163"/>
            <a:ext cx="3881859" cy="2129776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Typescript &amp;</a:t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Modular Code</a:t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(with React)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4D25C6-AA04-32C7-4F96-C61CDE5772C8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36F7F3C-E5E7-C089-D3BF-A1C168A481D3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96B0808-7C64-2707-AFA9-EBD09F6094F5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ACEFD-6A22-EC21-3E35-C5444C13C000}"/>
              </a:ext>
            </a:extLst>
          </p:cNvPr>
          <p:cNvSpPr txBox="1"/>
          <p:nvPr/>
        </p:nvSpPr>
        <p:spPr>
          <a:xfrm>
            <a:off x="4799426" y="735865"/>
            <a:ext cx="4066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JS Wacky Weekly Wednesday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7B8AFB-7704-BEDA-F45D-0E63292EC49D}"/>
              </a:ext>
            </a:extLst>
          </p:cNvPr>
          <p:cNvSpPr txBox="1"/>
          <p:nvPr/>
        </p:nvSpPr>
        <p:spPr>
          <a:xfrm>
            <a:off x="4799426" y="1268766"/>
            <a:ext cx="406462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Why does (in JS):</a:t>
            </a:r>
          </a:p>
          <a:p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[98, 100, 99].sort()</a:t>
            </a:r>
          </a:p>
          <a:p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dirty="0">
                <a:latin typeface="Franklin Gothic Medium"/>
                <a:cs typeface="Franklin Gothic Medium"/>
              </a:rPr>
              <a:t>evaluate to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[100, 98, 99]?</a:t>
            </a:r>
            <a:endParaRPr lang="en-US" sz="2400" b="1" dirty="0">
              <a:latin typeface="Franklin Gothic Medium"/>
              <a:cs typeface="Franklin Gothic Medium"/>
            </a:endParaRPr>
          </a:p>
          <a:p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dirty="0">
                <a:latin typeface="Franklin Gothic Medium"/>
                <a:cs typeface="Franklin Gothic Medium"/>
              </a:rPr>
              <a:t>How would JS evaluate:</a:t>
            </a:r>
          </a:p>
          <a:p>
            <a:endParaRPr lang="en-US" sz="2400" dirty="0">
              <a:latin typeface="Franklin Gothic Medium"/>
              <a:cs typeface="Franklin Gothic Medium"/>
            </a:endParaRP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[ </a:t>
            </a:r>
            <a:b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console.log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-5, -42, </a:t>
            </a:r>
            <a:b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console.log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("hi") ].sort()</a:t>
            </a:r>
            <a:endParaRPr lang="en-US" sz="2400" b="1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506889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3353-FE22-D92F-C64E-6D776D4A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8AE27-B528-4D95-47F2-D85E9C37C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Many JS shenanigans have to do with types :(</a:t>
            </a:r>
            <a:br>
              <a:rPr lang="en-US" sz="2600" dirty="0"/>
            </a:br>
            <a:endParaRPr lang="en-US" sz="2600" dirty="0"/>
          </a:p>
          <a:p>
            <a:r>
              <a:rPr lang="en-US" sz="2600" dirty="0"/>
              <a:t>In HW1, we asked: would a </a:t>
            </a:r>
            <a:r>
              <a:rPr lang="en-US" sz="2600" b="1" dirty="0"/>
              <a:t>type checker</a:t>
            </a:r>
            <a:r>
              <a:rPr lang="en-US" sz="2600" dirty="0"/>
              <a:t> help?</a:t>
            </a:r>
          </a:p>
          <a:p>
            <a:pPr lvl="1"/>
            <a:r>
              <a:rPr lang="en-US" sz="2200" dirty="0"/>
              <a:t>students reported: 41% fall, 45% winter, spring TBD :)</a:t>
            </a:r>
          </a:p>
          <a:p>
            <a:pPr lvl="1"/>
            <a:r>
              <a:rPr lang="en-US" sz="2200" dirty="0"/>
              <a:t>industry studies found even higher numbers (over 60%)</a:t>
            </a:r>
            <a:br>
              <a:rPr lang="en-US" sz="2200" dirty="0"/>
            </a:br>
            <a:endParaRPr lang="en-US" sz="2200" dirty="0"/>
          </a:p>
          <a:p>
            <a:r>
              <a:rPr lang="en-US" sz="2600" dirty="0"/>
              <a:t>Mega-scale applications use type-checked languages</a:t>
            </a:r>
          </a:p>
          <a:p>
            <a:pPr lvl="1"/>
            <a:r>
              <a:rPr lang="en-US" sz="2200" dirty="0"/>
              <a:t>problems get even worse with multiple programmers</a:t>
            </a:r>
          </a:p>
          <a:p>
            <a:pPr lvl="1"/>
            <a:r>
              <a:rPr lang="en-US" sz="2200" dirty="0"/>
              <a:t>basically, unheard of to not use one</a:t>
            </a:r>
            <a:br>
              <a:rPr lang="en-US" sz="2200" dirty="0"/>
            </a:br>
            <a:endParaRPr lang="en-US" sz="2200" dirty="0"/>
          </a:p>
          <a:p>
            <a:r>
              <a:rPr lang="en-US" sz="2600" dirty="0"/>
              <a:t>Now: huge shift to “bolt-on” types to dynamically-typed languages (JS, Python, Ruby,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227DE-85B7-74BB-FF4D-94849C88DF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2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16C2-BC2B-6512-37C9-ED27007F38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TypeScript</a:t>
            </a:r>
          </a:p>
        </p:txBody>
      </p:sp>
    </p:spTree>
    <p:extLst>
      <p:ext uri="{BB962C8B-B14F-4D97-AF65-F5344CB8AC3E}">
        <p14:creationId xmlns:p14="http://schemas.microsoft.com/office/powerpoint/2010/main" val="3407706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2DDF-AEA9-14B2-0D6C-DE8C9669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TypeScript Adds Declared Types to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93199-23AE-E071-8871-A0CBB68FD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TypeScript includes declared types for variables</a:t>
            </a:r>
          </a:p>
          <a:p>
            <a:pPr lvl="1"/>
            <a:r>
              <a:rPr lang="en-US" sz="2000" dirty="0"/>
              <a:t>file names end with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000" dirty="0"/>
              <a:t> or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tsx</a:t>
            </a:r>
            <a:r>
              <a:rPr lang="en-US" sz="2000" dirty="0"/>
              <a:t> (not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sz="2000" dirty="0"/>
              <a:t> or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jsx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one extra config file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tsconfig.json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/>
          </a:p>
          <a:p>
            <a:r>
              <a:rPr lang="en-US" sz="2800" dirty="0"/>
              <a:t>Compiler checks that the types are valid</a:t>
            </a:r>
          </a:p>
          <a:p>
            <a:pPr lvl="1"/>
            <a:r>
              <a:rPr lang="en-US" sz="2000" dirty="0"/>
              <a:t>produces JS just by </a:t>
            </a:r>
            <a:r>
              <a:rPr lang="en-US" sz="2000" i="1" dirty="0"/>
              <a:t>removing</a:t>
            </a:r>
            <a:r>
              <a:rPr lang="en-US" sz="2000" dirty="0"/>
              <a:t> the types</a:t>
            </a:r>
          </a:p>
          <a:p>
            <a:pPr lvl="1"/>
            <a:endParaRPr lang="en-US" sz="2000" dirty="0"/>
          </a:p>
          <a:p>
            <a:r>
              <a:rPr lang="en-US" sz="2800" dirty="0"/>
              <a:t>Critical to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understand</a:t>
            </a:r>
            <a:r>
              <a:rPr lang="en-US" sz="2800" dirty="0"/>
              <a:t> how the type system works</a:t>
            </a:r>
          </a:p>
          <a:p>
            <a:pPr lvl="1"/>
            <a:r>
              <a:rPr lang="en-US" sz="2000" dirty="0"/>
              <a:t>know which bugs it catches and which it misses</a:t>
            </a:r>
          </a:p>
          <a:p>
            <a:pPr lvl="1"/>
            <a:r>
              <a:rPr lang="en-US" sz="2000" dirty="0"/>
              <a:t>you can then focus your attention on the second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1509F-1BFB-9A97-1331-E5E9086DC1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3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2DDF-AEA9-14B2-0D6C-DE8C9669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TypeScript Adds Declared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93199-23AE-E071-8871-A0CBB68FD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Type is declared after the variable name: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u: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3n;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v: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4n;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add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(add(u, v));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7n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return type is declared after the argument list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r>
              <a:rPr lang="en-US" sz="2000" dirty="0"/>
              <a:t> and before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</a:p>
          <a:p>
            <a:pPr lvl="1"/>
            <a:endParaRPr lang="en-US" sz="2000" dirty="0"/>
          </a:p>
          <a:p>
            <a:r>
              <a:rPr lang="en-US" sz="2400" dirty="0"/>
              <a:t>“Where types go” is the main syntax difference vs Java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64F7F-B8F9-C3C2-B8F0-A50C4D4A8E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 Types of TypeScript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JavaScript includes the following types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endParaRPr lang="en-US" sz="18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1800" dirty="0"/>
              <a:t>					(record types)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Array					</a:t>
            </a:r>
            <a:r>
              <a:rPr lang="en-US" sz="1800" dirty="0"/>
              <a:t>(e.g.,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string[]</a:t>
            </a:r>
            <a:r>
              <a:rPr lang="en-US" sz="1800" dirty="0"/>
              <a:t> as in Java)</a:t>
            </a:r>
          </a:p>
          <a:p>
            <a:pPr lvl="2"/>
            <a:endParaRPr lang="en-US" sz="1600" dirty="0"/>
          </a:p>
          <a:p>
            <a:r>
              <a:rPr lang="en-US" sz="2800" dirty="0"/>
              <a:t>TypeScript has these and also…</a:t>
            </a:r>
          </a:p>
          <a:p>
            <a:pPr lvl="2"/>
            <a:endParaRPr lang="en-US" sz="1200" dirty="0"/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unknown</a:t>
            </a:r>
            <a:r>
              <a:rPr lang="en-US" sz="2000" dirty="0"/>
              <a:t>				(could be anything)</a:t>
            </a:r>
          </a:p>
          <a:p>
            <a:pPr lvl="2"/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US" sz="2000" dirty="0"/>
              <a:t>					(turns off type checking — do not use!)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26B03-6545-230A-C3FA-001A3396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2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44C1-4888-20C2-161D-844FD386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Type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AB243-D6EB-4078-4F14-09F4124F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Functions themselves have types. Given:</a:t>
            </a:r>
          </a:p>
          <a:p>
            <a:pPr lvl="2"/>
            <a:b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add = (x: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/>
              <a:t>the type of add itself is </a:t>
            </a:r>
            <a:br>
              <a:rPr lang="en-US" dirty="0"/>
            </a:b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b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dirty="0"/>
          </a:p>
          <a:p>
            <a:r>
              <a:rPr lang="en-US" sz="2800" dirty="0"/>
              <a:t>different notion than “what does add return”</a:t>
            </a:r>
          </a:p>
          <a:p>
            <a:r>
              <a:rPr lang="en-US" sz="2800" dirty="0"/>
              <a:t>will see this frequently with event handlers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8B234-FE52-4A91-A7E0-198FA45389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3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Browser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07922"/>
          </a:xfrm>
        </p:spPr>
        <p:txBody>
          <a:bodyPr/>
          <a:lstStyle/>
          <a:p>
            <a:r>
              <a:rPr lang="en-US" sz="2400" dirty="0"/>
              <a:t>Browser reads the URL to find what HTML to load</a:t>
            </a:r>
          </a:p>
        </p:txBody>
      </p:sp>
      <p:grpSp>
        <p:nvGrpSpPr>
          <p:cNvPr id="25" name="Group 24" descr="A browser bar with the URL https://courses.cs.washington.edu/courses/cse331/25sp/ - split into the server name “courses.cs.washington.edu” and the path “/courses/cse331/25sp”">
            <a:extLst>
              <a:ext uri="{FF2B5EF4-FFF2-40B4-BE49-F238E27FC236}">
                <a16:creationId xmlns:a16="http://schemas.microsoft.com/office/drawing/2014/main" id="{0A9646E4-AE6C-94B1-17D8-4AFADE102745}"/>
              </a:ext>
            </a:extLst>
          </p:cNvPr>
          <p:cNvGrpSpPr/>
          <p:nvPr/>
        </p:nvGrpSpPr>
        <p:grpSpPr>
          <a:xfrm>
            <a:off x="1084774" y="1948579"/>
            <a:ext cx="6845300" cy="1117591"/>
            <a:chOff x="1084774" y="1948579"/>
            <a:chExt cx="6845300" cy="1117591"/>
          </a:xfrm>
        </p:grpSpPr>
        <p:sp>
          <p:nvSpPr>
            <p:cNvPr id="5" name="Right Brace 4" descr="Highlighting “courses.cs.washington.edu”, the server name">
              <a:extLst>
                <a:ext uri="{FF2B5EF4-FFF2-40B4-BE49-F238E27FC236}">
                  <a16:creationId xmlns:a16="http://schemas.microsoft.com/office/drawing/2014/main" id="{B828CC8D-0B5B-D54F-99BF-EA9014B3F637}"/>
                </a:ext>
              </a:extLst>
            </p:cNvPr>
            <p:cNvSpPr/>
            <p:nvPr/>
          </p:nvSpPr>
          <p:spPr>
            <a:xfrm rot="5400000">
              <a:off x="4594460" y="1502769"/>
              <a:ext cx="167894" cy="2261273"/>
            </a:xfrm>
            <a:prstGeom prst="rightBrac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9CCB2D9-DA04-295E-C4AC-726209D5ECDC}"/>
                </a:ext>
              </a:extLst>
            </p:cNvPr>
            <p:cNvSpPr txBox="1"/>
            <p:nvPr/>
          </p:nvSpPr>
          <p:spPr>
            <a:xfrm>
              <a:off x="3968918" y="267679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B0F0"/>
                  </a:solidFill>
                  <a:latin typeface="Franklin Gothic Medium"/>
                  <a:cs typeface="Franklin Gothic Medium"/>
                </a:rPr>
                <a:t>server name</a:t>
              </a:r>
            </a:p>
          </p:txBody>
        </p:sp>
        <p:sp>
          <p:nvSpPr>
            <p:cNvPr id="7" name="Right Brace 6" descr="Highlighting /courses/cse331/25sp, the path">
              <a:extLst>
                <a:ext uri="{FF2B5EF4-FFF2-40B4-BE49-F238E27FC236}">
                  <a16:creationId xmlns:a16="http://schemas.microsoft.com/office/drawing/2014/main" id="{65FF683B-DC4F-B387-DB40-C3C7296314C6}"/>
                </a:ext>
              </a:extLst>
            </p:cNvPr>
            <p:cNvSpPr/>
            <p:nvPr/>
          </p:nvSpPr>
          <p:spPr>
            <a:xfrm rot="5400000">
              <a:off x="6681104" y="1717499"/>
              <a:ext cx="167895" cy="1831813"/>
            </a:xfrm>
            <a:prstGeom prst="rightBrac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A41C1B-B23C-77FC-E328-04EA090F838B}"/>
                </a:ext>
              </a:extLst>
            </p:cNvPr>
            <p:cNvSpPr txBox="1"/>
            <p:nvPr/>
          </p:nvSpPr>
          <p:spPr>
            <a:xfrm>
              <a:off x="6448297" y="2696838"/>
              <a:ext cx="633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B0F0"/>
                  </a:solidFill>
                  <a:latin typeface="Franklin Gothic Medium"/>
                  <a:cs typeface="Franklin Gothic Medium"/>
                </a:rPr>
                <a:t>path</a:t>
              </a:r>
            </a:p>
          </p:txBody>
        </p:sp>
        <p:pic>
          <p:nvPicPr>
            <p:cNvPr id="23" name="Picture 22" descr="A browser URL bar with the URL https://courses.cs.washington.edu/courses/cse331/25sp/">
              <a:extLst>
                <a:ext uri="{FF2B5EF4-FFF2-40B4-BE49-F238E27FC236}">
                  <a16:creationId xmlns:a16="http://schemas.microsoft.com/office/drawing/2014/main" id="{613B8CF3-29F6-176A-E119-AAC3F4BF6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7337" b="9342"/>
            <a:stretch/>
          </p:blipFill>
          <p:spPr>
            <a:xfrm>
              <a:off x="1084774" y="1948579"/>
              <a:ext cx="6845300" cy="507922"/>
            </a:xfrm>
            <a:prstGeom prst="rect">
              <a:avLst/>
            </a:prstGeom>
          </p:spPr>
        </p:pic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1EEBAD-39C0-5DEB-C122-9966D5F360E2}"/>
              </a:ext>
            </a:extLst>
          </p:cNvPr>
          <p:cNvSpPr txBox="1">
            <a:spLocks/>
          </p:cNvSpPr>
          <p:nvPr/>
        </p:nvSpPr>
        <p:spPr>
          <a:xfrm>
            <a:off x="457200" y="3497062"/>
            <a:ext cx="8229600" cy="53912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Contacts the given server and asks for the given path</a:t>
            </a:r>
          </a:p>
          <a:p>
            <a:pPr marL="457200" lvl="1" indent="0">
              <a:buFont typeface="Arial"/>
              <a:buNone/>
            </a:pPr>
            <a:endParaRPr lang="en-US" sz="2000" dirty="0"/>
          </a:p>
        </p:txBody>
      </p:sp>
      <p:grpSp>
        <p:nvGrpSpPr>
          <p:cNvPr id="26" name="Group 25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06F50F60-E673-5F53-CAEF-4906F7222007}"/>
              </a:ext>
            </a:extLst>
          </p:cNvPr>
          <p:cNvGrpSpPr/>
          <p:nvPr/>
        </p:nvGrpSpPr>
        <p:grpSpPr>
          <a:xfrm>
            <a:off x="1699644" y="3909153"/>
            <a:ext cx="6256906" cy="3199706"/>
            <a:chOff x="1699644" y="3909153"/>
            <a:chExt cx="6256906" cy="319970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1FD7B65-5E7E-0542-462F-EAE2A47824D8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11" name="Straight Arrow Connector 10" descr="The request goes from the client to the server">
              <a:extLst>
                <a:ext uri="{FF2B5EF4-FFF2-40B4-BE49-F238E27FC236}">
                  <a16:creationId xmlns:a16="http://schemas.microsoft.com/office/drawing/2014/main" id="{50D822B7-C3D2-5EA8-7475-7F0253166A4C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 descr="The response goes from the server to the client">
              <a:extLst>
                <a:ext uri="{FF2B5EF4-FFF2-40B4-BE49-F238E27FC236}">
                  <a16:creationId xmlns:a16="http://schemas.microsoft.com/office/drawing/2014/main" id="{102D697B-FBD2-ABBB-D272-66461A7F76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377671F-7702-9F0C-9B7D-992E455C1D14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9" name="Group 18" descr="client (in this case, the Chrome web browser)">
              <a:extLst>
                <a:ext uri="{FF2B5EF4-FFF2-40B4-BE49-F238E27FC236}">
                  <a16:creationId xmlns:a16="http://schemas.microsoft.com/office/drawing/2014/main" id="{685B5733-D397-064A-EFD9-43FF9DEB5462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B794763F-55D7-DC32-E2CA-82340F65A6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FA29FF-3915-FB9B-A3E9-315E17DE885B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8" name="Group 17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044AFBA2-BB88-8117-2D16-E2E1AF0C4D97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14" name="Picture 10">
                <a:extLst>
                  <a:ext uri="{FF2B5EF4-FFF2-40B4-BE49-F238E27FC236}">
                    <a16:creationId xmlns:a16="http://schemas.microsoft.com/office/drawing/2014/main" id="{AB7415C7-F7AD-AB59-9FCF-C540C31C772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8A89C3-00C9-5148-52B5-CAED4EBFD2A3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B624051-D6BF-12D0-589A-34FDFBD6D9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4E548F-600F-2C44-99B3-CA3A86763C8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A8111-58A2-4211-B832-B3FAFC805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6EC6A-CAD2-2D5B-014D-0DE22A7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Pair Share: I’ve Become So Numb(er)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197C3-9B70-2B38-B81A-3221B678A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78318"/>
            <a:ext cx="5224272" cy="60664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Which of these would compile?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A0718-8ABF-9C33-046C-063B13A4C9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0B7C14-08D5-FF07-6140-31B42586CC59}"/>
              </a:ext>
            </a:extLst>
          </p:cNvPr>
          <p:cNvSpPr txBox="1"/>
          <p:nvPr/>
        </p:nvSpPr>
        <p:spPr>
          <a:xfrm>
            <a:off x="457200" y="1195392"/>
            <a:ext cx="805815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0" dirty="0">
                <a:solidFill>
                  <a:srgbClr val="6A737D"/>
                </a:solidFill>
                <a:effectLst/>
                <a:latin typeface="Menlo" panose="020B0609030804020204" pitchFamily="49" charset="0"/>
              </a:rPr>
              <a:t>// TS</a:t>
            </a:r>
            <a:endParaRPr lang="en-US" sz="2000" b="0" dirty="0">
              <a:solidFill>
                <a:srgbClr val="24292E"/>
              </a:solidFill>
              <a:effectLst/>
              <a:latin typeface="Menlo" panose="020B0609030804020204" pitchFamily="49" charset="0"/>
            </a:endParaRP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addTS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};</a:t>
            </a: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addTS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n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  <p:grpSp>
        <p:nvGrpSpPr>
          <p:cNvPr id="9" name="Group 8" descr="Answer the think-pair-share on sli.do with code #cse331">
            <a:extLst>
              <a:ext uri="{FF2B5EF4-FFF2-40B4-BE49-F238E27FC236}">
                <a16:creationId xmlns:a16="http://schemas.microsoft.com/office/drawing/2014/main" id="{9CE34748-4E60-B6A6-2EB5-55231926FFC8}"/>
              </a:ext>
            </a:extLst>
          </p:cNvPr>
          <p:cNvGrpSpPr/>
          <p:nvPr/>
        </p:nvGrpSpPr>
        <p:grpSpPr>
          <a:xfrm>
            <a:off x="6457950" y="3631284"/>
            <a:ext cx="2228850" cy="2753676"/>
            <a:chOff x="6457950" y="3631284"/>
            <a:chExt cx="2228850" cy="275367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51C0A04-9270-3089-0F3C-E12976780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57950" y="4156110"/>
              <a:ext cx="2228850" cy="222885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A301B5-2FAB-C555-5CC4-C544B12565BE}"/>
                </a:ext>
              </a:extLst>
            </p:cNvPr>
            <p:cNvSpPr txBox="1"/>
            <p:nvPr/>
          </p:nvSpPr>
          <p:spPr>
            <a:xfrm>
              <a:off x="6515451" y="3631284"/>
              <a:ext cx="21138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5098975-C3CE-9047-1BC1-62DB9892A4C8}"/>
              </a:ext>
            </a:extLst>
          </p:cNvPr>
          <p:cNvSpPr txBox="1"/>
          <p:nvPr/>
        </p:nvSpPr>
        <p:spPr>
          <a:xfrm>
            <a:off x="457200" y="3331543"/>
            <a:ext cx="574543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0" dirty="0">
                <a:solidFill>
                  <a:srgbClr val="6A737D"/>
                </a:solidFill>
                <a:effectLst/>
                <a:latin typeface="Menlo" panose="020B0609030804020204" pitchFamily="49" charset="0"/>
              </a:rPr>
              <a:t>// Java</a:t>
            </a:r>
            <a:endParaRPr lang="en-US" sz="2000" b="0" dirty="0">
              <a:solidFill>
                <a:srgbClr val="24292E"/>
              </a:solidFill>
              <a:effectLst/>
              <a:latin typeface="Menlo" panose="020B0609030804020204" pitchFamily="49" charset="0"/>
            </a:endParaRP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double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addJava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double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a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double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Menlo" panose="020B0609030804020204" pitchFamily="49" charset="0"/>
              </a:rPr>
              <a:t>b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a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b;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addJava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911015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579F-068E-7D68-3F00-B165550B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F1981-BCF7-11B1-E930-FDC28C3B3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Any literal value is also a type:</a:t>
            </a:r>
          </a:p>
          <a:p>
            <a:pPr lvl="2"/>
            <a:endParaRPr lang="en-US" sz="20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"foo";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16n;</a:t>
            </a:r>
          </a:p>
          <a:p>
            <a:pPr lvl="2"/>
            <a:endParaRPr lang="en-US" sz="2000" dirty="0"/>
          </a:p>
          <a:p>
            <a:r>
              <a:rPr lang="en-US" sz="2800" dirty="0"/>
              <a:t>Variable can only hold that specific value!</a:t>
            </a:r>
          </a:p>
          <a:p>
            <a:pPr lvl="1"/>
            <a:r>
              <a:rPr lang="en-US" sz="2400" dirty="0"/>
              <a:t>can assign it again, but only with the same value</a:t>
            </a:r>
          </a:p>
          <a:p>
            <a:pPr lvl="1"/>
            <a:r>
              <a:rPr lang="en-US" sz="2400" dirty="0"/>
              <a:t>seems silly, but turns out to be useful…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5F211-86A3-C066-8855-35E54F7CD3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429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Types: Unions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Union Type</a:t>
            </a:r>
            <a:r>
              <a:rPr lang="en-US" sz="2600" dirty="0"/>
              <a:t>s	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</a:p>
          <a:p>
            <a:pPr lvl="1"/>
            <a:r>
              <a:rPr lang="en-US" sz="2200" dirty="0"/>
              <a:t>can be either one of these</a:t>
            </a:r>
          </a:p>
          <a:p>
            <a:pPr lvl="1"/>
            <a:endParaRPr lang="en-US" sz="2200" dirty="0"/>
          </a:p>
          <a:p>
            <a:r>
              <a:rPr lang="en-US" sz="2600" dirty="0"/>
              <a:t>Not possible in Java!</a:t>
            </a:r>
          </a:p>
          <a:p>
            <a:pPr lvl="1"/>
            <a:r>
              <a:rPr lang="en-US" sz="2200" dirty="0"/>
              <a:t>TS can describe types of code that Java cannot</a:t>
            </a:r>
          </a:p>
          <a:p>
            <a:pPr lvl="1"/>
            <a:endParaRPr lang="en-US" sz="2200" dirty="0"/>
          </a:p>
          <a:p>
            <a:r>
              <a:rPr lang="en-US" sz="2400" dirty="0"/>
              <a:t>Unknown type is (essentially) a union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unknown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|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111EB-825B-8E6E-B112-D16074EFCA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5D67-D0F5-D316-2BC9-48C021F0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78236-1607-7F4F-F981-FA51CB2ED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28454" cy="5140800"/>
          </a:xfrm>
        </p:spPr>
        <p:txBody>
          <a:bodyPr/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unions of literals</a:t>
            </a:r>
            <a:r>
              <a:rPr lang="en-US" sz="2800" dirty="0"/>
              <a:t> are “enums”</a:t>
            </a:r>
          </a:p>
          <a:p>
            <a:pPr lvl="2"/>
            <a:endParaRPr lang="en-US" sz="2000" dirty="0"/>
          </a:p>
          <a:p>
            <a:pPr marL="731520"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"right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amt: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"right")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amt;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–amt;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73152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2000" dirty="0"/>
          </a:p>
          <a:p>
            <a:r>
              <a:rPr lang="en-US" sz="2800" dirty="0"/>
              <a:t>TypeScript ensures that callers will only pass one of those two strings (“left” or “right”)</a:t>
            </a:r>
          </a:p>
          <a:p>
            <a:pPr lvl="1"/>
            <a:r>
              <a:rPr lang="en-US" sz="2400" dirty="0"/>
              <a:t>impossible to do this in Java</a:t>
            </a:r>
          </a:p>
          <a:p>
            <a:pPr lvl="2"/>
            <a:r>
              <a:rPr lang="en-US" sz="2000" dirty="0"/>
              <a:t>(must fake it with the enumeration </a:t>
            </a:r>
            <a:r>
              <a:rPr lang="en-US" sz="2000" b="1" dirty="0">
                <a:solidFill>
                  <a:srgbClr val="7030A0"/>
                </a:solidFill>
              </a:rPr>
              <a:t>design pattern</a:t>
            </a:r>
            <a:r>
              <a:rPr lang="en-US" sz="20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4C44C-AD45-73B6-18E7-4B67B74F65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5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E78D2-EBEE-00D1-E754-BF7128ED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Enums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3A815-848F-9F0C-1433-D4C694A38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Another design pattern built into Java: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Dir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LEFT, RIGHT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Dir.LEFT</a:t>
            </a:r>
            <a:r>
              <a:rPr lang="en-US" sz="2600" dirty="0"/>
              <a:t> 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Dir.RIGHT</a:t>
            </a:r>
            <a:r>
              <a:rPr lang="en-US" sz="2600" dirty="0"/>
              <a:t> are the only 2 instances</a:t>
            </a:r>
            <a:endParaRPr lang="en-US" sz="2400" dirty="0"/>
          </a:p>
          <a:p>
            <a:pPr lvl="1"/>
            <a:endParaRPr lang="en-US" sz="2200" dirty="0"/>
          </a:p>
          <a:p>
            <a:r>
              <a:rPr lang="en-US" sz="2600" dirty="0"/>
              <a:t>Cannot pass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2600" dirty="0"/>
              <a:t> where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/>
              <a:t> is expected</a:t>
            </a:r>
          </a:p>
          <a:p>
            <a:pPr lvl="1"/>
            <a:r>
              <a:rPr lang="en-US" sz="2200" dirty="0"/>
              <a:t>must add methods to convert between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A5668-1C46-7089-1DAE-F4186319C8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8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Types: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Can create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compound</a:t>
            </a:r>
            <a:r>
              <a:rPr lang="en-US" sz="2600" dirty="0"/>
              <a:t> types in multiple ways</a:t>
            </a:r>
            <a:endParaRPr lang="en-US" sz="2200" dirty="0"/>
          </a:p>
          <a:p>
            <a:pPr lvl="1"/>
            <a:r>
              <a:rPr lang="en-US" sz="2000" dirty="0"/>
              <a:t>put multiple types together into one larger type</a:t>
            </a:r>
          </a:p>
          <a:p>
            <a:pPr lvl="1"/>
            <a:endParaRPr lang="en-US" sz="2200" dirty="0"/>
          </a:p>
          <a:p>
            <a:r>
              <a:rPr lang="en-US" sz="2600" b="1" dirty="0"/>
              <a:t>Record Types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{x: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s: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sz="2200" dirty="0"/>
              <a:t>anything with </a:t>
            </a:r>
            <a:r>
              <a:rPr lang="en-US" sz="2200" i="1" dirty="0"/>
              <a:t>at least</a:t>
            </a:r>
            <a:r>
              <a:rPr lang="en-US" sz="2200" dirty="0"/>
              <a:t> fields “x” and “s”</a:t>
            </a:r>
          </a:p>
          <a:p>
            <a:pPr lvl="2"/>
            <a:endParaRPr lang="en-US" sz="1200" b="1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p: {x: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 = {x: 1n, s: "hi"};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1n</a:t>
            </a:r>
          </a:p>
          <a:p>
            <a:pPr lvl="2"/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F5F21-D9DE-AE1B-0798-8B1B5F25BD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83322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New Types: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28454" cy="5140800"/>
          </a:xfrm>
        </p:spPr>
        <p:txBody>
          <a:bodyPr/>
          <a:lstStyle/>
          <a:p>
            <a:r>
              <a:rPr lang="en-US" sz="2600" dirty="0"/>
              <a:t>Can create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compound</a:t>
            </a:r>
            <a:r>
              <a:rPr lang="en-US" sz="2600" dirty="0"/>
              <a:t> types in multiple ways</a:t>
            </a:r>
            <a:endParaRPr lang="en-US" sz="2200" dirty="0"/>
          </a:p>
          <a:p>
            <a:pPr lvl="1"/>
            <a:r>
              <a:rPr lang="en-US" sz="2000" dirty="0"/>
              <a:t>put multiple types together into one larger type</a:t>
            </a:r>
          </a:p>
          <a:p>
            <a:pPr lvl="1"/>
            <a:endParaRPr lang="en-US" sz="2200" dirty="0"/>
          </a:p>
          <a:p>
            <a:r>
              <a:rPr lang="en-US" sz="2600" dirty="0"/>
              <a:t>Tuple Types		</a:t>
            </a:r>
            <a:r>
              <a:rPr lang="en-US" sz="2400" dirty="0"/>
              <a:t>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/>
          </a:p>
          <a:p>
            <a:pPr lvl="1"/>
            <a:r>
              <a:rPr lang="en-US" sz="2200" dirty="0"/>
              <a:t>create them like this</a:t>
            </a:r>
          </a:p>
          <a:p>
            <a:pPr lvl="2"/>
            <a:endParaRPr lang="en-US" sz="1200" b="1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p: [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= [1n, "hi"];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 array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give names to the parts (“destructuring”) to use them</a:t>
            </a:r>
          </a:p>
          <a:p>
            <a:pPr lvl="2"/>
            <a:endParaRPr lang="en-US" sz="1200" b="1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[x, y] = p;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1n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2E223-C8DC-748A-054B-74AC11E84A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3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E2F89-7034-A43E-65CA-14866C4B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vs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FBBB-7DE5-FF53-1F03-0B0D590E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Records and tuples provide the same functionality</a:t>
            </a:r>
          </a:p>
          <a:p>
            <a:pPr lvl="1"/>
            <a:r>
              <a:rPr lang="en-US" sz="2400" dirty="0"/>
              <a:t>both allow you to put parts together into one object</a:t>
            </a:r>
          </a:p>
          <a:p>
            <a:pPr lvl="1"/>
            <a:r>
              <a:rPr lang="en-US" sz="2400" dirty="0"/>
              <a:t>conceptually interchangeable</a:t>
            </a:r>
          </a:p>
          <a:p>
            <a:pPr lvl="2"/>
            <a:endParaRPr lang="en-US" sz="2000" dirty="0"/>
          </a:p>
          <a:p>
            <a:r>
              <a:rPr lang="en-US" sz="2800" dirty="0"/>
              <a:t>They differ in </a:t>
            </a:r>
            <a:r>
              <a:rPr lang="en-US" sz="2800" i="1" dirty="0"/>
              <a:t>who </a:t>
            </a:r>
            <a:r>
              <a:rPr lang="en-US" sz="2800" dirty="0"/>
              <a:t>names the parts and </a:t>
            </a:r>
            <a:r>
              <a:rPr lang="en-US" sz="2800" i="1" dirty="0"/>
              <a:t>when</a:t>
            </a:r>
          </a:p>
          <a:p>
            <a:pPr lvl="1"/>
            <a:r>
              <a:rPr lang="en-US" sz="2400" b="1" dirty="0"/>
              <a:t> </a:t>
            </a:r>
            <a:r>
              <a:rPr lang="en-US" sz="2400" b="1" dirty="0">
                <a:solidFill>
                  <a:srgbClr val="0070C0"/>
                </a:solidFill>
              </a:rPr>
              <a:t>record</a:t>
            </a:r>
            <a:r>
              <a:rPr lang="en-US" sz="2400" dirty="0"/>
              <a:t>: creator picks the names</a:t>
            </a:r>
          </a:p>
          <a:p>
            <a:pPr lvl="2"/>
            <a:r>
              <a:rPr lang="en-US" sz="2000" dirty="0"/>
              <a:t>everyone must use the same name</a:t>
            </a:r>
          </a:p>
          <a:p>
            <a:pPr lvl="1"/>
            <a:r>
              <a:rPr lang="en-US" sz="2400" b="1" dirty="0"/>
              <a:t> </a:t>
            </a:r>
            <a:r>
              <a:rPr lang="en-US" sz="2400" b="1" dirty="0">
                <a:solidFill>
                  <a:srgbClr val="0070C0"/>
                </a:solidFill>
              </a:rPr>
              <a:t>tuple</a:t>
            </a:r>
            <a:r>
              <a:rPr lang="en-US" sz="2400" dirty="0"/>
              <a:t>: user of the tuple picks the names</a:t>
            </a:r>
          </a:p>
          <a:p>
            <a:pPr lvl="2"/>
            <a:r>
              <a:rPr lang="en-US" sz="2000" dirty="0"/>
              <a:t>each user can pick their own names</a:t>
            </a:r>
          </a:p>
          <a:p>
            <a:pPr lvl="2"/>
            <a:endParaRPr lang="en-US" sz="2000" dirty="0"/>
          </a:p>
          <a:p>
            <a:r>
              <a:rPr lang="en-US" sz="2800" u="sng" dirty="0"/>
              <a:t>331 convention</a:t>
            </a:r>
            <a:r>
              <a:rPr lang="en-US" sz="2800" dirty="0"/>
              <a:t>: </a:t>
            </a:r>
            <a:r>
              <a:rPr lang="en-US" sz="2800" dirty="0" err="1"/>
              <a:t>destructure</a:t>
            </a:r>
            <a:r>
              <a:rPr lang="en-US" sz="2800" dirty="0"/>
              <a:t> tuples (only)</a:t>
            </a:r>
            <a:endParaRPr lang="en-US" sz="2800" i="1" dirty="0"/>
          </a:p>
          <a:p>
            <a:pPr lvl="1"/>
            <a:r>
              <a:rPr lang="en-US" sz="2400" dirty="0"/>
              <a:t>no reason to </a:t>
            </a:r>
            <a:r>
              <a:rPr lang="en-US" sz="2400" dirty="0" err="1"/>
              <a:t>destructure</a:t>
            </a:r>
            <a:r>
              <a:rPr lang="en-US" sz="2400" dirty="0"/>
              <a:t> records, so we disallow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329DF-7E9C-5C4E-0119-7FD2E83D5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9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Fields in TypeScript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Records can have optional fields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 = {x: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y?: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t: T = {x: 1n};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type of “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t.y</a:t>
            </a:r>
            <a:r>
              <a:rPr lang="en-US" sz="2200" dirty="0"/>
              <a:t> ” is “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2200" dirty="0"/>
              <a:t> ”</a:t>
            </a:r>
          </a:p>
          <a:p>
            <a:endParaRPr lang="en-US" sz="2600" dirty="0"/>
          </a:p>
          <a:p>
            <a:r>
              <a:rPr lang="en-US" sz="2600" dirty="0"/>
              <a:t>Functions can have optional arguments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b?: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type of “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200" dirty="0"/>
              <a:t> ” is “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2200" dirty="0"/>
              <a:t> 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893A9-BCDB-3A20-F43F-A961327486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4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Aliases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TypeScript lets you give shorthand names for types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Point = {x: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p: Point = {x: 1n, y: 2n};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1n</a:t>
            </a:r>
          </a:p>
          <a:p>
            <a:pPr lvl="2"/>
            <a:endParaRPr lang="en-US" sz="1800" dirty="0"/>
          </a:p>
          <a:p>
            <a:r>
              <a:rPr lang="en-US" sz="2600" dirty="0"/>
              <a:t>Usually nicer but not necessary</a:t>
            </a:r>
          </a:p>
          <a:p>
            <a:pPr lvl="1"/>
            <a:r>
              <a:rPr lang="en-US" sz="2200" dirty="0"/>
              <a:t>e.g., this does the same thing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p: {x: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 = {x: 1n, y: 2n};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1n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AFE51-FAC5-F2A1-6085-B945FFB184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5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Browsers: JavaScript and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955960"/>
          </a:xfrm>
        </p:spPr>
        <p:txBody>
          <a:bodyPr/>
          <a:lstStyle/>
          <a:p>
            <a:r>
              <a:rPr lang="en-US" sz="2400" dirty="0"/>
              <a:t>Browser natively knows how to display HTML</a:t>
            </a:r>
          </a:p>
          <a:p>
            <a:pPr lvl="1"/>
            <a:endParaRPr lang="en-US" sz="2000" dirty="0"/>
          </a:p>
          <a:p>
            <a:r>
              <a:rPr lang="en-US" sz="2400" dirty="0"/>
              <a:t>Page can also include JavaScript to execute</a:t>
            </a:r>
          </a:p>
          <a:p>
            <a:pPr lvl="1"/>
            <a:r>
              <a:rPr lang="en-US" sz="2000" dirty="0"/>
              <a:t>but it is not required</a:t>
            </a:r>
          </a:p>
          <a:p>
            <a:pPr lvl="1"/>
            <a:r>
              <a:rPr lang="en-US" sz="2000" dirty="0"/>
              <a:t>if present, the JavaScript can </a:t>
            </a:r>
            <a:r>
              <a:rPr lang="en-US" sz="2000" i="1" dirty="0"/>
              <a:t>change</a:t>
            </a:r>
            <a:r>
              <a:rPr lang="en-US" sz="2000" dirty="0"/>
              <a:t> the HTML displayed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7089B-B323-FEDB-46BF-C7B7D3471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9D6EA80A-5A50-AB5E-D2AE-1BCB38208ED9}"/>
              </a:ext>
            </a:extLst>
          </p:cNvPr>
          <p:cNvGrpSpPr/>
          <p:nvPr/>
        </p:nvGrpSpPr>
        <p:grpSpPr>
          <a:xfrm>
            <a:off x="1443547" y="577959"/>
            <a:ext cx="6256906" cy="3199706"/>
            <a:chOff x="1699644" y="3909153"/>
            <a:chExt cx="6256906" cy="319970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FB28D7-748D-A7FE-404B-113A10C420B2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15" name="Straight Arrow Connector 14" descr="The request goes from the client to the server">
              <a:extLst>
                <a:ext uri="{FF2B5EF4-FFF2-40B4-BE49-F238E27FC236}">
                  <a16:creationId xmlns:a16="http://schemas.microsoft.com/office/drawing/2014/main" id="{1E54816F-9D7B-9C00-CBE8-C127619C9A91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 descr="The response goes from the server to the client">
              <a:extLst>
                <a:ext uri="{FF2B5EF4-FFF2-40B4-BE49-F238E27FC236}">
                  <a16:creationId xmlns:a16="http://schemas.microsoft.com/office/drawing/2014/main" id="{A12CA016-C512-96F9-0D65-B0C41DA629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4D1BE1B-F75A-F930-FF2F-826025CD0334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8" name="Group 17" descr="client (in this case, the Chrome web browser)">
              <a:extLst>
                <a:ext uri="{FF2B5EF4-FFF2-40B4-BE49-F238E27FC236}">
                  <a16:creationId xmlns:a16="http://schemas.microsoft.com/office/drawing/2014/main" id="{3E37DE12-5252-4AF9-86B7-1D746076A6EF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B23FEA80-B4FF-1CC0-E18B-ED4EDC04C3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8C386F-FF41-FC64-4B76-612D0F19BC63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9" name="Group 18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F7A1F647-2A8E-73AB-7949-E57A8D6E6548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20" name="Picture 10">
                <a:extLst>
                  <a:ext uri="{FF2B5EF4-FFF2-40B4-BE49-F238E27FC236}">
                    <a16:creationId xmlns:a16="http://schemas.microsoft.com/office/drawing/2014/main" id="{2D9F3E93-03A4-EEAD-9BDE-3DE27DE2ED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5997AA-1687-1E4C-0C2E-B50F7274ECCF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67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Deep difference between TypeScript and Java types</a:t>
            </a:r>
          </a:p>
          <a:p>
            <a:pPr lvl="1"/>
            <a:endParaRPr lang="en-US" sz="2200" dirty="0"/>
          </a:p>
          <a:p>
            <a:r>
              <a:rPr lang="en-US" sz="2600" dirty="0"/>
              <a:t>TypeScript uses “</a:t>
            </a:r>
            <a:r>
              <a:rPr lang="en-US" sz="2600" b="1" dirty="0"/>
              <a:t>structural typing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sometimes called “duck typing”</a:t>
            </a:r>
          </a:p>
          <a:p>
            <a:pPr lvl="2"/>
            <a:r>
              <a:rPr lang="en-US" sz="1800" dirty="0"/>
              <a:t>“if it walks like a duck and quacks like a duck, it’s a duck”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T1 = {a: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T2 = {a: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x: T1 = {a: 1n, b: “two”};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can pass “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200" dirty="0"/>
              <a:t> ” to a function expecting a “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sz="2200" dirty="0"/>
              <a:t> ”!</a:t>
            </a:r>
          </a:p>
          <a:p>
            <a:pPr lvl="1"/>
            <a:r>
              <a:rPr lang="en-US" sz="2200" dirty="0"/>
              <a:t>can pass “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200" dirty="0"/>
              <a:t> ” to </a:t>
            </a:r>
            <a:r>
              <a:rPr lang="en-US" sz="2200" i="1" dirty="0"/>
              <a:t>any</a:t>
            </a:r>
            <a:r>
              <a:rPr lang="en-US" sz="2200" dirty="0"/>
              <a:t> function expecting</a:t>
            </a:r>
            <a:br>
              <a:rPr lang="en-US" sz="2200" dirty="0"/>
            </a:br>
            <a:r>
              <a:rPr lang="en-US" sz="2200" dirty="0"/>
              <a:t>a record with a </a:t>
            </a:r>
            <a:r>
              <a:rPr lang="en-US" sz="2200" dirty="0" err="1"/>
              <a:t>bigint</a:t>
            </a:r>
            <a:r>
              <a:rPr lang="en-US" sz="2200" dirty="0"/>
              <a:t> a and a string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E18EA-8A95-CC55-FEB2-0DA4182B1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1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Java uses “</a:t>
            </a:r>
            <a:r>
              <a:rPr lang="en-US" sz="2600" b="1" dirty="0"/>
              <a:t>nominal typing</a:t>
            </a:r>
            <a:r>
              <a:rPr lang="en-US" sz="2600" dirty="0"/>
              <a:t>”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T1 {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b;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T2 {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b; }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T1 x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T1();</a:t>
            </a:r>
          </a:p>
          <a:p>
            <a:pPr lvl="2"/>
            <a:endParaRPr lang="en-US" sz="1800" dirty="0"/>
          </a:p>
          <a:p>
            <a:pPr lvl="1"/>
            <a:r>
              <a:rPr lang="en-US" sz="2200" b="1" dirty="0"/>
              <a:t>cannot</a:t>
            </a:r>
            <a:r>
              <a:rPr lang="en-US" sz="2200" dirty="0"/>
              <a:t> pass “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200" dirty="0"/>
              <a:t> ” to a function expecting a “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sz="2200" dirty="0"/>
              <a:t> ”</a:t>
            </a:r>
          </a:p>
          <a:p>
            <a:pPr lvl="1"/>
            <a:endParaRPr lang="en-US" sz="2200" dirty="0"/>
          </a:p>
          <a:p>
            <a:r>
              <a:rPr lang="en-US" sz="2600" dirty="0"/>
              <a:t>Libraries do not interoperate unless it was pre-planned</a:t>
            </a:r>
          </a:p>
          <a:p>
            <a:pPr lvl="1"/>
            <a:r>
              <a:rPr lang="en-US" sz="2200" dirty="0"/>
              <a:t>create “adapters” to work around this</a:t>
            </a:r>
          </a:p>
          <a:p>
            <a:pPr lvl="2"/>
            <a:r>
              <a:rPr lang="en-US" sz="1800" dirty="0"/>
              <a:t>example of a design pattern used to work around language limitations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2F5C-C991-28FE-F86E-BE900CBC2B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7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3A55-A19B-9F8D-D19F-2BBD42E9A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Pair Share: Be There, or Be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12E04-1515-2FF6-5B6D-478944C2B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79520"/>
            <a:ext cx="5224272" cy="260544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Can we pass to </a:t>
            </a:r>
            <a:r>
              <a:rPr lang="en-US" sz="2800" dirty="0" err="1"/>
              <a:t>squareArea</a:t>
            </a:r>
            <a:r>
              <a:rPr lang="en-US" sz="28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any Square?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squareOrRects</a:t>
            </a:r>
            <a:r>
              <a:rPr lang="en-US" sz="2800" dirty="0"/>
              <a:t> with no height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any </a:t>
            </a:r>
            <a:r>
              <a:rPr lang="en-US" sz="2800" dirty="0" err="1"/>
              <a:t>SquareOrRect</a:t>
            </a:r>
            <a:r>
              <a:rPr lang="en-US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any Rectangle?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3DB16-00AB-BC63-6B8A-881C354C69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ED1EEA-8C13-D81F-2A00-FF217D7A8EF4}"/>
              </a:ext>
            </a:extLst>
          </p:cNvPr>
          <p:cNvSpPr txBox="1"/>
          <p:nvPr/>
        </p:nvSpPr>
        <p:spPr>
          <a:xfrm>
            <a:off x="457200" y="1195392"/>
            <a:ext cx="8229600" cy="2139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6F42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width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>
              <a:buNone/>
            </a:pP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6F42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width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height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>
              <a:buNone/>
            </a:pP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solidFill>
                  <a:srgbClr val="6F42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SquareOrRect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width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height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?: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>
              <a:buNone/>
            </a:pPr>
            <a:b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solidFill>
                  <a:srgbClr val="6F42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squareArea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900" dirty="0">
                <a:solidFill>
                  <a:srgbClr val="E3620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6F42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005CC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buNone/>
            </a:pP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solidFill>
                  <a:srgbClr val="E3620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900" dirty="0" err="1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.width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rgbClr val="D73A4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solidFill>
                  <a:srgbClr val="E3620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900" dirty="0" err="1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.width</a:t>
            </a:r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900" dirty="0">
                <a:solidFill>
                  <a:srgbClr val="24292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9" name="Group 8" descr="Answer the think-pair-share on sli.do with code #cse331">
            <a:extLst>
              <a:ext uri="{FF2B5EF4-FFF2-40B4-BE49-F238E27FC236}">
                <a16:creationId xmlns:a16="http://schemas.microsoft.com/office/drawing/2014/main" id="{4D4AB64C-3EFF-E049-3822-295755DEA53C}"/>
              </a:ext>
            </a:extLst>
          </p:cNvPr>
          <p:cNvGrpSpPr/>
          <p:nvPr/>
        </p:nvGrpSpPr>
        <p:grpSpPr>
          <a:xfrm>
            <a:off x="6457950" y="3631284"/>
            <a:ext cx="2228850" cy="2753676"/>
            <a:chOff x="6457950" y="3631284"/>
            <a:chExt cx="2228850" cy="275367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6212CBC-D357-1F59-DB17-45E70AABC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57950" y="4156110"/>
              <a:ext cx="2228850" cy="222885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9BBBE9-76F4-A663-5E68-032A64142D90}"/>
                </a:ext>
              </a:extLst>
            </p:cNvPr>
            <p:cNvSpPr txBox="1"/>
            <p:nvPr/>
          </p:nvSpPr>
          <p:spPr>
            <a:xfrm>
              <a:off x="6515451" y="3631284"/>
              <a:ext cx="21138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0572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If you leave off the type, TS will try to </a:t>
            </a:r>
            <a:r>
              <a:rPr lang="en-US" sz="2600" u="sng" dirty="0"/>
              <a:t>guess</a:t>
            </a:r>
            <a:r>
              <a:rPr lang="en-US" sz="2600" dirty="0"/>
              <a:t> it</a:t>
            </a:r>
          </a:p>
          <a:p>
            <a:pPr lvl="1"/>
            <a:r>
              <a:rPr lang="en-US" sz="2200" dirty="0"/>
              <a:t>often, but not always, it guesses correctly</a:t>
            </a:r>
          </a:p>
          <a:p>
            <a:pPr lvl="1"/>
            <a:endParaRPr lang="en-US" sz="2200" dirty="0"/>
          </a:p>
          <a:p>
            <a:r>
              <a:rPr lang="en-US" sz="2600" dirty="0"/>
              <a:t>This will work fine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 = {x: 1n, y: 2n};</a:t>
            </a: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1n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compiler should correctly guess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{x: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/>
          </a:p>
          <a:p>
            <a:pPr lvl="1"/>
            <a:r>
              <a:rPr lang="en-US" sz="2200" dirty="0"/>
              <a:t>can see in VS Code by </a:t>
            </a:r>
            <a:r>
              <a:rPr lang="en-US" sz="2200" u="sng" dirty="0"/>
              <a:t>hovering</a:t>
            </a:r>
            <a:r>
              <a:rPr lang="en-US" sz="2200" dirty="0"/>
              <a:t> over “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200" dirty="0"/>
              <a:t>”</a:t>
            </a:r>
            <a:endParaRPr lang="en-US" sz="20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8E490-EE52-3123-4EC7-370B73B6E6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4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Inference in 331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If you leave off the type, TS will try to </a:t>
            </a:r>
            <a:r>
              <a:rPr lang="en-US" sz="2600" u="sng" dirty="0"/>
              <a:t>guess</a:t>
            </a:r>
            <a:r>
              <a:rPr lang="en-US" sz="2600" dirty="0"/>
              <a:t> it</a:t>
            </a:r>
          </a:p>
          <a:p>
            <a:pPr lvl="1"/>
            <a:r>
              <a:rPr lang="en-US" sz="2200" dirty="0"/>
              <a:t>often, but not always, it guesses correctly</a:t>
            </a:r>
          </a:p>
          <a:p>
            <a:pPr lvl="1"/>
            <a:endParaRPr lang="en-US" sz="2200" dirty="0"/>
          </a:p>
          <a:p>
            <a:r>
              <a:rPr lang="en-US" sz="2600" u="sng" dirty="0"/>
              <a:t>331 convention</a:t>
            </a:r>
            <a:r>
              <a:rPr lang="en-US" sz="2600" dirty="0"/>
              <a:t>: type declarations are required on…</a:t>
            </a:r>
          </a:p>
          <a:p>
            <a:pPr lvl="1"/>
            <a:r>
              <a:rPr lang="en-US" sz="2200" dirty="0"/>
              <a:t>function arguments and return values</a:t>
            </a:r>
          </a:p>
          <a:p>
            <a:pPr lvl="1"/>
            <a:r>
              <a:rPr lang="en-US" sz="2200" dirty="0"/>
              <a:t>variables declared outside of any function (“top-level”)</a:t>
            </a:r>
          </a:p>
          <a:p>
            <a:pPr lvl="2"/>
            <a:r>
              <a:rPr lang="en-US" sz="1800" dirty="0"/>
              <a:t>these could be exported, so types should be explicit</a:t>
            </a:r>
          </a:p>
          <a:p>
            <a:pPr lvl="1"/>
            <a:endParaRPr lang="en-US" sz="2200" dirty="0"/>
          </a:p>
          <a:p>
            <a:r>
              <a:rPr lang="en-US" sz="2600" dirty="0"/>
              <a:t>We do not require declarations on local variables</a:t>
            </a:r>
          </a:p>
          <a:p>
            <a:pPr lvl="1"/>
            <a:r>
              <a:rPr lang="en-US" sz="2200" dirty="0"/>
              <a:t>but it is fine to include them</a:t>
            </a:r>
          </a:p>
          <a:p>
            <a:pPr lvl="1"/>
            <a:r>
              <a:rPr lang="en-US" sz="2200" dirty="0"/>
              <a:t>if TS guesses wrong, you will need to include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3DCBD-ED58-7205-D1F4-1543FF1AC5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2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Components and TypeScript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HiProps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{name: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{greeting: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Component&lt;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HiProps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HiProps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super(props);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{greeting: “Hi”};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/>
          </a:p>
          <a:p>
            <a:r>
              <a:rPr lang="en-US" sz="2600" dirty="0"/>
              <a:t>Component is a generic type</a:t>
            </a:r>
          </a:p>
          <a:p>
            <a:pPr lvl="1"/>
            <a:r>
              <a:rPr lang="en-US" sz="2200" dirty="0"/>
              <a:t>first component is type of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200" dirty="0"/>
              <a:t> (readonly)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second component is type of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F6660-4AFD-88EC-8C0F-43DAD06B8E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6221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DA8B7-A8EB-494C-C408-7BD0808C68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Linters</a:t>
            </a:r>
          </a:p>
        </p:txBody>
      </p:sp>
    </p:spTree>
    <p:extLst>
      <p:ext uri="{BB962C8B-B14F-4D97-AF65-F5344CB8AC3E}">
        <p14:creationId xmlns:p14="http://schemas.microsoft.com/office/powerpoint/2010/main" val="48720302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D6E5-E2B3-3BDE-A504-2C9A2AB2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4E50F-32F1-79C1-57A6-8C06CEBD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Linters are like type checkers</a:t>
            </a:r>
          </a:p>
          <a:p>
            <a:pPr lvl="1"/>
            <a:r>
              <a:rPr lang="en-US" sz="2400" dirty="0"/>
              <a:t>try to find potential bugs in the program</a:t>
            </a:r>
          </a:p>
          <a:p>
            <a:pPr lvl="1"/>
            <a:r>
              <a:rPr lang="en-US" sz="2400" dirty="0"/>
              <a:t>as well as poor style / design issues</a:t>
            </a:r>
          </a:p>
          <a:p>
            <a:pPr lvl="1"/>
            <a:endParaRPr lang="en-US" sz="2400" dirty="0"/>
          </a:p>
          <a:p>
            <a:r>
              <a:rPr lang="en-US" sz="2800" dirty="0"/>
              <a:t>In 331, we have our own linter (“comfy-</a:t>
            </a:r>
            <a:r>
              <a:rPr lang="en-US" sz="2800" dirty="0" err="1"/>
              <a:t>tslint</a:t>
            </a:r>
            <a:r>
              <a:rPr lang="en-US" sz="2800" dirty="0"/>
              <a:t>”)</a:t>
            </a:r>
            <a:endParaRPr lang="en-US" sz="2400" dirty="0"/>
          </a:p>
          <a:p>
            <a:pPr lvl="1"/>
            <a:r>
              <a:rPr lang="en-US" sz="2400" dirty="0"/>
              <a:t>e.g., types are declared except local vars in functions</a:t>
            </a:r>
          </a:p>
          <a:p>
            <a:pPr lvl="1"/>
            <a:r>
              <a:rPr lang="en-US" sz="2400" dirty="0"/>
              <a:t>coming in HW3 :)</a:t>
            </a:r>
          </a:p>
          <a:p>
            <a:pPr lvl="1"/>
            <a:endParaRPr lang="en-US" sz="2400" dirty="0"/>
          </a:p>
          <a:p>
            <a:r>
              <a:rPr lang="en-US" sz="2800" dirty="0"/>
              <a:t>They can be overzealous</a:t>
            </a:r>
          </a:p>
          <a:p>
            <a:pPr lvl="1"/>
            <a:r>
              <a:rPr lang="en-US" sz="2400" dirty="0"/>
              <a:t>can flag issues that aren’t really problems</a:t>
            </a:r>
          </a:p>
          <a:p>
            <a:pPr lvl="1"/>
            <a:r>
              <a:rPr lang="en-US" sz="2400" dirty="0"/>
              <a:t>(happens with type checkers also, but less frequently)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496F0-2B27-EE2F-B509-C2A3A94BFB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D6E5-E2B3-3BDE-A504-2C9A2AB2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Variables &amp; Linters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4E50F-32F1-79C1-57A6-8C06CEBD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Linter will complain about unused variables</a:t>
            </a:r>
          </a:p>
          <a:p>
            <a:pPr lvl="2"/>
            <a:endParaRPr lang="en-US" sz="20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2000" dirty="0"/>
          </a:p>
          <a:p>
            <a:pPr lvl="1"/>
            <a:r>
              <a:rPr lang="en-US" sz="2400" dirty="0"/>
              <a:t>linter will complain that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dirty="0"/>
              <a:t> is unused</a:t>
            </a:r>
          </a:p>
          <a:p>
            <a:pPr lvl="2"/>
            <a:r>
              <a:rPr lang="en-US" sz="2000" dirty="0"/>
              <a:t>this looks suspicious, doesn’t it?</a:t>
            </a:r>
          </a:p>
          <a:p>
            <a:pPr lvl="1"/>
            <a:endParaRPr lang="en-US" sz="2400" dirty="0"/>
          </a:p>
          <a:p>
            <a:r>
              <a:rPr lang="en-US" sz="2800" dirty="0"/>
              <a:t>This ignores variables whose names start with “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800" dirty="0"/>
              <a:t>”</a:t>
            </a:r>
          </a:p>
          <a:p>
            <a:pPr lvl="1"/>
            <a:r>
              <a:rPr lang="en-US" sz="2400" dirty="0"/>
              <a:t>the underscore indicates you know it is unused</a:t>
            </a:r>
          </a:p>
          <a:p>
            <a:pPr lvl="1"/>
            <a:r>
              <a:rPr lang="en-US" sz="2400" dirty="0"/>
              <a:t>change the variable name to get rid of the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970D1-7A58-2017-C451-54558BD2A3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7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229792"/>
          </a:xfrm>
        </p:spPr>
        <p:txBody>
          <a:bodyPr/>
          <a:lstStyle/>
          <a:p>
            <a:r>
              <a:rPr lang="en-US" sz="2800" dirty="0"/>
              <a:t>HTML = Hyper Text Markup Language</a:t>
            </a:r>
          </a:p>
          <a:p>
            <a:pPr lvl="1"/>
            <a:r>
              <a:rPr lang="en-US" sz="2400" dirty="0"/>
              <a:t>text format for describing a document / UI</a:t>
            </a:r>
          </a:p>
          <a:p>
            <a:pPr lvl="1"/>
            <a:r>
              <a:rPr lang="en-US" sz="2400" dirty="0"/>
              <a:t>HTML describes the </a:t>
            </a:r>
            <a:r>
              <a:rPr lang="en-US" sz="2400" i="1" dirty="0"/>
              <a:t>structure</a:t>
            </a:r>
            <a:r>
              <a:rPr lang="en-US" sz="2400" dirty="0"/>
              <a:t> of the content,</a:t>
            </a:r>
            <a:br>
              <a:rPr lang="en-US" sz="2400" dirty="0"/>
            </a:br>
            <a:r>
              <a:rPr lang="en-US" sz="2400" dirty="0"/>
              <a:t>and (partially) what you want </a:t>
            </a:r>
            <a:r>
              <a:rPr lang="en-US" sz="2400" i="1" dirty="0"/>
              <a:t>drawn</a:t>
            </a:r>
            <a:r>
              <a:rPr lang="en-US" sz="2400" dirty="0"/>
              <a:t> in the browser</a:t>
            </a:r>
          </a:p>
          <a:p>
            <a:pPr lvl="1"/>
            <a:endParaRPr lang="en-US" sz="2400" dirty="0"/>
          </a:p>
          <a:p>
            <a:r>
              <a:rPr lang="en-US" sz="2800" dirty="0"/>
              <a:t>HTML text consists primarily of “tags” and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7F8BA-E56B-A98C-57FE-E4F93DA346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30889</TotalTime>
  <Words>5864</Words>
  <Application>Microsoft Macintosh PowerPoint</Application>
  <PresentationFormat>On-screen Show (4:3)</PresentationFormat>
  <Paragraphs>1095</Paragraphs>
  <Slides>88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8" baseType="lpstr">
      <vt:lpstr>Arial</vt:lpstr>
      <vt:lpstr>Calibri</vt:lpstr>
      <vt:lpstr>Cambria Math</vt:lpstr>
      <vt:lpstr>Consolas</vt:lpstr>
      <vt:lpstr>Courier New</vt:lpstr>
      <vt:lpstr>Franklin Gothic Medium</vt:lpstr>
      <vt:lpstr>Franklin Gothic Medium Cond</vt:lpstr>
      <vt:lpstr>Menlo</vt:lpstr>
      <vt:lpstr>Times New Roman</vt:lpstr>
      <vt:lpstr>Office Theme</vt:lpstr>
      <vt:lpstr>Intro to the Browser</vt:lpstr>
      <vt:lpstr>Notes on HW1</vt:lpstr>
      <vt:lpstr>The 123 Programming Model</vt:lpstr>
      <vt:lpstr>The 331 Server Programming Model</vt:lpstr>
      <vt:lpstr>The 331 Programming Model, Zooming Out</vt:lpstr>
      <vt:lpstr>The Browser, HTML, and CSS</vt:lpstr>
      <vt:lpstr>Recall: Browser Operation</vt:lpstr>
      <vt:lpstr>Browsers: JavaScript and HTML</vt:lpstr>
      <vt:lpstr>HTML</vt:lpstr>
      <vt:lpstr>HTML Tags</vt:lpstr>
      <vt:lpstr>HTML as a Tree</vt:lpstr>
      <vt:lpstr>Parsing HTML</vt:lpstr>
      <vt:lpstr>Displaying HTML</vt:lpstr>
      <vt:lpstr>Developer Tools show the HTML</vt:lpstr>
      <vt:lpstr>Styling</vt:lpstr>
      <vt:lpstr>Cascading Style Sheets (CSS)</vt:lpstr>
      <vt:lpstr>Old School Web UI</vt:lpstr>
      <vt:lpstr>Including JavaScript in HTML</vt:lpstr>
      <vt:lpstr>Events in the Browser</vt:lpstr>
      <vt:lpstr>Changing the HTML</vt:lpstr>
      <vt:lpstr>Updating the DOM: Adding Nodes</vt:lpstr>
      <vt:lpstr>Updating the DOM: Removing Nodes</vt:lpstr>
      <vt:lpstr>Updating the DOM: Editing Nodes</vt:lpstr>
      <vt:lpstr>Problems with Old School UI</vt:lpstr>
      <vt:lpstr>New School UI</vt:lpstr>
      <vt:lpstr>React</vt:lpstr>
      <vt:lpstr>React Components</vt:lpstr>
      <vt:lpstr>HTML Literals in JSX</vt:lpstr>
      <vt:lpstr>Substitution in JSX</vt:lpstr>
      <vt:lpstr>JSX Gotchas</vt:lpstr>
      <vt:lpstr>CSS in JSX</vt:lpstr>
      <vt:lpstr>Anatomy of a React Component</vt:lpstr>
      <vt:lpstr>Simplest React Component</vt:lpstr>
      <vt:lpstr>Simplest React Component (rendered)</vt:lpstr>
      <vt:lpstr>Changing State in our Component</vt:lpstr>
      <vt:lpstr>React and Component State Changes</vt:lpstr>
      <vt:lpstr>React Responds to setState calls</vt:lpstr>
      <vt:lpstr>React Component with an Event Handler</vt:lpstr>
      <vt:lpstr>Putting the UI in the Page </vt:lpstr>
      <vt:lpstr>Putting the UI in the Page: Props </vt:lpstr>
      <vt:lpstr>Props and State, Together</vt:lpstr>
      <vt:lpstr>More React</vt:lpstr>
      <vt:lpstr>The “Old School UI” model (1/2)</vt:lpstr>
      <vt:lpstr>The “Old School UI” model (2/2)</vt:lpstr>
      <vt:lpstr>The React Model (1/3)</vt:lpstr>
      <vt:lpstr>The React Model (2/3)</vt:lpstr>
      <vt:lpstr>The React Model (3/3)</vt:lpstr>
      <vt:lpstr>Reactive UIs, more generally</vt:lpstr>
      <vt:lpstr>Reminder: React in Practice</vt:lpstr>
      <vt:lpstr>Second React Component: More User Input</vt:lpstr>
      <vt:lpstr>Second React Component: The View</vt:lpstr>
      <vt:lpstr>Second React Component: adding &lt;input&gt;</vt:lpstr>
      <vt:lpstr>Second React Component: Updating State?</vt:lpstr>
      <vt:lpstr>Text Value of Input Elememts</vt:lpstr>
      <vt:lpstr>Second React Component: Input Events</vt:lpstr>
      <vt:lpstr>Second React Component: Input Event Handler</vt:lpstr>
      <vt:lpstr>Second React Component: Mirrored State</vt:lpstr>
      <vt:lpstr>Event Handler Conventions</vt:lpstr>
      <vt:lpstr>Example: To-Do List</vt:lpstr>
      <vt:lpstr>React Payoff</vt:lpstr>
      <vt:lpstr>React Requirements for Lists</vt:lpstr>
      <vt:lpstr>React Requirements for Lists: Keys</vt:lpstr>
      <vt:lpstr>Typescript &amp; Modular Code (with React)</vt:lpstr>
      <vt:lpstr>Types?</vt:lpstr>
      <vt:lpstr>TypeScript</vt:lpstr>
      <vt:lpstr>TypeScript Adds Declared Types to JavaScript</vt:lpstr>
      <vt:lpstr>TypeScript Adds Declared Types</vt:lpstr>
      <vt:lpstr>Basic Data Types of TypeScript</vt:lpstr>
      <vt:lpstr>Function Type Notation</vt:lpstr>
      <vt:lpstr>Think Pair Share: I’ve Become So Numb(er)</vt:lpstr>
      <vt:lpstr>Literal Types</vt:lpstr>
      <vt:lpstr>Creating New Types: Unions</vt:lpstr>
      <vt:lpstr>Enumerations</vt:lpstr>
      <vt:lpstr>Java Enums</vt:lpstr>
      <vt:lpstr>Creating New Types: Records</vt:lpstr>
      <vt:lpstr>Creating New Types: Tuples</vt:lpstr>
      <vt:lpstr>Records vs Tuples</vt:lpstr>
      <vt:lpstr>Optional Fields in TypeScript</vt:lpstr>
      <vt:lpstr>Type Aliases</vt:lpstr>
      <vt:lpstr>Structural Typing</vt:lpstr>
      <vt:lpstr>Nominal Typing</vt:lpstr>
      <vt:lpstr>Think Pair Share: Be There, or Be Square</vt:lpstr>
      <vt:lpstr>Type Inference</vt:lpstr>
      <vt:lpstr>Type Inference in 331</vt:lpstr>
      <vt:lpstr>React Components and TypeScript</vt:lpstr>
      <vt:lpstr>Linters</vt:lpstr>
      <vt:lpstr>Linters</vt:lpstr>
      <vt:lpstr>Unused Variables &amp; Linters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Paul Beame</dc:creator>
  <cp:keywords/>
  <dc:description/>
  <cp:lastModifiedBy>Matthew Wang</cp:lastModifiedBy>
  <cp:revision>676</cp:revision>
  <cp:lastPrinted>2024-10-07T05:28:02Z</cp:lastPrinted>
  <dcterms:created xsi:type="dcterms:W3CDTF">2013-01-07T07:20:47Z</dcterms:created>
  <dcterms:modified xsi:type="dcterms:W3CDTF">2025-04-09T17:20:46Z</dcterms:modified>
  <cp:category/>
</cp:coreProperties>
</file>