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464" r:id="rId2"/>
    <p:sldId id="684" r:id="rId3"/>
    <p:sldId id="690" r:id="rId4"/>
    <p:sldId id="688" r:id="rId5"/>
    <p:sldId id="685" r:id="rId6"/>
    <p:sldId id="546" r:id="rId7"/>
    <p:sldId id="547" r:id="rId8"/>
    <p:sldId id="686" r:id="rId9"/>
    <p:sldId id="551" r:id="rId10"/>
    <p:sldId id="552" r:id="rId11"/>
    <p:sldId id="544" r:id="rId12"/>
    <p:sldId id="536" r:id="rId13"/>
    <p:sldId id="537" r:id="rId14"/>
    <p:sldId id="540" r:id="rId15"/>
    <p:sldId id="689" r:id="rId16"/>
    <p:sldId id="687" r:id="rId17"/>
    <p:sldId id="579" r:id="rId18"/>
    <p:sldId id="465" r:id="rId19"/>
    <p:sldId id="514" r:id="rId20"/>
    <p:sldId id="508" r:id="rId21"/>
    <p:sldId id="507" r:id="rId22"/>
    <p:sldId id="513" r:id="rId23"/>
    <p:sldId id="525" r:id="rId24"/>
    <p:sldId id="516" r:id="rId25"/>
    <p:sldId id="515" r:id="rId26"/>
    <p:sldId id="500" r:id="rId27"/>
    <p:sldId id="526" r:id="rId28"/>
    <p:sldId id="504" r:id="rId29"/>
    <p:sldId id="519" r:id="rId30"/>
    <p:sldId id="520" r:id="rId31"/>
    <p:sldId id="521" r:id="rId32"/>
    <p:sldId id="501" r:id="rId33"/>
    <p:sldId id="527" r:id="rId34"/>
    <p:sldId id="659" r:id="rId35"/>
    <p:sldId id="658" r:id="rId36"/>
    <p:sldId id="660" r:id="rId37"/>
    <p:sldId id="657" r:id="rId38"/>
    <p:sldId id="662" r:id="rId39"/>
    <p:sldId id="517" r:id="rId40"/>
    <p:sldId id="518" r:id="rId41"/>
    <p:sldId id="661" r:id="rId42"/>
    <p:sldId id="663" r:id="rId43"/>
    <p:sldId id="672" r:id="rId44"/>
    <p:sldId id="673" r:id="rId45"/>
    <p:sldId id="691" r:id="rId46"/>
    <p:sldId id="669" r:id="rId47"/>
    <p:sldId id="528" r:id="rId48"/>
    <p:sldId id="530" r:id="rId49"/>
    <p:sldId id="668" r:id="rId50"/>
    <p:sldId id="670" r:id="rId51"/>
    <p:sldId id="542" r:id="rId52"/>
    <p:sldId id="541" r:id="rId53"/>
    <p:sldId id="553" r:id="rId54"/>
    <p:sldId id="575" r:id="rId55"/>
    <p:sldId id="550" r:id="rId56"/>
    <p:sldId id="615" r:id="rId57"/>
    <p:sldId id="590" r:id="rId58"/>
    <p:sldId id="591" r:id="rId59"/>
    <p:sldId id="481" r:id="rId60"/>
    <p:sldId id="617" r:id="rId61"/>
    <p:sldId id="479" r:id="rId62"/>
    <p:sldId id="484" r:id="rId63"/>
    <p:sldId id="486" r:id="rId64"/>
    <p:sldId id="487" r:id="rId65"/>
    <p:sldId id="616" r:id="rId66"/>
    <p:sldId id="671" r:id="rId67"/>
    <p:sldId id="676" r:id="rId68"/>
    <p:sldId id="677" r:id="rId6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lank" initials="ad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23"/>
    <a:srgbClr val="006B2D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23" autoAdjust="0"/>
    <p:restoredTop sz="87469" autoAdjust="0"/>
  </p:normalViewPr>
  <p:slideViewPr>
    <p:cSldViewPr snapToGrid="0" snapToObjects="1">
      <p:cViewPr>
        <p:scale>
          <a:sx n="114" d="100"/>
          <a:sy n="114" d="100"/>
        </p:scale>
        <p:origin x="1176" y="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3CCED9B-6553-E946-85D3-BF6504D6DEB8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D7DEAAA-90D5-564F-8AC7-C45D513A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75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63FB922-F127-5E47-9B2E-CA730A74DCAB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76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97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13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50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69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55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73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7F7F6-3488-722C-2DE0-C6AB3D893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43B5AB-3E24-9674-8DBF-14DB5B1C6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831700-D2BE-2167-9488-19087F982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04833-86C4-273E-AF2F-8E8E5D85C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32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76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FB6C4-2E70-D967-3A00-D39F5851E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7CBD1F-A245-C94B-F1A3-05D73DFC5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5891C0-D106-C5F6-DB46-EB88A8F7B0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4E504-38FD-82D7-54A1-901847A1D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21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7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086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28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*Two programs* are used to run our app. Second one is started using “</a:t>
            </a:r>
            <a:r>
              <a:rPr lang="en-US" dirty="0" err="1"/>
              <a:t>npm</a:t>
            </a:r>
            <a:r>
              <a:rPr lang="en-US" dirty="0"/>
              <a:t> run start”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83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25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74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72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8F7F1-03A4-85E7-EE1A-2DED257B3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537874-74DE-0065-47E8-411E8C40E0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07A29A-292D-6121-3E4E-525308AAA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214A5-293A-9788-77BF-DAD8A9A18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094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304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632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62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5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702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449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8ADDD-1C45-9D59-A6CE-C97D7CAF6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F3231D-78A4-419D-EE4B-FEF59AB83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B11483-0AF8-95F3-27CE-576E642E0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42C9D-96D7-AD60-816C-31F079147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95BA4-354E-82BC-7F68-A18D4E0AF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059EAB-20CA-8C53-3D66-E283806829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136F8B-BFDC-6502-B10A-DB7F57145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4E264-665F-0610-BEAA-D2790A5CC8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507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1B723-2975-AEB3-05F3-22489E1D8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7F0C27-7997-42ED-7F20-F92B252445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957790-CB7F-DE98-3CBE-DE964E305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CCA74-27DD-60C5-34A8-3C67C6720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6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265F2-6A14-45D9-4F51-805263C66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304D5B-7760-C01F-53F5-E313721BE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8E46A7-79B6-5485-B389-CD2458619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7B991-224C-5D0C-2B81-27B05ED45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53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3B922-5755-68EC-7C80-311CB11F8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A6D211-5623-CB3C-841B-46409527D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7D50D1-A8FD-ED12-AB53-30684495F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71766-CE7D-E524-E796-8AFA56C63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48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CB804-8D86-C606-ECE8-CEA7A5DB4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4A6C02-38A4-1C71-9EF1-CF9F7A08ED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B6C961-9981-B6AA-767B-D756A526C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A0D51-D3F3-D387-4124-213B126CB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8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17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22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0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A69F918-71FF-3A19-B8C2-D7D6D0049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fld id="{6B4E548F-600F-2C44-99B3-CA3A86763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DC1C8D51-AF9E-3E20-1179-D54D483F7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fld id="{6B4E548F-600F-2C44-99B3-CA3A86763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121AC6-6EFF-B239-4085-2E0940BC5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fld id="{6B4E548F-600F-2C44-99B3-CA3A86763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foo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997E-2A8E-37E1-1B4C-3203BE182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590400"/>
            <a:ext cx="4360762" cy="815815"/>
          </a:xfrm>
        </p:spPr>
        <p:txBody>
          <a:bodyPr/>
          <a:lstStyle/>
          <a:p>
            <a:pPr algn="l"/>
            <a:r>
              <a:rPr lang="en-US" sz="3800" dirty="0">
                <a:solidFill>
                  <a:srgbClr val="7030A0"/>
                </a:solidFill>
              </a:rPr>
              <a:t>Intro to JavaScript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B33CA9-990D-CECB-1BCE-1C5F7EDF5D59}"/>
              </a:ext>
            </a:extLst>
          </p:cNvPr>
          <p:cNvSpPr txBox="1">
            <a:spLocks/>
          </p:cNvSpPr>
          <p:nvPr/>
        </p:nvSpPr>
        <p:spPr>
          <a:xfrm>
            <a:off x="685800" y="735865"/>
            <a:ext cx="3886200" cy="153713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dirty="0"/>
              <a:t>CSE 331</a:t>
            </a:r>
          </a:p>
          <a:p>
            <a:pPr algn="l"/>
            <a:r>
              <a:rPr lang="en-US" dirty="0"/>
              <a:t>Spring 2025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9AFD1-9CEC-C79F-4A1B-E1051483C45C}"/>
              </a:ext>
            </a:extLst>
          </p:cNvPr>
          <p:cNvSpPr txBox="1">
            <a:spLocks/>
          </p:cNvSpPr>
          <p:nvPr/>
        </p:nvSpPr>
        <p:spPr>
          <a:xfrm>
            <a:off x="685800" y="2273984"/>
            <a:ext cx="4360762" cy="1371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sz="3800" dirty="0">
                <a:solidFill>
                  <a:srgbClr val="0070C0"/>
                </a:solidFill>
              </a:rPr>
              <a:t>Software Design </a:t>
            </a:r>
            <a:br>
              <a:rPr lang="en-US" sz="3800" dirty="0">
                <a:solidFill>
                  <a:srgbClr val="0070C0"/>
                </a:solidFill>
              </a:rPr>
            </a:br>
            <a:r>
              <a:rPr lang="en-US" sz="3800" dirty="0">
                <a:solidFill>
                  <a:srgbClr val="0070C0"/>
                </a:solidFill>
              </a:rPr>
              <a:t>&amp; Implementation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A08323-122E-4E62-243F-0462E23C3CBE}"/>
              </a:ext>
            </a:extLst>
          </p:cNvPr>
          <p:cNvSpPr txBox="1">
            <a:spLocks/>
          </p:cNvSpPr>
          <p:nvPr/>
        </p:nvSpPr>
        <p:spPr>
          <a:xfrm>
            <a:off x="685800" y="5251355"/>
            <a:ext cx="2184722" cy="6009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sz="3200" dirty="0"/>
              <a:t>Matt Wang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891455-079D-0104-DD27-64D73912EC77}"/>
              </a:ext>
            </a:extLst>
          </p:cNvPr>
          <p:cNvSpPr txBox="1">
            <a:spLocks/>
          </p:cNvSpPr>
          <p:nvPr/>
        </p:nvSpPr>
        <p:spPr>
          <a:xfrm>
            <a:off x="685800" y="5839936"/>
            <a:ext cx="3886200" cy="88977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&amp; Ali, Alice, Andrew, Anmol, Antonio, Connor, Edison, Helena, Jonathan, Katherine, Lauren, Lawrence, Mayee, Omar, Riva, Saan, and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Yusong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028" name="Picture 4" descr="XKCD 3062.&#10;[A programmer faces two people while pointing behind him towards a laptop computer standing on a small desk.]&#10;Programmer: Any time an integer is stored or read, its value is adjusted upward or downward by a random amount between 40 and 50.&#10;[Caption below the panel:]&#10;My new language almost completely eliminates off-by-one errors.&#10;Transcript from: https://www.explainxkcd.com/wiki/index.php/3062:_Off_By_One">
            <a:extLst>
              <a:ext uri="{FF2B5EF4-FFF2-40B4-BE49-F238E27FC236}">
                <a16:creationId xmlns:a16="http://schemas.microsoft.com/office/drawing/2014/main" id="{62DD325A-0E33-3FD2-4C97-197AE493D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86" y="876964"/>
            <a:ext cx="3059414" cy="51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1A8D1BB-4092-6A43-B6FE-C95CAD8C60CC}"/>
              </a:ext>
            </a:extLst>
          </p:cNvPr>
          <p:cNvSpPr txBox="1">
            <a:spLocks/>
          </p:cNvSpPr>
          <p:nvPr/>
        </p:nvSpPr>
        <p:spPr>
          <a:xfrm>
            <a:off x="5836132" y="6194418"/>
            <a:ext cx="2184722" cy="4040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sz="1800" dirty="0" err="1"/>
              <a:t>xkcd</a:t>
            </a:r>
            <a:r>
              <a:rPr lang="en-US" sz="1800" dirty="0"/>
              <a:t> #3062</a:t>
            </a:r>
          </a:p>
        </p:txBody>
      </p:sp>
    </p:spTree>
    <p:extLst>
      <p:ext uri="{BB962C8B-B14F-4D97-AF65-F5344CB8AC3E}">
        <p14:creationId xmlns:p14="http://schemas.microsoft.com/office/powerpoint/2010/main" val="1451536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E7DB0-3D03-A333-83C9-D8392424C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1B614-1EA1-B2A5-6A37-86422C76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Practicing Computer Science: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51B39-D4CC-EB51-109A-931E9ED12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59"/>
            <a:ext cx="8229600" cy="513389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Not the </a:t>
            </a:r>
            <a:r>
              <a:rPr lang="en-US" sz="2800" u="sng" dirty="0"/>
              <a:t>first time</a:t>
            </a:r>
            <a:r>
              <a:rPr lang="en-US" sz="2800" dirty="0"/>
              <a:t> solving this kind of problem</a:t>
            </a:r>
          </a:p>
          <a:p>
            <a:pPr marL="1085850" lvl="2" indent="-514350"/>
            <a:r>
              <a:rPr lang="en-US" sz="2000" dirty="0"/>
              <a:t>normal to hire someone with prior experience</a:t>
            </a:r>
          </a:p>
          <a:p>
            <a:pPr marL="1085850" lvl="2" indent="-514350"/>
            <a:r>
              <a:rPr lang="en-US" sz="2000" dirty="0"/>
              <a:t>learn new skills in class or in spare time</a:t>
            </a:r>
          </a:p>
          <a:p>
            <a:pPr marL="1085850" lvl="2" indent="-514350"/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800" u="sng" dirty="0"/>
              <a:t>No one</a:t>
            </a:r>
            <a:r>
              <a:rPr lang="en-US" sz="2800" dirty="0"/>
              <a:t> to tell you if your code is right</a:t>
            </a:r>
            <a:endParaRPr lang="en-US" sz="2400" dirty="0"/>
          </a:p>
          <a:p>
            <a:pPr marL="1085850" lvl="2" indent="-514350"/>
            <a:r>
              <a:rPr lang="en-US" sz="2000" dirty="0"/>
              <a:t>That’s your job!</a:t>
            </a:r>
          </a:p>
          <a:p>
            <a:pPr marL="1280160" lvl="2" indent="-514350"/>
            <a:r>
              <a:rPr lang="en-US" sz="1600" dirty="0"/>
              <a:t>(senior engineers will </a:t>
            </a:r>
            <a:r>
              <a:rPr lang="en-US" sz="1600" i="1" dirty="0"/>
              <a:t>double check</a:t>
            </a:r>
            <a:r>
              <a:rPr lang="en-US" sz="1600" dirty="0"/>
              <a:t> your work, but they expect it to be right)</a:t>
            </a:r>
          </a:p>
          <a:p>
            <a:pPr marL="1085850" lvl="2" indent="-514350"/>
            <a:r>
              <a:rPr lang="en-US" sz="2000" dirty="0"/>
              <a:t>you will almost never be given tests</a:t>
            </a:r>
          </a:p>
          <a:p>
            <a:pPr marL="1085850" lvl="2" indent="-514350"/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Mistakes are not acceptable (to users)</a:t>
            </a:r>
          </a:p>
          <a:p>
            <a:pPr marL="1085850" lvl="2" indent="-514350"/>
            <a:r>
              <a:rPr lang="en-US" sz="2000" dirty="0"/>
              <a:t>90% is </a:t>
            </a:r>
            <a:r>
              <a:rPr lang="en-US" sz="2000" u="sng" dirty="0"/>
              <a:t>not</a:t>
            </a:r>
            <a:r>
              <a:rPr lang="en-US" sz="2000" dirty="0"/>
              <a:t> an “A”</a:t>
            </a:r>
          </a:p>
          <a:p>
            <a:pPr marL="1280160" lvl="2" indent="-514350"/>
            <a:r>
              <a:rPr lang="en-US" sz="1600" dirty="0"/>
              <a:t>10% of 1m users is 100k users calling customer service</a:t>
            </a:r>
          </a:p>
          <a:p>
            <a:pPr marL="1280160" lvl="2" indent="-514350"/>
            <a:r>
              <a:rPr lang="en-US" sz="1600" dirty="0"/>
              <a:t>1% of 1m users is 10k users calling customer service</a:t>
            </a:r>
          </a:p>
          <a:p>
            <a:pPr marL="1085850" lvl="2" indent="-514350"/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C64FD3-EE84-6714-25DC-4255873D7966}"/>
              </a:ext>
            </a:extLst>
          </p:cNvPr>
          <p:cNvSpPr txBox="1"/>
          <p:nvPr/>
        </p:nvSpPr>
        <p:spPr>
          <a:xfrm>
            <a:off x="8018003" y="125251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E44490-7BB8-69D3-63C3-9CA592958F18}"/>
              </a:ext>
            </a:extLst>
          </p:cNvPr>
          <p:cNvSpPr txBox="1"/>
          <p:nvPr/>
        </p:nvSpPr>
        <p:spPr>
          <a:xfrm>
            <a:off x="6819618" y="288938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☹️</a:t>
            </a:r>
          </a:p>
        </p:txBody>
      </p:sp>
      <p:grpSp>
        <p:nvGrpSpPr>
          <p:cNvPr id="10" name="Group 9" descr="A brain labelled “Skills” - but, instead of arrows pointing out, a blue dot is now within the brain. In a job, it’s expected that you already have the skills.">
            <a:extLst>
              <a:ext uri="{FF2B5EF4-FFF2-40B4-BE49-F238E27FC236}">
                <a16:creationId xmlns:a16="http://schemas.microsoft.com/office/drawing/2014/main" id="{CD26911E-FCD7-7FA2-FE06-EBB670E89158}"/>
              </a:ext>
            </a:extLst>
          </p:cNvPr>
          <p:cNvGrpSpPr/>
          <p:nvPr/>
        </p:nvGrpSpPr>
        <p:grpSpPr>
          <a:xfrm>
            <a:off x="7129193" y="5128722"/>
            <a:ext cx="1557607" cy="1249330"/>
            <a:chOff x="7129193" y="5128722"/>
            <a:chExt cx="1557607" cy="1249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1EE970F-E742-8AAA-A095-D222D7BA3D41}"/>
                </a:ext>
              </a:extLst>
            </p:cNvPr>
            <p:cNvSpPr txBox="1"/>
            <p:nvPr/>
          </p:nvSpPr>
          <p:spPr>
            <a:xfrm>
              <a:off x="7451182" y="5499959"/>
              <a:ext cx="8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Skills</a:t>
              </a:r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6DFB11DB-75BD-137D-6709-28EB77D01570}"/>
                </a:ext>
              </a:extLst>
            </p:cNvPr>
            <p:cNvSpPr/>
            <p:nvPr/>
          </p:nvSpPr>
          <p:spPr>
            <a:xfrm>
              <a:off x="7129193" y="5128722"/>
              <a:ext cx="1557607" cy="1249330"/>
            </a:xfrm>
            <a:prstGeom prst="cloud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2AFFAE-A900-CEA1-7B8F-5FC2D10B08A0}"/>
                </a:ext>
              </a:extLst>
            </p:cNvPr>
            <p:cNvSpPr/>
            <p:nvPr/>
          </p:nvSpPr>
          <p:spPr>
            <a:xfrm>
              <a:off x="8232184" y="5387516"/>
              <a:ext cx="217967" cy="21796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460B2-FAC9-AAEF-F383-DF7609A1E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7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6FF6D-0FC5-7AF2-3E0B-398ED93AB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7D26-040A-FE96-86A8-7B59E92C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Class is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6E938-9FD9-24AA-7246-3A57D103B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071580"/>
          </a:xfrm>
        </p:spPr>
        <p:txBody>
          <a:bodyPr/>
          <a:lstStyle/>
          <a:p>
            <a:r>
              <a:rPr lang="en-US" sz="2800" dirty="0"/>
              <a:t>Learning what engineers do to make sure their code is correct </a:t>
            </a:r>
            <a:r>
              <a:rPr lang="en-US" sz="2800" u="sng" dirty="0"/>
              <a:t>before</a:t>
            </a:r>
            <a:r>
              <a:rPr lang="en-US" sz="2800" dirty="0"/>
              <a:t> sending it to users</a:t>
            </a:r>
            <a:endParaRPr lang="en-US" dirty="0"/>
          </a:p>
          <a:p>
            <a:pPr lvl="1"/>
            <a:endParaRPr lang="en-US" sz="2400" dirty="0"/>
          </a:p>
          <a:p>
            <a:r>
              <a:rPr lang="en-US" sz="2800" dirty="0"/>
              <a:t>Learn a toolkit for being 100% sure it is right</a:t>
            </a:r>
          </a:p>
          <a:p>
            <a:pPr lvl="1"/>
            <a:r>
              <a:rPr lang="en-US" sz="2400" dirty="0"/>
              <a:t>any “computer scientist” must know this</a:t>
            </a:r>
          </a:p>
          <a:p>
            <a:pPr lvl="1"/>
            <a:endParaRPr lang="en-US" sz="2400" dirty="0"/>
          </a:p>
          <a:p>
            <a:r>
              <a:rPr lang="en-US" sz="2800" dirty="0"/>
              <a:t>Learn when to use the toolkit</a:t>
            </a:r>
          </a:p>
          <a:p>
            <a:pPr lvl="1"/>
            <a:r>
              <a:rPr lang="en-US" sz="2400" dirty="0"/>
              <a:t>not every problem requires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DFAEB-2153-2511-ED03-D363F172A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9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1F777-D3AE-165E-94C3-0689BB6DB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Will Ask You to Write Code </a:t>
            </a:r>
            <a:r>
              <a:rPr lang="en-US" b="1" dirty="0">
                <a:solidFill>
                  <a:srgbClr val="0070C0"/>
                </a:solidFill>
              </a:rPr>
              <a:t>Differently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D2E03-D81D-D5EF-85C9-0AFF41C9F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Our goal is </a:t>
            </a:r>
            <a:r>
              <a:rPr lang="en-US" sz="2400" b="1" dirty="0">
                <a:solidFill>
                  <a:srgbClr val="C00000"/>
                </a:solidFill>
              </a:rPr>
              <a:t>not</a:t>
            </a:r>
            <a:r>
              <a:rPr lang="en-US" sz="2400" dirty="0"/>
              <a:t> to teach you to write code that</a:t>
            </a:r>
            <a:br>
              <a:rPr lang="en-US" sz="2400" dirty="0"/>
            </a:br>
            <a:r>
              <a:rPr lang="en-US" sz="2400" dirty="0"/>
              <a:t>looks exactly like what you will see in industry</a:t>
            </a:r>
          </a:p>
          <a:p>
            <a:pPr lvl="1"/>
            <a:r>
              <a:rPr lang="en-US" sz="2000" dirty="0"/>
              <a:t>nor is it to use the libraries most common in industry</a:t>
            </a:r>
          </a:p>
          <a:p>
            <a:pPr lvl="2"/>
            <a:r>
              <a:rPr lang="en-US" sz="1600" dirty="0"/>
              <a:t>the most popular languages and libraries change all the time</a:t>
            </a:r>
          </a:p>
          <a:p>
            <a:pPr lvl="1"/>
            <a:endParaRPr lang="en-US" sz="2000" dirty="0"/>
          </a:p>
          <a:p>
            <a:r>
              <a:rPr lang="en-US" sz="2400" dirty="0"/>
              <a:t>Our goal is to teach you to </a:t>
            </a:r>
            <a:r>
              <a:rPr lang="en-US" sz="2400" b="1" dirty="0">
                <a:solidFill>
                  <a:srgbClr val="7030A0"/>
                </a:solidFill>
              </a:rPr>
              <a:t>think</a:t>
            </a:r>
            <a:r>
              <a:rPr lang="en-US" sz="2400" dirty="0"/>
              <a:t> through your code and</a:t>
            </a:r>
            <a:br>
              <a:rPr lang="en-US" sz="2400" dirty="0"/>
            </a:br>
            <a:r>
              <a:rPr lang="en-US" sz="2400" dirty="0"/>
              <a:t>to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understand</a:t>
            </a:r>
            <a:r>
              <a:rPr lang="en-US" sz="2400" dirty="0"/>
              <a:t> how all the parts work</a:t>
            </a:r>
          </a:p>
          <a:p>
            <a:pPr lvl="1"/>
            <a:endParaRPr lang="en-US" sz="2000" dirty="0"/>
          </a:p>
          <a:p>
            <a:r>
              <a:rPr lang="en-US" sz="2400" dirty="0"/>
              <a:t>That is best served by writing slowly and carefully</a:t>
            </a:r>
          </a:p>
          <a:p>
            <a:pPr lvl="1"/>
            <a:endParaRPr lang="en-US" sz="2000" dirty="0"/>
          </a:p>
          <a:p>
            <a:r>
              <a:rPr lang="en-US" sz="2400" dirty="0"/>
              <a:t>We will force that by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changing programming languages to something </a:t>
            </a:r>
            <a:r>
              <a:rPr lang="en-US" sz="2000" i="1" dirty="0"/>
              <a:t>unfamiliar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having </a:t>
            </a:r>
            <a:r>
              <a:rPr lang="en-US" sz="2000" i="1" dirty="0"/>
              <a:t>unusual</a:t>
            </a:r>
            <a:r>
              <a:rPr lang="en-US" sz="2000" dirty="0"/>
              <a:t> coding conventions at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C8163-308C-EA37-9A26-542481873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83E4B-80E9-645D-41F6-B395B01A6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BCD0B-A130-7E51-7AFF-85106BF3B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CSE 331 is a </a:t>
            </a:r>
            <a:r>
              <a:rPr lang="en-US" sz="2800" b="1" dirty="0">
                <a:solidFill>
                  <a:srgbClr val="C00000"/>
                </a:solidFill>
              </a:rPr>
              <a:t>hard</a:t>
            </a:r>
            <a:r>
              <a:rPr lang="en-US" sz="2800" dirty="0"/>
              <a:t> class</a:t>
            </a:r>
          </a:p>
          <a:p>
            <a:pPr lvl="1"/>
            <a:r>
              <a:rPr lang="en-US" sz="2400" dirty="0"/>
              <a:t>because coding &amp; debugging are hard!</a:t>
            </a:r>
          </a:p>
          <a:p>
            <a:pPr lvl="1"/>
            <a:endParaRPr lang="en-US" sz="2400" dirty="0"/>
          </a:p>
          <a:p>
            <a:r>
              <a:rPr lang="en-US" sz="2800" dirty="0"/>
              <a:t>Most of the work is done </a:t>
            </a:r>
            <a:r>
              <a:rPr lang="en-US" sz="2800" b="1" u="sng" dirty="0"/>
              <a:t>outside of class</a:t>
            </a:r>
          </a:p>
          <a:p>
            <a:pPr lvl="1"/>
            <a:r>
              <a:rPr lang="en-US" sz="2400" dirty="0"/>
              <a:t>university policy is 2 hours per hour of class time</a:t>
            </a:r>
          </a:p>
          <a:p>
            <a:pPr lvl="1"/>
            <a:r>
              <a:rPr lang="en-US" sz="2400" dirty="0"/>
              <a:t>plan for 8 hours per week, but…</a:t>
            </a:r>
          </a:p>
          <a:p>
            <a:pPr lvl="1"/>
            <a:endParaRPr lang="en-US" sz="2400" dirty="0"/>
          </a:p>
          <a:p>
            <a:r>
              <a:rPr lang="en-US" sz="2800" dirty="0"/>
              <a:t>Wide variation in time required</a:t>
            </a:r>
          </a:p>
          <a:p>
            <a:pPr lvl="1"/>
            <a:r>
              <a:rPr lang="en-US" sz="2400" dirty="0"/>
              <a:t>some students will average 10-15 hours</a:t>
            </a:r>
          </a:p>
          <a:p>
            <a:pPr lvl="2"/>
            <a:r>
              <a:rPr lang="en-US" sz="2000" dirty="0"/>
              <a:t>but this is not expected!</a:t>
            </a:r>
            <a:br>
              <a:rPr lang="en-US" sz="2000" dirty="0"/>
            </a:br>
            <a:r>
              <a:rPr lang="en-US" sz="2000" dirty="0"/>
              <a:t>be sure to get help if you are averaging over 15 hours</a:t>
            </a:r>
            <a:br>
              <a:rPr lang="en-US" sz="2000" dirty="0"/>
            </a:br>
            <a:r>
              <a:rPr lang="en-US" sz="2000" dirty="0"/>
              <a:t>(~ “debug” your approach to 331)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E2F7A-C71D-5844-65E8-B3FC54BE7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3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A2CC-891A-94DC-BCB1-CD7130E3F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7C1AA-A1BC-1369-75C0-2CD3B41E6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60664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Nine assignments split into these groups: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343D7-8CB9-408E-E90D-020C0777CD34}"/>
              </a:ext>
            </a:extLst>
          </p:cNvPr>
          <p:cNvSpPr txBox="1"/>
          <p:nvPr/>
        </p:nvSpPr>
        <p:spPr>
          <a:xfrm>
            <a:off x="1562983" y="2254098"/>
            <a:ext cx="72648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Franklin Gothic Medium"/>
                <a:cs typeface="Franklin Gothic Medium"/>
              </a:rPr>
              <a:t>HW1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650AA-DB48-4A19-E995-E0EA5C8CF24A}"/>
              </a:ext>
            </a:extLst>
          </p:cNvPr>
          <p:cNvSpPr txBox="1"/>
          <p:nvPr/>
        </p:nvSpPr>
        <p:spPr>
          <a:xfrm>
            <a:off x="1562983" y="2654208"/>
            <a:ext cx="72648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Franklin Gothic Medium"/>
                <a:cs typeface="Franklin Gothic Medium"/>
              </a:rPr>
              <a:t>HW2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435EC2-87BE-0B53-8A88-6BD56CFB1A28}"/>
              </a:ext>
            </a:extLst>
          </p:cNvPr>
          <p:cNvSpPr txBox="1"/>
          <p:nvPr/>
        </p:nvSpPr>
        <p:spPr>
          <a:xfrm>
            <a:off x="1562983" y="3035591"/>
            <a:ext cx="72648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Franklin Gothic Medium"/>
                <a:cs typeface="Franklin Gothic Medium"/>
              </a:rPr>
              <a:t>HW3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225D47-E9FD-78F4-CD0B-688D4539A3DC}"/>
              </a:ext>
            </a:extLst>
          </p:cNvPr>
          <p:cNvSpPr txBox="1"/>
          <p:nvPr/>
        </p:nvSpPr>
        <p:spPr>
          <a:xfrm>
            <a:off x="1562983" y="3504077"/>
            <a:ext cx="726481" cy="400110"/>
          </a:xfrm>
          <a:prstGeom prst="rect">
            <a:avLst/>
          </a:prstGeom>
          <a:solidFill>
            <a:srgbClr val="FFFCB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Franklin Gothic Medium"/>
                <a:cs typeface="Franklin Gothic Medium"/>
              </a:rPr>
              <a:t>HW4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9467DA-6908-81D7-CA2F-88BB94191863}"/>
              </a:ext>
            </a:extLst>
          </p:cNvPr>
          <p:cNvSpPr txBox="1"/>
          <p:nvPr/>
        </p:nvSpPr>
        <p:spPr>
          <a:xfrm>
            <a:off x="1562983" y="3904187"/>
            <a:ext cx="726481" cy="400110"/>
          </a:xfrm>
          <a:prstGeom prst="rect">
            <a:avLst/>
          </a:prstGeom>
          <a:solidFill>
            <a:srgbClr val="FFFCB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Franklin Gothic Medium"/>
                <a:cs typeface="Franklin Gothic Medium"/>
              </a:rPr>
              <a:t>HW5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6B3024-D9B0-A35C-A3B0-BAE659B1858C}"/>
              </a:ext>
            </a:extLst>
          </p:cNvPr>
          <p:cNvSpPr txBox="1"/>
          <p:nvPr/>
        </p:nvSpPr>
        <p:spPr>
          <a:xfrm>
            <a:off x="1562983" y="4285570"/>
            <a:ext cx="726481" cy="400110"/>
          </a:xfrm>
          <a:prstGeom prst="rect">
            <a:avLst/>
          </a:prstGeom>
          <a:solidFill>
            <a:srgbClr val="FFFCB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Franklin Gothic Medium"/>
                <a:cs typeface="Franklin Gothic Medium"/>
              </a:rPr>
              <a:t>HW6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E667BE-BCE5-BFBC-45FE-BC8EDF0D5B05}"/>
              </a:ext>
            </a:extLst>
          </p:cNvPr>
          <p:cNvSpPr txBox="1"/>
          <p:nvPr/>
        </p:nvSpPr>
        <p:spPr>
          <a:xfrm>
            <a:off x="1562983" y="4746939"/>
            <a:ext cx="726481" cy="400110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Franklin Gothic Medium"/>
                <a:cs typeface="Franklin Gothic Medium"/>
              </a:rPr>
              <a:t>HW7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6EA0EF-F34E-5521-B405-EF182C08FECD}"/>
              </a:ext>
            </a:extLst>
          </p:cNvPr>
          <p:cNvSpPr txBox="1"/>
          <p:nvPr/>
        </p:nvSpPr>
        <p:spPr>
          <a:xfrm>
            <a:off x="1562983" y="5147049"/>
            <a:ext cx="726481" cy="400110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Franklin Gothic Medium"/>
                <a:cs typeface="Franklin Gothic Medium"/>
              </a:rPr>
              <a:t>HW8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93E1A9-D1D6-CD8C-00BA-1B05FF01850E}"/>
              </a:ext>
            </a:extLst>
          </p:cNvPr>
          <p:cNvSpPr txBox="1"/>
          <p:nvPr/>
        </p:nvSpPr>
        <p:spPr>
          <a:xfrm>
            <a:off x="1562983" y="5547159"/>
            <a:ext cx="726481" cy="400110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Franklin Gothic Medium"/>
                <a:cs typeface="Franklin Gothic Medium"/>
              </a:rPr>
              <a:t>HW9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E176C3-1CF8-FCA3-CFB6-F7EE4930B1BD}"/>
              </a:ext>
            </a:extLst>
          </p:cNvPr>
          <p:cNvSpPr txBox="1"/>
          <p:nvPr/>
        </p:nvSpPr>
        <p:spPr>
          <a:xfrm>
            <a:off x="2828093" y="2528868"/>
            <a:ext cx="3487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learn to write more complex apps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practice debugging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F1A93D-B24F-7689-E767-162E9D546921}"/>
              </a:ext>
            </a:extLst>
          </p:cNvPr>
          <p:cNvSpPr txBox="1"/>
          <p:nvPr/>
        </p:nvSpPr>
        <p:spPr>
          <a:xfrm>
            <a:off x="2828093" y="3853265"/>
            <a:ext cx="4711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learn how to be </a:t>
            </a:r>
            <a:r>
              <a:rPr lang="en-US" u="sng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100% sure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 the code is correct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(most of the work done on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paper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D0D21B-9451-460F-DFFD-4A54F1758C9D}"/>
              </a:ext>
            </a:extLst>
          </p:cNvPr>
          <p:cNvSpPr txBox="1"/>
          <p:nvPr/>
        </p:nvSpPr>
        <p:spPr>
          <a:xfrm>
            <a:off x="2828093" y="5023938"/>
            <a:ext cx="3661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learn to use the tools productively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(when to use then and when not to)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014F50B-A665-6036-E000-0820E0EB5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0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F5EF-DD7C-ACC5-8C0A-39E4D0726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“Cadence” of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5112-8628-69C7-C93F-F2418FE3A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~ 1 topic per week, usually “ending” on Wed</a:t>
            </a:r>
          </a:p>
          <a:p>
            <a:r>
              <a:rPr lang="en-US" dirty="0"/>
              <a:t>Thu quiz section: practice &amp; ramp-in to HW</a:t>
            </a:r>
          </a:p>
          <a:p>
            <a:r>
              <a:rPr lang="en-US" dirty="0"/>
              <a:t>HW released Thu night, due following Wed</a:t>
            </a:r>
          </a:p>
          <a:p>
            <a:pPr lvl="1"/>
            <a:r>
              <a:rPr lang="en-US" u="sng" dirty="0"/>
              <a:t>assumes you’ve gone to section!</a:t>
            </a:r>
            <a:endParaRPr lang="en-US" dirty="0"/>
          </a:p>
          <a:p>
            <a:pPr lvl="1"/>
            <a:r>
              <a:rPr lang="en-US" dirty="0"/>
              <a:t>section worksheet is HW warmup</a:t>
            </a:r>
          </a:p>
          <a:p>
            <a:pPr lvl="1"/>
            <a:r>
              <a:rPr lang="en-US" dirty="0"/>
              <a:t>by release, know all content needed to do HW</a:t>
            </a:r>
          </a:p>
          <a:p>
            <a:pPr lvl="1"/>
            <a:r>
              <a:rPr lang="en-US" dirty="0"/>
              <a:t>“capstone” of topic (and great exam studying)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940E0-CC34-D399-1F95-255DBA98A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8245E-D56A-1F7F-98CB-BBC96EBAA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64818"/>
            <a:ext cx="7772400" cy="2528363"/>
          </a:xfrm>
        </p:spPr>
        <p:txBody>
          <a:bodyPr/>
          <a:lstStyle/>
          <a:p>
            <a:r>
              <a:rPr lang="en-US" dirty="0"/>
              <a:t>Syllabus Pause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(and, answering your questions)</a:t>
            </a:r>
          </a:p>
        </p:txBody>
      </p:sp>
    </p:spTree>
    <p:extLst>
      <p:ext uri="{BB962C8B-B14F-4D97-AF65-F5344CB8AC3E}">
        <p14:creationId xmlns:p14="http://schemas.microsoft.com/office/powerpoint/2010/main" val="2878729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A2DDF-AEA9-14B2-0D6C-DE8C9669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New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93199-23AE-E071-8871-A0CBB68FD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We’re going to learn some JavaScript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The second language can be the hardest to learn!</a:t>
            </a:r>
          </a:p>
          <a:p>
            <a:pPr lvl="1"/>
            <a:r>
              <a:rPr lang="en-US" sz="2000" dirty="0"/>
              <a:t>some things you took for granted no longer hold</a:t>
            </a:r>
          </a:p>
          <a:p>
            <a:pPr lvl="1"/>
            <a:r>
              <a:rPr lang="en-US" sz="2000" dirty="0"/>
              <a:t>must slow down think about think about every step</a:t>
            </a:r>
          </a:p>
          <a:p>
            <a:pPr lvl="1"/>
            <a:endParaRPr lang="en-US" sz="2000" dirty="0"/>
          </a:p>
          <a:p>
            <a:r>
              <a:rPr lang="en-US" sz="2400" dirty="0"/>
              <a:t>We will move slowly</a:t>
            </a:r>
            <a:endParaRPr lang="en-US" sz="600" dirty="0"/>
          </a:p>
          <a:p>
            <a:pPr lvl="1"/>
            <a:r>
              <a:rPr lang="en-US" sz="2000" dirty="0"/>
              <a:t>we won’t use all the language this quarter</a:t>
            </a:r>
          </a:p>
          <a:p>
            <a:pPr lvl="2"/>
            <a:r>
              <a:rPr lang="en-US" sz="1600" dirty="0"/>
              <a:t>will not learn every feature of the language</a:t>
            </a:r>
          </a:p>
          <a:p>
            <a:pPr lvl="1"/>
            <a:r>
              <a:rPr lang="en-US" sz="2000" dirty="0"/>
              <a:t>comparison with Java will be useful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A39CB-0087-C259-2CA5-B3DB3CE0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0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A2DDF-AEA9-14B2-0D6C-DE8C9669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JavaScript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93199-23AE-E071-8871-A0CBB68FD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Can be run in different environments</a:t>
            </a:r>
          </a:p>
          <a:p>
            <a:pPr lvl="1"/>
            <a:r>
              <a:rPr lang="en-US" sz="2000" dirty="0"/>
              <a:t>command line (like Java)</a:t>
            </a:r>
          </a:p>
          <a:p>
            <a:pPr lvl="2"/>
            <a:r>
              <a:rPr lang="en-US" sz="1600" dirty="0"/>
              <a:t>instead of "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java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MyClass</a:t>
            </a:r>
            <a:r>
              <a:rPr lang="en-US" sz="1600" dirty="0"/>
              <a:t>", it is "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node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mycode.js</a:t>
            </a:r>
            <a:r>
              <a:rPr lang="en-US" sz="1600" dirty="0"/>
              <a:t>"</a:t>
            </a:r>
          </a:p>
          <a:p>
            <a:pPr lvl="1"/>
            <a:r>
              <a:rPr lang="en-US" sz="2000" dirty="0"/>
              <a:t>inside the browser</a:t>
            </a:r>
          </a:p>
          <a:p>
            <a:pPr lvl="1"/>
            <a:endParaRPr lang="en-US" sz="2000" dirty="0"/>
          </a:p>
          <a:p>
            <a:r>
              <a:rPr lang="en-US" sz="2400" dirty="0"/>
              <a:t>Primarily interesting because of the browser</a:t>
            </a:r>
          </a:p>
          <a:p>
            <a:pPr lvl="1"/>
            <a:r>
              <a:rPr lang="en-US" sz="2000" dirty="0"/>
              <a:t>likely would not be used much otherwise</a:t>
            </a:r>
          </a:p>
          <a:p>
            <a:pPr lvl="1"/>
            <a:r>
              <a:rPr lang="en-US" sz="2000" dirty="0"/>
              <a:t>command line provided so you can use one language for both</a:t>
            </a:r>
          </a:p>
          <a:p>
            <a:pPr lvl="1"/>
            <a:endParaRPr lang="en-US" sz="2000" dirty="0"/>
          </a:p>
          <a:p>
            <a:r>
              <a:rPr lang="en-US" sz="2400" dirty="0"/>
              <a:t>In both environments, print output with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(..)</a:t>
            </a:r>
          </a:p>
          <a:p>
            <a:pPr lvl="1"/>
            <a:r>
              <a:rPr lang="en-US" sz="2000" dirty="0"/>
              <a:t>prints to command line or “Developer Console” in the browser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397E7-542B-796B-42E7-8F15E9EF0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4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A2DDF-AEA9-14B2-0D6C-DE8C9669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for the Browser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93199-23AE-E071-8871-A0CBB68FD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JavaScript is the lingua franca of web browsers</a:t>
            </a:r>
          </a:p>
          <a:p>
            <a:pPr lvl="1"/>
            <a:endParaRPr lang="en-US" sz="2000" dirty="0"/>
          </a:p>
          <a:p>
            <a:r>
              <a:rPr lang="en-US" sz="2400" dirty="0"/>
              <a:t>Previously, other languages were tried in the browser</a:t>
            </a:r>
          </a:p>
          <a:p>
            <a:pPr lvl="1"/>
            <a:r>
              <a:rPr lang="en-US" sz="2000" dirty="0"/>
              <a:t>Java was used but is no longer supported</a:t>
            </a:r>
          </a:p>
          <a:p>
            <a:pPr lvl="1"/>
            <a:r>
              <a:rPr lang="en-US" sz="2000" dirty="0"/>
              <a:t>Flash was used but is no longer supported</a:t>
            </a:r>
          </a:p>
          <a:p>
            <a:pPr lvl="1"/>
            <a:r>
              <a:rPr lang="en-US" sz="2000" dirty="0"/>
              <a:t>Google’s “Dart” language is still around (probably)</a:t>
            </a:r>
          </a:p>
          <a:p>
            <a:pPr lvl="1"/>
            <a:endParaRPr lang="en-US" sz="2000" dirty="0"/>
          </a:p>
          <a:p>
            <a:r>
              <a:rPr lang="en-US" sz="2400" dirty="0"/>
              <a:t>Now, other languages used by compiling into JavaScript</a:t>
            </a:r>
          </a:p>
          <a:p>
            <a:pPr lvl="1"/>
            <a:r>
              <a:rPr lang="en-US" sz="2000" dirty="0"/>
              <a:t>will see an example of this next week</a:t>
            </a:r>
          </a:p>
          <a:p>
            <a:pPr lvl="1"/>
            <a:r>
              <a:rPr lang="en-US" sz="2000" dirty="0"/>
              <a:t>Java can be compiled to JS (but it’s not great)</a:t>
            </a:r>
          </a:p>
          <a:p>
            <a:pPr lvl="2"/>
            <a:r>
              <a:rPr lang="en-US" sz="1600" dirty="0"/>
              <a:t>you can’t really get around needing to learn JS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CCF2F-F5D2-C727-60AD-C573E6732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1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BFD4-8037-4B1B-2617-C403EDDF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Hello, World!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23A185-ED65-F89A-AD24-D0E386713E2B}"/>
              </a:ext>
            </a:extLst>
          </p:cNvPr>
          <p:cNvSpPr txBox="1">
            <a:spLocks/>
          </p:cNvSpPr>
          <p:nvPr/>
        </p:nvSpPr>
        <p:spPr>
          <a:xfrm>
            <a:off x="457200" y="1293772"/>
            <a:ext cx="5733535" cy="48846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I’m Matt (he/him), </a:t>
            </a:r>
            <a:br>
              <a:rPr lang="en-US" sz="2800" dirty="0"/>
            </a:br>
            <a:r>
              <a:rPr lang="en-US" sz="2800" dirty="0"/>
              <a:t>teaching professor in Allen School</a:t>
            </a:r>
          </a:p>
          <a:p>
            <a:pPr lvl="1"/>
            <a:r>
              <a:rPr lang="en-US" sz="2400" dirty="0"/>
              <a:t>have been in intro-adjacent for a bit, teaching 331 for the first time</a:t>
            </a:r>
          </a:p>
          <a:p>
            <a:pPr lvl="1"/>
            <a:r>
              <a:rPr lang="en-US" sz="2400" dirty="0"/>
              <a:t>small research background in programming languages, large professional background in web dev</a:t>
            </a:r>
          </a:p>
          <a:p>
            <a:pPr lvl="1"/>
            <a:r>
              <a:rPr lang="en-US" sz="2400" dirty="0"/>
              <a:t>one spin: have written code used by thousands -- millions of </a:t>
            </a:r>
            <a:r>
              <a:rPr lang="en-US" sz="2400" dirty="0" err="1"/>
              <a:t>devs</a:t>
            </a:r>
            <a:r>
              <a:rPr lang="en-US" sz="2400" dirty="0"/>
              <a:t>, daily*</a:t>
            </a:r>
          </a:p>
          <a:p>
            <a:pPr lvl="1"/>
            <a:r>
              <a:rPr lang="en-US" sz="2400" dirty="0"/>
              <a:t>but: have written bugs that have </a:t>
            </a:r>
            <a:r>
              <a:rPr lang="en-US" sz="2400" u="sng" dirty="0"/>
              <a:t>affected millions of </a:t>
            </a:r>
            <a:r>
              <a:rPr lang="en-US" sz="2400" u="sng" dirty="0" err="1"/>
              <a:t>devs</a:t>
            </a:r>
            <a:r>
              <a:rPr lang="en-US" sz="2400" dirty="0"/>
              <a:t>*</a:t>
            </a:r>
          </a:p>
          <a:p>
            <a:pPr lvl="1"/>
            <a:r>
              <a:rPr lang="en-US" sz="2400" dirty="0"/>
              <a:t>goal: don’t make my mistakes!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5B401-4AAF-5145-6E8A-BAA6424DF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4" name="Picture 13" descr="matt (mostly) smiling standing against a blurred background of the Bill and Melinda Gates Center at the University of Washington. He's wearing glasses, a gray blazer, and a white shirt.">
            <a:extLst>
              <a:ext uri="{FF2B5EF4-FFF2-40B4-BE49-F238E27FC236}">
                <a16:creationId xmlns:a16="http://schemas.microsoft.com/office/drawing/2014/main" id="{2F83C6A9-31CC-F979-9835-EDF59C815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399" y="1037968"/>
            <a:ext cx="2057401" cy="2057401"/>
          </a:xfrm>
          <a:prstGeom prst="rect">
            <a:avLst/>
          </a:prstGeom>
        </p:spPr>
      </p:pic>
      <p:pic>
        <p:nvPicPr>
          <p:cNvPr id="3075" name="Picture 3" descr="Matt in a trash bag after being pied by a student - whipped cream is all over his face!">
            <a:extLst>
              <a:ext uri="{FF2B5EF4-FFF2-40B4-BE49-F238E27FC236}">
                <a16:creationId xmlns:a16="http://schemas.microsoft.com/office/drawing/2014/main" id="{04DA9F09-2D71-D94D-7AB2-4EF8393D6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2"/>
          <a:stretch/>
        </p:blipFill>
        <p:spPr bwMode="auto">
          <a:xfrm>
            <a:off x="6621780" y="3925081"/>
            <a:ext cx="2072638" cy="20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C16C2-BC2B-6512-37C9-ED27007F38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JavaScript</a:t>
            </a:r>
          </a:p>
        </p:txBody>
      </p:sp>
    </p:spTree>
    <p:extLst>
      <p:ext uri="{BB962C8B-B14F-4D97-AF65-F5344CB8AC3E}">
        <p14:creationId xmlns:p14="http://schemas.microsoft.com/office/powerpoint/2010/main" val="1837284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A2DDF-AEA9-14B2-0D6C-DE8C9669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JavaScript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93199-23AE-E071-8871-A0CBB68FD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Incredibly simple language</a:t>
            </a:r>
          </a:p>
          <a:p>
            <a:pPr lvl="1"/>
            <a:r>
              <a:rPr lang="en-US" sz="2400" dirty="0"/>
              <a:t>created in 10 days by Brendan </a:t>
            </a:r>
            <a:r>
              <a:rPr lang="en-US" sz="2400" dirty="0" err="1"/>
              <a:t>Eich</a:t>
            </a:r>
            <a:r>
              <a:rPr lang="en-US" sz="2400" dirty="0"/>
              <a:t> in 1995</a:t>
            </a:r>
          </a:p>
          <a:p>
            <a:pPr lvl="1"/>
            <a:r>
              <a:rPr lang="en-US" sz="2400" dirty="0"/>
              <a:t>often difficult to use because it is so simple</a:t>
            </a:r>
          </a:p>
          <a:p>
            <a:pPr lvl="1"/>
            <a:endParaRPr lang="en-US" sz="2400" dirty="0"/>
          </a:p>
          <a:p>
            <a:r>
              <a:rPr lang="en-US" sz="2800" dirty="0"/>
              <a:t>Features added later to fix problem areas</a:t>
            </a:r>
          </a:p>
          <a:p>
            <a:pPr lvl="1"/>
            <a:r>
              <a:rPr lang="en-US" sz="2400" dirty="0"/>
              <a:t>imports (ES6)</a:t>
            </a:r>
          </a:p>
          <a:p>
            <a:pPr lvl="1"/>
            <a:r>
              <a:rPr lang="en-US" sz="2400" dirty="0"/>
              <a:t>classes (ES6)</a:t>
            </a:r>
          </a:p>
          <a:p>
            <a:pPr lvl="1"/>
            <a:r>
              <a:rPr lang="en-US" sz="2400" dirty="0"/>
              <a:t>integers (ES2020)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243AB-7BE2-314C-7422-01FF83CFF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0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A2DDF-AEA9-14B2-0D6C-DE8C9669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to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93199-23AE-E071-8871-A0CBB68FD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Initially had no relation to Java</a:t>
            </a:r>
          </a:p>
          <a:p>
            <a:pPr lvl="1"/>
            <a:r>
              <a:rPr lang="en-US" sz="2400" dirty="0"/>
              <a:t>picked the name because Java was popular then</a:t>
            </a:r>
          </a:p>
          <a:p>
            <a:pPr lvl="1"/>
            <a:r>
              <a:rPr lang="en-US" sz="2400" dirty="0"/>
              <a:t>added Java’s Math library to JS also</a:t>
            </a:r>
          </a:p>
          <a:p>
            <a:pPr lvl="2"/>
            <a:r>
              <a:rPr lang="en-US" sz="2000" dirty="0"/>
              <a:t>e.g.,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Math.sqrt</a:t>
            </a:r>
            <a:r>
              <a:rPr lang="en-US" sz="2000" dirty="0"/>
              <a:t> is available in JS, just like Java</a:t>
            </a:r>
          </a:p>
          <a:p>
            <a:pPr lvl="1"/>
            <a:r>
              <a:rPr lang="en-US" sz="2400" dirty="0"/>
              <a:t>copied </a:t>
            </a:r>
            <a:r>
              <a:rPr lang="en-US" sz="2400" i="1" dirty="0"/>
              <a:t>some</a:t>
            </a:r>
            <a:r>
              <a:rPr lang="en-US" sz="2400" dirty="0"/>
              <a:t> of Java’s String functions to JS string</a:t>
            </a:r>
          </a:p>
          <a:p>
            <a:pPr lvl="1"/>
            <a:endParaRPr lang="en-US" sz="2400" dirty="0"/>
          </a:p>
          <a:p>
            <a:r>
              <a:rPr lang="en-US" sz="2800" dirty="0"/>
              <a:t>Both are in the “C family” of languages</a:t>
            </a:r>
          </a:p>
          <a:p>
            <a:pPr lvl="1"/>
            <a:r>
              <a:rPr lang="en-US" sz="2000" dirty="0"/>
              <a:t>much of the syntax is the same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more differences in data types</a:t>
            </a:r>
          </a:p>
          <a:p>
            <a:pPr lvl="1"/>
            <a:endParaRPr lang="en-US" sz="2000" dirty="0"/>
          </a:p>
          <a:p>
            <a:r>
              <a:rPr lang="en-US" sz="2400" dirty="0"/>
              <a:t>We will discuss syntax (code) first and then data…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2DA0A-4EFE-5947-A310-CFEF69169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A2DDF-AEA9-14B2-0D6C-DE8C9669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93199-23AE-E071-8871-A0CBB68FD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Both are in the “C family” of languages</a:t>
            </a:r>
          </a:p>
          <a:p>
            <a:pPr lvl="1"/>
            <a:endParaRPr lang="en-US" sz="2400" dirty="0"/>
          </a:p>
          <a:p>
            <a:r>
              <a:rPr lang="en-US" sz="2400" dirty="0"/>
              <a:t>Much of the syntax is the same</a:t>
            </a:r>
          </a:p>
          <a:p>
            <a:pPr lvl="1"/>
            <a:r>
              <a:rPr lang="en-US" sz="2000" dirty="0"/>
              <a:t>most expressions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?:</a:t>
            </a:r>
            <a:r>
              <a:rPr lang="en-US" sz="2000" dirty="0"/>
              <a:t>, function calls, etc.)</a:t>
            </a:r>
          </a:p>
          <a:p>
            <a:pPr lvl="1"/>
            <a:r>
              <a:rPr lang="en-US" sz="2000" dirty="0"/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dirty="0"/>
              <a:t> 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dirty="0"/>
              <a:t> 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2000" dirty="0"/>
              <a:t> 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lang="en-US" sz="2000" dirty="0"/>
              <a:t> 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comments with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2000" dirty="0">
                <a:cs typeface="Courier New" panose="02070309020205020404" pitchFamily="49" charset="0"/>
              </a:rPr>
              <a:t> or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/* .. */</a:t>
            </a:r>
          </a:p>
          <a:p>
            <a:pPr lvl="1"/>
            <a:endParaRPr lang="en-US" sz="2000" dirty="0"/>
          </a:p>
          <a:p>
            <a:r>
              <a:rPr lang="en-US" sz="2400" dirty="0"/>
              <a:t>Different syntax for a few things</a:t>
            </a:r>
          </a:p>
          <a:p>
            <a:pPr lvl="1"/>
            <a:r>
              <a:rPr lang="en-US" sz="2000" dirty="0"/>
              <a:t>declaring variables</a:t>
            </a:r>
          </a:p>
          <a:p>
            <a:pPr lvl="1"/>
            <a:r>
              <a:rPr lang="en-US" sz="2000" dirty="0"/>
              <a:t>declaring functions</a:t>
            </a:r>
          </a:p>
          <a:p>
            <a:pPr lvl="1"/>
            <a:r>
              <a:rPr lang="en-US" sz="2000" dirty="0"/>
              <a:t>equality (===)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5099-4CBB-F50E-84DA-2A01AFEC5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A2DDF-AEA9-14B2-0D6C-DE8C9669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vs JavaScript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93199-23AE-E071-8871-A0CBB68FD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following code is legal in </a:t>
            </a:r>
            <a:r>
              <a:rPr lang="en-US" sz="2800" u="sng" dirty="0"/>
              <a:t>both</a:t>
            </a:r>
            <a:r>
              <a:rPr lang="en-US" sz="2800" dirty="0"/>
              <a:t> languages:</a:t>
            </a:r>
          </a:p>
          <a:p>
            <a:pPr lvl="1"/>
            <a:r>
              <a:rPr lang="en-US" sz="1800" dirty="0"/>
              <a:t>assume “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dirty="0"/>
              <a:t>” and “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800" dirty="0"/>
              <a:t>” are already declared</a:t>
            </a:r>
          </a:p>
          <a:p>
            <a:pPr lvl="2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 = 0;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j = 0;</a:t>
            </a: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(j &lt; 10)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 += j;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Now s == 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CAAC74-8590-C3A2-2A6D-2165B172B5CA}"/>
              </a:ext>
            </a:extLst>
          </p:cNvPr>
          <p:cNvSpPr txBox="1"/>
          <p:nvPr/>
        </p:nvSpPr>
        <p:spPr>
          <a:xfrm>
            <a:off x="4572000" y="2921882"/>
            <a:ext cx="392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cs typeface="Courier New" panose="02070309020205020404" pitchFamily="49" charset="0"/>
              </a:rPr>
              <a:t>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10;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6DEBB-EE74-9A74-9FE4-9CD7E5A4D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1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A2DDF-AEA9-14B2-0D6C-DE8C9669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from Java: Type Declarations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93199-23AE-E071-8871-A0CBB68FD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JavaScript variables have no </a:t>
            </a:r>
            <a:r>
              <a:rPr lang="en-US" sz="2800" u="sng" dirty="0"/>
              <a:t>declared</a:t>
            </a:r>
            <a:r>
              <a:rPr lang="en-US" sz="2800" dirty="0"/>
              <a:t> types</a:t>
            </a:r>
          </a:p>
          <a:p>
            <a:pPr lvl="1"/>
            <a:r>
              <a:rPr lang="en-US" sz="2000" dirty="0"/>
              <a:t>this is a problem… (we will get them back later)</a:t>
            </a:r>
          </a:p>
          <a:p>
            <a:pPr lvl="1"/>
            <a:endParaRPr lang="en-US" sz="2400" dirty="0"/>
          </a:p>
          <a:p>
            <a:r>
              <a:rPr lang="en-US" sz="2800" dirty="0"/>
              <a:t>Declare variables in one of these ways:</a:t>
            </a:r>
          </a:p>
          <a:p>
            <a:pPr lvl="2"/>
            <a:endParaRPr lang="en-US" sz="20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x = 1;</a:t>
            </a:r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y = 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endParaRPr lang="en-US" sz="2000" dirty="0"/>
          </a:p>
          <a:p>
            <a:pPr lvl="1"/>
            <a:r>
              <a:rPr lang="en-US" sz="2000" dirty="0"/>
              <a:t>“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/>
              <a:t>” cannot be changed; “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2000" dirty="0"/>
              <a:t>” can be changed</a:t>
            </a:r>
          </a:p>
          <a:p>
            <a:pPr lvl="1"/>
            <a:r>
              <a:rPr lang="en-US" sz="2000" dirty="0"/>
              <a:t>use “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/>
              <a:t>” whenever possible!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02F56-9E74-5B82-D8FB-27954C7C6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8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Data Types of JavaScript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JavaScript includes the following </a:t>
            </a:r>
            <a:r>
              <a:rPr lang="en-US" sz="2800" u="sng" dirty="0"/>
              <a:t>runtime</a:t>
            </a:r>
            <a:r>
              <a:rPr lang="en-US" sz="2800" dirty="0"/>
              <a:t> types</a:t>
            </a:r>
          </a:p>
          <a:p>
            <a:pPr lvl="2"/>
            <a:endParaRPr lang="en-US" sz="1200" dirty="0"/>
          </a:p>
          <a:p>
            <a:pPr lvl="2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</a:p>
          <a:p>
            <a:pPr lvl="2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</a:p>
          <a:p>
            <a:pPr lvl="2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</a:p>
          <a:p>
            <a:pPr lvl="2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</a:p>
          <a:p>
            <a:pPr lvl="2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undefined</a:t>
            </a:r>
            <a:r>
              <a:rPr lang="en-US" sz="2000" dirty="0"/>
              <a:t>			</a:t>
            </a:r>
          </a:p>
          <a:p>
            <a:pPr lvl="2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null					</a:t>
            </a:r>
            <a:r>
              <a:rPr lang="en-US" sz="2000" dirty="0"/>
              <a:t>(another undefined)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sz="2000" dirty="0"/>
              <a:t>				</a:t>
            </a:r>
          </a:p>
          <a:p>
            <a:pPr lvl="2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US" sz="2000" dirty="0"/>
              <a:t>					(special subtype of Object)</a:t>
            </a:r>
          </a:p>
          <a:p>
            <a:pPr lvl="2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42939-5F9D-307D-D268-849C68373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55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from Java: “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===</a:t>
            </a:r>
            <a:r>
              <a:rPr lang="en-US" dirty="0"/>
              <a:t>”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JavaScript’s “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sz="2800" dirty="0"/>
              <a:t>” is problematic</a:t>
            </a:r>
          </a:p>
          <a:p>
            <a:pPr lvl="1"/>
            <a:r>
              <a:rPr lang="en-US" sz="2400" dirty="0"/>
              <a:t>tries to convert objects to the same type</a:t>
            </a:r>
          </a:p>
          <a:p>
            <a:pPr lvl="2"/>
            <a:r>
              <a:rPr lang="en-US" sz="2000" dirty="0"/>
              <a:t>e.g.,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3 == 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"</a:t>
            </a:r>
            <a:r>
              <a:rPr lang="en-US" sz="2000" dirty="0"/>
              <a:t> and even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== 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""</a:t>
            </a:r>
            <a:r>
              <a:rPr lang="en-US" sz="2000" dirty="0"/>
              <a:t> are… true?!?</a:t>
            </a:r>
          </a:p>
          <a:p>
            <a:pPr lvl="1"/>
            <a:endParaRPr lang="en-US" sz="2400" dirty="0"/>
          </a:p>
          <a:p>
            <a:r>
              <a:rPr lang="en-US" sz="2800" dirty="0"/>
              <a:t>We will use “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===</a:t>
            </a:r>
            <a:r>
              <a:rPr lang="en-US" sz="2800" dirty="0"/>
              <a:t>” (and “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!==</a:t>
            </a:r>
            <a:r>
              <a:rPr lang="en-US" sz="2800" dirty="0"/>
              <a:t>”) instead:</a:t>
            </a:r>
          </a:p>
          <a:p>
            <a:pPr lvl="1"/>
            <a:r>
              <a:rPr lang="en-US" sz="2400" dirty="0"/>
              <a:t>no type conversion will be performed</a:t>
            </a:r>
          </a:p>
          <a:p>
            <a:pPr lvl="2"/>
            <a:r>
              <a:rPr lang="en-US" sz="2000" dirty="0"/>
              <a:t>e.g.,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3 === 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"</a:t>
            </a:r>
            <a:r>
              <a:rPr lang="en-US" sz="2000" dirty="0"/>
              <a:t> is false </a:t>
            </a:r>
          </a:p>
          <a:p>
            <a:pPr lvl="2"/>
            <a:endParaRPr lang="en-US" sz="2000" dirty="0"/>
          </a:p>
          <a:p>
            <a:r>
              <a:rPr lang="en-US" sz="2800" dirty="0"/>
              <a:t>Mostly same as Java</a:t>
            </a:r>
          </a:p>
          <a:p>
            <a:pPr lvl="1"/>
            <a:r>
              <a:rPr lang="en-US" sz="2400" dirty="0"/>
              <a:t>compares </a:t>
            </a:r>
            <a:r>
              <a:rPr lang="en-US" sz="2400" i="1" dirty="0"/>
              <a:t>values</a:t>
            </a:r>
            <a:r>
              <a:rPr lang="en-US" sz="2400" dirty="0"/>
              <a:t> on primitives, </a:t>
            </a:r>
            <a:r>
              <a:rPr lang="en-US" sz="2400" i="1" dirty="0"/>
              <a:t>references</a:t>
            </a:r>
            <a:r>
              <a:rPr lang="en-US" sz="2400" dirty="0"/>
              <a:t> on objects</a:t>
            </a:r>
          </a:p>
          <a:p>
            <a:pPr lvl="1"/>
            <a:r>
              <a:rPr lang="en-US" sz="2400" dirty="0"/>
              <a:t>but strings are primitive in JS (no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.equals</a:t>
            </a:r>
            <a:r>
              <a:rPr lang="en-US" sz="2400" dirty="0"/>
              <a:t> needed)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sz="2000" dirty="0"/>
              <a:t> on strings common source of bugs in Java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81B18-10D5-C58E-D8B9-3A65D561D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0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Types at Run Time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9FAD307-3486-DFB2-5932-F1C5BA7B5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308231"/>
              </p:ext>
            </p:extLst>
          </p:nvPr>
        </p:nvGraphicFramePr>
        <p:xfrm>
          <a:off x="444842" y="1712114"/>
          <a:ext cx="8229600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33585">
                  <a:extLst>
                    <a:ext uri="{9D8B030D-6E8A-4147-A177-3AD203B41FA5}">
                      <a16:colId xmlns:a16="http://schemas.microsoft.com/office/drawing/2014/main" val="4105568788"/>
                    </a:ext>
                  </a:extLst>
                </a:gridCol>
                <a:gridCol w="4996015">
                  <a:extLst>
                    <a:ext uri="{9D8B030D-6E8A-4147-A177-3AD203B41FA5}">
                      <a16:colId xmlns:a16="http://schemas.microsoft.com/office/drawing/2014/main" val="857208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0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is undefined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=== undefined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581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is 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=== 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76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is a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typeof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=== "number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a:t>"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54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is an 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typeof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=== 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a:t>"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bigint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a:t>"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665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is a 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typeof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=== 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a:t>"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string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a:t>"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43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is </a:t>
                      </a:r>
                      <a:r>
                        <a:rPr lang="en-US" i="0" dirty="0"/>
                        <a:t>an</a:t>
                      </a:r>
                      <a:r>
                        <a:rPr lang="en-US" dirty="0"/>
                        <a:t> object or array (or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typeof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=== 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a:t>"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object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a:t>"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71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is an array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Array.isArray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48480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DBB023-0C41-498D-9187-6B62F1042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46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bigint				</a:t>
            </a:r>
            <a:r>
              <a:rPr lang="en-US" sz="2000" dirty="0"/>
              <a:t>integers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number				</a:t>
            </a:r>
            <a:r>
              <a:rPr lang="en-US" sz="2000" dirty="0"/>
              <a:t>floating point (like Java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000" dirty="0"/>
              <a:t>)</a:t>
            </a:r>
          </a:p>
          <a:p>
            <a:pPr lvl="2"/>
            <a:endParaRPr lang="en-US" sz="1200" dirty="0"/>
          </a:p>
          <a:p>
            <a:pPr lvl="2"/>
            <a:endParaRPr lang="en-US" sz="1200" dirty="0"/>
          </a:p>
          <a:p>
            <a:r>
              <a:rPr lang="en-US" sz="2400" dirty="0"/>
              <a:t>By default, JS uses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2400" dirty="0"/>
              <a:t> not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</a:p>
          <a:p>
            <a:pPr lvl="1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dirty="0"/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dirty="0"/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000" dirty="0"/>
              <a:t> are numbers not integers</a:t>
            </a:r>
          </a:p>
          <a:p>
            <a:pPr lvl="1"/>
            <a:r>
              <a:rPr lang="en-US" sz="2000" dirty="0"/>
              <a:t>add an “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dirty="0"/>
              <a:t>” at the end for integers (e.g.,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2n</a:t>
            </a:r>
            <a:r>
              <a:rPr lang="en-US" sz="2000" dirty="0"/>
              <a:t>)</a:t>
            </a:r>
          </a:p>
          <a:p>
            <a:pPr lvl="1"/>
            <a:endParaRPr lang="en-US" sz="2000" dirty="0"/>
          </a:p>
          <a:p>
            <a:r>
              <a:rPr lang="en-US" sz="2400" dirty="0"/>
              <a:t>All the usual operators: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- * / ++ -- += </a:t>
            </a:r>
            <a:r>
              <a:rPr lang="en-US" sz="2400" dirty="0"/>
              <a:t>…</a:t>
            </a:r>
          </a:p>
          <a:p>
            <a:pPr lvl="1"/>
            <a:r>
              <a:rPr lang="en-US" sz="2000" dirty="0"/>
              <a:t>division is different with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2000" dirty="0"/>
              <a:t> and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</a:p>
          <a:p>
            <a:pPr lvl="1"/>
            <a:r>
              <a:rPr lang="en-US" sz="2000" dirty="0"/>
              <a:t>we will </a:t>
            </a:r>
            <a:r>
              <a:rPr lang="en-US" sz="2000" u="sng" dirty="0"/>
              <a:t>prefer</a:t>
            </a:r>
            <a:r>
              <a:rPr lang="en-US" sz="2000" dirty="0"/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bigint</a:t>
            </a:r>
            <a:r>
              <a:rPr lang="en-US" sz="2000" dirty="0"/>
              <a:t> because correctness is more important</a:t>
            </a:r>
          </a:p>
          <a:p>
            <a:pPr lvl="2"/>
            <a:endParaRPr lang="en-US" sz="1600" dirty="0"/>
          </a:p>
          <a:p>
            <a:r>
              <a:rPr lang="en-US" sz="2400" dirty="0"/>
              <a:t>Math library largely copied from Java</a:t>
            </a:r>
          </a:p>
          <a:p>
            <a:pPr lvl="1"/>
            <a:r>
              <a:rPr lang="en-US" sz="2000" dirty="0"/>
              <a:t>e.g.,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Math.sqrt</a:t>
            </a:r>
            <a:r>
              <a:rPr lang="en-US" sz="2000" dirty="0"/>
              <a:t> returns the square root</a:t>
            </a:r>
          </a:p>
          <a:p>
            <a:pPr lvl="2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7B1B2-6D02-777C-B063-F292D95BD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6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3964-A4A6-9377-7D0E-62CF3AC18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Hello, TAs!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39444-A34A-70FD-BF9F-7C85ACBC0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17 lovely TAs this quarter</a:t>
            </a:r>
          </a:p>
          <a:p>
            <a:pPr lvl="1"/>
            <a:r>
              <a:rPr lang="en-US" dirty="0"/>
              <a:t>~ 1:15 ratio – which is </a:t>
            </a:r>
            <a:r>
              <a:rPr lang="en-US" u="sng" dirty="0"/>
              <a:t>amazing</a:t>
            </a:r>
          </a:p>
          <a:p>
            <a:pPr lvl="1"/>
            <a:r>
              <a:rPr lang="en-US" dirty="0"/>
              <a:t>better perspective than me on student experience in the class, tips &amp; tricks, …</a:t>
            </a:r>
          </a:p>
          <a:p>
            <a:pPr lvl="1"/>
            <a:r>
              <a:rPr lang="en-US" dirty="0"/>
              <a:t>lets us have ~ 19 hours of office hours / week</a:t>
            </a:r>
          </a:p>
          <a:p>
            <a:r>
              <a:rPr lang="en-US" dirty="0"/>
              <a:t>quiz sections are co-taught</a:t>
            </a:r>
          </a:p>
          <a:p>
            <a:r>
              <a:rPr lang="en-US" dirty="0"/>
              <a:t>meet your TAs on Thursday!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9A53E-0C35-6110-2498-551B28CEE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Mostly the same as Java</a:t>
            </a:r>
          </a:p>
          <a:p>
            <a:pPr lvl="1"/>
            <a:r>
              <a:rPr lang="en-US" sz="2400" dirty="0"/>
              <a:t>immutable</a:t>
            </a:r>
          </a:p>
          <a:p>
            <a:pPr lvl="1"/>
            <a:r>
              <a:rPr lang="en-US" sz="2400" dirty="0"/>
              <a:t>string concatenation with “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dirty="0"/>
              <a:t>”</a:t>
            </a:r>
          </a:p>
          <a:p>
            <a:pPr lvl="1"/>
            <a:endParaRPr lang="en-US" sz="2400" dirty="0"/>
          </a:p>
          <a:p>
            <a:r>
              <a:rPr lang="en-US" sz="2800" dirty="0"/>
              <a:t>A few improvements</a:t>
            </a:r>
          </a:p>
          <a:p>
            <a:pPr lvl="1"/>
            <a:r>
              <a:rPr lang="en-US" sz="2400" dirty="0"/>
              <a:t>string comparison with “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===</a:t>
            </a:r>
            <a:r>
              <a:rPr lang="en-US" sz="2400" dirty="0"/>
              <a:t>” and “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400" dirty="0"/>
              <a:t>”</a:t>
            </a:r>
          </a:p>
          <a:p>
            <a:pPr lvl="2"/>
            <a:r>
              <a:rPr lang="en-US" sz="2000" dirty="0"/>
              <a:t>no need for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s.equals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(t)</a:t>
            </a:r>
            <a:r>
              <a:rPr lang="en-US" sz="2000" dirty="0"/>
              <a:t>… just write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 === t</a:t>
            </a:r>
          </a:p>
          <a:p>
            <a:pPr lvl="1"/>
            <a:r>
              <a:rPr lang="en-US" sz="2400" dirty="0"/>
              <a:t>use either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’..’</a:t>
            </a:r>
            <a:r>
              <a:rPr lang="en-US" sz="2400" dirty="0"/>
              <a:t> or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”..”</a:t>
            </a:r>
            <a:r>
              <a:rPr lang="en-US" sz="2400" dirty="0"/>
              <a:t> (single or double quotes)</a:t>
            </a:r>
          </a:p>
          <a:p>
            <a:pPr lvl="1"/>
            <a:r>
              <a:rPr lang="en-US" sz="2400" dirty="0"/>
              <a:t>new string literals that support variable substitution:</a:t>
            </a:r>
          </a:p>
          <a:p>
            <a:pPr lvl="2"/>
            <a:endParaRPr lang="en-US" sz="16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name = "Fred";</a:t>
            </a: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(`Hi, ${name}!`);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“Hi, Fred!”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10236-1894-C15D-91F6-2B230F29C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5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All the usual operators: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&amp;&amp; || !</a:t>
            </a:r>
          </a:p>
          <a:p>
            <a:pPr lvl="1"/>
            <a:endParaRPr lang="en-US" sz="2400" dirty="0"/>
          </a:p>
          <a:p>
            <a:r>
              <a:rPr lang="en-US" sz="2800" dirty="0"/>
              <a:t>“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dirty="0"/>
              <a:t>” can be used with any value</a:t>
            </a:r>
          </a:p>
          <a:p>
            <a:pPr lvl="1"/>
            <a:r>
              <a:rPr lang="en-US" sz="2400" dirty="0"/>
              <a:t>“</a:t>
            </a:r>
            <a:r>
              <a:rPr lang="en-US" sz="2400" dirty="0" err="1"/>
              <a:t>falsey</a:t>
            </a:r>
            <a:r>
              <a:rPr lang="en-US" sz="2400" dirty="0"/>
              <a:t>” things: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2400" dirty="0"/>
              <a:t>,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dirty="0"/>
              <a:t>,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lang="en-US" sz="2000" dirty="0"/>
              <a:t>,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lang="en-US" sz="2000" dirty="0"/>
              <a:t>,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000" dirty="0"/>
              <a:t>,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undefined</a:t>
            </a:r>
          </a:p>
          <a:p>
            <a:pPr lvl="1"/>
            <a:r>
              <a:rPr lang="en-US" sz="2400" dirty="0"/>
              <a:t>“truthy” things: everything else</a:t>
            </a:r>
          </a:p>
          <a:p>
            <a:pPr lvl="1"/>
            <a:endParaRPr lang="en-US" sz="2400" dirty="0"/>
          </a:p>
          <a:p>
            <a:r>
              <a:rPr lang="en-US" sz="2800" dirty="0"/>
              <a:t>A common source of bugs…</a:t>
            </a:r>
          </a:p>
          <a:p>
            <a:pPr lvl="1"/>
            <a:r>
              <a:rPr lang="en-US" sz="2400" dirty="0"/>
              <a:t>stick to boolean values for </a:t>
            </a:r>
            <a:r>
              <a:rPr lang="en-US" sz="2400" u="sng" dirty="0"/>
              <a:t>all</a:t>
            </a:r>
            <a:r>
              <a:rPr lang="en-US" sz="2400" dirty="0"/>
              <a:t>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F1EFB-2894-3488-F1E9-0BA4558DE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5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JavaScript “Object” is something with “fields”</a:t>
            </a:r>
          </a:p>
          <a:p>
            <a:pPr lvl="2"/>
            <a:endParaRPr lang="en-US" sz="1800" dirty="0"/>
          </a:p>
          <a:p>
            <a:r>
              <a:rPr lang="en-US" sz="2600" dirty="0"/>
              <a:t>JavaScript has special syntax for creating them</a:t>
            </a:r>
          </a:p>
          <a:p>
            <a:pPr lvl="2"/>
            <a:endParaRPr lang="en-US" sz="1200" dirty="0"/>
          </a:p>
          <a:p>
            <a:pPr lvl="2"/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 = {x: 1n, y: 2n};</a:t>
            </a:r>
          </a:p>
          <a:p>
            <a:pPr lvl="2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1n</a:t>
            </a:r>
          </a:p>
          <a:p>
            <a:pPr lvl="2"/>
            <a:endParaRPr lang="en-US" sz="2000" dirty="0"/>
          </a:p>
          <a:p>
            <a:r>
              <a:rPr lang="en-US" sz="2600" dirty="0"/>
              <a:t>The term “object” is potentially confusing</a:t>
            </a:r>
          </a:p>
          <a:p>
            <a:pPr lvl="1"/>
            <a:r>
              <a:rPr lang="en-US" sz="2200" dirty="0"/>
              <a:t>used for many things</a:t>
            </a:r>
          </a:p>
          <a:p>
            <a:pPr lvl="1"/>
            <a:r>
              <a:rPr lang="en-US" sz="2200" dirty="0"/>
              <a:t>I prefer it as shorthand for “mathematical object”</a:t>
            </a:r>
          </a:p>
          <a:p>
            <a:pPr lvl="2"/>
            <a:endParaRPr lang="en-US" sz="2000" dirty="0"/>
          </a:p>
          <a:p>
            <a:r>
              <a:rPr lang="en-US" sz="2600" dirty="0"/>
              <a:t>Will refer to things with fields as “records”</a:t>
            </a:r>
          </a:p>
          <a:p>
            <a:pPr lvl="1"/>
            <a:r>
              <a:rPr lang="en-US" sz="2200" dirty="0"/>
              <a:t>normal name in programming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07507-23CA-2295-AEF2-8B8AB27E5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1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Types: Field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Quotes are </a:t>
            </a:r>
            <a:r>
              <a:rPr lang="en-US" sz="2800" u="sng" dirty="0"/>
              <a:t>optional</a:t>
            </a:r>
            <a:r>
              <a:rPr lang="en-US" sz="2800" dirty="0"/>
              <a:t> around field names</a:t>
            </a:r>
          </a:p>
          <a:p>
            <a:pPr lvl="2"/>
            <a:endParaRPr lang="en-US" sz="1200" dirty="0"/>
          </a:p>
          <a:p>
            <a:pPr lvl="2"/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 = {x: 1n, y: 2n};</a:t>
            </a:r>
          </a:p>
          <a:p>
            <a:pPr lvl="2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1n</a:t>
            </a:r>
          </a:p>
          <a:p>
            <a:pPr lvl="2"/>
            <a:endParaRPr lang="en-US" sz="2000" dirty="0"/>
          </a:p>
          <a:p>
            <a:pPr lvl="2"/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q = {</a:t>
            </a:r>
            <a:r>
              <a:rPr lang="en-US" sz="20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1n, </a:t>
            </a:r>
            <a:r>
              <a:rPr lang="en-US" sz="20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2n};</a:t>
            </a:r>
          </a:p>
          <a:p>
            <a:pPr lvl="2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q.x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also prints 1n</a:t>
            </a:r>
          </a:p>
          <a:p>
            <a:pPr lvl="2"/>
            <a:endParaRPr lang="en-US" sz="2000" dirty="0"/>
          </a:p>
          <a:p>
            <a:r>
              <a:rPr lang="en-US" sz="2800" dirty="0"/>
              <a:t>Field names are literal strings, not expressions!</a:t>
            </a:r>
          </a:p>
          <a:p>
            <a:pPr lvl="2"/>
            <a:endParaRPr lang="en-US" sz="2000" dirty="0"/>
          </a:p>
          <a:p>
            <a:pPr lvl="2"/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x = </a:t>
            </a:r>
            <a:r>
              <a:rPr lang="en-US" sz="20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20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({x: x}); 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{”x”: ”foo”}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D6156-4A3B-AB9A-7DE2-EA3083B17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D670A-1283-984F-5412-F2267D7F1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5D725-F66B-93B4-A9F8-2C1769DA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Types: Checking Presence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CDB91-0788-AAEA-66B3-7C77E0A4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Retrieving a non-existent field returns “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undefined</a:t>
            </a:r>
            <a:r>
              <a:rPr lang="en-US" sz="2800" dirty="0"/>
              <a:t>”</a:t>
            </a:r>
          </a:p>
          <a:p>
            <a:pPr lvl="2"/>
            <a:endParaRPr lang="en-US" sz="1200" dirty="0"/>
          </a:p>
          <a:p>
            <a:pPr lvl="2"/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 = {x: 1n, y: 2n};</a:t>
            </a:r>
          </a:p>
          <a:p>
            <a:pPr lvl="2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p.z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undefined</a:t>
            </a:r>
          </a:p>
          <a:p>
            <a:pPr lvl="2"/>
            <a:endParaRPr lang="en-US" sz="2000" dirty="0"/>
          </a:p>
          <a:p>
            <a:r>
              <a:rPr lang="en-US" sz="2600" dirty="0"/>
              <a:t>Can also check for presence with “</a:t>
            </a:r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600" dirty="0"/>
              <a:t>”</a:t>
            </a:r>
          </a:p>
          <a:p>
            <a:pPr lvl="2"/>
            <a:endParaRPr lang="en-US" sz="2000" dirty="0"/>
          </a:p>
          <a:p>
            <a:pPr lvl="2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 p); 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true</a:t>
            </a:r>
          </a:p>
          <a:p>
            <a:pPr lvl="2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 p); 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false</a:t>
            </a:r>
          </a:p>
          <a:p>
            <a:pPr lvl="2"/>
            <a:endParaRPr lang="en-US" sz="20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600" dirty="0"/>
              <a:t>Be careful: all records have hidden properties</a:t>
            </a:r>
          </a:p>
          <a:p>
            <a:pPr lvl="2"/>
            <a:endParaRPr lang="en-US" sz="2000" dirty="0"/>
          </a:p>
          <a:p>
            <a:pPr lvl="2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"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20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 p); 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true!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E6722-7BF0-27FB-5BAC-C73729B71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8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48A39-CF1B-3A7E-91F1-B993091B8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7624A-D87C-9755-72BF-B12976C9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CD707-2F5E-8396-0AFA-0F1967ECA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Do not try to use a record as a map!</a:t>
            </a:r>
          </a:p>
          <a:p>
            <a:pPr lvl="1"/>
            <a:r>
              <a:rPr lang="en-US" sz="2400" dirty="0"/>
              <a:t>usually why reason people use “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/>
              <a:t>” and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p["name"]</a:t>
            </a:r>
          </a:p>
          <a:p>
            <a:pPr lvl="1"/>
            <a:endParaRPr lang="en-US" sz="2400" dirty="0"/>
          </a:p>
          <a:p>
            <a:r>
              <a:rPr lang="en-US" sz="2600" dirty="0"/>
              <a:t>Just use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2600" dirty="0"/>
              <a:t> instead:</a:t>
            </a:r>
          </a:p>
          <a:p>
            <a:pPr lvl="2"/>
            <a:endParaRPr lang="en-US" sz="16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M =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new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Map([["a", 1], ["b", 5]]);</a:t>
            </a:r>
          </a:p>
          <a:p>
            <a:pPr lvl="2"/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console.log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M.get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("a"));      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1</a:t>
            </a:r>
          </a:p>
          <a:p>
            <a:pPr lvl="2"/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console.log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M.get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("a"));      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5</a:t>
            </a:r>
            <a:endParaRPr lang="en-US" sz="18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console.log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M.get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("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toString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"));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undefined</a:t>
            </a:r>
            <a:endParaRPr lang="en-US" sz="18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2"/>
            <a:endParaRPr lang="en-US" sz="18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M.set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("a", 2);</a:t>
            </a:r>
          </a:p>
          <a:p>
            <a:pPr lvl="2"/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M.set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("c", 3);</a:t>
            </a:r>
          </a:p>
          <a:p>
            <a:pPr lvl="2"/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console.log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M.get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("a"));      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2</a:t>
            </a:r>
            <a:endParaRPr lang="en-US" sz="18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console.log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M.get</a:t>
            </a:r>
            <a:r>
              <a:rPr lang="en-US" sz="18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("c"));      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3</a:t>
            </a:r>
            <a:endParaRPr lang="en-US" sz="18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92CB2-A3A1-A509-C450-9759197B0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88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76FDF-1837-9F40-51B4-B662B7156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93FB8-2E5B-D75A-8602-315C0708C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E8DCB-0672-BEF8-E5F7-697FB82F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JavaScript also provides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2600" dirty="0"/>
              <a:t>:</a:t>
            </a:r>
          </a:p>
          <a:p>
            <a:pPr lvl="2"/>
            <a:endParaRPr lang="en-US" sz="1600" dirty="0"/>
          </a:p>
          <a:p>
            <a:pPr lvl="2"/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S =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new</a:t>
            </a:r>
            <a:r>
              <a:rPr lang="en-US" sz="20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Set(["a", "b"]);</a:t>
            </a:r>
          </a:p>
          <a:p>
            <a:pPr lvl="2"/>
            <a:r>
              <a:rPr lang="en-US" sz="20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console.log</a:t>
            </a:r>
            <a:r>
              <a:rPr lang="en-US" sz="20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S.has</a:t>
            </a:r>
            <a:r>
              <a:rPr lang="en-US" sz="20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("a"));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true</a:t>
            </a:r>
          </a:p>
          <a:p>
            <a:pPr lvl="2"/>
            <a:r>
              <a:rPr lang="en-US" sz="20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console.log</a:t>
            </a:r>
            <a:r>
              <a:rPr lang="en-US" sz="20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S.has</a:t>
            </a:r>
            <a:r>
              <a:rPr lang="en-US" sz="20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("c"));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false</a:t>
            </a:r>
            <a:endParaRPr lang="en-US" sz="20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2"/>
            <a:endParaRPr lang="en-US" sz="20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2"/>
            <a:r>
              <a:rPr lang="en-US" sz="20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S.add</a:t>
            </a:r>
            <a:r>
              <a:rPr lang="en-US" sz="20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("c");</a:t>
            </a:r>
          </a:p>
          <a:p>
            <a:pPr lvl="2"/>
            <a:r>
              <a:rPr lang="en-US" sz="20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console.log</a:t>
            </a:r>
            <a:r>
              <a:rPr lang="en-US" sz="20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S.has</a:t>
            </a:r>
            <a:r>
              <a:rPr lang="en-US" sz="20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("c"));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true</a:t>
            </a:r>
            <a:endParaRPr lang="en-US" sz="20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2"/>
            <a:endParaRPr lang="en-US" sz="20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r>
              <a:rPr lang="en-US" sz="2800" dirty="0"/>
              <a:t>Constructor takes an (optional) list of initial values</a:t>
            </a:r>
          </a:p>
          <a:p>
            <a:pPr lvl="1"/>
            <a:r>
              <a:rPr lang="en-US" sz="2400" dirty="0"/>
              <a:t>constructor of Map takes a list of pairs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2BDA4-F414-38C1-03D8-6F775B7D5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80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F577-21FA-9B3E-2668-D9FB22B85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(like Java </a:t>
            </a:r>
            <a:r>
              <a:rPr lang="en-US" dirty="0" err="1"/>
              <a:t>ArrayLists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BDC8A-8E48-F543-15C5-CAB72C8AE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Simpler syntax for literals: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 = [1, 2, "foo"];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 type restriction!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(A[2]);     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“foo”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800" dirty="0"/>
          </a:p>
          <a:p>
            <a:r>
              <a:rPr lang="en-US" sz="2600" dirty="0"/>
              <a:t>Add and remove using push and pop: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A.pop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(A);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[1, 2]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A.push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(3);</a:t>
            </a: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(A);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[1, 2, 3]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D437B-BD64-DEC1-FD58-E195AD444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22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26A4E-29C9-EDD2-307C-0D035981F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DC1D-CD71-F2AF-0F47-693623DB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as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74FEB-E935-8D06-11CB-E436EA216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Length field stores the length of the array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 = [1, 2, "foo"];</a:t>
            </a: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3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A.pop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2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600" dirty="0"/>
              <a:t>Arrays are a special type of object: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typeof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A);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”object”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Array.isArray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(A));     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true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Array.isArray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({x: 1}));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false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7FE0E-D5C0-F382-9A36-4E788B124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64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A2DDF-AEA9-14B2-0D6C-DE8C9669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93199-23AE-E071-8871-A0CBB68FD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Functions are first class objects</a:t>
            </a:r>
          </a:p>
          <a:p>
            <a:pPr lvl="1"/>
            <a:r>
              <a:rPr lang="en-US" sz="2400" dirty="0"/>
              <a:t>“arrow” expressions creates functions</a:t>
            </a:r>
          </a:p>
          <a:p>
            <a:pPr lvl="1"/>
            <a:r>
              <a:rPr lang="en-US" sz="2400" dirty="0"/>
              <a:t>store these into a variable to use it later</a:t>
            </a:r>
          </a:p>
          <a:p>
            <a:pPr lvl="2"/>
            <a:endParaRPr lang="en-US" sz="2000" dirty="0"/>
          </a:p>
          <a:p>
            <a:pPr lvl="2"/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add2 = (x, y) =&gt; x + y;</a:t>
            </a:r>
          </a:p>
          <a:p>
            <a:pPr lvl="2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(add2(1n, 2n));  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3n</a:t>
            </a:r>
          </a:p>
          <a:p>
            <a:pPr lvl="2"/>
            <a:endParaRPr lang="en-US" sz="20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add3 = (x, y, z)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x + y + z;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(add3(1n, 2n, 3n));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6n</a:t>
            </a:r>
          </a:p>
          <a:p>
            <a:pPr lvl="2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B1C46-47EF-ED22-B5D6-48DAD00AC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99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85C2E-714C-462E-7DC0-AF24013B2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Shoulders of Giants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90E54B-CE56-4F30-8AE4-659AC383A911}"/>
              </a:ext>
            </a:extLst>
          </p:cNvPr>
          <p:cNvSpPr txBox="1">
            <a:spLocks/>
          </p:cNvSpPr>
          <p:nvPr/>
        </p:nvSpPr>
        <p:spPr>
          <a:xfrm>
            <a:off x="4572000" y="1269095"/>
            <a:ext cx="4324865" cy="46994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Materials designed over many iterations of 331</a:t>
            </a:r>
          </a:p>
          <a:p>
            <a:r>
              <a:rPr lang="en-US" sz="2800" dirty="0"/>
              <a:t>These folks (&amp; others) deserve the flowers</a:t>
            </a:r>
          </a:p>
          <a:p>
            <a:pPr lvl="1"/>
            <a:r>
              <a:rPr lang="en-US" sz="2400" dirty="0"/>
              <a:t>50+ years of professional programming experience</a:t>
            </a:r>
          </a:p>
          <a:p>
            <a:pPr lvl="1"/>
            <a:r>
              <a:rPr lang="en-US" sz="2400" dirty="0"/>
              <a:t>30+ years of research in creating correct software</a:t>
            </a:r>
          </a:p>
          <a:p>
            <a:pPr lvl="1"/>
            <a:r>
              <a:rPr lang="en-US" sz="2400" dirty="0"/>
              <a:t>course is their (+ our) collective wisdom</a:t>
            </a:r>
          </a:p>
          <a:p>
            <a:r>
              <a:rPr lang="en-US" sz="2800" dirty="0"/>
              <a:t>all mistakes are Matt’s :)</a:t>
            </a:r>
          </a:p>
        </p:txBody>
      </p:sp>
      <p:pic>
        <p:nvPicPr>
          <p:cNvPr id="1026" name="Picture 2" descr="Jaela Field, Bob Bandes award-winning 12-time TA of 331 &amp; future instructor of CSE 331.">
            <a:extLst>
              <a:ext uri="{FF2B5EF4-FFF2-40B4-BE49-F238E27FC236}">
                <a16:creationId xmlns:a16="http://schemas.microsoft.com/office/drawing/2014/main" id="{A6B554C5-C0FD-ECBA-C3D0-A032B39B7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047" y="1135340"/>
            <a:ext cx="1817225" cy="186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evin Zatloukal, sessional instructor at UW CSE &amp; prior instructor of CSE 331.">
            <a:extLst>
              <a:ext uri="{FF2B5EF4-FFF2-40B4-BE49-F238E27FC236}">
                <a16:creationId xmlns:a16="http://schemas.microsoft.com/office/drawing/2014/main" id="{9CD6CA68-B39E-2588-B1C6-C52833D25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425" y="2960676"/>
            <a:ext cx="1828800" cy="1828800"/>
          </a:xfrm>
          <a:prstGeom prst="rect">
            <a:avLst/>
          </a:prstGeom>
        </p:spPr>
      </p:pic>
      <p:pic>
        <p:nvPicPr>
          <p:cNvPr id="2052" name="Picture 4" descr="Zach Tatlock, associate professor at UW CSE &amp; prior instructor of CSE 331.">
            <a:extLst>
              <a:ext uri="{FF2B5EF4-FFF2-40B4-BE49-F238E27FC236}">
                <a16:creationId xmlns:a16="http://schemas.microsoft.com/office/drawing/2014/main" id="{51515420-22FB-84B4-BA4D-FEF2EA5A2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r="-76" b="17279"/>
          <a:stretch/>
        </p:blipFill>
        <p:spPr bwMode="auto">
          <a:xfrm>
            <a:off x="2274425" y="4789476"/>
            <a:ext cx="1828800" cy="182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jali Pal, PhD student in UW PLSE &amp; prior instructor of CSE 331.">
            <a:extLst>
              <a:ext uri="{FF2B5EF4-FFF2-40B4-BE49-F238E27FC236}">
                <a16:creationId xmlns:a16="http://schemas.microsoft.com/office/drawing/2014/main" id="{C62C206D-2388-1A3F-91D6-88E1F46C7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89476"/>
            <a:ext cx="1828800" cy="183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atherine Murphy, 14-time 331 TA &amp; prior instructor of CSE 331.">
            <a:extLst>
              <a:ext uri="{FF2B5EF4-FFF2-40B4-BE49-F238E27FC236}">
                <a16:creationId xmlns:a16="http://schemas.microsoft.com/office/drawing/2014/main" id="{38BA1757-1468-3328-9426-5F2C244E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/>
          <a:stretch/>
        </p:blipFill>
        <p:spPr bwMode="auto">
          <a:xfrm>
            <a:off x="457200" y="2960676"/>
            <a:ext cx="1828800" cy="183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ames Wilcox, Assistant Teaching Professor at UW CSE &amp; prior instructor of CSE 331.">
            <a:extLst>
              <a:ext uri="{FF2B5EF4-FFF2-40B4-BE49-F238E27FC236}">
                <a16:creationId xmlns:a16="http://schemas.microsoft.com/office/drawing/2014/main" id="{52DF91F9-011C-9E29-D05A-39ED4503F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0"/>
          <a:stretch/>
        </p:blipFill>
        <p:spPr bwMode="auto">
          <a:xfrm>
            <a:off x="457200" y="1131876"/>
            <a:ext cx="182584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26879-591C-9E4B-1CDD-E2CA018B0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2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A2DDF-AEA9-14B2-0D6C-DE8C9669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Declaring and Using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93199-23AE-E071-8871-A0CBB68FD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 will declare functions like this</a:t>
            </a:r>
          </a:p>
          <a:p>
            <a:pPr lvl="2"/>
            <a:endParaRPr lang="en-US" sz="20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add = (x, y)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x + y;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add(2n, 3n) == 5n</a:t>
            </a:r>
          </a:p>
          <a:p>
            <a:pPr lvl="2"/>
            <a:endParaRPr lang="en-US" sz="2000" dirty="0"/>
          </a:p>
          <a:p>
            <a:r>
              <a:rPr lang="en-US" sz="2800" dirty="0"/>
              <a:t>Functions can be passed around</a:t>
            </a:r>
          </a:p>
          <a:p>
            <a:pPr lvl="1"/>
            <a:r>
              <a:rPr lang="en-US" sz="2400" dirty="0"/>
              <a:t>“functional” programming language</a:t>
            </a:r>
          </a:p>
          <a:p>
            <a:pPr lvl="1"/>
            <a:r>
              <a:rPr lang="en-US" sz="2400" dirty="0"/>
              <a:t>but we won’t do that (much) this quarter</a:t>
            </a:r>
          </a:p>
          <a:p>
            <a:pPr lvl="2"/>
            <a:r>
              <a:rPr lang="en-US" sz="1800" dirty="0"/>
              <a:t>we will pass functions to buttons to tell them what to do when clicked</a:t>
            </a:r>
          </a:p>
          <a:p>
            <a:pPr lvl="2"/>
            <a:r>
              <a:rPr lang="en-US" sz="1800" dirty="0"/>
              <a:t>see CSE 341 for more on that topic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03F51-41F6-8741-F75C-FF37CF131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5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5A46A-5A80-5767-04BD-FE6CDD788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FCC3-E2D9-06F3-F0DD-A1AC9214F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28A01-A4EB-8200-6FFD-66F52BCFD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Class syntax is similar to Java but no types:</a:t>
            </a:r>
          </a:p>
          <a:p>
            <a:pPr lvl="2"/>
            <a:endParaRPr lang="en-US" sz="1800" dirty="0"/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Pair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constructor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(x, y)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x;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y;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 =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Pair(1, 2);</a:t>
            </a: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q =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Pair(2, 2);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fields are not declared (because there are no types)</a:t>
            </a:r>
          </a:p>
          <a:p>
            <a:pPr lvl="1"/>
            <a:r>
              <a:rPr lang="en-US" sz="2200" dirty="0"/>
              <a:t>constructor is called “constructor” not class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787C4-B4DD-E616-6101-035085DF4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47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E6533-AAB1-F3E4-776D-A11A9763D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16D80-C74D-529D-7146-34FD81F7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Declaring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6A8B0-7A4D-B891-9B5D-7D4ABD66C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We will declare classes like this:</a:t>
            </a:r>
          </a:p>
          <a:p>
            <a:pPr lvl="2"/>
            <a:endParaRPr lang="en-US" sz="1800" dirty="0"/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Pair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(p) =&gt;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dx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Math.sqrt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(dx*dx +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};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p.distTo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(q)); 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1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this assignment is executed as part of the constructor</a:t>
            </a:r>
          </a:p>
          <a:p>
            <a:pPr lvl="1"/>
            <a:r>
              <a:rPr lang="en-US" sz="2200" dirty="0"/>
              <a:t>there is </a:t>
            </a:r>
            <a:r>
              <a:rPr lang="en-US" sz="2200" i="1" dirty="0"/>
              <a:t>another</a:t>
            </a:r>
            <a:r>
              <a:rPr lang="en-US" sz="2200" dirty="0"/>
              <a:t> syntax for method declarations but avoid it</a:t>
            </a:r>
          </a:p>
          <a:p>
            <a:pPr lvl="2"/>
            <a:r>
              <a:rPr lang="en-US" sz="1800" dirty="0"/>
              <a:t>leads to big problems when we are writing UI shortly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A5CA1-FD53-AE6D-C134-8018CFC58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793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9EE62-7500-8E87-40D0-88F15A47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Summary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F17D6-B687-D316-D473-46ACB120D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Most of the syntax is the same</a:t>
            </a:r>
          </a:p>
          <a:p>
            <a:pPr lvl="1"/>
            <a:r>
              <a:rPr lang="en-US" sz="2200" dirty="0"/>
              <a:t>even has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2200" dirty="0"/>
              <a:t> and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2200" dirty="0"/>
              <a:t> like Java</a:t>
            </a:r>
          </a:p>
          <a:p>
            <a:pPr lvl="1"/>
            <a:endParaRPr lang="en-US" sz="2200" dirty="0"/>
          </a:p>
          <a:p>
            <a:r>
              <a:rPr lang="en-US" sz="2600" dirty="0"/>
              <a:t>Main difference is no </a:t>
            </a:r>
            <a:r>
              <a:rPr lang="en-US" sz="2600" u="sng" dirty="0"/>
              <a:t>declared</a:t>
            </a:r>
            <a:r>
              <a:rPr lang="en-US" sz="2600" dirty="0"/>
              <a:t> types</a:t>
            </a:r>
          </a:p>
          <a:p>
            <a:pPr lvl="1"/>
            <a:endParaRPr lang="en-US" sz="2200" dirty="0"/>
          </a:p>
          <a:p>
            <a:r>
              <a:rPr lang="en-US" sz="2600" dirty="0"/>
              <a:t>That means new syntax for</a:t>
            </a:r>
          </a:p>
          <a:p>
            <a:pPr lvl="1"/>
            <a:r>
              <a:rPr lang="en-US" sz="2200" dirty="0"/>
              <a:t>declaring variables, functions, and classes</a:t>
            </a:r>
          </a:p>
          <a:p>
            <a:pPr lvl="1"/>
            <a:r>
              <a:rPr lang="en-US" sz="2200" dirty="0"/>
              <a:t>checking type a runtime with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typeof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200" dirty="0"/>
          </a:p>
          <a:p>
            <a:r>
              <a:rPr lang="en-US" sz="2600" dirty="0"/>
              <a:t>That means you can mix types in expressions</a:t>
            </a:r>
          </a:p>
          <a:p>
            <a:pPr lvl="1"/>
            <a:r>
              <a:rPr lang="en-US" sz="2200" dirty="0"/>
              <a:t>but you don't want to! avoid this!</a:t>
            </a:r>
          </a:p>
          <a:p>
            <a:pPr lvl="1"/>
            <a:r>
              <a:rPr lang="en-US" sz="2200" dirty="0"/>
              <a:t>use explicit type conversions (e.g.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Number(..)</a:t>
            </a:r>
            <a:r>
              <a:rPr lang="en-US" sz="2200" dirty="0"/>
              <a:t>) if </a:t>
            </a:r>
            <a:r>
              <a:rPr lang="en-US" sz="2200" dirty="0" err="1"/>
              <a:t>necc</a:t>
            </a:r>
            <a:r>
              <a:rPr lang="en-US" sz="22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EB0EA-47B9-0908-DD6B-7940CDA69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6F5FA-0502-9300-EA25-A7542BE06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7B069-7C44-BA1F-B305-2B171AFF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Summary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7F6A9-3F51-7D5B-E48F-8ECBCAB2A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few new features that are useful…</a:t>
            </a:r>
          </a:p>
          <a:p>
            <a:pPr lvl="1"/>
            <a:endParaRPr lang="en-US" sz="2200" dirty="0"/>
          </a:p>
          <a:p>
            <a:r>
              <a:rPr lang="en-US" sz="2600" dirty="0"/>
              <a:t>Strings are primitive types</a:t>
            </a:r>
          </a:p>
          <a:p>
            <a:pPr lvl="1"/>
            <a:r>
              <a:rPr lang="en-US" sz="2200" dirty="0"/>
              <a:t>can use 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===</a:t>
            </a:r>
            <a:r>
              <a:rPr lang="en-US" sz="2200" dirty="0"/>
              <a:t>" and 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200" dirty="0"/>
              <a:t>" on them</a:t>
            </a:r>
          </a:p>
          <a:p>
            <a:pPr lvl="1"/>
            <a:r>
              <a:rPr lang="en-US" sz="2200" dirty="0"/>
              <a:t>simpler syntax for accessing characters: 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s[1]</a:t>
            </a:r>
            <a:r>
              <a:rPr lang="en-US" sz="2200" dirty="0"/>
              <a:t>"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200" dirty="0"/>
          </a:p>
          <a:p>
            <a:r>
              <a:rPr lang="en-US" sz="2600" dirty="0"/>
              <a:t>Integers have their own type</a:t>
            </a:r>
          </a:p>
          <a:p>
            <a:pPr lvl="1"/>
            <a:r>
              <a:rPr lang="en-US" sz="2200" dirty="0"/>
              <a:t>literals use an 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200" dirty="0"/>
              <a:t>" suffix, e.g., 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3n</a:t>
            </a:r>
            <a:r>
              <a:rPr lang="en-US" sz="2200" dirty="0"/>
              <a:t>"</a:t>
            </a:r>
          </a:p>
          <a:p>
            <a:pPr lvl="1"/>
            <a:r>
              <a:rPr lang="en-US" sz="2200" dirty="0"/>
              <a:t>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200" dirty="0"/>
              <a:t>" is then integer division</a:t>
            </a:r>
          </a:p>
          <a:p>
            <a:pPr lvl="1"/>
            <a:endParaRPr lang="en-US" sz="2200" dirty="0"/>
          </a:p>
          <a:p>
            <a:r>
              <a:rPr lang="en-US" sz="2600" dirty="0"/>
              <a:t>New syntax for string literals: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`Hi, ${name}`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3966F-9C1B-FBF5-9E38-D87B5957A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0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46FCA-AE20-7BBA-25FE-66AFA932B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B4D78-5155-99B4-5D53-7164EB29B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590400"/>
            <a:ext cx="4360762" cy="815815"/>
          </a:xfrm>
        </p:spPr>
        <p:txBody>
          <a:bodyPr/>
          <a:lstStyle/>
          <a:p>
            <a:pPr algn="l"/>
            <a:r>
              <a:rPr lang="en-US" sz="3800" dirty="0">
                <a:solidFill>
                  <a:srgbClr val="7030A0"/>
                </a:solidFill>
              </a:rPr>
              <a:t>HTTP Basics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4D25C6-AA04-32C7-4F96-C61CDE5772C8}"/>
              </a:ext>
            </a:extLst>
          </p:cNvPr>
          <p:cNvSpPr txBox="1">
            <a:spLocks/>
          </p:cNvSpPr>
          <p:nvPr/>
        </p:nvSpPr>
        <p:spPr>
          <a:xfrm>
            <a:off x="685800" y="735865"/>
            <a:ext cx="3886200" cy="153713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dirty="0"/>
              <a:t>CSE 331</a:t>
            </a:r>
          </a:p>
          <a:p>
            <a:pPr algn="l"/>
            <a:r>
              <a:rPr lang="en-US" dirty="0"/>
              <a:t>Spring 2025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9FD001-D30B-071A-7B2B-A06286B1778E}"/>
              </a:ext>
            </a:extLst>
          </p:cNvPr>
          <p:cNvSpPr txBox="1">
            <a:spLocks/>
          </p:cNvSpPr>
          <p:nvPr/>
        </p:nvSpPr>
        <p:spPr>
          <a:xfrm>
            <a:off x="685800" y="2273984"/>
            <a:ext cx="4360762" cy="1371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sz="3800" dirty="0">
                <a:solidFill>
                  <a:srgbClr val="0070C0"/>
                </a:solidFill>
              </a:rPr>
              <a:t>Software Design </a:t>
            </a:r>
            <a:br>
              <a:rPr lang="en-US" sz="3800" dirty="0">
                <a:solidFill>
                  <a:srgbClr val="0070C0"/>
                </a:solidFill>
              </a:rPr>
            </a:br>
            <a:r>
              <a:rPr lang="en-US" sz="3800" dirty="0">
                <a:solidFill>
                  <a:srgbClr val="0070C0"/>
                </a:solidFill>
              </a:rPr>
              <a:t>&amp; Implementation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6F7F3C-E5E7-C089-D3BF-A1C168A481D3}"/>
              </a:ext>
            </a:extLst>
          </p:cNvPr>
          <p:cNvSpPr txBox="1">
            <a:spLocks/>
          </p:cNvSpPr>
          <p:nvPr/>
        </p:nvSpPr>
        <p:spPr>
          <a:xfrm>
            <a:off x="685800" y="5251355"/>
            <a:ext cx="2184722" cy="6009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sz="3200" dirty="0"/>
              <a:t>Matt Wang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6B0808-7C64-2707-AFA9-EBD09F6094F5}"/>
              </a:ext>
            </a:extLst>
          </p:cNvPr>
          <p:cNvSpPr txBox="1">
            <a:spLocks/>
          </p:cNvSpPr>
          <p:nvPr/>
        </p:nvSpPr>
        <p:spPr>
          <a:xfrm>
            <a:off x="685800" y="5839936"/>
            <a:ext cx="3886200" cy="88977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l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&amp; Ali, Alice, Andrew, Anmol, Antonio, Connor, Edison, Helena, Jonathan, Katherine, Lauren, Lawrence, Mayee, Omar, Riva, Saan, and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Yusong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FACEFD-6A22-EC21-3E35-C5444C13C000}"/>
              </a:ext>
            </a:extLst>
          </p:cNvPr>
          <p:cNvSpPr txBox="1"/>
          <p:nvPr/>
        </p:nvSpPr>
        <p:spPr>
          <a:xfrm>
            <a:off x="5442604" y="1273597"/>
            <a:ext cx="3115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JS Weekly Wednesday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7B8AFB-7704-BEDA-F45D-0E63292EC49D}"/>
              </a:ext>
            </a:extLst>
          </p:cNvPr>
          <p:cNvSpPr txBox="1"/>
          <p:nvPr/>
        </p:nvSpPr>
        <p:spPr>
          <a:xfrm>
            <a:off x="4967868" y="1806498"/>
            <a:ext cx="4064620" cy="34163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Why does</a:t>
            </a:r>
          </a:p>
          <a:p>
            <a:endParaRPr lang="en-US" sz="2400" dirty="0">
              <a:latin typeface="Franklin Gothic Medium"/>
              <a:cs typeface="Franklin Gothic Medium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5 + - '2'</a:t>
            </a:r>
          </a:p>
          <a:p>
            <a:endParaRPr lang="en-US" sz="2400" dirty="0">
              <a:latin typeface="Franklin Gothic Medium"/>
              <a:cs typeface="Franklin Gothic Medium"/>
            </a:endParaRPr>
          </a:p>
          <a:p>
            <a:r>
              <a:rPr lang="en-US" sz="2400" dirty="0">
                <a:latin typeface="Franklin Gothic Medium"/>
                <a:cs typeface="Franklin Gothic Medium"/>
              </a:rPr>
              <a:t>evaluate to 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400" dirty="0">
                <a:latin typeface="Franklin Gothic Medium"/>
                <a:cs typeface="Franklin Gothic Medium"/>
              </a:rPr>
              <a:t> in JS?</a:t>
            </a:r>
          </a:p>
          <a:p>
            <a:endParaRPr lang="en-US" sz="2400" dirty="0">
              <a:latin typeface="Franklin Gothic Medium"/>
              <a:cs typeface="Franklin Gothic Medium"/>
            </a:endParaRPr>
          </a:p>
          <a:p>
            <a:r>
              <a:rPr lang="en-US" sz="2400" dirty="0">
                <a:latin typeface="Franklin Gothic Medium"/>
                <a:cs typeface="Franklin Gothic Medium"/>
              </a:rPr>
              <a:t>How would JS evaluate:</a:t>
            </a:r>
          </a:p>
          <a:p>
            <a:endParaRPr lang="en-US" sz="2400" dirty="0">
              <a:latin typeface="Franklin Gothic Medium"/>
              <a:cs typeface="Franklin Gothic Medium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'5' + - + + - + - - '2'</a:t>
            </a:r>
          </a:p>
        </p:txBody>
      </p:sp>
    </p:spTree>
    <p:extLst>
      <p:ext uri="{BB962C8B-B14F-4D97-AF65-F5344CB8AC3E}">
        <p14:creationId xmlns:p14="http://schemas.microsoft.com/office/powerpoint/2010/main" val="36506889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C4605-698C-9F1F-B031-190697E77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CC144-BE2C-96FC-AB39-AF08CBDB38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Modules</a:t>
            </a:r>
          </a:p>
        </p:txBody>
      </p:sp>
    </p:spTree>
    <p:extLst>
      <p:ext uri="{BB962C8B-B14F-4D97-AF65-F5344CB8AC3E}">
        <p14:creationId xmlns:p14="http://schemas.microsoft.com/office/powerpoint/2010/main" val="7182371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Originally, all JavaScript lived in the same "</a:t>
            </a:r>
            <a:r>
              <a:rPr lang="en-US" sz="2400" i="1" dirty="0"/>
              <a:t>namespace</a:t>
            </a:r>
            <a:r>
              <a:rPr lang="en-US" sz="2400" dirty="0"/>
              <a:t>"</a:t>
            </a:r>
          </a:p>
          <a:p>
            <a:pPr lvl="1"/>
            <a:r>
              <a:rPr lang="en-US" sz="2000" dirty="0"/>
              <a:t>problems if two programmers use the same function name</a:t>
            </a:r>
          </a:p>
          <a:p>
            <a:pPr lvl="1"/>
            <a:r>
              <a:rPr lang="en-US" sz="2000" dirty="0"/>
              <a:t>tools would rename functions to avoid conflicts (</a:t>
            </a:r>
            <a:r>
              <a:rPr lang="en-US" sz="1800" dirty="0"/>
              <a:t>e.g., webpack</a:t>
            </a:r>
            <a:r>
              <a:rPr lang="en-US" sz="2000" dirty="0"/>
              <a:t>)</a:t>
            </a:r>
          </a:p>
          <a:p>
            <a:pPr lvl="1"/>
            <a:endParaRPr lang="en-US" sz="2000" dirty="0"/>
          </a:p>
          <a:p>
            <a:r>
              <a:rPr lang="en-US" sz="2400" dirty="0"/>
              <a:t>Now, by default, declarations are hidden outside the file</a:t>
            </a:r>
          </a:p>
          <a:p>
            <a:pPr lvl="1"/>
            <a:endParaRPr lang="en-US" sz="2000" dirty="0"/>
          </a:p>
          <a:p>
            <a:r>
              <a:rPr lang="en-US" sz="2400" dirty="0"/>
              <a:t>Add the keyword “export” to make it visible</a:t>
            </a:r>
          </a:p>
          <a:p>
            <a:pPr lvl="2"/>
            <a:endParaRPr lang="en-US" sz="1200" dirty="0"/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export 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MAX_NUMBER = 15;         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foo.js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600" dirty="0"/>
          </a:p>
          <a:p>
            <a:r>
              <a:rPr lang="en-US" sz="2400" dirty="0"/>
              <a:t>Use the “import” statement to bring into another file</a:t>
            </a:r>
          </a:p>
          <a:p>
            <a:pPr lvl="2"/>
            <a:endParaRPr lang="en-US" sz="1200" dirty="0"/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 MAX_NUMBER }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'./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foo.js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'; 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bar.js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200" dirty="0"/>
          </a:p>
          <a:p>
            <a:pPr lvl="1"/>
            <a:r>
              <a:rPr lang="en-US" sz="2000" dirty="0"/>
              <a:t>‘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foo.js</a:t>
            </a:r>
            <a:r>
              <a:rPr lang="en-US" sz="2000" dirty="0"/>
              <a:t>’ is relative path from this file to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foo.js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B9CD7-2C2C-01DE-C708-7424EBBF6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Imports in (and out) of this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export 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MAX_NUMBER = 15;          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foo.js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200" dirty="0"/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 MAX_NUMBER }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‘./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foo.js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’; 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bar.js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dirty="0"/>
          </a:p>
          <a:p>
            <a:r>
              <a:rPr lang="en-US" sz="2400" dirty="0"/>
              <a:t>For code you write, you will only need this syntax</a:t>
            </a:r>
          </a:p>
          <a:p>
            <a:pPr lvl="1"/>
            <a:endParaRPr lang="en-US" sz="2000" dirty="0"/>
          </a:p>
          <a:p>
            <a:r>
              <a:rPr lang="en-US" sz="2400" dirty="0"/>
              <a:t>JS includes other ways of importing things</a:t>
            </a:r>
          </a:p>
          <a:p>
            <a:pPr lvl="1"/>
            <a:r>
              <a:rPr lang="en-US" sz="2000" dirty="0"/>
              <a:t>full explanation is very complicated</a:t>
            </a:r>
          </a:p>
          <a:p>
            <a:pPr lvl="1"/>
            <a:r>
              <a:rPr lang="en-US" sz="2000" dirty="0"/>
              <a:t>don’t worry about it…</a:t>
            </a:r>
          </a:p>
          <a:p>
            <a:pPr lvl="1"/>
            <a:endParaRPr lang="en-US" sz="2000" dirty="0"/>
          </a:p>
          <a:p>
            <a:r>
              <a:rPr lang="en-US" sz="2400" dirty="0"/>
              <a:t>Starter code will include some that look different, e.g.:</a:t>
            </a:r>
          </a:p>
          <a:p>
            <a:pPr lvl="2"/>
            <a:endParaRPr lang="en-US" sz="1200" dirty="0"/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express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'express';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'./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foo.png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'; 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include a file along with the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C054F-6B97-15D0-33AB-4861343C5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0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45D86-1508-C319-09A7-0C22526C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Code in Multiple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1F93B-1821-FC1A-A0FE-B8CAF42B0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Each file is a separate namespace ("module")</a:t>
            </a:r>
          </a:p>
          <a:p>
            <a:pPr lvl="1"/>
            <a:r>
              <a:rPr lang="en-US" sz="2200" dirty="0"/>
              <a:t>names can be shared (exported) or kept private</a:t>
            </a:r>
          </a:p>
          <a:p>
            <a:pPr lvl="1"/>
            <a:endParaRPr lang="en-US" sz="2200" dirty="0"/>
          </a:p>
          <a:p>
            <a:r>
              <a:rPr lang="en-US" sz="2600" dirty="0"/>
              <a:t>Use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US" sz="2600" dirty="0"/>
              <a:t> (package manager) to enable this behavior</a:t>
            </a:r>
          </a:p>
          <a:p>
            <a:pPr lvl="1"/>
            <a:r>
              <a:rPr lang="en-US" sz="2200" dirty="0"/>
              <a:t>file called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package.json</a:t>
            </a:r>
            <a:r>
              <a:rPr lang="en-US" sz="2200" dirty="0"/>
              <a:t> contains project setup</a:t>
            </a:r>
          </a:p>
          <a:p>
            <a:pPr lvl="1"/>
            <a:r>
              <a:rPr lang="en-US" sz="2200" dirty="0"/>
              <a:t>scripts run node with module system </a:t>
            </a:r>
            <a:r>
              <a:rPr lang="en-US" sz="2200" u="sng" dirty="0"/>
              <a:t>enabled</a:t>
            </a:r>
          </a:p>
          <a:p>
            <a:pPr lvl="2"/>
            <a:endParaRPr lang="en-US" sz="1200" dirty="0"/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"name": "my-project",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"type": "module",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"scripts":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"exec": "node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index.js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B5370-EF47-7408-F68D-1B028552C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9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CC3D-4BB0-817F-6ED8-800D6465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&amp; Computer Science (approximately)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AEF7A-55D4-4A71-C9ED-F17C1D6EF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1235951"/>
          </a:xfrm>
        </p:spPr>
        <p:txBody>
          <a:bodyPr/>
          <a:lstStyle/>
          <a:p>
            <a:r>
              <a:rPr lang="en-US" sz="2800" dirty="0"/>
              <a:t>You already know Java</a:t>
            </a:r>
          </a:p>
          <a:p>
            <a:pPr lvl="1"/>
            <a:r>
              <a:rPr lang="en-US" sz="2400" dirty="0"/>
              <a:t>some basic data structures and algorithms</a:t>
            </a:r>
          </a:p>
          <a:p>
            <a:r>
              <a:rPr lang="en-US" sz="2800" dirty="0"/>
              <a:t>Working on expanding your knowledge</a:t>
            </a:r>
          </a:p>
        </p:txBody>
      </p:sp>
      <p:grpSp>
        <p:nvGrpSpPr>
          <p:cNvPr id="10" name="Group 9" descr="A larger brain with intermediate classes, using (as examples) Programming Languages, Data Structures, Algorithms, and Databases.">
            <a:extLst>
              <a:ext uri="{FF2B5EF4-FFF2-40B4-BE49-F238E27FC236}">
                <a16:creationId xmlns:a16="http://schemas.microsoft.com/office/drawing/2014/main" id="{21CB19DF-59FA-278F-CCBE-AE3D25D80A53}"/>
              </a:ext>
            </a:extLst>
          </p:cNvPr>
          <p:cNvGrpSpPr/>
          <p:nvPr/>
        </p:nvGrpSpPr>
        <p:grpSpPr>
          <a:xfrm>
            <a:off x="1761769" y="2996514"/>
            <a:ext cx="4106455" cy="3293718"/>
            <a:chOff x="1761769" y="2996514"/>
            <a:chExt cx="4106455" cy="32937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60B0CC-F34D-3795-3634-55E75813AD23}"/>
                </a:ext>
              </a:extLst>
            </p:cNvPr>
            <p:cNvSpPr txBox="1"/>
            <p:nvPr/>
          </p:nvSpPr>
          <p:spPr>
            <a:xfrm>
              <a:off x="4432378" y="3526993"/>
              <a:ext cx="10847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Franklin Gothic Medium"/>
                  <a:cs typeface="Franklin Gothic Medium"/>
                </a:rPr>
                <a:t>Data</a:t>
              </a:r>
            </a:p>
            <a:p>
              <a:pPr algn="r"/>
              <a:r>
                <a:rPr lang="en-US" sz="1600" dirty="0">
                  <a:latin typeface="Franklin Gothic Medium"/>
                  <a:cs typeface="Franklin Gothic Medium"/>
                </a:rPr>
                <a:t>Structures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4A1B24-5D5D-3917-24AA-D0BB344AD988}"/>
                </a:ext>
              </a:extLst>
            </p:cNvPr>
            <p:cNvSpPr txBox="1"/>
            <p:nvPr/>
          </p:nvSpPr>
          <p:spPr>
            <a:xfrm>
              <a:off x="2382374" y="5137855"/>
              <a:ext cx="1136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Algorithms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60E106-E7C7-C0AD-AF74-575A673396A9}"/>
                </a:ext>
              </a:extLst>
            </p:cNvPr>
            <p:cNvSpPr txBox="1"/>
            <p:nvPr/>
          </p:nvSpPr>
          <p:spPr>
            <a:xfrm>
              <a:off x="2375934" y="3636533"/>
              <a:ext cx="13889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Programming</a:t>
              </a:r>
            </a:p>
            <a:p>
              <a:r>
                <a:rPr lang="en-US" sz="1600" dirty="0">
                  <a:latin typeface="Franklin Gothic Medium"/>
                  <a:cs typeface="Franklin Gothic Medium"/>
                </a:rPr>
                <a:t>Languages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C92F44-FB91-9716-D92D-6B41E9372A36}"/>
                </a:ext>
              </a:extLst>
            </p:cNvPr>
            <p:cNvSpPr txBox="1"/>
            <p:nvPr/>
          </p:nvSpPr>
          <p:spPr>
            <a:xfrm>
              <a:off x="4011590" y="5262824"/>
              <a:ext cx="11208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Databases</a:t>
              </a:r>
            </a:p>
          </p:txBody>
        </p:sp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F8801F7D-3FC1-05F7-C6B5-F0FC98E1656B}"/>
                </a:ext>
              </a:extLst>
            </p:cNvPr>
            <p:cNvSpPr/>
            <p:nvPr/>
          </p:nvSpPr>
          <p:spPr>
            <a:xfrm>
              <a:off x="1761769" y="2996514"/>
              <a:ext cx="4106455" cy="3293718"/>
            </a:xfrm>
            <a:prstGeom prst="cloud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 descr="A central brain labelled “Java”, with arrows pointing outwards, representing a student expanding their Java knowledge.">
            <a:extLst>
              <a:ext uri="{FF2B5EF4-FFF2-40B4-BE49-F238E27FC236}">
                <a16:creationId xmlns:a16="http://schemas.microsoft.com/office/drawing/2014/main" id="{C0C95416-1B14-8F32-D9C1-331CF27EE5B6}"/>
              </a:ext>
            </a:extLst>
          </p:cNvPr>
          <p:cNvGrpSpPr/>
          <p:nvPr/>
        </p:nvGrpSpPr>
        <p:grpSpPr>
          <a:xfrm>
            <a:off x="2113027" y="3152926"/>
            <a:ext cx="3522229" cy="3071138"/>
            <a:chOff x="2113027" y="3152926"/>
            <a:chExt cx="3522229" cy="3071138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2C5FE5C8-C341-BDE3-E604-C17A5C9A5409}"/>
                </a:ext>
              </a:extLst>
            </p:cNvPr>
            <p:cNvSpPr/>
            <p:nvPr/>
          </p:nvSpPr>
          <p:spPr>
            <a:xfrm>
              <a:off x="3120718" y="4077582"/>
              <a:ext cx="1557607" cy="1249330"/>
            </a:xfrm>
            <a:prstGeom prst="cloud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CC3A76-4172-A9C1-1AA8-8E4BC0AC45EE}"/>
                </a:ext>
              </a:extLst>
            </p:cNvPr>
            <p:cNvSpPr txBox="1"/>
            <p:nvPr/>
          </p:nvSpPr>
          <p:spPr>
            <a:xfrm>
              <a:off x="3519224" y="4408223"/>
              <a:ext cx="760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Java</a:t>
              </a:r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C7359320-082E-AD25-A1D7-FC2DBC85B1B0}"/>
                </a:ext>
              </a:extLst>
            </p:cNvPr>
            <p:cNvSpPr/>
            <p:nvPr/>
          </p:nvSpPr>
          <p:spPr>
            <a:xfrm>
              <a:off x="4797484" y="4471908"/>
              <a:ext cx="837772" cy="248003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00FA309A-6854-BEF6-D3D8-D80E5EB2641B}"/>
                </a:ext>
              </a:extLst>
            </p:cNvPr>
            <p:cNvSpPr/>
            <p:nvPr/>
          </p:nvSpPr>
          <p:spPr>
            <a:xfrm rot="10800000">
              <a:off x="2113027" y="4580482"/>
              <a:ext cx="837772" cy="248003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4886DF4D-12C8-0DDA-BCE7-A7EC79364FB8}"/>
                </a:ext>
              </a:extLst>
            </p:cNvPr>
            <p:cNvSpPr/>
            <p:nvPr/>
          </p:nvSpPr>
          <p:spPr>
            <a:xfrm rot="16200000">
              <a:off x="3769104" y="3447810"/>
              <a:ext cx="837772" cy="248003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C3F3A9C9-0766-826E-66E2-2DA9E95AC7BD}"/>
                </a:ext>
              </a:extLst>
            </p:cNvPr>
            <p:cNvSpPr/>
            <p:nvPr/>
          </p:nvSpPr>
          <p:spPr>
            <a:xfrm rot="5400000">
              <a:off x="3424980" y="5681176"/>
              <a:ext cx="837772" cy="248003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9CE5E2-8148-FDF8-4F89-16955D86E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7EDF9-89F2-9A60-7120-C03A511E2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C5D1-C2BD-7B9E-B17B-E67B5CCC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E6874-1ECC-ACF3-6ED4-A8F8BB303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express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'express';</a:t>
            </a:r>
            <a:r>
              <a:rPr lang="en-US" sz="1800" dirty="0"/>
              <a:t> </a:t>
            </a:r>
          </a:p>
          <a:p>
            <a:pPr lvl="2"/>
            <a:endParaRPr lang="en-US" sz="1600" dirty="0"/>
          </a:p>
          <a:p>
            <a:r>
              <a:rPr lang="en-US" sz="2600" dirty="0"/>
              <a:t>This imports from a package called "express"</a:t>
            </a:r>
          </a:p>
          <a:p>
            <a:pPr lvl="1"/>
            <a:r>
              <a:rPr lang="en-US" sz="2200" dirty="0"/>
              <a:t>use package name </a:t>
            </a:r>
            <a:r>
              <a:rPr lang="en-US" sz="2200" u="sng" dirty="0"/>
              <a:t>not</a:t>
            </a:r>
            <a:r>
              <a:rPr lang="en-US" sz="2200" dirty="0"/>
              <a:t> a relative path (like "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foo.js</a:t>
            </a:r>
            <a:r>
              <a:rPr lang="en-US" sz="2200" dirty="0"/>
              <a:t>")</a:t>
            </a:r>
          </a:p>
          <a:p>
            <a:pPr lvl="2"/>
            <a:endParaRPr lang="en-US" sz="1800" dirty="0"/>
          </a:p>
          <a:p>
            <a:r>
              <a:rPr lang="en-US" sz="2600" dirty="0"/>
              <a:t>Use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US" sz="2600" dirty="0"/>
              <a:t> to download libraries</a:t>
            </a:r>
          </a:p>
          <a:p>
            <a:pPr lvl="1"/>
            <a:r>
              <a:rPr lang="en-US" sz="2200" dirty="0"/>
              <a:t>in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package.json</a:t>
            </a:r>
            <a:r>
              <a:rPr lang="en-US" sz="2200" dirty="0"/>
              <a:t>:</a:t>
            </a:r>
          </a:p>
          <a:p>
            <a:pPr lvl="2"/>
            <a:endParaRPr lang="en-US" sz="800" dirty="0"/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"dependencies": {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"express": "^4.2.1"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200" dirty="0"/>
              <a:t>second part is the version number we want to use</a:t>
            </a:r>
          </a:p>
          <a:p>
            <a:pPr lvl="2"/>
            <a:r>
              <a:rPr lang="en-US" sz="1800" dirty="0"/>
              <a:t>getting the wrong version can make things break, so be specific</a:t>
            </a:r>
          </a:p>
          <a:p>
            <a:pPr lvl="1"/>
            <a:r>
              <a:rPr lang="en-US" sz="2200" dirty="0"/>
              <a:t>"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install</a:t>
            </a:r>
            <a:r>
              <a:rPr lang="en-US" sz="2200" dirty="0"/>
              <a:t>" downloads all libraries listed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6C714-7CEC-9593-5A1B-399E287B4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2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A8B7-A8EB-494C-C408-7BD0808C68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HTTP Servers</a:t>
            </a:r>
          </a:p>
        </p:txBody>
      </p:sp>
    </p:spTree>
    <p:extLst>
      <p:ext uri="{BB962C8B-B14F-4D97-AF65-F5344CB8AC3E}">
        <p14:creationId xmlns:p14="http://schemas.microsoft.com/office/powerpoint/2010/main" val="29969313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47A56-4B09-255A-E50D-9AE2456CD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2D4F4-29CB-1FA9-DD33-9EBC9CFD7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07922"/>
          </a:xfrm>
        </p:spPr>
        <p:txBody>
          <a:bodyPr/>
          <a:lstStyle/>
          <a:p>
            <a:r>
              <a:rPr lang="en-US" sz="2400" dirty="0"/>
              <a:t>Browser reads the URL to find what HTML to load</a:t>
            </a:r>
          </a:p>
        </p:txBody>
      </p:sp>
      <p:grpSp>
        <p:nvGrpSpPr>
          <p:cNvPr id="25" name="Group 24" descr="A browser bar with the URL https://courses.cs.washington.edu/courses/cse331/25sp/ - split into the server name “courses.cs.washington.edu” and the path “/courses/cse331/25sp”">
            <a:extLst>
              <a:ext uri="{FF2B5EF4-FFF2-40B4-BE49-F238E27FC236}">
                <a16:creationId xmlns:a16="http://schemas.microsoft.com/office/drawing/2014/main" id="{0A9646E4-AE6C-94B1-17D8-4AFADE102745}"/>
              </a:ext>
            </a:extLst>
          </p:cNvPr>
          <p:cNvGrpSpPr/>
          <p:nvPr/>
        </p:nvGrpSpPr>
        <p:grpSpPr>
          <a:xfrm>
            <a:off x="1084774" y="1948579"/>
            <a:ext cx="6845300" cy="1117591"/>
            <a:chOff x="1084774" y="1948579"/>
            <a:chExt cx="6845300" cy="1117591"/>
          </a:xfrm>
        </p:grpSpPr>
        <p:sp>
          <p:nvSpPr>
            <p:cNvPr id="5" name="Right Brace 4" descr="Highlighting “courses.cs.washington.edu”, the server name">
              <a:extLst>
                <a:ext uri="{FF2B5EF4-FFF2-40B4-BE49-F238E27FC236}">
                  <a16:creationId xmlns:a16="http://schemas.microsoft.com/office/drawing/2014/main" id="{B828CC8D-0B5B-D54F-99BF-EA9014B3F637}"/>
                </a:ext>
              </a:extLst>
            </p:cNvPr>
            <p:cNvSpPr/>
            <p:nvPr/>
          </p:nvSpPr>
          <p:spPr>
            <a:xfrm rot="5400000">
              <a:off x="4594460" y="1502769"/>
              <a:ext cx="167894" cy="2261273"/>
            </a:xfrm>
            <a:prstGeom prst="rightBrac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CCB2D9-DA04-295E-C4AC-726209D5ECDC}"/>
                </a:ext>
              </a:extLst>
            </p:cNvPr>
            <p:cNvSpPr txBox="1"/>
            <p:nvPr/>
          </p:nvSpPr>
          <p:spPr>
            <a:xfrm>
              <a:off x="3968918" y="2676797"/>
              <a:ext cx="1418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B0F0"/>
                  </a:solidFill>
                  <a:latin typeface="Franklin Gothic Medium"/>
                  <a:cs typeface="Franklin Gothic Medium"/>
                </a:rPr>
                <a:t>server name</a:t>
              </a:r>
            </a:p>
          </p:txBody>
        </p:sp>
        <p:sp>
          <p:nvSpPr>
            <p:cNvPr id="7" name="Right Brace 6" descr="Highlighting /courses/cse331/25sp, the path">
              <a:extLst>
                <a:ext uri="{FF2B5EF4-FFF2-40B4-BE49-F238E27FC236}">
                  <a16:creationId xmlns:a16="http://schemas.microsoft.com/office/drawing/2014/main" id="{65FF683B-DC4F-B387-DB40-C3C7296314C6}"/>
                </a:ext>
              </a:extLst>
            </p:cNvPr>
            <p:cNvSpPr/>
            <p:nvPr/>
          </p:nvSpPr>
          <p:spPr>
            <a:xfrm rot="5400000">
              <a:off x="6681104" y="1717499"/>
              <a:ext cx="167895" cy="1831813"/>
            </a:xfrm>
            <a:prstGeom prst="rightBrac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A41C1B-B23C-77FC-E328-04EA090F838B}"/>
                </a:ext>
              </a:extLst>
            </p:cNvPr>
            <p:cNvSpPr txBox="1"/>
            <p:nvPr/>
          </p:nvSpPr>
          <p:spPr>
            <a:xfrm>
              <a:off x="6448297" y="2696838"/>
              <a:ext cx="633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B0F0"/>
                  </a:solidFill>
                  <a:latin typeface="Franklin Gothic Medium"/>
                  <a:cs typeface="Franklin Gothic Medium"/>
                </a:rPr>
                <a:t>path</a:t>
              </a:r>
            </a:p>
          </p:txBody>
        </p:sp>
        <p:pic>
          <p:nvPicPr>
            <p:cNvPr id="23" name="Picture 22" descr="A browser URL bar with the URL https://courses.cs.washington.edu/courses/cse331/25sp/">
              <a:extLst>
                <a:ext uri="{FF2B5EF4-FFF2-40B4-BE49-F238E27FC236}">
                  <a16:creationId xmlns:a16="http://schemas.microsoft.com/office/drawing/2014/main" id="{613B8CF3-29F6-176A-E119-AAC3F4BF6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337" b="9342"/>
            <a:stretch/>
          </p:blipFill>
          <p:spPr>
            <a:xfrm>
              <a:off x="1084774" y="1948579"/>
              <a:ext cx="6845300" cy="507922"/>
            </a:xfrm>
            <a:prstGeom prst="rect">
              <a:avLst/>
            </a:prstGeom>
          </p:spPr>
        </p:pic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E1EEBAD-39C0-5DEB-C122-9966D5F360E2}"/>
              </a:ext>
            </a:extLst>
          </p:cNvPr>
          <p:cNvSpPr txBox="1">
            <a:spLocks/>
          </p:cNvSpPr>
          <p:nvPr/>
        </p:nvSpPr>
        <p:spPr>
          <a:xfrm>
            <a:off x="457200" y="3497062"/>
            <a:ext cx="8229600" cy="5391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Contacts the given server and asks for the given path</a:t>
            </a:r>
          </a:p>
          <a:p>
            <a:pPr marL="457200" lvl="1" indent="0">
              <a:buFont typeface="Arial"/>
              <a:buNone/>
            </a:pPr>
            <a:endParaRPr lang="en-US" sz="2000" dirty="0"/>
          </a:p>
        </p:txBody>
      </p:sp>
      <p:grpSp>
        <p:nvGrpSpPr>
          <p:cNvPr id="26" name="Group 25" descr="A client (like a browser) makes a request to a server. The server then returns a response with the requested content, e.g. an HTML page.">
            <a:extLst>
              <a:ext uri="{FF2B5EF4-FFF2-40B4-BE49-F238E27FC236}">
                <a16:creationId xmlns:a16="http://schemas.microsoft.com/office/drawing/2014/main" id="{06F50F60-E673-5F53-CAEF-4906F7222007}"/>
              </a:ext>
            </a:extLst>
          </p:cNvPr>
          <p:cNvGrpSpPr/>
          <p:nvPr/>
        </p:nvGrpSpPr>
        <p:grpSpPr>
          <a:xfrm>
            <a:off x="1699644" y="3909153"/>
            <a:ext cx="6256906" cy="3199706"/>
            <a:chOff x="1699644" y="3909153"/>
            <a:chExt cx="6256906" cy="31997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FD7B65-5E7E-0542-462F-EAE2A47824D8}"/>
                </a:ext>
              </a:extLst>
            </p:cNvPr>
            <p:cNvSpPr txBox="1"/>
            <p:nvPr/>
          </p:nvSpPr>
          <p:spPr>
            <a:xfrm>
              <a:off x="4010929" y="4568736"/>
              <a:ext cx="1016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Franklin Gothic Medium"/>
                  <a:cs typeface="Franklin Gothic Medium"/>
                </a:rPr>
                <a:t>request</a:t>
              </a:r>
            </a:p>
          </p:txBody>
        </p:sp>
        <p:cxnSp>
          <p:nvCxnSpPr>
            <p:cNvPr id="11" name="Straight Arrow Connector 10" descr="The request goes from the client to the server">
              <a:extLst>
                <a:ext uri="{FF2B5EF4-FFF2-40B4-BE49-F238E27FC236}">
                  <a16:creationId xmlns:a16="http://schemas.microsoft.com/office/drawing/2014/main" id="{50D822B7-C3D2-5EA8-7475-7F0253166A4C}"/>
                </a:ext>
              </a:extLst>
            </p:cNvPr>
            <p:cNvCxnSpPr>
              <a:cxnSpLocks/>
            </p:cNvCxnSpPr>
            <p:nvPr/>
          </p:nvCxnSpPr>
          <p:spPr>
            <a:xfrm>
              <a:off x="3241971" y="4976452"/>
              <a:ext cx="2731624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 descr="The response goes from the server to the client">
              <a:extLst>
                <a:ext uri="{FF2B5EF4-FFF2-40B4-BE49-F238E27FC236}">
                  <a16:creationId xmlns:a16="http://schemas.microsoft.com/office/drawing/2014/main" id="{102D697B-FBD2-ABBB-D272-66461A7F76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1971" y="5509006"/>
              <a:ext cx="2731624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77671F-7702-9F0C-9B7D-992E455C1D14}"/>
                </a:ext>
              </a:extLst>
            </p:cNvPr>
            <p:cNvSpPr txBox="1"/>
            <p:nvPr/>
          </p:nvSpPr>
          <p:spPr>
            <a:xfrm>
              <a:off x="3780900" y="5509006"/>
              <a:ext cx="14766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response</a:t>
              </a:r>
            </a:p>
            <a:p>
              <a:pPr algn="ctr"/>
              <a:r>
                <a:rPr lang="en-US" sz="20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(e.g., HTML)</a:t>
              </a:r>
            </a:p>
          </p:txBody>
        </p:sp>
        <p:grpSp>
          <p:nvGrpSpPr>
            <p:cNvPr id="19" name="Group 18" descr="client (in this case, the Chrome web browser)">
              <a:extLst>
                <a:ext uri="{FF2B5EF4-FFF2-40B4-BE49-F238E27FC236}">
                  <a16:creationId xmlns:a16="http://schemas.microsoft.com/office/drawing/2014/main" id="{685B5733-D397-064A-EFD9-43FF9DEB5462}"/>
                </a:ext>
              </a:extLst>
            </p:cNvPr>
            <p:cNvGrpSpPr/>
            <p:nvPr/>
          </p:nvGrpSpPr>
          <p:grpSpPr>
            <a:xfrm>
              <a:off x="1699644" y="4640937"/>
              <a:ext cx="1276109" cy="1738398"/>
              <a:chOff x="1699644" y="4640937"/>
              <a:chExt cx="1276109" cy="173839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794763F-55D7-DC32-E2CA-82340F65A6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9644" y="4640937"/>
                <a:ext cx="1276109" cy="12761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FA29FF-3915-FB9B-A3E9-315E17DE885B}"/>
                  </a:ext>
                </a:extLst>
              </p:cNvPr>
              <p:cNvSpPr txBox="1"/>
              <p:nvPr/>
            </p:nvSpPr>
            <p:spPr>
              <a:xfrm>
                <a:off x="1987538" y="6010003"/>
                <a:ext cx="700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cs typeface="Franklin Gothic Medium"/>
                  </a:rPr>
                  <a:t>client</a:t>
                </a:r>
              </a:p>
            </p:txBody>
          </p:sp>
        </p:grpSp>
        <p:grpSp>
          <p:nvGrpSpPr>
            <p:cNvPr id="18" name="Group 17" descr="server (in this case, a computer that contains all the files on the website)">
              <a:extLst>
                <a:ext uri="{FF2B5EF4-FFF2-40B4-BE49-F238E27FC236}">
                  <a16:creationId xmlns:a16="http://schemas.microsoft.com/office/drawing/2014/main" id="{044AFBA2-BB88-8117-2D16-E2E1AF0C4D97}"/>
                </a:ext>
              </a:extLst>
            </p:cNvPr>
            <p:cNvGrpSpPr/>
            <p:nvPr/>
          </p:nvGrpSpPr>
          <p:grpSpPr>
            <a:xfrm>
              <a:off x="5695277" y="3909153"/>
              <a:ext cx="2261273" cy="3199706"/>
              <a:chOff x="5695277" y="3909153"/>
              <a:chExt cx="2261273" cy="3199706"/>
            </a:xfrm>
          </p:grpSpPr>
          <p:pic>
            <p:nvPicPr>
              <p:cNvPr id="14" name="Picture 10">
                <a:extLst>
                  <a:ext uri="{FF2B5EF4-FFF2-40B4-BE49-F238E27FC236}">
                    <a16:creationId xmlns:a16="http://schemas.microsoft.com/office/drawing/2014/main" id="{AB7415C7-F7AD-AB59-9FCF-C540C31C77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5277" y="3909153"/>
                <a:ext cx="2261273" cy="31997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8A89C3-00C9-5148-52B5-CAED4EBFD2A3}"/>
                  </a:ext>
                </a:extLst>
              </p:cNvPr>
              <p:cNvSpPr txBox="1"/>
              <p:nvPr/>
            </p:nvSpPr>
            <p:spPr>
              <a:xfrm>
                <a:off x="6475753" y="6010003"/>
                <a:ext cx="7696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cs typeface="Franklin Gothic Medium"/>
                  </a:rPr>
                  <a:t>server</a:t>
                </a:r>
              </a:p>
            </p:txBody>
          </p:sp>
        </p:grp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B624051-D6BF-12D0-589A-34FDFBD6D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8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474BE-6E3B-D783-D8E0-185B9C894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URL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FA99A-AEF4-787F-8C2D-C9EB9DF85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56096"/>
          </a:xfrm>
        </p:spPr>
        <p:txBody>
          <a:bodyPr/>
          <a:lstStyle/>
          <a:p>
            <a:r>
              <a:rPr lang="en-US" sz="2400" dirty="0"/>
              <a:t>URLs have more parts than just server and path: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16" name="Group 15" descr="A browser bar with the URL “https://mail.google.com/mail/u/0/?zx=ABCD#inbox”. It is split into the server name (mail.google.com), the path (/mail/u/0/), the search string (?zx=ABCD), and the fragment (#inbox)">
            <a:extLst>
              <a:ext uri="{FF2B5EF4-FFF2-40B4-BE49-F238E27FC236}">
                <a16:creationId xmlns:a16="http://schemas.microsoft.com/office/drawing/2014/main" id="{7A9C3EDF-0065-8341-10CB-F210F158C681}"/>
              </a:ext>
            </a:extLst>
          </p:cNvPr>
          <p:cNvGrpSpPr/>
          <p:nvPr/>
        </p:nvGrpSpPr>
        <p:grpSpPr>
          <a:xfrm>
            <a:off x="1038387" y="1828136"/>
            <a:ext cx="6727947" cy="1140890"/>
            <a:chOff x="1038387" y="1828136"/>
            <a:chExt cx="6727947" cy="1140890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25429AF3-BAE9-2DE7-C8B9-737801FB1B8F}"/>
                </a:ext>
              </a:extLst>
            </p:cNvPr>
            <p:cNvSpPr/>
            <p:nvPr/>
          </p:nvSpPr>
          <p:spPr>
            <a:xfrm rot="5400000">
              <a:off x="4094853" y="1844197"/>
              <a:ext cx="127339" cy="1340159"/>
            </a:xfrm>
            <a:prstGeom prst="rightBrac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52C3C5-4072-F8F0-7F5C-82ABA953C477}"/>
                </a:ext>
              </a:extLst>
            </p:cNvPr>
            <p:cNvSpPr txBox="1"/>
            <p:nvPr/>
          </p:nvSpPr>
          <p:spPr>
            <a:xfrm>
              <a:off x="3457691" y="2580746"/>
              <a:ext cx="1418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B0F0"/>
                  </a:solidFill>
                  <a:latin typeface="Franklin Gothic Medium"/>
                  <a:cs typeface="Franklin Gothic Medium"/>
                </a:rPr>
                <a:t>server name</a:t>
              </a:r>
            </a:p>
          </p:txBody>
        </p:sp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663D2DBD-90CB-7B28-C50D-7D37BB14F670}"/>
                </a:ext>
              </a:extLst>
            </p:cNvPr>
            <p:cNvSpPr/>
            <p:nvPr/>
          </p:nvSpPr>
          <p:spPr>
            <a:xfrm rot="5400000">
              <a:off x="5191052" y="2145153"/>
              <a:ext cx="127337" cy="748302"/>
            </a:xfrm>
            <a:prstGeom prst="rightBrac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C52DFA-CADB-883A-3C43-69F5BF4B727C}"/>
                </a:ext>
              </a:extLst>
            </p:cNvPr>
            <p:cNvSpPr txBox="1"/>
            <p:nvPr/>
          </p:nvSpPr>
          <p:spPr>
            <a:xfrm>
              <a:off x="4937966" y="2599694"/>
              <a:ext cx="633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B0F0"/>
                  </a:solidFill>
                  <a:latin typeface="Franklin Gothic Medium"/>
                  <a:cs typeface="Franklin Gothic Medium"/>
                </a:rPr>
                <a:t>path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48840EA5-15E9-DE8A-8FEA-F3E93A177DEA}"/>
                </a:ext>
              </a:extLst>
            </p:cNvPr>
            <p:cNvSpPr/>
            <p:nvPr/>
          </p:nvSpPr>
          <p:spPr>
            <a:xfrm rot="5400000">
              <a:off x="6014441" y="2134438"/>
              <a:ext cx="127337" cy="759675"/>
            </a:xfrm>
            <a:prstGeom prst="rightBrac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22DA11-4C89-4108-668E-8A6E61D984E5}"/>
                </a:ext>
              </a:extLst>
            </p:cNvPr>
            <p:cNvSpPr txBox="1"/>
            <p:nvPr/>
          </p:nvSpPr>
          <p:spPr>
            <a:xfrm>
              <a:off x="5655557" y="2580746"/>
              <a:ext cx="8451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B0F0"/>
                  </a:solidFill>
                  <a:latin typeface="Franklin Gothic Medium"/>
                  <a:cs typeface="Franklin Gothic Medium"/>
                </a:rPr>
                <a:t>search</a:t>
              </a:r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0FCF4060-A79B-DD2B-1EFD-A55781AD5465}"/>
                </a:ext>
              </a:extLst>
            </p:cNvPr>
            <p:cNvSpPr/>
            <p:nvPr/>
          </p:nvSpPr>
          <p:spPr>
            <a:xfrm rot="5400000">
              <a:off x="6842876" y="2204477"/>
              <a:ext cx="127337" cy="619598"/>
            </a:xfrm>
            <a:prstGeom prst="rightBrac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AD42FE-4A60-33AF-8154-8F2110286312}"/>
                </a:ext>
              </a:extLst>
            </p:cNvPr>
            <p:cNvSpPr txBox="1"/>
            <p:nvPr/>
          </p:nvSpPr>
          <p:spPr>
            <a:xfrm>
              <a:off x="6666353" y="2599694"/>
              <a:ext cx="1099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B0F0"/>
                  </a:solidFill>
                  <a:latin typeface="Franklin Gothic Medium"/>
                  <a:cs typeface="Franklin Gothic Medium"/>
                </a:rPr>
                <a:t>fragment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ED767BF-D4E5-EA4F-8DD4-34E622334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8387" y="1828136"/>
              <a:ext cx="6261100" cy="558800"/>
            </a:xfrm>
            <a:prstGeom prst="rect">
              <a:avLst/>
            </a:prstGeom>
          </p:spPr>
        </p:pic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63026-C16E-17CE-7097-133B8B73AEE8}"/>
              </a:ext>
            </a:extLst>
          </p:cNvPr>
          <p:cNvSpPr txBox="1">
            <a:spLocks/>
          </p:cNvSpPr>
          <p:nvPr/>
        </p:nvSpPr>
        <p:spPr>
          <a:xfrm>
            <a:off x="457200" y="3187916"/>
            <a:ext cx="8229600" cy="319704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 </a:t>
            </a:r>
            <a:r>
              <a:rPr lang="en-US" sz="2400" dirty="0">
                <a:solidFill>
                  <a:srgbClr val="00B0F0"/>
                </a:solidFill>
              </a:rPr>
              <a:t>Server name</a:t>
            </a:r>
            <a:r>
              <a:rPr lang="en-US" sz="2400" dirty="0"/>
              <a:t> identifies the computer to talk to</a:t>
            </a:r>
          </a:p>
          <a:p>
            <a:pPr lvl="1"/>
            <a:r>
              <a:rPr lang="en-US" sz="2000" dirty="0"/>
              <a:t>uses the HTTP(S) protocol</a:t>
            </a:r>
          </a:p>
          <a:p>
            <a:pPr lvl="1"/>
            <a:endParaRPr lang="en-US" sz="2000" dirty="0"/>
          </a:p>
          <a:p>
            <a:r>
              <a:rPr lang="en-US" sz="2400" dirty="0"/>
              <a:t> Conceptually:</a:t>
            </a:r>
          </a:p>
          <a:p>
            <a:pPr lvl="1"/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</a:rPr>
              <a:t>path</a:t>
            </a:r>
            <a:r>
              <a:rPr lang="en-US" sz="2000" dirty="0"/>
              <a:t> identifies code to execute on the server</a:t>
            </a:r>
          </a:p>
          <a:p>
            <a:pPr lvl="1"/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</a:rPr>
              <a:t>search</a:t>
            </a:r>
            <a:r>
              <a:rPr lang="en-US" sz="2000" dirty="0"/>
              <a:t> string is </a:t>
            </a:r>
            <a:r>
              <a:rPr lang="en-US" sz="2000" b="1" dirty="0">
                <a:solidFill>
                  <a:srgbClr val="7030A0"/>
                </a:solidFill>
              </a:rPr>
              <a:t>input</a:t>
            </a:r>
            <a:r>
              <a:rPr lang="en-US" sz="2000" dirty="0"/>
              <a:t> passed to that file when run</a:t>
            </a:r>
            <a:endParaRPr lang="en-US" sz="1600" dirty="0"/>
          </a:p>
          <a:p>
            <a:pPr lvl="1"/>
            <a:r>
              <a:rPr lang="en-US" sz="2000" dirty="0"/>
              <a:t>(</a:t>
            </a:r>
            <a:r>
              <a:rPr lang="en-US" sz="2000" dirty="0">
                <a:solidFill>
                  <a:srgbClr val="00B0F0"/>
                </a:solidFill>
              </a:rPr>
              <a:t>fragment</a:t>
            </a:r>
            <a:r>
              <a:rPr lang="en-US" sz="2000" dirty="0"/>
              <a:t> will not be important for us)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D161D15-60C0-77AF-5949-1E2C20F89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77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474BE-6E3B-D783-D8E0-185B9C894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FA99A-AEF4-787F-8C2D-C9EB9DF85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427308" cy="5140800"/>
          </a:xfrm>
        </p:spPr>
        <p:txBody>
          <a:bodyPr/>
          <a:lstStyle/>
          <a:p>
            <a:r>
              <a:rPr lang="en-US" sz="2400" dirty="0"/>
              <a:t>Search string can pass multiple values at once</a:t>
            </a:r>
          </a:p>
          <a:p>
            <a:pPr lvl="1"/>
            <a:r>
              <a:rPr lang="en-US" sz="2000" dirty="0"/>
              <a:t>we call these “query parameters”</a:t>
            </a:r>
          </a:p>
          <a:p>
            <a:pPr lvl="1"/>
            <a:endParaRPr lang="en-US" sz="2000" dirty="0"/>
          </a:p>
          <a:p>
            <a:r>
              <a:rPr lang="en-US" sz="2400" dirty="0"/>
              <a:t>Each parameter is of the form “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name=value</a:t>
            </a:r>
            <a:r>
              <a:rPr lang="en-US" sz="2400" dirty="0"/>
              <a:t>”</a:t>
            </a:r>
          </a:p>
          <a:p>
            <a:pPr lvl="1"/>
            <a:r>
              <a:rPr lang="en-US" sz="2000" dirty="0"/>
              <a:t>no spaces around the “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/>
              <a:t>“</a:t>
            </a:r>
          </a:p>
          <a:p>
            <a:pPr lvl="1"/>
            <a:endParaRPr lang="en-US" sz="2000" dirty="0"/>
          </a:p>
          <a:p>
            <a:r>
              <a:rPr lang="en-US" sz="2400" dirty="0"/>
              <a:t>Multiple values are placed together with “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400" dirty="0"/>
              <a:t>”s in between</a:t>
            </a:r>
          </a:p>
          <a:p>
            <a:pPr lvl="2"/>
            <a:endParaRPr lang="en-US" sz="1600" dirty="0"/>
          </a:p>
          <a:p>
            <a:pPr lvl="2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?a=3&amp;b=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foo&amp;c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=Matt</a:t>
            </a:r>
          </a:p>
          <a:p>
            <a:pPr lvl="2"/>
            <a:endParaRPr lang="en-US" sz="1600" dirty="0"/>
          </a:p>
          <a:p>
            <a:pPr lvl="1"/>
            <a:r>
              <a:rPr lang="en-US" sz="2000" dirty="0"/>
              <a:t>encodes three query parameters: a is “3”, b is “foo”, c is “Matt”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875C8-2C37-2456-DB37-645DD64BD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474BE-6E3B-D783-D8E0-185B9C894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Parameter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FA99A-AEF4-787F-8C2D-C9EB9DF85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?a=3&amp;b=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foo&amp;c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=Matt%20W</a:t>
            </a:r>
            <a:endParaRPr lang="en-US" sz="2000" dirty="0"/>
          </a:p>
          <a:p>
            <a:pPr lvl="2"/>
            <a:endParaRPr lang="en-US" sz="1600" dirty="0"/>
          </a:p>
          <a:p>
            <a:r>
              <a:rPr lang="en-US" sz="24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All values are </a:t>
            </a:r>
            <a:r>
              <a:rPr lang="en-US" sz="2400" b="1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strings</a:t>
            </a:r>
          </a:p>
          <a:p>
            <a:pPr lvl="1"/>
            <a:endParaRPr lang="en-US" sz="2000" dirty="0">
              <a:latin typeface="Franklin Gothic Medium" panose="020B0603020102020204" pitchFamily="34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Special characters (like spaces) are encoded</a:t>
            </a:r>
          </a:p>
          <a:p>
            <a:pPr lvl="1"/>
            <a:r>
              <a:rPr lang="en-US" sz="20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the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encodeURIComponent</a:t>
            </a:r>
            <a:r>
              <a:rPr lang="en-US" sz="20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 function does this for us</a:t>
            </a:r>
          </a:p>
          <a:p>
            <a:pPr lvl="1"/>
            <a:endParaRPr lang="en-US" sz="2000" dirty="0"/>
          </a:p>
          <a:p>
            <a:r>
              <a:rPr lang="en-US" sz="2400" dirty="0"/>
              <a:t>Will </a:t>
            </a:r>
            <a:r>
              <a:rPr lang="en-US" sz="2400" u="sng" dirty="0"/>
              <a:t>not</a:t>
            </a:r>
            <a:r>
              <a:rPr lang="en-US" sz="2400" dirty="0"/>
              <a:t> need to write code to parse query params</a:t>
            </a:r>
          </a:p>
          <a:p>
            <a:pPr lvl="1"/>
            <a:r>
              <a:rPr lang="en-US" sz="2000" dirty="0"/>
              <a:t>have libraries that do this for us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261A3-BBE3-A637-AF70-6372951FA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840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Server with Express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686800" cy="5140800"/>
          </a:xfrm>
        </p:spPr>
        <p:txBody>
          <a:bodyPr/>
          <a:lstStyle/>
          <a:p>
            <a:r>
              <a:rPr lang="en-US" sz="2600" dirty="0"/>
              <a:t>Use "express" library to write a custom server:</a:t>
            </a:r>
          </a:p>
          <a:p>
            <a:pPr lvl="2"/>
            <a:endParaRPr lang="en-US" sz="1800" dirty="0"/>
          </a:p>
          <a:p>
            <a:pPr lvl="2"/>
            <a:r>
              <a:rPr lang="en-US" sz="17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F = (req, res) =&gt; {</a:t>
            </a:r>
          </a:p>
          <a:p>
            <a:pPr lvl="2"/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  <a:p>
            <a:pPr lvl="2"/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/>
            <a:endParaRPr lang="en-US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7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app = express();</a:t>
            </a:r>
          </a:p>
          <a:p>
            <a:pPr lvl="2"/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app.get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(“/foo”, F);</a:t>
            </a:r>
          </a:p>
          <a:p>
            <a:pPr lvl="2"/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app.listen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(8080);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request for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http://localhost:8080/foo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/>
              <a:t>will call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endParaRPr lang="en-US" sz="2000" dirty="0"/>
          </a:p>
          <a:p>
            <a:pPr lvl="1"/>
            <a:r>
              <a:rPr lang="en-US" sz="2200" dirty="0"/>
              <a:t>mapping from “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/foo</a:t>
            </a:r>
            <a:r>
              <a:rPr lang="en-US" sz="2200" dirty="0"/>
              <a:t>” 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2200" dirty="0"/>
              <a:t> is called a “route”</a:t>
            </a:r>
          </a:p>
          <a:p>
            <a:pPr lvl="1"/>
            <a:r>
              <a:rPr lang="en-US" sz="2200" dirty="0"/>
              <a:t>can have as many routes as we want (with different URLs)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A791A-4739-51AC-F391-7B7D97003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861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AB4C7-2060-1B07-02B1-B7D13A22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Terminology: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6DC10-D72A-AD23-8DD4-852A1097A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422105" cy="5140800"/>
          </a:xfrm>
        </p:spPr>
        <p:txBody>
          <a:bodyPr/>
          <a:lstStyle/>
          <a:p>
            <a:r>
              <a:rPr lang="en-US" sz="2800" dirty="0"/>
              <a:t>HTTP </a:t>
            </a:r>
            <a:r>
              <a:rPr lang="en-US" sz="2800" dirty="0">
                <a:solidFill>
                  <a:srgbClr val="0070C0"/>
                </a:solidFill>
              </a:rPr>
              <a:t>request</a:t>
            </a:r>
            <a:r>
              <a:rPr lang="en-US" sz="2800" dirty="0"/>
              <a:t> includes</a:t>
            </a:r>
          </a:p>
          <a:p>
            <a:pPr lvl="1"/>
            <a:r>
              <a:rPr lang="en-US" sz="2400" b="1" dirty="0"/>
              <a:t>URL:</a:t>
            </a:r>
            <a:r>
              <a:rPr lang="en-US" sz="2400" dirty="0"/>
              <a:t> path and query parameters</a:t>
            </a:r>
          </a:p>
          <a:p>
            <a:pPr lvl="1"/>
            <a:r>
              <a:rPr lang="en-US" sz="2400" b="1" dirty="0"/>
              <a:t>method: </a:t>
            </a:r>
            <a:r>
              <a:rPr lang="en-US" sz="2400" dirty="0"/>
              <a:t>GET or POST</a:t>
            </a:r>
          </a:p>
          <a:p>
            <a:pPr lvl="2"/>
            <a:r>
              <a:rPr lang="en-US" sz="2000" dirty="0"/>
              <a:t>GET is used to </a:t>
            </a:r>
            <a:r>
              <a:rPr lang="en-US" sz="2000" i="1" dirty="0"/>
              <a:t>read</a:t>
            </a:r>
            <a:r>
              <a:rPr lang="en-US" sz="2000" dirty="0"/>
              <a:t> data stored on the server 		(cacheable)</a:t>
            </a:r>
          </a:p>
          <a:p>
            <a:pPr lvl="2"/>
            <a:r>
              <a:rPr lang="en-US" sz="2000" dirty="0"/>
              <a:t>POST is used to </a:t>
            </a:r>
            <a:r>
              <a:rPr lang="en-US" sz="2000" i="1" dirty="0"/>
              <a:t>change</a:t>
            </a:r>
            <a:r>
              <a:rPr lang="en-US" sz="2000" dirty="0"/>
              <a:t> data stored on the server</a:t>
            </a:r>
          </a:p>
          <a:p>
            <a:pPr lvl="1"/>
            <a:r>
              <a:rPr lang="en-US" sz="2400" b="1" dirty="0"/>
              <a:t>body (for POST only)</a:t>
            </a:r>
          </a:p>
          <a:p>
            <a:pPr lvl="2"/>
            <a:r>
              <a:rPr lang="en-US" sz="2000" dirty="0"/>
              <a:t>useful for sending large or </a:t>
            </a:r>
            <a:r>
              <a:rPr lang="en-US" sz="2000" b="1" dirty="0"/>
              <a:t>non-string</a:t>
            </a:r>
            <a:r>
              <a:rPr lang="en-US" sz="2000" dirty="0"/>
              <a:t> data with the request </a:t>
            </a:r>
          </a:p>
          <a:p>
            <a:pPr lvl="2"/>
            <a:endParaRPr lang="en-US" sz="2000" dirty="0"/>
          </a:p>
          <a:p>
            <a:r>
              <a:rPr lang="en-US" sz="2800" dirty="0"/>
              <a:t>Browser issues a GET request when you type URL</a:t>
            </a:r>
          </a:p>
          <a:p>
            <a:pPr lvl="1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FCCFA-23A3-47B4-F0D0-99DC9D2E8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11" name="Picture 10" descr="A browser URL bar with the URL https://courses.cs.washington.edu/courses/cse331/25sp/">
            <a:extLst>
              <a:ext uri="{FF2B5EF4-FFF2-40B4-BE49-F238E27FC236}">
                <a16:creationId xmlns:a16="http://schemas.microsoft.com/office/drawing/2014/main" id="{DE5DE2B7-4EC0-B42B-93C6-694A519F35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337" b="9342"/>
          <a:stretch/>
        </p:blipFill>
        <p:spPr>
          <a:xfrm>
            <a:off x="1245601" y="5267369"/>
            <a:ext cx="6845300" cy="50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4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AB4C7-2060-1B07-02B1-B7D13A22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Terminology: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6DC10-D72A-AD23-8DD4-852A1097A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4160"/>
            <a:ext cx="8422105" cy="5140800"/>
          </a:xfrm>
        </p:spPr>
        <p:txBody>
          <a:bodyPr/>
          <a:lstStyle/>
          <a:p>
            <a:r>
              <a:rPr lang="en-US" sz="2800" dirty="0"/>
              <a:t>HTTP </a:t>
            </a:r>
            <a:r>
              <a:rPr lang="en-US" sz="2800" dirty="0">
                <a:solidFill>
                  <a:srgbClr val="7030A0"/>
                </a:solidFill>
              </a:rPr>
              <a:t>response</a:t>
            </a:r>
            <a:r>
              <a:rPr lang="en-US" sz="2800" dirty="0"/>
              <a:t> includes</a:t>
            </a:r>
          </a:p>
          <a:p>
            <a:pPr lvl="1"/>
            <a:r>
              <a:rPr lang="en-US" sz="2400" b="1" dirty="0"/>
              <a:t>status code</a:t>
            </a:r>
            <a:r>
              <a:rPr lang="en-US" sz="2400" dirty="0"/>
              <a:t>: 200 (ok), 400-99 (client error),</a:t>
            </a:r>
            <a:br>
              <a:rPr lang="en-US" sz="2400" dirty="0"/>
            </a:br>
            <a:r>
              <a:rPr lang="en-US" sz="2400" dirty="0"/>
              <a:t>                                   or 500-99 (server error)</a:t>
            </a:r>
          </a:p>
          <a:p>
            <a:pPr lvl="2"/>
            <a:r>
              <a:rPr lang="en-US" sz="2000" dirty="0"/>
              <a:t>was the server able to respond</a:t>
            </a:r>
          </a:p>
          <a:p>
            <a:pPr lvl="1"/>
            <a:r>
              <a:rPr lang="en-US" sz="2400" b="1" dirty="0"/>
              <a:t>content type</a:t>
            </a:r>
            <a:r>
              <a:rPr lang="en-US" sz="2400" dirty="0"/>
              <a:t>: text/HTML or application/JSON (for us)</a:t>
            </a:r>
          </a:p>
          <a:p>
            <a:pPr lvl="2"/>
            <a:r>
              <a:rPr lang="en-US" sz="2000" dirty="0"/>
              <a:t>what sort of data did the server send back</a:t>
            </a:r>
          </a:p>
          <a:p>
            <a:pPr lvl="1"/>
            <a:r>
              <a:rPr lang="en-US" sz="2400" b="1" dirty="0"/>
              <a:t>content</a:t>
            </a:r>
          </a:p>
          <a:p>
            <a:pPr lvl="2"/>
            <a:r>
              <a:rPr lang="en-US" sz="2000" dirty="0"/>
              <a:t>in format described by the Content Type</a:t>
            </a:r>
          </a:p>
          <a:p>
            <a:pPr lvl="2"/>
            <a:endParaRPr lang="en-US" sz="2000" dirty="0"/>
          </a:p>
          <a:p>
            <a:r>
              <a:rPr lang="en-US" sz="2800" dirty="0"/>
              <a:t>Browser expects HTML to display in the page</a:t>
            </a:r>
          </a:p>
          <a:p>
            <a:pPr lvl="1"/>
            <a:r>
              <a:rPr lang="en-US" sz="2400" dirty="0"/>
              <a:t>we will always send JSON or text to the browser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E6870-6198-27BE-F101-85656CE38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Server: Responding to a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</p:spPr>
        <p:txBody>
          <a:bodyPr/>
          <a:lstStyle/>
          <a:p>
            <a:r>
              <a:rPr lang="en-US" sz="2600" dirty="0"/>
              <a:t>Query parameters  (e.g.,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?name=Matt</a:t>
            </a:r>
            <a:r>
              <a:rPr lang="en-US" sz="2600" dirty="0"/>
              <a:t>) in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req</a:t>
            </a:r>
          </a:p>
          <a:p>
            <a:pPr lvl="2"/>
            <a:endParaRPr lang="en-US" sz="1800" dirty="0"/>
          </a:p>
          <a:p>
            <a:pPr lvl="2"/>
            <a:r>
              <a:rPr lang="en-US" sz="17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F = (req, res) =&gt; {</a:t>
            </a:r>
          </a:p>
          <a:p>
            <a:pPr lvl="2"/>
            <a:r>
              <a:rPr lang="en-US" sz="17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req.query.name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=== undefined) {</a:t>
            </a:r>
          </a:p>
          <a:p>
            <a:pPr lvl="2"/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res.status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(400).send(“Missing ‘name’”);</a:t>
            </a:r>
          </a:p>
          <a:p>
            <a:pPr lvl="2"/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7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…  </a:t>
            </a:r>
            <a:r>
              <a:rPr lang="en-US" sz="17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name was provided</a:t>
            </a:r>
          </a:p>
          <a:p>
            <a:pPr lvl="2"/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set status to 400 to indicate a client error (Bad Request)</a:t>
            </a:r>
          </a:p>
          <a:p>
            <a:pPr lvl="1"/>
            <a:r>
              <a:rPr lang="en-US" sz="2200" dirty="0"/>
              <a:t>set status to 500 to indicate a server error</a:t>
            </a:r>
          </a:p>
          <a:p>
            <a:pPr lvl="1"/>
            <a:r>
              <a:rPr lang="en-US" sz="2200" dirty="0"/>
              <a:t>default status is 200 (OK)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E6B24-7208-5FFD-472F-ADE3F467F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2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1C37F-83C3-BAF0-0814-045B6D159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FE9AF-11A4-9B14-4EDB-F7A94BE9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More Computer Science</a:t>
            </a:r>
          </a:p>
        </p:txBody>
      </p:sp>
      <p:grpSp>
        <p:nvGrpSpPr>
          <p:cNvPr id="10" name="Group 9" descr="A larger brain with intermediate classes, using (as examples) Programming Languages, Data Structures, Algorithms, and Databases.">
            <a:extLst>
              <a:ext uri="{FF2B5EF4-FFF2-40B4-BE49-F238E27FC236}">
                <a16:creationId xmlns:a16="http://schemas.microsoft.com/office/drawing/2014/main" id="{091E3BB4-37C9-8EC1-CAC1-119D53F017FD}"/>
              </a:ext>
            </a:extLst>
          </p:cNvPr>
          <p:cNvGrpSpPr/>
          <p:nvPr/>
        </p:nvGrpSpPr>
        <p:grpSpPr>
          <a:xfrm>
            <a:off x="1761769" y="2996514"/>
            <a:ext cx="4106455" cy="3293718"/>
            <a:chOff x="1761769" y="2996514"/>
            <a:chExt cx="4106455" cy="32937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9A92D8-CAC8-E6C4-D472-0C6ADD390BB5}"/>
                </a:ext>
              </a:extLst>
            </p:cNvPr>
            <p:cNvSpPr txBox="1"/>
            <p:nvPr/>
          </p:nvSpPr>
          <p:spPr>
            <a:xfrm>
              <a:off x="4432378" y="3526993"/>
              <a:ext cx="10847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Franklin Gothic Medium"/>
                  <a:cs typeface="Franklin Gothic Medium"/>
                </a:rPr>
                <a:t>Data</a:t>
              </a:r>
            </a:p>
            <a:p>
              <a:pPr algn="r"/>
              <a:r>
                <a:rPr lang="en-US" sz="1600" dirty="0">
                  <a:latin typeface="Franklin Gothic Medium"/>
                  <a:cs typeface="Franklin Gothic Medium"/>
                </a:rPr>
                <a:t>Structures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B8EB36-EE74-CE19-062D-42D1CE9ECA45}"/>
                </a:ext>
              </a:extLst>
            </p:cNvPr>
            <p:cNvSpPr txBox="1"/>
            <p:nvPr/>
          </p:nvSpPr>
          <p:spPr>
            <a:xfrm>
              <a:off x="2382374" y="5137855"/>
              <a:ext cx="1136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Algorithms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746431-2CBB-69B9-F1F8-305E266695F7}"/>
                </a:ext>
              </a:extLst>
            </p:cNvPr>
            <p:cNvSpPr txBox="1"/>
            <p:nvPr/>
          </p:nvSpPr>
          <p:spPr>
            <a:xfrm>
              <a:off x="2375934" y="3636533"/>
              <a:ext cx="13889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Programming</a:t>
              </a:r>
            </a:p>
            <a:p>
              <a:r>
                <a:rPr lang="en-US" sz="1600" dirty="0">
                  <a:latin typeface="Franklin Gothic Medium"/>
                  <a:cs typeface="Franklin Gothic Medium"/>
                </a:rPr>
                <a:t>Languages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DEC58E-864F-174E-5B71-6262B266DFF8}"/>
                </a:ext>
              </a:extLst>
            </p:cNvPr>
            <p:cNvSpPr txBox="1"/>
            <p:nvPr/>
          </p:nvSpPr>
          <p:spPr>
            <a:xfrm>
              <a:off x="4011590" y="5262824"/>
              <a:ext cx="11208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Databases</a:t>
              </a:r>
            </a:p>
          </p:txBody>
        </p:sp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EC346456-8D74-37BA-2323-1045D66E3EDC}"/>
                </a:ext>
              </a:extLst>
            </p:cNvPr>
            <p:cNvSpPr/>
            <p:nvPr/>
          </p:nvSpPr>
          <p:spPr>
            <a:xfrm>
              <a:off x="1761769" y="2996514"/>
              <a:ext cx="4106455" cy="3293718"/>
            </a:xfrm>
            <a:prstGeom prst="cloud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 descr="An even larger brain with more advanced classes: Graphics, Networking, Compilers, Operatring Systems, Distributed Systems, Machine Learning, AI.">
            <a:extLst>
              <a:ext uri="{FF2B5EF4-FFF2-40B4-BE49-F238E27FC236}">
                <a16:creationId xmlns:a16="http://schemas.microsoft.com/office/drawing/2014/main" id="{98E36F0D-DD84-129F-16DA-838238C43E95}"/>
              </a:ext>
            </a:extLst>
          </p:cNvPr>
          <p:cNvGrpSpPr/>
          <p:nvPr/>
        </p:nvGrpSpPr>
        <p:grpSpPr>
          <a:xfrm>
            <a:off x="647301" y="1744853"/>
            <a:ext cx="6641133" cy="5326740"/>
            <a:chOff x="647301" y="1744853"/>
            <a:chExt cx="6641133" cy="5326740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A19033EE-961E-D2B3-CA5B-49B2DEE24771}"/>
                </a:ext>
              </a:extLst>
            </p:cNvPr>
            <p:cNvSpPr/>
            <p:nvPr/>
          </p:nvSpPr>
          <p:spPr>
            <a:xfrm>
              <a:off x="647301" y="1744853"/>
              <a:ext cx="6641133" cy="5326740"/>
            </a:xfrm>
            <a:prstGeom prst="cloud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80848E-9104-7EC3-29DB-4CDC6BABAEE8}"/>
                </a:ext>
              </a:extLst>
            </p:cNvPr>
            <p:cNvSpPr txBox="1"/>
            <p:nvPr/>
          </p:nvSpPr>
          <p:spPr>
            <a:xfrm>
              <a:off x="5585329" y="2727227"/>
              <a:ext cx="10704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Compilers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2E160A-5C03-EA4A-0711-14669A7DA430}"/>
                </a:ext>
              </a:extLst>
            </p:cNvPr>
            <p:cNvSpPr txBox="1"/>
            <p:nvPr/>
          </p:nvSpPr>
          <p:spPr>
            <a:xfrm>
              <a:off x="3513536" y="2454231"/>
              <a:ext cx="1837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Operating Systems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E18488-F37F-35DA-FB5E-09CDFBE0D6EB}"/>
                </a:ext>
              </a:extLst>
            </p:cNvPr>
            <p:cNvSpPr txBox="1"/>
            <p:nvPr/>
          </p:nvSpPr>
          <p:spPr>
            <a:xfrm>
              <a:off x="5959316" y="4111768"/>
              <a:ext cx="11812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Networking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341050-E80E-DE11-A9FF-385A0FF348B7}"/>
                </a:ext>
              </a:extLst>
            </p:cNvPr>
            <p:cNvSpPr txBox="1"/>
            <p:nvPr/>
          </p:nvSpPr>
          <p:spPr>
            <a:xfrm>
              <a:off x="1455885" y="2792785"/>
              <a:ext cx="1940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Distributed Systems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A71D9C8-3D9A-E366-FAD3-9E3C47568A5F}"/>
                </a:ext>
              </a:extLst>
            </p:cNvPr>
            <p:cNvSpPr txBox="1"/>
            <p:nvPr/>
          </p:nvSpPr>
          <p:spPr>
            <a:xfrm>
              <a:off x="822401" y="3829250"/>
              <a:ext cx="9492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Machine</a:t>
              </a:r>
            </a:p>
            <a:p>
              <a:r>
                <a:rPr lang="en-US" sz="1600" dirty="0">
                  <a:latin typeface="Franklin Gothic Medium"/>
                  <a:cs typeface="Franklin Gothic Medium"/>
                </a:rPr>
                <a:t>Learning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E314A9-9313-EC6D-9E33-7AF9F2F2E0DC}"/>
                </a:ext>
              </a:extLst>
            </p:cNvPr>
            <p:cNvSpPr txBox="1"/>
            <p:nvPr/>
          </p:nvSpPr>
          <p:spPr>
            <a:xfrm>
              <a:off x="1220362" y="5261137"/>
              <a:ext cx="3626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AI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15FE6D-28CB-4270-97EE-AC53B4FC3720}"/>
                </a:ext>
              </a:extLst>
            </p:cNvPr>
            <p:cNvSpPr txBox="1"/>
            <p:nvPr/>
          </p:nvSpPr>
          <p:spPr>
            <a:xfrm>
              <a:off x="5351219" y="5430414"/>
              <a:ext cx="9541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Graphics</a:t>
              </a:r>
            </a:p>
          </p:txBody>
        </p:sp>
      </p:grpSp>
      <p:grpSp>
        <p:nvGrpSpPr>
          <p:cNvPr id="26" name="Group 25" descr="A central brain labelled “Java”, with arrows pointing outwards, representing a student expanding their Java knowledge.">
            <a:extLst>
              <a:ext uri="{FF2B5EF4-FFF2-40B4-BE49-F238E27FC236}">
                <a16:creationId xmlns:a16="http://schemas.microsoft.com/office/drawing/2014/main" id="{52811CBC-548B-B0BB-8F5D-71C6A25FC8EC}"/>
              </a:ext>
            </a:extLst>
          </p:cNvPr>
          <p:cNvGrpSpPr/>
          <p:nvPr/>
        </p:nvGrpSpPr>
        <p:grpSpPr>
          <a:xfrm>
            <a:off x="1393193" y="2792785"/>
            <a:ext cx="4780915" cy="4002643"/>
            <a:chOff x="1393193" y="2792785"/>
            <a:chExt cx="4780915" cy="400264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DDF817-62D5-E8C0-0C60-3865980E4927}"/>
                </a:ext>
              </a:extLst>
            </p:cNvPr>
            <p:cNvGrpSpPr/>
            <p:nvPr/>
          </p:nvGrpSpPr>
          <p:grpSpPr>
            <a:xfrm>
              <a:off x="3120718" y="4077582"/>
              <a:ext cx="1557607" cy="1249330"/>
              <a:chOff x="3120718" y="4077582"/>
              <a:chExt cx="1557607" cy="1249330"/>
            </a:xfrm>
          </p:grpSpPr>
          <p:sp>
            <p:nvSpPr>
              <p:cNvPr id="4" name="Cloud 3">
                <a:extLst>
                  <a:ext uri="{FF2B5EF4-FFF2-40B4-BE49-F238E27FC236}">
                    <a16:creationId xmlns:a16="http://schemas.microsoft.com/office/drawing/2014/main" id="{F043F797-EFB5-4CA1-95D1-788284A59C7E}"/>
                  </a:ext>
                </a:extLst>
              </p:cNvPr>
              <p:cNvSpPr/>
              <p:nvPr/>
            </p:nvSpPr>
            <p:spPr>
              <a:xfrm>
                <a:off x="3120718" y="4077582"/>
                <a:ext cx="1557607" cy="1249330"/>
              </a:xfrm>
              <a:prstGeom prst="cloud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A76C00-B330-543F-3B6E-F979CDA43375}"/>
                  </a:ext>
                </a:extLst>
              </p:cNvPr>
              <p:cNvSpPr txBox="1"/>
              <p:nvPr/>
            </p:nvSpPr>
            <p:spPr>
              <a:xfrm>
                <a:off x="3519224" y="4408223"/>
                <a:ext cx="760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Franklin Gothic Medium"/>
                    <a:cs typeface="Franklin Gothic Medium"/>
                  </a:rPr>
                  <a:t>Java</a:t>
                </a:r>
              </a:p>
            </p:txBody>
          </p:sp>
        </p:grp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32B46950-5136-06DA-0C3D-D720781DE7F7}"/>
                </a:ext>
              </a:extLst>
            </p:cNvPr>
            <p:cNvSpPr/>
            <p:nvPr/>
          </p:nvSpPr>
          <p:spPr>
            <a:xfrm rot="10800000">
              <a:off x="1393193" y="4617753"/>
              <a:ext cx="1557606" cy="210731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0E77B519-FB3A-64BB-05A3-0E46BA05E1EF}"/>
                </a:ext>
              </a:extLst>
            </p:cNvPr>
            <p:cNvSpPr/>
            <p:nvPr/>
          </p:nvSpPr>
          <p:spPr>
            <a:xfrm rot="16200000">
              <a:off x="3600963" y="3255811"/>
              <a:ext cx="1197913" cy="271862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51F5AE58-8FF6-4272-7837-2C87C75AD0B7}"/>
                </a:ext>
              </a:extLst>
            </p:cNvPr>
            <p:cNvSpPr/>
            <p:nvPr/>
          </p:nvSpPr>
          <p:spPr>
            <a:xfrm rot="5400000">
              <a:off x="3161785" y="5989346"/>
              <a:ext cx="1409136" cy="203028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FF5B7966-105B-4910-0944-15FD910B97A2}"/>
                </a:ext>
              </a:extLst>
            </p:cNvPr>
            <p:cNvSpPr/>
            <p:nvPr/>
          </p:nvSpPr>
          <p:spPr>
            <a:xfrm>
              <a:off x="4797484" y="4504704"/>
              <a:ext cx="1376624" cy="215207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58AD2F-50F3-EC91-705D-AA92DECFD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130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C98A6-C0A1-A29D-1C48-B24D42DAD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798C0-8AD3-E5C6-9419-F05943ED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Server: Content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57D5D-9271-69C7-D53D-7E3BD4E2F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</p:spPr>
        <p:txBody>
          <a:bodyPr/>
          <a:lstStyle/>
          <a:p>
            <a:r>
              <a:rPr lang="en-US" sz="2600" dirty="0"/>
              <a:t>Query parameters  (e.g.,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?name=Matt</a:t>
            </a:r>
            <a:r>
              <a:rPr lang="en-US" sz="2600" dirty="0"/>
              <a:t>) in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req</a:t>
            </a:r>
          </a:p>
          <a:p>
            <a:pPr lvl="2"/>
            <a:endParaRPr lang="en-US" sz="1800" dirty="0"/>
          </a:p>
          <a:p>
            <a:pPr lvl="2"/>
            <a:r>
              <a:rPr lang="en-US" sz="17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F = (req, res) =&gt; {</a:t>
            </a:r>
          </a:p>
          <a:p>
            <a:pPr lvl="2"/>
            <a:r>
              <a:rPr lang="en-US" sz="17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req.query.name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=== undefined) {</a:t>
            </a:r>
          </a:p>
          <a:p>
            <a:pPr lvl="2"/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res.status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(400).send(“Missing ‘name’”);</a:t>
            </a:r>
          </a:p>
          <a:p>
            <a:pPr lvl="2"/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7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2"/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res.send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(`Hi, ${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req.query.name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}`);  </a:t>
            </a:r>
            <a:r>
              <a:rPr lang="en-US" sz="17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sent as text</a:t>
            </a:r>
          </a:p>
          <a:p>
            <a:pPr lvl="2"/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800" dirty="0"/>
          </a:p>
          <a:p>
            <a:r>
              <a:rPr lang="en-US" sz="26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Content type will be set automatically: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send</a:t>
            </a:r>
            <a:r>
              <a:rPr lang="en-US" sz="2200" dirty="0"/>
              <a:t> of string returned as text/HTML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send</a:t>
            </a:r>
            <a:r>
              <a:rPr lang="en-US" sz="2200" dirty="0"/>
              <a:t> of record returned as application/JSON</a:t>
            </a:r>
          </a:p>
          <a:p>
            <a:pPr lvl="1"/>
            <a:r>
              <a:rPr lang="en-US" sz="2200" dirty="0"/>
              <a:t>use this coding convention rather than explicit content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F5FE5-830B-27D2-F539-4EA2424CF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978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App: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45726"/>
            <a:ext cx="8229600" cy="2739234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User types “blue” and presses “Submit”…</a:t>
            </a:r>
          </a:p>
        </p:txBody>
      </p:sp>
      <p:pic>
        <p:nvPicPr>
          <p:cNvPr id="9" name="Picture 8" descr="UI element that says “Sorry, your answer was incorrect” and prompts the user for a New Question">
            <a:extLst>
              <a:ext uri="{FF2B5EF4-FFF2-40B4-BE49-F238E27FC236}">
                <a16:creationId xmlns:a16="http://schemas.microsoft.com/office/drawing/2014/main" id="{8F474375-DB21-2F12-EF84-8CA48685B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400" y="4675250"/>
            <a:ext cx="4013200" cy="1117600"/>
          </a:xfrm>
          <a:prstGeom prst="rect">
            <a:avLst/>
          </a:prstGeom>
        </p:spPr>
      </p:pic>
      <p:pic>
        <p:nvPicPr>
          <p:cNvPr id="5" name="Picture 4" descr="A simple Trivia App: a question is labelled “What is your favorite color?” and the user must provide an answer, then hit a submit button.">
            <a:extLst>
              <a:ext uri="{FF2B5EF4-FFF2-40B4-BE49-F238E27FC236}">
                <a16:creationId xmlns:a16="http://schemas.microsoft.com/office/drawing/2014/main" id="{5AE97F23-FC1D-9717-21DC-014F72D45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50" y="1536700"/>
            <a:ext cx="3873500" cy="18923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AAF75-7BB3-91BA-1656-4C0925033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735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App: Requests and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606641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Apps will make sequence of requests to server</a:t>
            </a:r>
          </a:p>
          <a:p>
            <a:pPr lvl="1"/>
            <a:endParaRPr lang="en-US" sz="2200" dirty="0"/>
          </a:p>
          <a:p>
            <a:endParaRPr lang="en-US" sz="2600" dirty="0"/>
          </a:p>
        </p:txBody>
      </p:sp>
      <p:grpSp>
        <p:nvGrpSpPr>
          <p:cNvPr id="19" name="Group 18" descr="A client, like a web browser (Chrome)">
            <a:extLst>
              <a:ext uri="{FF2B5EF4-FFF2-40B4-BE49-F238E27FC236}">
                <a16:creationId xmlns:a16="http://schemas.microsoft.com/office/drawing/2014/main" id="{7470DEF8-6320-235D-23DB-070C5385238B}"/>
              </a:ext>
            </a:extLst>
          </p:cNvPr>
          <p:cNvGrpSpPr/>
          <p:nvPr/>
        </p:nvGrpSpPr>
        <p:grpSpPr>
          <a:xfrm>
            <a:off x="709636" y="2489679"/>
            <a:ext cx="2021200" cy="1837591"/>
            <a:chOff x="709636" y="2489679"/>
            <a:chExt cx="2021200" cy="1837591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4A5E3076-A2DF-2766-B226-8755BED95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727" y="2489679"/>
              <a:ext cx="1276109" cy="1276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6">
              <a:extLst>
                <a:ext uri="{FF2B5EF4-FFF2-40B4-BE49-F238E27FC236}">
                  <a16:creationId xmlns:a16="http://schemas.microsoft.com/office/drawing/2014/main" id="{E7354B92-57BC-0942-80D7-38EE00E0F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36" y="3334101"/>
              <a:ext cx="993169" cy="99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 descr="Our webserver">
            <a:extLst>
              <a:ext uri="{FF2B5EF4-FFF2-40B4-BE49-F238E27FC236}">
                <a16:creationId xmlns:a16="http://schemas.microsoft.com/office/drawing/2014/main" id="{FBEEFE75-BD0E-A368-A4B7-6BD2EF0697B6}"/>
              </a:ext>
            </a:extLst>
          </p:cNvPr>
          <p:cNvGrpSpPr/>
          <p:nvPr/>
        </p:nvGrpSpPr>
        <p:grpSpPr>
          <a:xfrm>
            <a:off x="5428000" y="1829147"/>
            <a:ext cx="2700495" cy="3199706"/>
            <a:chOff x="5428000" y="1829147"/>
            <a:chExt cx="2700495" cy="3199706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E30267F5-CBE3-1D97-9DE4-2E26E47DA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00" y="1829147"/>
              <a:ext cx="2261273" cy="3199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36295B-1000-F270-3270-9DBE6BD004B8}"/>
                </a:ext>
              </a:extLst>
            </p:cNvPr>
            <p:cNvSpPr txBox="1"/>
            <p:nvPr/>
          </p:nvSpPr>
          <p:spPr>
            <a:xfrm>
              <a:off x="5990033" y="3898700"/>
              <a:ext cx="1173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Franklin Gothic Medium"/>
                  <a:cs typeface="Franklin Gothic Medium"/>
                </a:rPr>
                <a:t>our server</a:t>
              </a:r>
            </a:p>
          </p:txBody>
        </p:sp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6CE419E9-1DC3-9BEF-577B-B079940E72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326" y="3090197"/>
              <a:ext cx="993169" cy="993169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</p:grpSp>
      <p:grpSp>
        <p:nvGrpSpPr>
          <p:cNvPr id="21" name="Group 20" descr="1. A GET request to /new comes from the browser to the server">
            <a:extLst>
              <a:ext uri="{FF2B5EF4-FFF2-40B4-BE49-F238E27FC236}">
                <a16:creationId xmlns:a16="http://schemas.microsoft.com/office/drawing/2014/main" id="{1F326523-8736-EAF2-2823-AD145912608B}"/>
              </a:ext>
            </a:extLst>
          </p:cNvPr>
          <p:cNvGrpSpPr/>
          <p:nvPr/>
        </p:nvGrpSpPr>
        <p:grpSpPr>
          <a:xfrm>
            <a:off x="2974694" y="2512311"/>
            <a:ext cx="2731624" cy="400110"/>
            <a:chOff x="2974694" y="2512311"/>
            <a:chExt cx="2731624" cy="40011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860F96-EEDB-E0A1-EFEF-88A1F1299E92}"/>
                </a:ext>
              </a:extLst>
            </p:cNvPr>
            <p:cNvSpPr txBox="1"/>
            <p:nvPr/>
          </p:nvSpPr>
          <p:spPr>
            <a:xfrm>
              <a:off x="3703937" y="2512311"/>
              <a:ext cx="12484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  <a:latin typeface="Franklin Gothic Medium"/>
                  <a:cs typeface="Franklin Gothic Medium"/>
                </a:rPr>
                <a:t>GET /new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D433D03-10AE-874F-D3CE-2FE08DE0D534}"/>
                </a:ext>
              </a:extLst>
            </p:cNvPr>
            <p:cNvCxnSpPr>
              <a:cxnSpLocks/>
            </p:cNvCxnSpPr>
            <p:nvPr/>
          </p:nvCxnSpPr>
          <p:spPr>
            <a:xfrm>
              <a:off x="2974694" y="2896446"/>
              <a:ext cx="2731624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 descr="2. The server responds with a JSON body: {text: “your fav color is?”}">
            <a:extLst>
              <a:ext uri="{FF2B5EF4-FFF2-40B4-BE49-F238E27FC236}">
                <a16:creationId xmlns:a16="http://schemas.microsoft.com/office/drawing/2014/main" id="{B3439DC8-3A46-838F-E267-DDF694F95CB9}"/>
              </a:ext>
            </a:extLst>
          </p:cNvPr>
          <p:cNvGrpSpPr/>
          <p:nvPr/>
        </p:nvGrpSpPr>
        <p:grpSpPr>
          <a:xfrm>
            <a:off x="2904644" y="3213346"/>
            <a:ext cx="2918171" cy="401685"/>
            <a:chOff x="2904644" y="3213346"/>
            <a:chExt cx="2918171" cy="4016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57AD32D-EB43-C5F2-4EB1-1621F10B09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62335" y="3213346"/>
              <a:ext cx="2731624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37D669-A126-CDF2-A80D-A0A69D383037}"/>
                </a:ext>
              </a:extLst>
            </p:cNvPr>
            <p:cNvSpPr txBox="1"/>
            <p:nvPr/>
          </p:nvSpPr>
          <p:spPr>
            <a:xfrm>
              <a:off x="2904644" y="3214921"/>
              <a:ext cx="29181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{text: “Your fav color is?”}</a:t>
              </a:r>
            </a:p>
          </p:txBody>
        </p:sp>
      </p:grpSp>
      <p:grpSp>
        <p:nvGrpSpPr>
          <p:cNvPr id="23" name="Group 22" descr="3. the browser makes another request, a GET request to /check with a query param ?answer=blue">
            <a:extLst>
              <a:ext uri="{FF2B5EF4-FFF2-40B4-BE49-F238E27FC236}">
                <a16:creationId xmlns:a16="http://schemas.microsoft.com/office/drawing/2014/main" id="{782D455A-0AA1-1A13-9D2F-7E898AD5ABC8}"/>
              </a:ext>
            </a:extLst>
          </p:cNvPr>
          <p:cNvGrpSpPr/>
          <p:nvPr/>
        </p:nvGrpSpPr>
        <p:grpSpPr>
          <a:xfrm>
            <a:off x="2855119" y="4067977"/>
            <a:ext cx="2994218" cy="400110"/>
            <a:chOff x="2855119" y="4067977"/>
            <a:chExt cx="2994218" cy="4001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F2963F-08CD-C49E-9BE1-1EBE276AA47F}"/>
                </a:ext>
              </a:extLst>
            </p:cNvPr>
            <p:cNvSpPr txBox="1"/>
            <p:nvPr/>
          </p:nvSpPr>
          <p:spPr>
            <a:xfrm>
              <a:off x="2855119" y="4067977"/>
              <a:ext cx="2994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  <a:latin typeface="Franklin Gothic Medium"/>
                  <a:cs typeface="Franklin Gothic Medium"/>
                </a:rPr>
                <a:t>GET /</a:t>
              </a:r>
              <a:r>
                <a:rPr lang="en-US" sz="2000" dirty="0" err="1">
                  <a:solidFill>
                    <a:srgbClr val="0070C0"/>
                  </a:solidFill>
                  <a:latin typeface="Franklin Gothic Medium"/>
                  <a:cs typeface="Franklin Gothic Medium"/>
                </a:rPr>
                <a:t>check?answer</a:t>
              </a:r>
              <a:r>
                <a:rPr lang="en-US" sz="2000" dirty="0">
                  <a:solidFill>
                    <a:srgbClr val="0070C0"/>
                  </a:solidFill>
                  <a:latin typeface="Franklin Gothic Medium"/>
                  <a:cs typeface="Franklin Gothic Medium"/>
                </a:rPr>
                <a:t>=blue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9B211DE-C07A-275E-135F-927EBBE440B7}"/>
                </a:ext>
              </a:extLst>
            </p:cNvPr>
            <p:cNvCxnSpPr>
              <a:cxnSpLocks/>
            </p:cNvCxnSpPr>
            <p:nvPr/>
          </p:nvCxnSpPr>
          <p:spPr>
            <a:xfrm>
              <a:off x="2987086" y="4451346"/>
              <a:ext cx="2731624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 descr="4. The server responds with a JSON body: {correct: false}">
            <a:extLst>
              <a:ext uri="{FF2B5EF4-FFF2-40B4-BE49-F238E27FC236}">
                <a16:creationId xmlns:a16="http://schemas.microsoft.com/office/drawing/2014/main" id="{D83F6A82-9A7D-DC56-777C-10CE2C0E8F86}"/>
              </a:ext>
            </a:extLst>
          </p:cNvPr>
          <p:cNvGrpSpPr/>
          <p:nvPr/>
        </p:nvGrpSpPr>
        <p:grpSpPr>
          <a:xfrm>
            <a:off x="2987086" y="4743972"/>
            <a:ext cx="2731624" cy="401685"/>
            <a:chOff x="2987086" y="4743972"/>
            <a:chExt cx="2731624" cy="4016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0EE52E1-7AA3-B42F-C8EA-F6DF28A954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7086" y="4743972"/>
              <a:ext cx="2731624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DC2A03-5EDD-A164-A88B-A02930998E85}"/>
                </a:ext>
              </a:extLst>
            </p:cNvPr>
            <p:cNvSpPr txBox="1"/>
            <p:nvPr/>
          </p:nvSpPr>
          <p:spPr>
            <a:xfrm>
              <a:off x="3508905" y="4745547"/>
              <a:ext cx="17591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{correct: false}</a:t>
              </a:r>
            </a:p>
          </p:txBody>
        </p:sp>
      </p:grpSp>
      <p:grpSp>
        <p:nvGrpSpPr>
          <p:cNvPr id="25" name="Group 24" descr="5. the browser makes another request, a GET request to /check with a query param ?answer=yellow">
            <a:extLst>
              <a:ext uri="{FF2B5EF4-FFF2-40B4-BE49-F238E27FC236}">
                <a16:creationId xmlns:a16="http://schemas.microsoft.com/office/drawing/2014/main" id="{8457962B-0D68-C281-468A-7A783BA66CF5}"/>
              </a:ext>
            </a:extLst>
          </p:cNvPr>
          <p:cNvGrpSpPr/>
          <p:nvPr/>
        </p:nvGrpSpPr>
        <p:grpSpPr>
          <a:xfrm>
            <a:off x="2786912" y="5353268"/>
            <a:ext cx="3203121" cy="400897"/>
            <a:chOff x="2786912" y="5353268"/>
            <a:chExt cx="3203121" cy="4008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393E09-792B-BD42-29AA-03DB430DC664}"/>
                </a:ext>
              </a:extLst>
            </p:cNvPr>
            <p:cNvSpPr txBox="1"/>
            <p:nvPr/>
          </p:nvSpPr>
          <p:spPr>
            <a:xfrm>
              <a:off x="2786912" y="5353268"/>
              <a:ext cx="32031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  <a:latin typeface="Franklin Gothic Medium"/>
                  <a:cs typeface="Franklin Gothic Medium"/>
                </a:rPr>
                <a:t>GET /</a:t>
              </a:r>
              <a:r>
                <a:rPr lang="en-US" sz="2000" dirty="0" err="1">
                  <a:solidFill>
                    <a:srgbClr val="0070C0"/>
                  </a:solidFill>
                  <a:latin typeface="Franklin Gothic Medium"/>
                  <a:cs typeface="Franklin Gothic Medium"/>
                </a:rPr>
                <a:t>check?answer</a:t>
              </a:r>
              <a:r>
                <a:rPr lang="en-US" sz="2000" dirty="0">
                  <a:solidFill>
                    <a:srgbClr val="0070C0"/>
                  </a:solidFill>
                  <a:latin typeface="Franklin Gothic Medium"/>
                  <a:cs typeface="Franklin Gothic Medium"/>
                </a:rPr>
                <a:t>=yellow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EC1FDCB-AE62-36E9-4228-523866172B13}"/>
                </a:ext>
              </a:extLst>
            </p:cNvPr>
            <p:cNvCxnSpPr>
              <a:cxnSpLocks/>
            </p:cNvCxnSpPr>
            <p:nvPr/>
          </p:nvCxnSpPr>
          <p:spPr>
            <a:xfrm>
              <a:off x="2987086" y="5754165"/>
              <a:ext cx="2731624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 descr="4. The server responds with a JSON body: {correct: true}">
            <a:extLst>
              <a:ext uri="{FF2B5EF4-FFF2-40B4-BE49-F238E27FC236}">
                <a16:creationId xmlns:a16="http://schemas.microsoft.com/office/drawing/2014/main" id="{D7756EB8-932A-F312-53FE-4093B435452B}"/>
              </a:ext>
            </a:extLst>
          </p:cNvPr>
          <p:cNvGrpSpPr/>
          <p:nvPr/>
        </p:nvGrpSpPr>
        <p:grpSpPr>
          <a:xfrm>
            <a:off x="2987086" y="6046998"/>
            <a:ext cx="2731624" cy="401685"/>
            <a:chOff x="2987086" y="6046998"/>
            <a:chExt cx="2731624" cy="40168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14ED870-2FB2-6AC2-7448-CEF80F5092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7086" y="6046998"/>
              <a:ext cx="2731624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6B841E-8229-A9F7-DA34-8E3952EA446D}"/>
                </a:ext>
              </a:extLst>
            </p:cNvPr>
            <p:cNvSpPr txBox="1"/>
            <p:nvPr/>
          </p:nvSpPr>
          <p:spPr>
            <a:xfrm>
              <a:off x="3555393" y="6048573"/>
              <a:ext cx="16661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{correct: true}</a:t>
              </a:r>
            </a:p>
          </p:txBody>
        </p:sp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852479F-D0FD-8AC6-85EC-39D6A619D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899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“Network” Tab Shows Requests</a:t>
            </a:r>
          </a:p>
        </p:txBody>
      </p:sp>
      <p:pic>
        <p:nvPicPr>
          <p:cNvPr id="4" name="Picture 3" descr="The Network Tab of the Chrome dev tools. Several requests are listed (localhost, qna.js, new, favicon.ico, and check?index=0&amp;answer=blue), each with a 200 status code.">
            <a:extLst>
              <a:ext uri="{FF2B5EF4-FFF2-40B4-BE49-F238E27FC236}">
                <a16:creationId xmlns:a16="http://schemas.microsoft.com/office/drawing/2014/main" id="{FD3C2EA5-5EE4-B7AF-56B5-D5C1FAE3A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50" y="1344550"/>
            <a:ext cx="6083300" cy="1879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33850"/>
            <a:ext cx="8229600" cy="2751110"/>
          </a:xfrm>
        </p:spPr>
        <p:txBody>
          <a:bodyPr/>
          <a:lstStyle/>
          <a:p>
            <a:r>
              <a:rPr lang="en-US" sz="2600" dirty="0"/>
              <a:t>Shows every request to the server</a:t>
            </a:r>
          </a:p>
          <a:p>
            <a:pPr lvl="1"/>
            <a:r>
              <a:rPr lang="en-US" sz="2200" dirty="0"/>
              <a:t>first request loads the app (as usual)</a:t>
            </a:r>
          </a:p>
          <a:p>
            <a:pPr lvl="1"/>
            <a:r>
              <a:rPr lang="en-US" sz="2200" dirty="0"/>
              <a:t>“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200" dirty="0"/>
              <a:t>” is a request to get a question</a:t>
            </a:r>
          </a:p>
          <a:p>
            <a:pPr lvl="1"/>
            <a:r>
              <a:rPr lang="en-US" sz="2200" dirty="0"/>
              <a:t>“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check?index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=0&amp;answer=blue</a:t>
            </a:r>
            <a:r>
              <a:rPr lang="en-US" sz="2200" dirty="0"/>
              <a:t>” is a request to check answer</a:t>
            </a:r>
          </a:p>
          <a:p>
            <a:pPr lvl="1"/>
            <a:endParaRPr lang="en-US" sz="2200" dirty="0"/>
          </a:p>
          <a:p>
            <a:r>
              <a:rPr lang="en-US" sz="2600" dirty="0"/>
              <a:t>Click on a request to see details…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1E2B9-B6E6-9694-FFC2-14C67F00C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524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“Network” Tab Shows Request &amp; Response</a:t>
            </a:r>
          </a:p>
        </p:txBody>
      </p:sp>
      <p:pic>
        <p:nvPicPr>
          <p:cNvPr id="4" name="Picture 3" descr="The headers section of a specific request in the chrome dev tools. It lists information about a specific request: the URL, the method (in this case, GET), the status code, and some other details we don’t care about :)">
            <a:extLst>
              <a:ext uri="{FF2B5EF4-FFF2-40B4-BE49-F238E27FC236}">
                <a16:creationId xmlns:a16="http://schemas.microsoft.com/office/drawing/2014/main" id="{FD9B2116-8115-4FE5-E941-D574C3685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0" y="1402024"/>
            <a:ext cx="7378700" cy="2298700"/>
          </a:xfrm>
          <a:prstGeom prst="rect">
            <a:avLst/>
          </a:prstGeom>
        </p:spPr>
      </p:pic>
      <p:pic>
        <p:nvPicPr>
          <p:cNvPr id="5" name="Picture 4" descr="The response section of a specific request in the chrome dev tools. It contains a response from the server - in this case, a JSON body with the `text`: “What is your favorite color?”">
            <a:extLst>
              <a:ext uri="{FF2B5EF4-FFF2-40B4-BE49-F238E27FC236}">
                <a16:creationId xmlns:a16="http://schemas.microsoft.com/office/drawing/2014/main" id="{0DF3126E-4366-7414-5F42-15D815A2C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50" y="4221468"/>
            <a:ext cx="7378700" cy="22987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ABFE5-56CE-C610-8B47-E3A9E7D35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760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AEA-72E3-E148-A5F9-EFA531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E9AC-52DB-D549-9BA7-9499926A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JavaScript Object Notation</a:t>
            </a:r>
          </a:p>
          <a:p>
            <a:pPr lvl="1"/>
            <a:r>
              <a:rPr lang="en-US" sz="20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text description of JavaScript object</a:t>
            </a:r>
          </a:p>
          <a:p>
            <a:pPr lvl="1"/>
            <a:r>
              <a:rPr lang="en-US" sz="20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allows strings, numbers, null, arrays, and records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no undefined and no instances of classes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no ‘..’ (single quotes), only “..”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requires quotes around keys in records</a:t>
            </a:r>
          </a:p>
          <a:p>
            <a:pPr lvl="1"/>
            <a:endParaRPr lang="en-US" sz="2000" dirty="0">
              <a:latin typeface="Franklin Gothic Medium" panose="020B0603020102020204" pitchFamily="34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Translation into string done </a:t>
            </a:r>
            <a:r>
              <a:rPr lang="en-US" sz="2400" i="1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automatically</a:t>
            </a:r>
            <a:r>
              <a:rPr lang="en-US" sz="24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 by send</a:t>
            </a:r>
          </a:p>
          <a:p>
            <a:pPr lvl="2"/>
            <a:endParaRPr lang="en-US" sz="1200" dirty="0"/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res.send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({index: 0, text: ’What is your …?’});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 descr="The response section of a specific request in the chrome dev tools. It contains a response from the server - in this case, a JSON body with the `text`: “What is your favorite color?”">
            <a:extLst>
              <a:ext uri="{FF2B5EF4-FFF2-40B4-BE49-F238E27FC236}">
                <a16:creationId xmlns:a16="http://schemas.microsoft.com/office/drawing/2014/main" id="{0A655B26-2AEA-0D30-1083-42438AB2B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375"/>
          <a:stretch/>
        </p:blipFill>
        <p:spPr>
          <a:xfrm>
            <a:off x="746566" y="4995607"/>
            <a:ext cx="7378700" cy="118670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7ECF0-C11D-BAD8-ED2A-1C168BFA7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83A72-CBF5-D655-4AA0-DFE1D8518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C750-AEC5-9907-D998-74793F73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E6F1B-8264-0594-9230-5F20340C0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</p:spPr>
        <p:txBody>
          <a:bodyPr/>
          <a:lstStyle/>
          <a:p>
            <a:r>
              <a:rPr lang="en-US" sz="26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Sent in request as JSON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parsed into a JS object by express library</a:t>
            </a:r>
            <a:endParaRPr lang="en-US" sz="2200" dirty="0"/>
          </a:p>
          <a:p>
            <a:pPr lvl="1"/>
            <a:endParaRPr lang="en-US" sz="2200" dirty="0"/>
          </a:p>
          <a:p>
            <a:r>
              <a:rPr lang="en-US" sz="2600" dirty="0"/>
              <a:t>POST body available in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req.body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200" dirty="0"/>
              <a:t>e.g., if POST body is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{"a": 3, "b": 5}</a:t>
            </a:r>
          </a:p>
          <a:p>
            <a:pPr lvl="2"/>
            <a:endParaRPr lang="en-US" sz="1800" dirty="0"/>
          </a:p>
          <a:p>
            <a:pPr lvl="2"/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getAvg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(req, res) =&gt; {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avg =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req.body.a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req.body.b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/ 2;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res.send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({avg: avg}); 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sent as JSON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2"/>
            <a:endParaRPr lang="en-US" sz="1800" dirty="0"/>
          </a:p>
          <a:p>
            <a:pPr lvl="1"/>
            <a:r>
              <a:rPr lang="en-US" sz="2200" dirty="0"/>
              <a:t>note that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req.body.a</a:t>
            </a:r>
            <a:r>
              <a:rPr lang="en-US" sz="2200" dirty="0"/>
              <a:t> is a </a:t>
            </a:r>
            <a:r>
              <a:rPr lang="en-US" sz="2200" u="sng" dirty="0"/>
              <a:t>number</a:t>
            </a:r>
            <a:r>
              <a:rPr lang="en-US" sz="2200" dirty="0"/>
              <a:t>, not a string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4AD1D-C64D-6D2A-5885-73B35ED7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839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A371C-3DA7-D00B-1235-1D7A0199D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AC2A8-1B78-67D5-B693-45EECED85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23BD8-34E1-EDA5-D889-22CF2CFBB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686800" cy="5140800"/>
          </a:xfrm>
        </p:spPr>
        <p:txBody>
          <a:bodyPr/>
          <a:lstStyle/>
          <a:p>
            <a:pPr lvl="2"/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app.get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("/foo", F);</a:t>
            </a:r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app.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(8080);</a:t>
            </a:r>
          </a:p>
          <a:p>
            <a:pPr lvl="2"/>
            <a:endParaRPr lang="en-US" sz="1800" dirty="0"/>
          </a:p>
          <a:p>
            <a:r>
              <a:rPr lang="en-US" sz="2600" dirty="0"/>
              <a:t>Program does </a:t>
            </a:r>
            <a:r>
              <a:rPr lang="en-US" sz="2600" b="1" dirty="0"/>
              <a:t>not</a:t>
            </a:r>
            <a:r>
              <a:rPr lang="en-US" sz="2600" dirty="0"/>
              <a:t> </a:t>
            </a:r>
            <a:r>
              <a:rPr lang="en-US" sz="2600" u="sng" dirty="0"/>
              <a:t>exit</a:t>
            </a:r>
            <a:r>
              <a:rPr lang="en-US" sz="2600" dirty="0"/>
              <a:t> at the end of the file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call to listen tells it to run forever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runs until forcibly stopped (Ctrl-C)</a:t>
            </a:r>
          </a:p>
          <a:p>
            <a:pPr lvl="2"/>
            <a:endParaRPr lang="en-US" sz="1200" dirty="0">
              <a:latin typeface="Franklin Gothic Medium" panose="020B0603020102020204" pitchFamily="34" charset="0"/>
              <a:cs typeface="Courier New" panose="02070309020205020404" pitchFamily="49" charset="0"/>
            </a:endParaRPr>
          </a:p>
          <a:p>
            <a:r>
              <a:rPr lang="en-US" sz="26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Does work only when request "events" occur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called "event-driven" programs</a:t>
            </a:r>
          </a:p>
          <a:p>
            <a:pPr lvl="2"/>
            <a:endParaRPr lang="en-US" sz="1200" dirty="0">
              <a:latin typeface="Franklin Gothic Medium" panose="020B0603020102020204" pitchFamily="34" charset="0"/>
              <a:cs typeface="Courier New" panose="02070309020205020404" pitchFamily="49" charset="0"/>
            </a:endParaRPr>
          </a:p>
          <a:p>
            <a:r>
              <a:rPr lang="en-US" sz="26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This is how most real-world programs work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client applications wait for user interaction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servers wait for new requests from clients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EFE8B-0CF6-2DF9-D838-261BA3FA9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8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B29B0-DD6A-B58B-FED7-D5A831D02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44114-FBFF-AEF1-FE4D-520C46518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Event-Driven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DC021-BA18-2FF7-6338-2C2D1F125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686800" cy="5140800"/>
          </a:xfrm>
        </p:spPr>
        <p:txBody>
          <a:bodyPr/>
          <a:lstStyle/>
          <a:p>
            <a:r>
              <a:rPr lang="en-US" sz="2600" dirty="0"/>
              <a:t>When command-line program fails…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know the exact inputs that caused it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can re-run it over and over until you understand the cause</a:t>
            </a:r>
          </a:p>
          <a:p>
            <a:pPr lvl="1"/>
            <a:endParaRPr lang="en-US" sz="2200" dirty="0">
              <a:latin typeface="Franklin Gothic Medium" panose="020B0603020102020204" pitchFamily="34" charset="0"/>
              <a:cs typeface="Courier New" panose="02070309020205020404" pitchFamily="49" charset="0"/>
            </a:endParaRPr>
          </a:p>
          <a:p>
            <a:r>
              <a:rPr lang="en-US" sz="26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When event-driven program fails…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might know the </a:t>
            </a:r>
            <a:r>
              <a:rPr lang="en-US" sz="2200" i="1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last</a:t>
            </a:r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 event that occurred (e.g., that request)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don't know the full sequence of events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don't know the state of all the variables in the program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usually unclear how to reproduce the failure</a:t>
            </a:r>
          </a:p>
          <a:p>
            <a:pPr lvl="1"/>
            <a:endParaRPr lang="en-US" sz="2200" dirty="0">
              <a:latin typeface="Franklin Gothic Medium" panose="020B0603020102020204" pitchFamily="34" charset="0"/>
              <a:cs typeface="Courier New" panose="02070309020205020404" pitchFamily="49" charset="0"/>
            </a:endParaRPr>
          </a:p>
          <a:p>
            <a:r>
              <a:rPr lang="en-US" sz="26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Debugging real-world programs is </a:t>
            </a:r>
            <a:r>
              <a:rPr lang="en-US" sz="2600" u="sng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hard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in some settings, it is nearly impossible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54B8F-0EE6-FEB4-92BF-3A97CF938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A479D-17F0-9243-4567-89C2E55D2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00616-F289-D391-6845-F59DD5F38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Learning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3001E-5D92-18C7-D166-7A2C5FAED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59"/>
            <a:ext cx="8229600" cy="325690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First time solving this kind of problem</a:t>
            </a:r>
          </a:p>
          <a:p>
            <a:pPr marL="1085850" lvl="2" indent="-514350"/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Given lots of help</a:t>
            </a:r>
            <a:endParaRPr lang="en-US" sz="2400" dirty="0"/>
          </a:p>
          <a:p>
            <a:pPr marL="1085850" lvl="2" indent="-514350"/>
            <a:r>
              <a:rPr lang="en-US" sz="2000" dirty="0"/>
              <a:t>will often tell you if it’s right</a:t>
            </a:r>
          </a:p>
          <a:p>
            <a:pPr marL="1085850" lvl="2" indent="-514350"/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Expected to make mistakes</a:t>
            </a:r>
          </a:p>
          <a:p>
            <a:pPr marL="1085850" lvl="2" indent="-514350"/>
            <a:r>
              <a:rPr lang="en-US" sz="2000" dirty="0"/>
              <a:t>90% is an “A”!</a:t>
            </a:r>
          </a:p>
          <a:p>
            <a:pPr marL="1085850" lvl="2" indent="-514350"/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FA8FEF-5FAF-D570-4F0C-2AD9FDDA437A}"/>
              </a:ext>
            </a:extLst>
          </p:cNvPr>
          <p:cNvSpPr txBox="1"/>
          <p:nvPr/>
        </p:nvSpPr>
        <p:spPr>
          <a:xfrm>
            <a:off x="703709" y="5076140"/>
            <a:ext cx="2553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rgbClr val="7030A0"/>
                </a:solidFill>
                <a:latin typeface="Franklin Gothic Medium"/>
                <a:cs typeface="Franklin Gothic Medium"/>
              </a:rPr>
              <a:t>All of these are</a:t>
            </a:r>
          </a:p>
          <a:p>
            <a:pPr algn="ctr"/>
            <a:r>
              <a:rPr lang="en-US" sz="2200" u="sng" dirty="0">
                <a:solidFill>
                  <a:srgbClr val="7030A0"/>
                </a:solidFill>
                <a:latin typeface="Franklin Gothic Medium"/>
                <a:cs typeface="Franklin Gothic Medium"/>
              </a:rPr>
              <a:t>different</a:t>
            </a:r>
            <a:r>
              <a:rPr lang="en-US" sz="2200" dirty="0">
                <a:solidFill>
                  <a:srgbClr val="7030A0"/>
                </a:solidFill>
                <a:latin typeface="Franklin Gothic Medium"/>
                <a:cs typeface="Franklin Gothic Medium"/>
              </a:rPr>
              <a:t> in industry</a:t>
            </a:r>
          </a:p>
        </p:txBody>
      </p:sp>
      <p:grpSp>
        <p:nvGrpSpPr>
          <p:cNvPr id="11" name="Group 10" descr="A central brain labelled “Skills”, with arrows pointing outwards, representing the student growing their skills while learning.">
            <a:extLst>
              <a:ext uri="{FF2B5EF4-FFF2-40B4-BE49-F238E27FC236}">
                <a16:creationId xmlns:a16="http://schemas.microsoft.com/office/drawing/2014/main" id="{34E8E963-C0BB-25E5-9C26-37C64B789869}"/>
              </a:ext>
            </a:extLst>
          </p:cNvPr>
          <p:cNvGrpSpPr/>
          <p:nvPr/>
        </p:nvGrpSpPr>
        <p:grpSpPr>
          <a:xfrm>
            <a:off x="5887158" y="4139877"/>
            <a:ext cx="2820481" cy="2360633"/>
            <a:chOff x="5887158" y="4139877"/>
            <a:chExt cx="2820481" cy="2360633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4F3D1E9A-8612-03E4-A38A-BE5E873DEDE1}"/>
                </a:ext>
              </a:extLst>
            </p:cNvPr>
            <p:cNvSpPr/>
            <p:nvPr/>
          </p:nvSpPr>
          <p:spPr>
            <a:xfrm>
              <a:off x="6543975" y="4704903"/>
              <a:ext cx="1557607" cy="1249330"/>
            </a:xfrm>
            <a:prstGeom prst="cloud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FCDE44-6DC3-6AD9-1BA4-5B89DAB82D36}"/>
                </a:ext>
              </a:extLst>
            </p:cNvPr>
            <p:cNvSpPr txBox="1"/>
            <p:nvPr/>
          </p:nvSpPr>
          <p:spPr>
            <a:xfrm>
              <a:off x="6865964" y="5076140"/>
              <a:ext cx="8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Skills</a:t>
              </a:r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93EFDCA4-E530-6C00-7FCC-C9529F6A49A2}"/>
                </a:ext>
              </a:extLst>
            </p:cNvPr>
            <p:cNvSpPr/>
            <p:nvPr/>
          </p:nvSpPr>
          <p:spPr>
            <a:xfrm rot="10800000">
              <a:off x="5887158" y="5207802"/>
              <a:ext cx="486898" cy="289406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EB056C0C-F947-BBE2-8B5E-2829D738BAB4}"/>
                </a:ext>
              </a:extLst>
            </p:cNvPr>
            <p:cNvSpPr/>
            <p:nvPr/>
          </p:nvSpPr>
          <p:spPr>
            <a:xfrm>
              <a:off x="8220741" y="5078527"/>
              <a:ext cx="486898" cy="289406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8C4CC11E-98B0-C407-854C-8E5BD2B395E1}"/>
                </a:ext>
              </a:extLst>
            </p:cNvPr>
            <p:cNvSpPr/>
            <p:nvPr/>
          </p:nvSpPr>
          <p:spPr>
            <a:xfrm rot="16200000">
              <a:off x="7367798" y="4238623"/>
              <a:ext cx="486898" cy="289406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99E787F1-8FB5-9740-A4E1-484088254B88}"/>
                </a:ext>
              </a:extLst>
            </p:cNvPr>
            <p:cNvSpPr/>
            <p:nvPr/>
          </p:nvSpPr>
          <p:spPr>
            <a:xfrm rot="5400000">
              <a:off x="7023674" y="6112358"/>
              <a:ext cx="486898" cy="289406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9C9980-9361-A8DB-EEF1-64EBADF02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4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07AD4-5EE4-8C92-E351-724A1381F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2F683-FB95-D226-478A-23117E19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Practicing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C8DB2-FD06-6427-810F-6B02B469B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59"/>
            <a:ext cx="8229600" cy="325690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Not the </a:t>
            </a:r>
            <a:r>
              <a:rPr lang="en-US" sz="2800" u="sng" dirty="0"/>
              <a:t>first time</a:t>
            </a:r>
            <a:r>
              <a:rPr lang="en-US" sz="2800" dirty="0"/>
              <a:t> solving this kind of problem</a:t>
            </a:r>
          </a:p>
          <a:p>
            <a:pPr marL="1085850" lvl="2" indent="-514350"/>
            <a:r>
              <a:rPr lang="en-US" sz="2000" dirty="0"/>
              <a:t>normal to hire someone with prior experience</a:t>
            </a:r>
          </a:p>
          <a:p>
            <a:pPr marL="1085850" lvl="2" indent="-514350"/>
            <a:r>
              <a:rPr lang="en-US" sz="2000" dirty="0"/>
              <a:t>learn new skills in class or in spare time</a:t>
            </a:r>
          </a:p>
          <a:p>
            <a:pPr marL="1085850" lvl="2" indent="-514350"/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800" u="sng" dirty="0"/>
              <a:t>No one</a:t>
            </a:r>
            <a:r>
              <a:rPr lang="en-US" sz="2800" dirty="0"/>
              <a:t> to tell you if your code is right</a:t>
            </a:r>
            <a:endParaRPr lang="en-US" sz="2400" dirty="0"/>
          </a:p>
          <a:p>
            <a:pPr marL="1085850" lvl="2" indent="-514350"/>
            <a:r>
              <a:rPr lang="en-US" sz="2000" dirty="0"/>
              <a:t>That’s your job!</a:t>
            </a:r>
          </a:p>
          <a:p>
            <a:pPr marL="1280160" lvl="2" indent="-514350"/>
            <a:r>
              <a:rPr lang="en-US" sz="1600" dirty="0"/>
              <a:t>(senior engineers will </a:t>
            </a:r>
            <a:r>
              <a:rPr lang="en-US" sz="1600" i="1" dirty="0"/>
              <a:t>double check</a:t>
            </a:r>
            <a:r>
              <a:rPr lang="en-US" sz="1600" dirty="0"/>
              <a:t> your work, but they expect it to be right)</a:t>
            </a:r>
          </a:p>
          <a:p>
            <a:pPr marL="1085850" lvl="2" indent="-514350"/>
            <a:r>
              <a:rPr lang="en-US" sz="2000" dirty="0"/>
              <a:t>you will almost never be given tests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5EFEC3-9614-3E01-6660-CFD581DA6414}"/>
              </a:ext>
            </a:extLst>
          </p:cNvPr>
          <p:cNvSpPr txBox="1"/>
          <p:nvPr/>
        </p:nvSpPr>
        <p:spPr>
          <a:xfrm>
            <a:off x="8018003" y="125251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😀</a:t>
            </a:r>
          </a:p>
        </p:txBody>
      </p:sp>
      <p:grpSp>
        <p:nvGrpSpPr>
          <p:cNvPr id="6" name="Group 5" descr="A brain labelled “Skills” - but, instead of arrows pointing out, a blue dot is now within the brain. In a job, it’s expected that you already have the skills.">
            <a:extLst>
              <a:ext uri="{FF2B5EF4-FFF2-40B4-BE49-F238E27FC236}">
                <a16:creationId xmlns:a16="http://schemas.microsoft.com/office/drawing/2014/main" id="{5F90C62B-DC28-784C-6BCF-193478804F63}"/>
              </a:ext>
            </a:extLst>
          </p:cNvPr>
          <p:cNvGrpSpPr/>
          <p:nvPr/>
        </p:nvGrpSpPr>
        <p:grpSpPr>
          <a:xfrm>
            <a:off x="7129193" y="5128722"/>
            <a:ext cx="1557607" cy="1249330"/>
            <a:chOff x="7129193" y="5128722"/>
            <a:chExt cx="1557607" cy="1249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02C24C-480F-2E7C-6850-9C77132BF75F}"/>
                </a:ext>
              </a:extLst>
            </p:cNvPr>
            <p:cNvSpPr txBox="1"/>
            <p:nvPr/>
          </p:nvSpPr>
          <p:spPr>
            <a:xfrm>
              <a:off x="7451182" y="5499959"/>
              <a:ext cx="8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Skills</a:t>
              </a:r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63E39A49-CDBB-0A5B-AB9A-4BA0E35BEF64}"/>
                </a:ext>
              </a:extLst>
            </p:cNvPr>
            <p:cNvSpPr/>
            <p:nvPr/>
          </p:nvSpPr>
          <p:spPr>
            <a:xfrm>
              <a:off x="7129193" y="5128722"/>
              <a:ext cx="1557607" cy="1249330"/>
            </a:xfrm>
            <a:prstGeom prst="cloud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F02FC84-431D-2C44-45D5-D099FD644C22}"/>
                </a:ext>
              </a:extLst>
            </p:cNvPr>
            <p:cNvSpPr/>
            <p:nvPr/>
          </p:nvSpPr>
          <p:spPr>
            <a:xfrm>
              <a:off x="8232184" y="5387516"/>
              <a:ext cx="217967" cy="21796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BA306-8A60-C0FD-8A0E-F1147DD0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1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D649E-3E3D-0F4F-C9EB-17F7B7B82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C699-0FFC-430E-00F8-C0E6B45C9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“Real World” Setting Possible</a:t>
            </a:r>
          </a:p>
        </p:txBody>
      </p:sp>
      <p:pic>
        <p:nvPicPr>
          <p:cNvPr id="1026" name="Picture 2" descr="The LeetCode interface, representing both a problem spec, *and* a test harness (with a “Submit” button that is highlighted in red).">
            <a:extLst>
              <a:ext uri="{FF2B5EF4-FFF2-40B4-BE49-F238E27FC236}">
                <a16:creationId xmlns:a16="http://schemas.microsoft.com/office/drawing/2014/main" id="{B43D4289-FB55-1F12-031A-224718B68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8884"/>
            <a:ext cx="8229600" cy="408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8A0905-E6A2-0F58-18B0-0F482C4BA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96586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Would give you a button to click to see if it’s right…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CD9AAD5-6EDB-4BB4-4039-6BFA112E8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83033" y="5380070"/>
            <a:ext cx="903767" cy="808074"/>
          </a:xfrm>
          <a:prstGeom prst="ellips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CDA286-58B5-DE07-0C14-D1587B956C73}"/>
              </a:ext>
            </a:extLst>
          </p:cNvPr>
          <p:cNvSpPr txBox="1"/>
          <p:nvPr/>
        </p:nvSpPr>
        <p:spPr>
          <a:xfrm>
            <a:off x="2358093" y="6061108"/>
            <a:ext cx="4427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Franklin Gothic Medium"/>
                <a:cs typeface="Franklin Gothic Medium"/>
              </a:rPr>
              <a:t>Someone else </a:t>
            </a:r>
            <a:r>
              <a:rPr lang="en-US" u="sng" dirty="0">
                <a:solidFill>
                  <a:srgbClr val="7030A0"/>
                </a:solidFill>
                <a:latin typeface="Franklin Gothic Medium"/>
                <a:cs typeface="Franklin Gothic Medium"/>
              </a:rPr>
              <a:t>already</a:t>
            </a:r>
            <a:r>
              <a:rPr lang="en-US" dirty="0">
                <a:solidFill>
                  <a:srgbClr val="7030A0"/>
                </a:solidFill>
                <a:latin typeface="Franklin Gothic Medium"/>
                <a:cs typeface="Franklin Gothic Medium"/>
              </a:rPr>
              <a:t> solved this problem.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Franklin Gothic Medium"/>
                <a:cs typeface="Franklin Gothic Medium"/>
              </a:rPr>
              <a:t>They only need you for new problems.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E0B7B4-47BA-5EF7-0519-BE85D312B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4E548F-600F-2C44-99B3-CA3A86763C8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1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C00000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29799</TotalTime>
  <Words>4736</Words>
  <Application>Microsoft Macintosh PowerPoint</Application>
  <PresentationFormat>On-screen Show (4:3)</PresentationFormat>
  <Paragraphs>861</Paragraphs>
  <Slides>68</Slides>
  <Notes>33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Calibri</vt:lpstr>
      <vt:lpstr>Consolas</vt:lpstr>
      <vt:lpstr>Courier New</vt:lpstr>
      <vt:lpstr>Franklin Gothic Medium</vt:lpstr>
      <vt:lpstr>Franklin Gothic Medium Cond</vt:lpstr>
      <vt:lpstr>Office Theme</vt:lpstr>
      <vt:lpstr>Intro to JavaScript</vt:lpstr>
      <vt:lpstr>Hello, World!</vt:lpstr>
      <vt:lpstr>Hello, TAs!</vt:lpstr>
      <vt:lpstr>Shoulders of Giants</vt:lpstr>
      <vt:lpstr>You &amp; Computer Science (approximately)</vt:lpstr>
      <vt:lpstr>Learning More Computer Science</vt:lpstr>
      <vt:lpstr>Traits of Learning Computer Science</vt:lpstr>
      <vt:lpstr>Traits of Practicing Computer Science</vt:lpstr>
      <vt:lpstr>Least “Real World” Setting Possible</vt:lpstr>
      <vt:lpstr>Practicing Computer Science: Mistakes</vt:lpstr>
      <vt:lpstr>What This Class is About</vt:lpstr>
      <vt:lpstr>We Will Ask You to Write Code Differently</vt:lpstr>
      <vt:lpstr>Homework</vt:lpstr>
      <vt:lpstr>Homework Assignments</vt:lpstr>
      <vt:lpstr>The “Cadence” of the Course</vt:lpstr>
      <vt:lpstr>Syllabus Pause  (and, answering your questions)</vt:lpstr>
      <vt:lpstr>Learning a New Language</vt:lpstr>
      <vt:lpstr>Running JavaScript</vt:lpstr>
      <vt:lpstr>Programming for the Browser</vt:lpstr>
      <vt:lpstr>JavaScript</vt:lpstr>
      <vt:lpstr>History of JavaScript</vt:lpstr>
      <vt:lpstr>Relationship to Java</vt:lpstr>
      <vt:lpstr>JavaScript Syntax</vt:lpstr>
      <vt:lpstr>Java vs JavaScript Syntax</vt:lpstr>
      <vt:lpstr>Differences from Java: Type Declarations</vt:lpstr>
      <vt:lpstr>Basic Data Types of JavaScript</vt:lpstr>
      <vt:lpstr>Differences from Java: “===” operator</vt:lpstr>
      <vt:lpstr>Checking Types at Run Time</vt:lpstr>
      <vt:lpstr>Numbers</vt:lpstr>
      <vt:lpstr>Strings</vt:lpstr>
      <vt:lpstr>Boolean</vt:lpstr>
      <vt:lpstr>Record Types</vt:lpstr>
      <vt:lpstr>Record Types: Field Names</vt:lpstr>
      <vt:lpstr>Record Types: Checking Presence</vt:lpstr>
      <vt:lpstr>Maps</vt:lpstr>
      <vt:lpstr>Sets</vt:lpstr>
      <vt:lpstr>Arrays (like Java ArrayLists)</vt:lpstr>
      <vt:lpstr>Arrays as Objects</vt:lpstr>
      <vt:lpstr>Functions</vt:lpstr>
      <vt:lpstr>Declaring and Using Functions</vt:lpstr>
      <vt:lpstr>Classes</vt:lpstr>
      <vt:lpstr>Declaring Classes</vt:lpstr>
      <vt:lpstr>JavaScript Summary (1/2)</vt:lpstr>
      <vt:lpstr>JavaScript Summary (2/2)</vt:lpstr>
      <vt:lpstr>HTTP Basics</vt:lpstr>
      <vt:lpstr>Modules</vt:lpstr>
      <vt:lpstr>Imports</vt:lpstr>
      <vt:lpstr>Imports in (and out) of this class</vt:lpstr>
      <vt:lpstr>Put Code in Multiple Files</vt:lpstr>
      <vt:lpstr>Packages</vt:lpstr>
      <vt:lpstr>HTTP Servers</vt:lpstr>
      <vt:lpstr>Browser Operation</vt:lpstr>
      <vt:lpstr>URL Parts</vt:lpstr>
      <vt:lpstr>Query Parameters</vt:lpstr>
      <vt:lpstr>Query Parameter Types</vt:lpstr>
      <vt:lpstr>Custom Server with Express</vt:lpstr>
      <vt:lpstr>HTTP Terminology: Requests</vt:lpstr>
      <vt:lpstr>HTTP Terminology: Responses</vt:lpstr>
      <vt:lpstr>Custom Server: Responding to a Request</vt:lpstr>
      <vt:lpstr>Custom Server: Content Type</vt:lpstr>
      <vt:lpstr>Example App: Interface</vt:lpstr>
      <vt:lpstr>Example App: Requests and Responses</vt:lpstr>
      <vt:lpstr>“Network” Tab Shows Requests</vt:lpstr>
      <vt:lpstr>“Network” Tab Shows Request &amp; Response</vt:lpstr>
      <vt:lpstr>JSON</vt:lpstr>
      <vt:lpstr>POST Body</vt:lpstr>
      <vt:lpstr>Servers</vt:lpstr>
      <vt:lpstr>Debugging Event-Driven Programs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311</dc:title>
  <dc:subject/>
  <dc:creator>Paul Beame</dc:creator>
  <cp:keywords/>
  <dc:description/>
  <cp:lastModifiedBy>Matthew Wang</cp:lastModifiedBy>
  <cp:revision>669</cp:revision>
  <cp:lastPrinted>2024-10-03T01:33:30Z</cp:lastPrinted>
  <dcterms:created xsi:type="dcterms:W3CDTF">2013-01-07T07:20:47Z</dcterms:created>
  <dcterms:modified xsi:type="dcterms:W3CDTF">2025-04-02T16:47:43Z</dcterms:modified>
  <cp:category/>
</cp:coreProperties>
</file>