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28" r:id="rId2"/>
    <p:sldId id="529" r:id="rId3"/>
    <p:sldId id="500" r:id="rId4"/>
    <p:sldId id="498" r:id="rId5"/>
    <p:sldId id="501" r:id="rId6"/>
    <p:sldId id="502" r:id="rId7"/>
    <p:sldId id="503" r:id="rId8"/>
    <p:sldId id="504" r:id="rId9"/>
    <p:sldId id="505" r:id="rId10"/>
    <p:sldId id="506" r:id="rId11"/>
    <p:sldId id="507" r:id="rId12"/>
    <p:sldId id="509" r:id="rId13"/>
    <p:sldId id="510" r:id="rId14"/>
    <p:sldId id="511" r:id="rId15"/>
    <p:sldId id="527" r:id="rId16"/>
    <p:sldId id="514" r:id="rId17"/>
    <p:sldId id="515" r:id="rId18"/>
    <p:sldId id="516" r:id="rId19"/>
    <p:sldId id="517" r:id="rId20"/>
    <p:sldId id="518" r:id="rId21"/>
    <p:sldId id="523" r:id="rId22"/>
    <p:sldId id="519" r:id="rId23"/>
    <p:sldId id="520" r:id="rId24"/>
    <p:sldId id="525" r:id="rId25"/>
    <p:sldId id="526" r:id="rId26"/>
    <p:sldId id="521" r:id="rId27"/>
    <p:sldId id="508" r:id="rId28"/>
    <p:sldId id="524" r:id="rId29"/>
  </p:sldIdLst>
  <p:sldSz cx="9144000" cy="6858000" type="screen4x3"/>
  <p:notesSz cx="6934200" cy="9220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53" autoAdjust="0"/>
    <p:restoredTop sz="84490" autoAdjust="0"/>
  </p:normalViewPr>
  <p:slideViewPr>
    <p:cSldViewPr>
      <p:cViewPr varScale="1">
        <p:scale>
          <a:sx n="97" d="100"/>
          <a:sy n="97" d="100"/>
        </p:scale>
        <p:origin x="21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368"/>
    </p:cViewPr>
  </p:sorterViewPr>
  <p:notesViewPr>
    <p:cSldViewPr>
      <p:cViewPr varScale="1">
        <p:scale>
          <a:sx n="115" d="100"/>
          <a:sy n="115" d="100"/>
        </p:scale>
        <p:origin x="3912" y="21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area where Stanford does better: almost every student considers founding a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93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6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crunch.com/2021/01/26/how-atlantas-calendly-turned-a-scheduling-nightmare-into-a-3b-startup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ex.com/blog/pre-seed-vs-seed-funding-round-what-is-the-differen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599a1/22wi/" TargetMode="External"/><Relationship Id="rId2" Type="http://schemas.openxmlformats.org/officeDocument/2006/relationships/hyperlink" Target="https://comotion.uw.edu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E5D2-A71D-5067-3782-09DB10A94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59336-D065-00D0-2F83-11747E321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evaluations due by Sunday</a:t>
            </a:r>
          </a:p>
          <a:p>
            <a:pPr lvl="1"/>
            <a:r>
              <a:rPr lang="en-US" sz="2000" dirty="0"/>
              <a:t>would like to see 50+% participation</a:t>
            </a:r>
          </a:p>
          <a:p>
            <a:pPr lvl="1"/>
            <a:endParaRPr lang="en-US" sz="2000" dirty="0"/>
          </a:p>
          <a:p>
            <a:r>
              <a:rPr lang="en-US" dirty="0"/>
              <a:t>Final exam next Tuesday in KNE 220</a:t>
            </a:r>
          </a:p>
          <a:p>
            <a:pPr lvl="1"/>
            <a:r>
              <a:rPr lang="en-US" sz="2000" dirty="0"/>
              <a:t>section B at 2:30 – 4:20</a:t>
            </a:r>
          </a:p>
          <a:p>
            <a:pPr lvl="1"/>
            <a:r>
              <a:rPr lang="en-US" sz="2000" dirty="0"/>
              <a:t>section A at 4:30 – 6:20</a:t>
            </a:r>
          </a:p>
          <a:p>
            <a:pPr lvl="1"/>
            <a:endParaRPr lang="en-US" sz="2000" dirty="0"/>
          </a:p>
          <a:p>
            <a:r>
              <a:rPr lang="en-US" dirty="0"/>
              <a:t>No notes or devices</a:t>
            </a:r>
          </a:p>
          <a:p>
            <a:endParaRPr lang="en-US" dirty="0"/>
          </a:p>
          <a:p>
            <a:r>
              <a:rPr lang="en-US" dirty="0"/>
              <a:t>Midterm was 50 minutes and had 5 problems</a:t>
            </a:r>
          </a:p>
          <a:p>
            <a:r>
              <a:rPr lang="en-US" dirty="0"/>
              <a:t>Final is 110 minutes, so…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E074B-F4E8-7E28-9AAA-6B073027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73293-5C7B-25ED-7CB3-90943579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5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15442-A757-8C98-6303-79416A71B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6F0F0-8C56-0CFC-8298-67D5F5C4B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sources of funding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Debt</a:t>
            </a:r>
            <a:r>
              <a:rPr lang="en-US" dirty="0"/>
              <a:t>: a loan</a:t>
            </a:r>
          </a:p>
          <a:p>
            <a:pPr marL="857250" lvl="1" indent="-457200"/>
            <a:r>
              <a:rPr lang="en-US" sz="2200" dirty="0"/>
              <a:t>low up-side (fixed percentage)</a:t>
            </a:r>
          </a:p>
          <a:p>
            <a:pPr marL="857250" lvl="1" indent="-457200"/>
            <a:r>
              <a:rPr lang="en-US" sz="2200" dirty="0"/>
              <a:t>debt holders have low risk tolerance</a:t>
            </a:r>
          </a:p>
          <a:p>
            <a:pPr marL="1257300" lvl="2" indent="-457200"/>
            <a:r>
              <a:rPr lang="en-US" sz="2000" dirty="0"/>
              <a:t>frequently want collateral to limit downside</a:t>
            </a:r>
          </a:p>
          <a:p>
            <a:pPr marL="1257300" lvl="2" indent="-457200"/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Equity</a:t>
            </a:r>
            <a:r>
              <a:rPr lang="en-US" dirty="0"/>
              <a:t>: exchange for part of all future profits</a:t>
            </a:r>
          </a:p>
          <a:p>
            <a:pPr marL="857250" lvl="1" indent="-457200"/>
            <a:r>
              <a:rPr lang="en-US" sz="2200" dirty="0"/>
              <a:t>unlimited up-side</a:t>
            </a:r>
          </a:p>
          <a:p>
            <a:pPr marL="857250" lvl="1" indent="-457200"/>
            <a:r>
              <a:rPr lang="en-US" sz="2200" dirty="0"/>
              <a:t>equity investors have high risk tolerance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01EEDE-1356-A08F-836A-DCD8AC86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61692-2707-99AE-090B-79F97B38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53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29C33-CA8B-7245-9D0F-003227CA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Angel Investors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3E7EB-753F-7F71-3E44-780273A1F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risk-tolerant investors are “angels”</a:t>
            </a:r>
          </a:p>
          <a:p>
            <a:pPr lvl="1"/>
            <a:r>
              <a:rPr lang="en-US" sz="2200" dirty="0"/>
              <a:t>they invest when no one else will</a:t>
            </a:r>
          </a:p>
          <a:p>
            <a:pPr lvl="1"/>
            <a:endParaRPr lang="en-US" sz="2200" dirty="0"/>
          </a:p>
          <a:p>
            <a:r>
              <a:rPr lang="en-US" dirty="0"/>
              <a:t>Thomas Edison’s story is widely known</a:t>
            </a:r>
          </a:p>
          <a:p>
            <a:pPr lvl="1"/>
            <a:r>
              <a:rPr lang="en-US" sz="2200" dirty="0"/>
              <a:t>invented the light bulb and electric lighting</a:t>
            </a:r>
          </a:p>
          <a:p>
            <a:pPr lvl="1"/>
            <a:r>
              <a:rPr lang="en-US" sz="2200" dirty="0"/>
              <a:t>took years of hard work</a:t>
            </a:r>
          </a:p>
          <a:p>
            <a:pPr lvl="1"/>
            <a:r>
              <a:rPr lang="en-US" sz="2200" dirty="0"/>
              <a:t>who paid for it?</a:t>
            </a:r>
          </a:p>
          <a:p>
            <a:pPr lvl="1"/>
            <a:endParaRPr lang="en-US" sz="2200" dirty="0"/>
          </a:p>
          <a:p>
            <a:r>
              <a:rPr lang="en-US" dirty="0"/>
              <a:t>He had an angel investor</a:t>
            </a:r>
          </a:p>
          <a:p>
            <a:pPr lvl="1"/>
            <a:r>
              <a:rPr lang="en-US" sz="2200" dirty="0"/>
              <a:t>found more money each time Edison ran out</a:t>
            </a:r>
          </a:p>
          <a:p>
            <a:pPr lvl="1"/>
            <a:r>
              <a:rPr lang="en-US" sz="2200" dirty="0"/>
              <a:t>that part of the story is often left out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B80C4-FCCB-A76E-8F2E-EEC1DC1FA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7F77E-C4E4-8A79-E262-BA179C0B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0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3B84-8906-E28C-0B8F-4499936C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Rounds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8467-C5CF-50B9-1241-E573BD2A0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 Pre-seed			angels</a:t>
            </a:r>
          </a:p>
          <a:p>
            <a:pPr marL="0" indent="0">
              <a:buNone/>
            </a:pPr>
            <a:r>
              <a:rPr lang="en-US" dirty="0"/>
              <a:t>    Series Seed		VC firms / angels</a:t>
            </a:r>
          </a:p>
          <a:p>
            <a:pPr marL="0" indent="0">
              <a:buNone/>
            </a:pPr>
            <a:r>
              <a:rPr lang="en-US" dirty="0"/>
              <a:t>    Series A			VC firms / institutions</a:t>
            </a:r>
          </a:p>
          <a:p>
            <a:pPr marL="0" indent="0">
              <a:buNone/>
            </a:pPr>
            <a:r>
              <a:rPr lang="en-US" dirty="0"/>
              <a:t>    Series B			…</a:t>
            </a:r>
          </a:p>
          <a:p>
            <a:pPr marL="0" indent="0">
              <a:buNone/>
            </a:pPr>
            <a:r>
              <a:rPr lang="en-US" dirty="0"/>
              <a:t>    …</a:t>
            </a:r>
          </a:p>
          <a:p>
            <a:pPr marL="0" indent="0">
              <a:buNone/>
            </a:pPr>
            <a:r>
              <a:rPr lang="en-US" dirty="0"/>
              <a:t>    IPO				public market investors</a:t>
            </a:r>
          </a:p>
          <a:p>
            <a:pPr marL="0" indent="0">
              <a:buNone/>
            </a:pPr>
            <a:r>
              <a:rPr lang="en-US" dirty="0"/>
              <a:t>    Debt			banks / investors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Each stage is less risky than previous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2F7EF-A103-DB57-C1BF-BA2D7142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39002-07F0-5914-C230-096E6832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6" name="Picture 2" descr="Mary Poppins (film) - Wikipedia">
            <a:extLst>
              <a:ext uri="{FF2B5EF4-FFF2-40B4-BE49-F238E27FC236}">
                <a16:creationId xmlns:a16="http://schemas.microsoft.com/office/drawing/2014/main" id="{D664847D-316E-F78F-D8B0-0E05FAFE82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" r="10447"/>
          <a:stretch/>
        </p:blipFill>
        <p:spPr bwMode="auto">
          <a:xfrm>
            <a:off x="7162800" y="5001698"/>
            <a:ext cx="1473200" cy="126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rk Cuban Is Very 'Bummed Out' That Chris Sacca Is Retiring From 'Shark  Tank' and VC | Inc.com">
            <a:extLst>
              <a:ext uri="{FF2B5EF4-FFF2-40B4-BE49-F238E27FC236}">
                <a16:creationId xmlns:a16="http://schemas.microsoft.com/office/drawing/2014/main" id="{76B921D8-6AAC-4410-F7AC-24511C10FC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9" t="1882" r="27069" b="-1882"/>
          <a:stretch/>
        </p:blipFill>
        <p:spPr bwMode="auto">
          <a:xfrm>
            <a:off x="7162800" y="1472609"/>
            <a:ext cx="1473200" cy="131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733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3B84-8906-E28C-0B8F-4499936C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Rounds Sizes (Median)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8467-C5CF-50B9-1241-E573BD2A0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		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   Pre-seed			hundreds of thousands</a:t>
            </a:r>
          </a:p>
          <a:p>
            <a:pPr marL="0" indent="0">
              <a:buNone/>
            </a:pPr>
            <a:r>
              <a:rPr lang="en-US" dirty="0"/>
              <a:t>    Series Seed		low single-digit millions</a:t>
            </a:r>
          </a:p>
          <a:p>
            <a:pPr marL="0" indent="0">
              <a:buNone/>
            </a:pPr>
            <a:r>
              <a:rPr lang="en-US" dirty="0"/>
              <a:t>    Series A			high single-digit millions</a:t>
            </a:r>
          </a:p>
          <a:p>
            <a:pPr marL="0" indent="0">
              <a:buNone/>
            </a:pPr>
            <a:r>
              <a:rPr lang="en-US" dirty="0"/>
              <a:t>    Series B			tens of millions</a:t>
            </a:r>
          </a:p>
          <a:p>
            <a:pPr marL="0" indent="0">
              <a:buNone/>
            </a:pPr>
            <a:r>
              <a:rPr lang="en-US" dirty="0"/>
              <a:t>   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if you’re not comfortable raising such amounts?</a:t>
            </a:r>
          </a:p>
          <a:p>
            <a:pPr lvl="1"/>
            <a:r>
              <a:rPr lang="en-US" sz="2000" dirty="0"/>
              <a:t>there are ways to raise smaller amounts (more later)</a:t>
            </a:r>
          </a:p>
          <a:p>
            <a:pPr lvl="1"/>
            <a:r>
              <a:rPr lang="en-US" sz="2000" dirty="0"/>
              <a:t>you also might be misunderstanding the relationship between founders and investors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2F7EF-A103-DB57-C1BF-BA2D7142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39002-07F0-5914-C230-096E6832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9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5056-C5B0-B6C0-EA64-4C8CAE48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C6482-A930-72A1-40AE-A05F4C89E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old saying in finance:</a:t>
            </a:r>
          </a:p>
          <a:p>
            <a:pPr marL="0" indent="0">
              <a:buNone/>
            </a:pPr>
            <a:r>
              <a:rPr lang="en-US" sz="2000" dirty="0"/>
              <a:t>	When you owe the bank $100, that’s your problem.</a:t>
            </a:r>
          </a:p>
          <a:p>
            <a:pPr marL="0" indent="0">
              <a:buNone/>
            </a:pPr>
            <a:r>
              <a:rPr lang="en-US" sz="2000" dirty="0"/>
              <a:t>	When you owe the bank $100m, that’s the bank’s problem.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bigger the check, the more </a:t>
            </a:r>
            <a:r>
              <a:rPr lang="en-US" i="1" dirty="0"/>
              <a:t>they</a:t>
            </a:r>
            <a:r>
              <a:rPr lang="en-US" dirty="0"/>
              <a:t> work for </a:t>
            </a:r>
            <a:r>
              <a:rPr lang="en-US" i="1" dirty="0"/>
              <a:t>you</a:t>
            </a:r>
            <a:endParaRPr lang="en-US" dirty="0"/>
          </a:p>
          <a:p>
            <a:pPr lvl="1"/>
            <a:r>
              <a:rPr lang="en-US" sz="2000" dirty="0"/>
              <a:t>they don’t want to lose the money invested</a:t>
            </a:r>
          </a:p>
          <a:p>
            <a:pPr lvl="1"/>
            <a:r>
              <a:rPr lang="en-US" sz="2000" dirty="0"/>
              <a:t>they don’t want a bad result on their investment record</a:t>
            </a:r>
          </a:p>
          <a:p>
            <a:pPr lvl="2"/>
            <a:r>
              <a:rPr lang="en-US" sz="2000" dirty="0"/>
              <a:t>“an investment is an </a:t>
            </a:r>
            <a:r>
              <a:rPr lang="en-US" sz="2000" i="1" dirty="0"/>
              <a:t>endorsement</a:t>
            </a:r>
            <a:r>
              <a:rPr lang="en-US" sz="2000" dirty="0"/>
              <a:t> of that company as the winner in this space” — Secrets of Sand Hill Road</a:t>
            </a:r>
          </a:p>
          <a:p>
            <a:endParaRPr lang="en-US" sz="2000" dirty="0"/>
          </a:p>
          <a:p>
            <a:r>
              <a:rPr lang="en-US" dirty="0"/>
              <a:t>VCs can connect you with customers, potential hires, potential new investors,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E5866-0FC3-2C2D-1A99-C6DC22EA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BB17D-6C3D-1AB2-F2FB-F001C5C6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5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5056-C5B0-B6C0-EA64-4C8CAE48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C6482-A930-72A1-40AE-A05F4C89E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to sell 20-30% of the company in each round</a:t>
            </a:r>
          </a:p>
          <a:p>
            <a:pPr lvl="1"/>
            <a:r>
              <a:rPr lang="en-US" sz="2200" dirty="0"/>
              <a:t>“dilution” of earlier investors</a:t>
            </a:r>
          </a:p>
          <a:p>
            <a:pPr lvl="1"/>
            <a:r>
              <a:rPr lang="en-US" sz="2200" dirty="0"/>
              <a:t>each round usually includes an option pool</a:t>
            </a:r>
          </a:p>
          <a:p>
            <a:pPr lvl="2"/>
            <a:r>
              <a:rPr lang="en-US" sz="2000" dirty="0"/>
              <a:t>used to hire &amp; replenish the founders’ stake</a:t>
            </a:r>
          </a:p>
          <a:p>
            <a:pPr lvl="1"/>
            <a:endParaRPr lang="en-US" sz="2200" dirty="0"/>
          </a:p>
          <a:p>
            <a:r>
              <a:rPr lang="en-US" b="1" dirty="0"/>
              <a:t>Recall</a:t>
            </a:r>
            <a:r>
              <a:rPr lang="en-US" dirty="0"/>
              <a:t>: only need funding when revenue &lt; expenses</a:t>
            </a:r>
          </a:p>
          <a:p>
            <a:pPr lvl="1"/>
            <a:r>
              <a:rPr lang="en-US" sz="2200" dirty="0"/>
              <a:t>paying customers reduce the need for more funding</a:t>
            </a:r>
          </a:p>
          <a:p>
            <a:pPr lvl="2"/>
            <a:r>
              <a:rPr lang="en-US" sz="2000" dirty="0"/>
              <a:t>also shows that you’re building the right product</a:t>
            </a:r>
          </a:p>
          <a:p>
            <a:pPr lvl="1"/>
            <a:r>
              <a:rPr lang="en-US" sz="2200" dirty="0"/>
              <a:t>can “self-fund” if expenses are low enough</a:t>
            </a:r>
          </a:p>
          <a:p>
            <a:pPr lvl="2"/>
            <a:r>
              <a:rPr lang="en-US" sz="2000" dirty="0"/>
              <a:t>friends &amp; family are sometimes an option</a:t>
            </a:r>
          </a:p>
          <a:p>
            <a:pPr lvl="2"/>
            <a:r>
              <a:rPr lang="en-US" sz="2000" dirty="0"/>
              <a:t>some startups have skipped early rounds (e.g., </a:t>
            </a:r>
            <a:r>
              <a:rPr lang="en-US" sz="2000" dirty="0">
                <a:hlinkClick r:id="rId2"/>
              </a:rPr>
              <a:t>Calendly</a:t>
            </a:r>
            <a:r>
              <a:rPr lang="en-US" sz="2000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E5866-0FC3-2C2D-1A99-C6DC22EA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BB17D-6C3D-1AB2-F2FB-F001C5C6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7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3B84-8906-E28C-0B8F-4499936C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Stages (a16z)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8467-C5CF-50B9-1241-E573BD2A0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Pre-seed</a:t>
            </a:r>
          </a:p>
          <a:p>
            <a:pPr marL="0" indent="0">
              <a:buNone/>
            </a:pPr>
            <a:r>
              <a:rPr lang="en-US" dirty="0"/>
              <a:t>    Series Seed</a:t>
            </a:r>
          </a:p>
          <a:p>
            <a:pPr marL="0" indent="0">
              <a:buNone/>
            </a:pPr>
            <a:r>
              <a:rPr lang="en-US" dirty="0"/>
              <a:t>    Series A</a:t>
            </a:r>
          </a:p>
          <a:p>
            <a:pPr marL="0" indent="0">
              <a:buNone/>
            </a:pPr>
            <a:r>
              <a:rPr lang="en-US" dirty="0"/>
              <a:t>    Series B</a:t>
            </a:r>
          </a:p>
          <a:p>
            <a:pPr marL="0" indent="0">
              <a:buNone/>
            </a:pPr>
            <a:r>
              <a:rPr lang="en-US" dirty="0"/>
              <a:t>    …</a:t>
            </a:r>
          </a:p>
          <a:p>
            <a:pPr marL="0" indent="0">
              <a:buNone/>
            </a:pPr>
            <a:r>
              <a:rPr lang="en-US" dirty="0"/>
              <a:t>    IPO	</a:t>
            </a:r>
          </a:p>
          <a:p>
            <a:pPr marL="0" indent="0">
              <a:buNone/>
            </a:pPr>
            <a:r>
              <a:rPr lang="en-US" dirty="0"/>
              <a:t>    Debt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2F7EF-A103-DB57-C1BF-BA2D7142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39002-07F0-5914-C230-096E6832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A977DEDE-2A8F-3475-7104-4C01B17D00AE}"/>
              </a:ext>
            </a:extLst>
          </p:cNvPr>
          <p:cNvSpPr/>
          <p:nvPr/>
        </p:nvSpPr>
        <p:spPr>
          <a:xfrm>
            <a:off x="2895600" y="1905000"/>
            <a:ext cx="152400" cy="12192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E855CF8-8CC1-6671-30EA-CB65C2EF7947}"/>
              </a:ext>
            </a:extLst>
          </p:cNvPr>
          <p:cNvSpPr/>
          <p:nvPr/>
        </p:nvSpPr>
        <p:spPr>
          <a:xfrm>
            <a:off x="2895600" y="3238500"/>
            <a:ext cx="152400" cy="12192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E6960E37-B6F3-BBAA-FCA6-BF7F045B46B0}"/>
              </a:ext>
            </a:extLst>
          </p:cNvPr>
          <p:cNvSpPr/>
          <p:nvPr/>
        </p:nvSpPr>
        <p:spPr>
          <a:xfrm>
            <a:off x="2895600" y="4572000"/>
            <a:ext cx="152400" cy="12192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3DC53-EC4A-CA96-2CBB-5BE3114A8C1F}"/>
              </a:ext>
            </a:extLst>
          </p:cNvPr>
          <p:cNvSpPr txBox="1"/>
          <p:nvPr/>
        </p:nvSpPr>
        <p:spPr>
          <a:xfrm>
            <a:off x="3265966" y="2296632"/>
            <a:ext cx="37802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Product stage</a:t>
            </a:r>
          </a:p>
          <a:p>
            <a:pPr marL="644652" lvl="1" indent="-342900">
              <a:buFont typeface="System Font Regular"/>
              <a:buChar char="–"/>
            </a:pPr>
            <a:r>
              <a:rPr lang="en-US" sz="2000" dirty="0">
                <a:latin typeface="+mn-lt"/>
              </a:rPr>
              <a:t>finding product / market fit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5AD43B-E63C-C597-0367-7A8D52BDCE17}"/>
              </a:ext>
            </a:extLst>
          </p:cNvPr>
          <p:cNvSpPr txBox="1"/>
          <p:nvPr/>
        </p:nvSpPr>
        <p:spPr>
          <a:xfrm>
            <a:off x="3265966" y="3623699"/>
            <a:ext cx="30844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Growth stage</a:t>
            </a:r>
          </a:p>
          <a:p>
            <a:pPr marL="644652" lvl="1" indent="-342900">
              <a:buFont typeface="System Font Regular"/>
              <a:buChar char="–"/>
            </a:pPr>
            <a:r>
              <a:rPr lang="en-US" sz="2000" dirty="0">
                <a:latin typeface="+mn-lt"/>
              </a:rPr>
              <a:t>taking market share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8BF1F3-FE29-B7A4-6C9C-276F917C4358}"/>
              </a:ext>
            </a:extLst>
          </p:cNvPr>
          <p:cNvSpPr txBox="1"/>
          <p:nvPr/>
        </p:nvSpPr>
        <p:spPr>
          <a:xfrm>
            <a:off x="3265965" y="4950766"/>
            <a:ext cx="4307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Operations stage</a:t>
            </a:r>
          </a:p>
          <a:p>
            <a:pPr marL="644652" lvl="1" indent="-342900">
              <a:buFont typeface="System Font Regular"/>
              <a:buChar char="–"/>
            </a:pPr>
            <a:r>
              <a:rPr lang="en-US" sz="2000" dirty="0">
                <a:latin typeface="+mn-lt"/>
              </a:rPr>
              <a:t>improving margins &amp; efficiency</a:t>
            </a:r>
          </a:p>
        </p:txBody>
      </p:sp>
    </p:spTree>
    <p:extLst>
      <p:ext uri="{BB962C8B-B14F-4D97-AF65-F5344CB8AC3E}">
        <p14:creationId xmlns:p14="http://schemas.microsoft.com/office/powerpoint/2010/main" val="2890221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3B84-8906-E28C-0B8F-4499936C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Stages (a16z)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8467-C5CF-50B9-1241-E573BD2A0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Pre-seed</a:t>
            </a:r>
          </a:p>
          <a:p>
            <a:pPr marL="0" indent="0">
              <a:buNone/>
            </a:pPr>
            <a:r>
              <a:rPr lang="en-US" dirty="0"/>
              <a:t>    Series Seed</a:t>
            </a:r>
          </a:p>
          <a:p>
            <a:pPr marL="0" indent="0">
              <a:buNone/>
            </a:pPr>
            <a:r>
              <a:rPr lang="en-US" dirty="0"/>
              <a:t>    Series A</a:t>
            </a:r>
          </a:p>
          <a:p>
            <a:pPr marL="0" indent="0">
              <a:buNone/>
            </a:pPr>
            <a:r>
              <a:rPr lang="en-US" dirty="0"/>
              <a:t>    …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Founders of businesses raising Series A/B rounds…</a:t>
            </a:r>
          </a:p>
          <a:p>
            <a:pPr lvl="1"/>
            <a:r>
              <a:rPr lang="en-US" sz="2000" dirty="0"/>
              <a:t>will typically be millionaires on paper</a:t>
            </a:r>
          </a:p>
          <a:p>
            <a:pPr lvl="1"/>
            <a:r>
              <a:rPr lang="en-US" sz="2000" dirty="0"/>
              <a:t>will have lots of help from their investors</a:t>
            </a:r>
          </a:p>
          <a:p>
            <a:pPr lvl="1"/>
            <a:endParaRPr lang="en-US" sz="2000" dirty="0"/>
          </a:p>
          <a:p>
            <a:r>
              <a:rPr lang="en-US" dirty="0"/>
              <a:t>Let’s just focus on the product stage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2F7EF-A103-DB57-C1BF-BA2D7142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39002-07F0-5914-C230-096E6832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A977DEDE-2A8F-3475-7104-4C01B17D00AE}"/>
              </a:ext>
            </a:extLst>
          </p:cNvPr>
          <p:cNvSpPr/>
          <p:nvPr/>
        </p:nvSpPr>
        <p:spPr>
          <a:xfrm>
            <a:off x="2895600" y="1905000"/>
            <a:ext cx="152400" cy="12192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3DC53-EC4A-CA96-2CBB-5BE3114A8C1F}"/>
              </a:ext>
            </a:extLst>
          </p:cNvPr>
          <p:cNvSpPr txBox="1"/>
          <p:nvPr/>
        </p:nvSpPr>
        <p:spPr>
          <a:xfrm>
            <a:off x="3265966" y="2296632"/>
            <a:ext cx="37802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Product stage</a:t>
            </a:r>
          </a:p>
          <a:p>
            <a:pPr marL="644652" lvl="1" indent="-342900">
              <a:buFont typeface="System Font Regular"/>
              <a:buChar char="–"/>
            </a:pPr>
            <a:r>
              <a:rPr lang="en-US" sz="2000" dirty="0">
                <a:latin typeface="+mn-lt"/>
              </a:rPr>
              <a:t>finding product / market fit</a:t>
            </a:r>
          </a:p>
        </p:txBody>
      </p:sp>
    </p:spTree>
    <p:extLst>
      <p:ext uri="{BB962C8B-B14F-4D97-AF65-F5344CB8AC3E}">
        <p14:creationId xmlns:p14="http://schemas.microsoft.com/office/powerpoint/2010/main" val="2338749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55114-F54D-1CF0-0BD0-DFCA7638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A/B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6E4CA-C503-E3CF-5630-A122CBF81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clear “product / market” fit (PMF)</a:t>
            </a:r>
          </a:p>
          <a:p>
            <a:pPr lvl="1"/>
            <a:r>
              <a:rPr lang="en-US" sz="2000" dirty="0"/>
              <a:t>lots of paying customers</a:t>
            </a:r>
          </a:p>
          <a:p>
            <a:pPr lvl="2"/>
            <a:r>
              <a:rPr lang="en-US" sz="2000" dirty="0"/>
              <a:t>e.g., $1m in annual recurring revenue</a:t>
            </a:r>
          </a:p>
          <a:p>
            <a:pPr lvl="1"/>
            <a:r>
              <a:rPr lang="en-US" sz="2000" dirty="0"/>
              <a:t>core group of customers that </a:t>
            </a:r>
            <a:r>
              <a:rPr lang="en-US" sz="2000" i="1" dirty="0"/>
              <a:t>love</a:t>
            </a:r>
            <a:r>
              <a:rPr lang="en-US" sz="2000" dirty="0"/>
              <a:t> the product</a:t>
            </a:r>
          </a:p>
          <a:p>
            <a:pPr lvl="2"/>
            <a:r>
              <a:rPr lang="en-US" sz="2000" dirty="0"/>
              <a:t>high engagement</a:t>
            </a:r>
          </a:p>
          <a:p>
            <a:pPr lvl="1"/>
            <a:endParaRPr lang="en-US" sz="2000" dirty="0"/>
          </a:p>
          <a:p>
            <a:r>
              <a:rPr lang="en-US" dirty="0"/>
              <a:t>Raising money to switch into growth mode</a:t>
            </a:r>
          </a:p>
          <a:p>
            <a:pPr lvl="1"/>
            <a:r>
              <a:rPr lang="en-US" sz="2000" dirty="0"/>
              <a:t>hire more people to expand the product</a:t>
            </a:r>
          </a:p>
          <a:p>
            <a:pPr lvl="1"/>
            <a:r>
              <a:rPr lang="en-US" sz="2000" dirty="0"/>
              <a:t>spend on advertising and marketing</a:t>
            </a:r>
          </a:p>
          <a:p>
            <a:pPr lvl="1"/>
            <a:r>
              <a:rPr lang="en-US" sz="2000" dirty="0"/>
              <a:t>capture market share before bigger competitors arrive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E8F469-EB29-0ADC-1B73-C4855891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4F724-5AAB-6F08-5F3C-74BE5574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80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05D68-0D1B-E346-C974-6ADC7C13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Pre-Seed &amp; Seed Funding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7F85D-0E18-3783-D87B-E8650353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026" name="Picture 2" descr="body content">
            <a:extLst>
              <a:ext uri="{FF2B5EF4-FFF2-40B4-BE49-F238E27FC236}">
                <a16:creationId xmlns:a16="http://schemas.microsoft.com/office/drawing/2014/main" id="{CB081486-80E1-5489-FC80-0BDFF573D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02" y="1400145"/>
            <a:ext cx="6528329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038CF0-2D26-4343-BF36-2B202EA6C206}"/>
              </a:ext>
            </a:extLst>
          </p:cNvPr>
          <p:cNvSpPr txBox="1"/>
          <p:nvPr/>
        </p:nvSpPr>
        <p:spPr>
          <a:xfrm>
            <a:off x="2354085" y="6324600"/>
            <a:ext cx="4435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from </a:t>
            </a:r>
            <a:r>
              <a:rPr lang="en-US" sz="2000" dirty="0">
                <a:latin typeface="+mn-lt"/>
                <a:hlinkClick r:id="rId3"/>
              </a:rPr>
              <a:t>brex.com</a:t>
            </a:r>
            <a:r>
              <a:rPr lang="en-US" sz="2000" dirty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(numbers updated for 2022)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7A2F62-9869-B2ED-D9B9-41AFF7027349}"/>
              </a:ext>
            </a:extLst>
          </p:cNvPr>
          <p:cNvSpPr txBox="1"/>
          <p:nvPr/>
        </p:nvSpPr>
        <p:spPr>
          <a:xfrm>
            <a:off x="4191000" y="2543145"/>
            <a:ext cx="955711" cy="246221"/>
          </a:xfrm>
          <a:prstGeom prst="rect">
            <a:avLst/>
          </a:prstGeom>
          <a:solidFill>
            <a:srgbClr val="FBBD9B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$500k – $1m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DA9997-11F8-C83E-F556-885319C52EDC}"/>
              </a:ext>
            </a:extLst>
          </p:cNvPr>
          <p:cNvSpPr txBox="1"/>
          <p:nvPr/>
        </p:nvSpPr>
        <p:spPr>
          <a:xfrm>
            <a:off x="6477000" y="2420034"/>
            <a:ext cx="857927" cy="246221"/>
          </a:xfrm>
          <a:prstGeom prst="rect">
            <a:avLst/>
          </a:prstGeom>
          <a:solidFill>
            <a:srgbClr val="FBBD9B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$2m – $5m </a:t>
            </a:r>
          </a:p>
        </p:txBody>
      </p:sp>
    </p:spTree>
    <p:extLst>
      <p:ext uri="{BB962C8B-B14F-4D97-AF65-F5344CB8AC3E}">
        <p14:creationId xmlns:p14="http://schemas.microsoft.com/office/powerpoint/2010/main" val="302131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E5D2-A71D-5067-3782-09DB10A94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59336-D065-00D0-2F83-11747E321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most 9 problems</a:t>
            </a:r>
          </a:p>
          <a:p>
            <a:pPr lvl="1"/>
            <a:endParaRPr lang="en-US" sz="2000" dirty="0"/>
          </a:p>
          <a:p>
            <a:r>
              <a:rPr lang="en-US" dirty="0"/>
              <a:t>5 problems on reasoning &amp; testing</a:t>
            </a:r>
          </a:p>
          <a:p>
            <a:pPr lvl="1"/>
            <a:r>
              <a:rPr lang="en-US" sz="2000" dirty="0"/>
              <a:t>primary focus, as promised</a:t>
            </a:r>
          </a:p>
          <a:p>
            <a:pPr lvl="1"/>
            <a:r>
              <a:rPr lang="en-US" sz="2000" dirty="0"/>
              <a:t>three categories of reasoning problems discussed before</a:t>
            </a:r>
          </a:p>
          <a:p>
            <a:pPr lvl="1"/>
            <a:endParaRPr lang="en-US" sz="2000" dirty="0"/>
          </a:p>
          <a:p>
            <a:r>
              <a:rPr lang="en-US" dirty="0"/>
              <a:t>Other large problems on:</a:t>
            </a:r>
          </a:p>
          <a:p>
            <a:pPr lvl="1"/>
            <a:r>
              <a:rPr lang="en-US" sz="2000" dirty="0"/>
              <a:t>generics</a:t>
            </a:r>
          </a:p>
          <a:p>
            <a:pPr lvl="1"/>
            <a:r>
              <a:rPr lang="en-US" sz="2000" dirty="0"/>
              <a:t>subtypes, overloading vs overriding</a:t>
            </a:r>
          </a:p>
          <a:p>
            <a:pPr lvl="1"/>
            <a:r>
              <a:rPr lang="en-US" sz="2000" dirty="0"/>
              <a:t>TypeScript</a:t>
            </a:r>
          </a:p>
          <a:p>
            <a:pPr lvl="1"/>
            <a:endParaRPr lang="en-US" sz="2000" dirty="0"/>
          </a:p>
          <a:p>
            <a:r>
              <a:rPr lang="en-US" dirty="0"/>
              <a:t>Small problems on anything else (comprehensive)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E074B-F4E8-7E28-9AAA-6B073027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73293-5C7B-25ED-7CB3-90943579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76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FEB0-DCE2-F828-E7A4-AA81CDD0C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Product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D0C2-691F-6CA5-3E90-881ABAF46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Minimally-viable product</a:t>
            </a:r>
          </a:p>
          <a:p>
            <a:pPr lvl="1"/>
            <a:r>
              <a:rPr lang="en-US" sz="2200" dirty="0"/>
              <a:t>can raise pre-seed funding</a:t>
            </a:r>
          </a:p>
          <a:p>
            <a:pPr lvl="1"/>
            <a:endParaRPr lang="en-US" sz="2200" dirty="0"/>
          </a:p>
          <a:p>
            <a:r>
              <a:rPr lang="en-US" dirty="0"/>
              <a:t>Some evidence of PMF / traction</a:t>
            </a:r>
          </a:p>
          <a:p>
            <a:pPr lvl="1"/>
            <a:r>
              <a:rPr lang="en-US" sz="2200" dirty="0"/>
              <a:t>can raise seed funding</a:t>
            </a:r>
          </a:p>
          <a:p>
            <a:pPr lvl="1"/>
            <a:endParaRPr lang="en-US" sz="2200" dirty="0"/>
          </a:p>
          <a:p>
            <a:r>
              <a:rPr lang="en-US" dirty="0"/>
              <a:t>Clear evidence of PMF (e.g., $1m in ARR)</a:t>
            </a:r>
          </a:p>
          <a:p>
            <a:pPr lvl="1"/>
            <a:r>
              <a:rPr lang="en-US" sz="2200" dirty="0"/>
              <a:t>can raise series A/B funding</a:t>
            </a:r>
          </a:p>
          <a:p>
            <a:pPr lvl="1"/>
            <a:endParaRPr lang="en-US" sz="2200" dirty="0"/>
          </a:p>
          <a:p>
            <a:r>
              <a:rPr lang="en-US" dirty="0"/>
              <a:t>Various forms of evidence of PMF</a:t>
            </a:r>
          </a:p>
          <a:p>
            <a:pPr lvl="1"/>
            <a:r>
              <a:rPr lang="en-US" sz="2200" dirty="0"/>
              <a:t>paying customers, waiting lists, letters of intent, etc.</a:t>
            </a:r>
          </a:p>
          <a:p>
            <a:pPr lvl="1"/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11809-BBC1-D272-3750-976C84CE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F2AE05-8670-65F9-BC60-0B751254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09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FEB0-DCE2-F828-E7A4-AA81CDD0C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Product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D0C2-691F-6CA5-3E90-881ABAF46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funding round is to help get to the next round</a:t>
            </a:r>
          </a:p>
          <a:p>
            <a:pPr lvl="1"/>
            <a:r>
              <a:rPr lang="en-US" sz="2000" dirty="0"/>
              <a:t>have a plan for how the money will accomplish that</a:t>
            </a:r>
          </a:p>
          <a:p>
            <a:pPr lvl="1"/>
            <a:endParaRPr lang="en-US" sz="1800" dirty="0"/>
          </a:p>
          <a:p>
            <a:r>
              <a:rPr lang="en-US" sz="2200" dirty="0"/>
              <a:t>External funding can start with pre-seed round</a:t>
            </a:r>
          </a:p>
          <a:p>
            <a:pPr lvl="1"/>
            <a:endParaRPr lang="en-US" sz="1800" dirty="0"/>
          </a:p>
          <a:p>
            <a:r>
              <a:rPr lang="en-US" sz="2200" dirty="0"/>
              <a:t>Steps involved in pre-seed funding: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find a problem worth solving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identify customers willing to use minimal 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form a C corporation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prepare a pitch to describe your product / business vision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find investors who want to back you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agree on funding terms with a “SAFE”</a:t>
            </a:r>
          </a:p>
          <a:p>
            <a:pPr marL="1314450" lvl="2" indent="-457200"/>
            <a:r>
              <a:rPr lang="en-US" sz="1800" dirty="0"/>
              <a:t>5 pages, just two numbers to agree 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11809-BBC1-D272-3750-976C84CE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F2AE05-8670-65F9-BC60-0B751254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1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F0F34-7764-4F7B-E5D4-C91456E5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Pre-seed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DC503-7620-9B5B-F532-E138C92E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live or recorded</a:t>
            </a:r>
          </a:p>
          <a:p>
            <a:pPr lvl="1"/>
            <a:endParaRPr lang="en-US" sz="2000" dirty="0"/>
          </a:p>
          <a:p>
            <a:r>
              <a:rPr lang="en-US" dirty="0"/>
              <a:t>Questions from potential investors: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Can you </a:t>
            </a:r>
            <a:r>
              <a:rPr lang="en-US" b="1" dirty="0"/>
              <a:t>ship</a:t>
            </a:r>
            <a:r>
              <a:rPr lang="en-US" dirty="0"/>
              <a:t>?</a:t>
            </a:r>
          </a:p>
          <a:p>
            <a:pPr marL="1371600" lvl="2" indent="-274320"/>
            <a:r>
              <a:rPr lang="en-US" sz="2000" dirty="0"/>
              <a:t>need to finish building the 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Can you </a:t>
            </a:r>
            <a:r>
              <a:rPr lang="en-US" b="1" dirty="0"/>
              <a:t>sell</a:t>
            </a:r>
            <a:r>
              <a:rPr lang="en-US" dirty="0"/>
              <a:t>?</a:t>
            </a:r>
          </a:p>
          <a:p>
            <a:pPr marL="1371600" lvl="2" indent="-274320"/>
            <a:r>
              <a:rPr lang="en-US" sz="2000" dirty="0"/>
              <a:t>need customers who want to buy the 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Can you </a:t>
            </a:r>
            <a:r>
              <a:rPr lang="en-US" b="1" dirty="0"/>
              <a:t>hire</a:t>
            </a:r>
            <a:r>
              <a:rPr lang="en-US" dirty="0"/>
              <a:t>?</a:t>
            </a:r>
          </a:p>
          <a:p>
            <a:pPr marL="1371600" lvl="2" indent="-274320"/>
            <a:r>
              <a:rPr lang="en-US" sz="2000" dirty="0"/>
              <a:t>need more than a few people to build most products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164D9-9C42-F869-C949-07DF4224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ABA88-EC82-38C6-E150-4E664743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74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F0F34-7764-4F7B-E5D4-C91456E5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Pre-seed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DC503-7620-9B5B-F532-E138C92E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dirty="0"/>
              <a:t>Can you </a:t>
            </a:r>
            <a:r>
              <a:rPr lang="en-US" b="1" dirty="0"/>
              <a:t>ship</a:t>
            </a:r>
            <a:r>
              <a:rPr lang="en-US" dirty="0"/>
              <a:t>?</a:t>
            </a:r>
          </a:p>
          <a:p>
            <a:pPr marL="971550" lvl="1" indent="-274320"/>
            <a:r>
              <a:rPr lang="en-US" sz="2000" dirty="0"/>
              <a:t>need to finish </a:t>
            </a:r>
            <a:r>
              <a:rPr lang="en-US" sz="2000" u="sng" dirty="0"/>
              <a:t>building</a:t>
            </a:r>
            <a:r>
              <a:rPr lang="en-US" sz="2000" dirty="0"/>
              <a:t> the product</a:t>
            </a:r>
          </a:p>
          <a:p>
            <a:pPr marL="1371600" lvl="2" indent="-274320"/>
            <a:endParaRPr lang="en-US" sz="2000" dirty="0"/>
          </a:p>
          <a:p>
            <a:r>
              <a:rPr lang="en-US" dirty="0"/>
              <a:t>We spent the whole quarter talking about this!</a:t>
            </a:r>
          </a:p>
          <a:p>
            <a:pPr lvl="1"/>
            <a:r>
              <a:rPr lang="en-US" sz="2000" dirty="0"/>
              <a:t>writing high quality code</a:t>
            </a:r>
          </a:p>
          <a:p>
            <a:pPr lvl="1"/>
            <a:r>
              <a:rPr lang="en-US" sz="2000" dirty="0"/>
              <a:t>tools, inspection, and testing</a:t>
            </a:r>
          </a:p>
          <a:p>
            <a:pPr lvl="1"/>
            <a:endParaRPr lang="en-US" sz="2000" dirty="0"/>
          </a:p>
          <a:p>
            <a:r>
              <a:rPr lang="en-US" dirty="0"/>
              <a:t>Pitch includes a demo that shows what you can do</a:t>
            </a:r>
          </a:p>
          <a:p>
            <a:pPr lvl="1"/>
            <a:r>
              <a:rPr lang="en-US" sz="2000" dirty="0"/>
              <a:t>you’ve just seen one!</a:t>
            </a:r>
          </a:p>
          <a:p>
            <a:pPr lvl="1"/>
            <a:endParaRPr lang="en-US" sz="2000" dirty="0"/>
          </a:p>
          <a:p>
            <a:r>
              <a:rPr lang="en-US" dirty="0"/>
              <a:t>You also need product ideas &amp; design</a:t>
            </a:r>
          </a:p>
          <a:p>
            <a:pPr lvl="1"/>
            <a:r>
              <a:rPr lang="en-US" sz="2000" dirty="0"/>
              <a:t>must ship a product that people want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164D9-9C42-F869-C949-07DF4224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ABA88-EC82-38C6-E150-4E664743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0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F0F34-7764-4F7B-E5D4-C91456E5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Pre-seed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DC503-7620-9B5B-F532-E138C92E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 startAt="2"/>
            </a:pPr>
            <a:r>
              <a:rPr lang="en-US" dirty="0"/>
              <a:t>Can you </a:t>
            </a:r>
            <a:r>
              <a:rPr lang="en-US" b="1" dirty="0"/>
              <a:t>sell</a:t>
            </a:r>
            <a:r>
              <a:rPr lang="en-US" dirty="0"/>
              <a:t>?</a:t>
            </a:r>
          </a:p>
          <a:p>
            <a:pPr marL="971550" lvl="1" indent="-274320"/>
            <a:r>
              <a:rPr lang="en-US" sz="2000" dirty="0"/>
              <a:t>need customers who want to buy the product</a:t>
            </a:r>
          </a:p>
          <a:p>
            <a:pPr marL="971550" lvl="1" indent="-274320"/>
            <a:r>
              <a:rPr lang="en-US" sz="2000" dirty="0"/>
              <a:t>what </a:t>
            </a:r>
            <a:r>
              <a:rPr lang="en-US" sz="2000" u="sng" dirty="0"/>
              <a:t>evidence</a:t>
            </a:r>
            <a:r>
              <a:rPr lang="en-US" sz="2000" dirty="0"/>
              <a:t> do you have that they exist?</a:t>
            </a:r>
          </a:p>
          <a:p>
            <a:pPr marL="971550" lvl="1" indent="-274320"/>
            <a:endParaRPr lang="en-US" sz="2000" dirty="0"/>
          </a:p>
          <a:p>
            <a:pPr marL="457200" indent="-274320"/>
            <a:r>
              <a:rPr lang="en-US" sz="2200" dirty="0"/>
              <a:t>Get feedback</a:t>
            </a:r>
          </a:p>
          <a:p>
            <a:pPr marL="857250" lvl="1" indent="-274320"/>
            <a:r>
              <a:rPr lang="en-US" sz="2000" dirty="0"/>
              <a:t>talk to potential customers &amp; investors</a:t>
            </a:r>
          </a:p>
          <a:p>
            <a:pPr marL="857250" lvl="1" indent="-274320"/>
            <a:r>
              <a:rPr lang="en-US" sz="2000" dirty="0"/>
              <a:t>code must work (correctness)</a:t>
            </a:r>
          </a:p>
          <a:p>
            <a:pPr marL="857250" lvl="1" indent="-274320"/>
            <a:endParaRPr lang="en-US" sz="2000" dirty="0"/>
          </a:p>
          <a:p>
            <a:pPr marL="457200" indent="-274320"/>
            <a:r>
              <a:rPr lang="en-US" sz="2200" dirty="0"/>
              <a:t>Hard to get it right the first time</a:t>
            </a:r>
          </a:p>
          <a:p>
            <a:pPr marL="857250" lvl="1" indent="-274320"/>
            <a:r>
              <a:rPr lang="en-US" sz="2000" dirty="0"/>
              <a:t>iterate! (changeability)</a:t>
            </a:r>
          </a:p>
          <a:p>
            <a:pPr marL="857250" lvl="1" indent="-274320"/>
            <a:endParaRPr lang="en-US" sz="2000" dirty="0"/>
          </a:p>
          <a:p>
            <a:pPr marL="457200" indent="-274320"/>
            <a:r>
              <a:rPr lang="en-US" sz="2200" dirty="0"/>
              <a:t>How will you find paying customers?</a:t>
            </a:r>
          </a:p>
          <a:p>
            <a:pPr marL="857250" lvl="1" indent="-274320"/>
            <a:r>
              <a:rPr lang="en-US" sz="2000" dirty="0"/>
              <a:t>have a plan to use the money for this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ABA88-EC82-38C6-E150-4E664743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 descr="Nicholas John Pozega on Twitter: &quot;As of now, Im going to start doing  comission art work for anyone whos interested, whether its pencil, inked  and/or colored! It wont make me rich, but">
            <a:extLst>
              <a:ext uri="{FF2B5EF4-FFF2-40B4-BE49-F238E27FC236}">
                <a16:creationId xmlns:a16="http://schemas.microsoft.com/office/drawing/2014/main" id="{AB7527E8-7216-57E1-41F6-1393F31D0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93423"/>
            <a:ext cx="2422162" cy="30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90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F0F34-7764-4F7B-E5D4-C91456E5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Pre-seed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DC503-7620-9B5B-F532-E138C92E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 startAt="3"/>
            </a:pPr>
            <a:r>
              <a:rPr lang="en-US" dirty="0"/>
              <a:t>Can you </a:t>
            </a:r>
            <a:r>
              <a:rPr lang="en-US" b="1" dirty="0"/>
              <a:t>hire</a:t>
            </a:r>
            <a:r>
              <a:rPr lang="en-US" dirty="0"/>
              <a:t>?</a:t>
            </a:r>
          </a:p>
          <a:p>
            <a:pPr marL="971550" lvl="1" indent="-274320"/>
            <a:r>
              <a:rPr lang="en-US" sz="2000" dirty="0"/>
              <a:t>need more than a few people to build most products</a:t>
            </a:r>
          </a:p>
          <a:p>
            <a:pPr marL="971550" lvl="1" indent="-274320"/>
            <a:r>
              <a:rPr lang="en-US" sz="2000" dirty="0"/>
              <a:t>do you have a </a:t>
            </a:r>
            <a:r>
              <a:rPr lang="en-US" sz="2000" u="sng" dirty="0"/>
              <a:t>story</a:t>
            </a:r>
            <a:r>
              <a:rPr lang="en-US" sz="2000" dirty="0"/>
              <a:t> to convince others to join</a:t>
            </a:r>
          </a:p>
          <a:p>
            <a:pPr marL="971550" lvl="1" indent="-274320"/>
            <a:endParaRPr lang="en-US" sz="2000" dirty="0"/>
          </a:p>
          <a:p>
            <a:pPr marL="457200" indent="-274320"/>
            <a:r>
              <a:rPr lang="en-US" sz="2200" dirty="0"/>
              <a:t>You are asking employees to bet on the company also</a:t>
            </a:r>
          </a:p>
          <a:p>
            <a:pPr marL="857250" lvl="1" indent="-274320"/>
            <a:r>
              <a:rPr lang="en-US" sz="2000" dirty="0"/>
              <a:t>need to sell to them just as much as customers</a:t>
            </a:r>
          </a:p>
          <a:p>
            <a:pPr marL="857250" lvl="1" indent="-274320"/>
            <a:endParaRPr lang="en-US" sz="2000" dirty="0"/>
          </a:p>
          <a:p>
            <a:pPr marL="457200" indent="-274320"/>
            <a:r>
              <a:rPr lang="en-US" sz="2200" dirty="0"/>
              <a:t>You will need more programmers (&amp; designers etc.)</a:t>
            </a:r>
          </a:p>
          <a:p>
            <a:pPr marL="857250" lvl="1" indent="-274320"/>
            <a:r>
              <a:rPr lang="en-US" sz="2000" dirty="0"/>
              <a:t>must contribute quickly (understandability, modularity)</a:t>
            </a:r>
          </a:p>
          <a:p>
            <a:pPr marL="857250" lvl="1" indent="-274320"/>
            <a:r>
              <a:rPr lang="en-US" sz="2000" dirty="0"/>
              <a:t>have a plan to use the money for this</a:t>
            </a:r>
          </a:p>
          <a:p>
            <a:pPr marL="857250" lvl="1" indent="-274320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164D9-9C42-F869-C949-07DF4224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ABA88-EC82-38C6-E150-4E664743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68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C25AF-4CC9-A873-EFB2-C2423C99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to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7DDEA-1442-C8F5-7019-F93FA271B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to hear a lot of “no”s</a:t>
            </a:r>
          </a:p>
          <a:p>
            <a:pPr lvl="1"/>
            <a:r>
              <a:rPr lang="en-US" sz="2000" dirty="0"/>
              <a:t>angel investors may pass on 24 out of 25 pitches</a:t>
            </a:r>
          </a:p>
          <a:p>
            <a:pPr lvl="1"/>
            <a:r>
              <a:rPr lang="en-US" sz="2000" dirty="0"/>
              <a:t>successful companies have had 100 “no”s before a yes</a:t>
            </a:r>
          </a:p>
          <a:p>
            <a:pPr lvl="1"/>
            <a:r>
              <a:rPr lang="en-US" sz="2000" dirty="0"/>
              <a:t>thousands of angel investors… only takes one “yes”</a:t>
            </a:r>
          </a:p>
          <a:p>
            <a:pPr lvl="1"/>
            <a:endParaRPr lang="en-US" sz="2000" dirty="0"/>
          </a:p>
          <a:p>
            <a:r>
              <a:rPr lang="en-US" dirty="0"/>
              <a:t>Hard to know what a particular VC is going to think</a:t>
            </a:r>
          </a:p>
          <a:p>
            <a:pPr lvl="1"/>
            <a:r>
              <a:rPr lang="en-US" sz="2000" dirty="0"/>
              <a:t>a16z: “we invest in good ideas that sounds like bad ideas”</a:t>
            </a:r>
          </a:p>
          <a:p>
            <a:pPr lvl="1"/>
            <a:r>
              <a:rPr lang="en-US" sz="2000" dirty="0"/>
              <a:t>may like the team but not the idea or vice versa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dirty="0"/>
              <a:t>Why back </a:t>
            </a:r>
            <a:r>
              <a:rPr lang="en-US" i="1" dirty="0"/>
              <a:t>this </a:t>
            </a:r>
            <a:r>
              <a:rPr lang="en-US" dirty="0"/>
              <a:t>team going after </a:t>
            </a:r>
            <a:r>
              <a:rPr lang="en-US" i="1" dirty="0"/>
              <a:t>this </a:t>
            </a:r>
            <a:r>
              <a:rPr lang="en-US" dirty="0"/>
              <a:t>idea?</a:t>
            </a:r>
          </a:p>
          <a:p>
            <a:pPr lvl="1"/>
            <a:r>
              <a:rPr lang="en-US" sz="2000" dirty="0"/>
              <a:t>what is your personal connection to the problem solved?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4AA53-610B-D061-6415-0FAB0BB0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9FA6D-18D2-7D38-C6C8-0D42E4AC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03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3C24-6EA7-096B-810A-55D4D0B1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97E4F-5114-9E02-3D96-F1938B4AE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UW </a:t>
            </a:r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CoMotion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sz="2000" dirty="0"/>
              <a:t>startup training</a:t>
            </a:r>
          </a:p>
          <a:p>
            <a:pPr lvl="1"/>
            <a:r>
              <a:rPr lang="en-US" sz="2000" dirty="0"/>
              <a:t>connections and mentoring</a:t>
            </a:r>
          </a:p>
          <a:p>
            <a:pPr lvl="1"/>
            <a:r>
              <a:rPr lang="en-US" sz="2000" dirty="0"/>
              <a:t>office space (part of their startup incubator)</a:t>
            </a:r>
          </a:p>
          <a:p>
            <a:pPr lvl="1"/>
            <a:r>
              <a:rPr lang="en-US" sz="2000" dirty="0"/>
              <a:t>grants based on impact and financial need</a:t>
            </a:r>
          </a:p>
          <a:p>
            <a:pPr lvl="1"/>
            <a:endParaRPr lang="en-US" sz="2000" dirty="0"/>
          </a:p>
          <a:p>
            <a:r>
              <a:rPr lang="en-US" dirty="0"/>
              <a:t>CSE 599: </a:t>
            </a:r>
            <a:r>
              <a:rPr lang="en-US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Entrepreneurship</a:t>
            </a:r>
            <a:r>
              <a:rPr lang="en-US" dirty="0"/>
              <a:t> (offered winter quarter)</a:t>
            </a:r>
          </a:p>
          <a:p>
            <a:pPr lvl="1"/>
            <a:r>
              <a:rPr lang="en-US" sz="2000" dirty="0"/>
              <a:t>co-taught by Greg Gottesman from PSL</a:t>
            </a:r>
          </a:p>
          <a:p>
            <a:pPr lvl="1"/>
            <a:r>
              <a:rPr lang="en-US" sz="2000" dirty="0"/>
              <a:t>PSL is a local startup incubator</a:t>
            </a:r>
          </a:p>
          <a:p>
            <a:pPr lvl="1"/>
            <a:endParaRPr lang="en-US" sz="2000" dirty="0"/>
          </a:p>
          <a:p>
            <a:r>
              <a:rPr lang="en-US" dirty="0"/>
              <a:t>Angel investors in Gates &amp; Allen</a:t>
            </a:r>
          </a:p>
          <a:p>
            <a:pPr lvl="1"/>
            <a:r>
              <a:rPr lang="en-US" sz="2000" dirty="0"/>
              <a:t>VCs down the street (e.g., Pack Ventures)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63770-15E6-E483-6CE8-21E0ED8B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421FB-2CE9-502A-0391-489468D4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4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298C1-B7C1-288E-1BE8-BB28B66A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163DE-F7BA-5853-1F65-B13AF730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been easier to do a startup. Vs 40 years ago:</a:t>
            </a:r>
          </a:p>
          <a:p>
            <a:pPr lvl="1"/>
            <a:r>
              <a:rPr lang="en-US" sz="2000" dirty="0"/>
              <a:t>100x more funding available</a:t>
            </a:r>
          </a:p>
          <a:p>
            <a:pPr lvl="1"/>
            <a:r>
              <a:rPr lang="en-US" sz="2000" dirty="0"/>
              <a:t>100x less money required</a:t>
            </a:r>
          </a:p>
          <a:p>
            <a:pPr lvl="1"/>
            <a:endParaRPr lang="en-US" sz="1600" dirty="0"/>
          </a:p>
          <a:p>
            <a:r>
              <a:rPr lang="en-US" dirty="0"/>
              <a:t>Startup / venture community</a:t>
            </a:r>
          </a:p>
          <a:p>
            <a:pPr lvl="1"/>
            <a:r>
              <a:rPr lang="en-US" sz="2000" dirty="0"/>
              <a:t>(naïvely) optimistic</a:t>
            </a:r>
          </a:p>
          <a:p>
            <a:pPr lvl="1"/>
            <a:r>
              <a:rPr lang="en-US" sz="2000" dirty="0"/>
              <a:t>supportive</a:t>
            </a:r>
          </a:p>
          <a:p>
            <a:pPr lvl="1"/>
            <a:r>
              <a:rPr lang="en-US" sz="2000" dirty="0"/>
              <a:t>VCs are happy to talk &amp; help before you are ready to pitch</a:t>
            </a:r>
          </a:p>
          <a:p>
            <a:pPr lvl="1"/>
            <a:endParaRPr lang="en-US" sz="1600" dirty="0"/>
          </a:p>
          <a:p>
            <a:r>
              <a:rPr lang="en-US" dirty="0"/>
              <a:t>Still many opportunities</a:t>
            </a:r>
          </a:p>
          <a:p>
            <a:pPr lvl="1"/>
            <a:r>
              <a:rPr lang="en-US" sz="2000" dirty="0"/>
              <a:t>one obvious area…</a:t>
            </a:r>
          </a:p>
          <a:p>
            <a:pPr lvl="2"/>
            <a:r>
              <a:rPr lang="en-US" sz="1800" dirty="0"/>
              <a:t>new business ideas any time expensive things become cheap</a:t>
            </a:r>
          </a:p>
          <a:p>
            <a:pPr lvl="2"/>
            <a:r>
              <a:rPr lang="en-US" sz="1800" dirty="0"/>
              <a:t>connectivity, wireless, parallel computing… now </a:t>
            </a:r>
            <a:r>
              <a:rPr lang="en-US" sz="1800" b="1" dirty="0"/>
              <a:t>AI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20F95-82C0-C4CE-A559-1715DE18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A45105-F6D8-782B-1DB4-9C824627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1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CAE49-F5FB-084E-552B-9794D2B66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News CS Rankings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D22CF-A79C-2DFC-56B5-1841B512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D8724-1A45-7576-8435-8A3F8B47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98A411-47C7-4C2B-FAA9-796B6049C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64043"/>
              </p:ext>
            </p:extLst>
          </p:nvPr>
        </p:nvGraphicFramePr>
        <p:xfrm>
          <a:off x="1524000" y="2286000"/>
          <a:ext cx="6096000" cy="2961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5414547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63357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82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555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UC Berkley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28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Stanford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281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UIUC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60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41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Cornell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5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Georgia 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875674"/>
                  </a:ext>
                </a:extLst>
              </a:tr>
            </a:tbl>
          </a:graphicData>
        </a:graphic>
      </p:graphicFrame>
      <p:sp>
        <p:nvSpPr>
          <p:cNvPr id="7" name="Frame 6">
            <a:extLst>
              <a:ext uri="{FF2B5EF4-FFF2-40B4-BE49-F238E27FC236}">
                <a16:creationId xmlns:a16="http://schemas.microsoft.com/office/drawing/2014/main" id="{D7AB6D3F-9F42-2652-F588-DD4207B41F50}"/>
              </a:ext>
            </a:extLst>
          </p:cNvPr>
          <p:cNvSpPr/>
          <p:nvPr/>
        </p:nvSpPr>
        <p:spPr>
          <a:xfrm>
            <a:off x="4572000" y="3394934"/>
            <a:ext cx="3048000" cy="415066"/>
          </a:xfrm>
          <a:prstGeom prst="frame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66B7CB24-ECD2-9FD8-39C9-527BDEA3D810}"/>
              </a:ext>
            </a:extLst>
          </p:cNvPr>
          <p:cNvSpPr/>
          <p:nvPr/>
        </p:nvSpPr>
        <p:spPr>
          <a:xfrm>
            <a:off x="4572000" y="4113754"/>
            <a:ext cx="3048000" cy="415066"/>
          </a:xfrm>
          <a:prstGeom prst="frame">
            <a:avLst/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7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nl-NL" dirty="0"/>
              <a:t>Spring</a:t>
            </a:r>
            <a:r>
              <a:rPr lang="de-DE" dirty="0"/>
              <a:t> 2023</a:t>
            </a:r>
            <a:endParaRPr lang="en-US" dirty="0"/>
          </a:p>
          <a:p>
            <a:r>
              <a:rPr lang="en-US" dirty="0"/>
              <a:t>Startups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1C218-E8B2-2C4A-9C5F-D0D80E25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FEFEE-A839-D848-848F-25A5AB1AF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7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A7CA-DB4D-A746-98CE-E5D78F901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Startups?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2D474-1332-61E4-F611-E53D93D0D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Startups are a critical part of the economy</a:t>
            </a:r>
          </a:p>
          <a:p>
            <a:pPr lvl="1"/>
            <a:r>
              <a:rPr lang="en-US" sz="2000" dirty="0"/>
              <a:t>responsible for nearly all net job growth</a:t>
            </a:r>
          </a:p>
          <a:p>
            <a:pPr lvl="1"/>
            <a:r>
              <a:rPr lang="en-US" sz="2000" dirty="0"/>
              <a:t>young companies perform the majority of R&amp;D</a:t>
            </a:r>
          </a:p>
          <a:p>
            <a:pPr lvl="1"/>
            <a:endParaRPr lang="en-US" sz="2000" dirty="0"/>
          </a:p>
          <a:p>
            <a:r>
              <a:rPr lang="en-US" dirty="0"/>
              <a:t>Obvious examples of world-changing impact</a:t>
            </a:r>
          </a:p>
          <a:p>
            <a:pPr lvl="1"/>
            <a:r>
              <a:rPr lang="en-US" sz="2000" dirty="0"/>
              <a:t>PCs, ecommerce, ride hailing, EVs, cheap space flight, etc.</a:t>
            </a:r>
          </a:p>
          <a:p>
            <a:pPr lvl="1"/>
            <a:endParaRPr lang="en-US" sz="2000" dirty="0"/>
          </a:p>
          <a:p>
            <a:r>
              <a:rPr lang="en-US" dirty="0"/>
              <a:t>Most startups fail</a:t>
            </a:r>
          </a:p>
          <a:p>
            <a:pPr lvl="1"/>
            <a:r>
              <a:rPr lang="en-US" sz="2000" dirty="0"/>
              <a:t>about 2/3</a:t>
            </a:r>
            <a:r>
              <a:rPr lang="en-US" sz="2000" baseline="30000" dirty="0"/>
              <a:t>rd</a:t>
            </a:r>
            <a:r>
              <a:rPr lang="en-US" sz="2000" dirty="0"/>
              <a:t> lose all or most money invested</a:t>
            </a:r>
          </a:p>
          <a:p>
            <a:pPr lvl="1"/>
            <a:r>
              <a:rPr lang="en-US" sz="2000" dirty="0"/>
              <a:t>others must increase 5-10x to get normal investment returns</a:t>
            </a:r>
          </a:p>
          <a:p>
            <a:pPr lvl="1"/>
            <a:endParaRPr lang="en-US" sz="2000" dirty="0"/>
          </a:p>
          <a:p>
            <a:r>
              <a:rPr lang="en-US" sz="2200" dirty="0"/>
              <a:t>“</a:t>
            </a:r>
            <a:r>
              <a:rPr lang="en-US" dirty="0"/>
              <a:t>Expected to fail” path is not as scary as it sounds…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75A8FD-4C54-250D-36AE-D6436F86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D4D7F-143C-E044-26C3-F3BADB2E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5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2754-265C-7E0C-944A-45AF0945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#1: You’ll Go Bankrupt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74C99-D734-648D-442D-58CB310B8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Startups are corporations (C corps)</a:t>
            </a:r>
          </a:p>
          <a:p>
            <a:pPr lvl="1"/>
            <a:endParaRPr lang="en-US" sz="2200" dirty="0"/>
          </a:p>
          <a:p>
            <a:r>
              <a:rPr lang="en-US" dirty="0"/>
              <a:t>Corporations have “limited liability”</a:t>
            </a:r>
          </a:p>
          <a:p>
            <a:pPr lvl="1"/>
            <a:endParaRPr lang="en-US" sz="2200" dirty="0"/>
          </a:p>
          <a:p>
            <a:r>
              <a:rPr lang="en-US" dirty="0"/>
              <a:t>In the event of bankruptcy</a:t>
            </a:r>
          </a:p>
          <a:p>
            <a:pPr lvl="1"/>
            <a:r>
              <a:rPr lang="en-US" sz="2200" dirty="0"/>
              <a:t>creditors split up the </a:t>
            </a:r>
            <a:r>
              <a:rPr lang="en-US" sz="2200" i="1" dirty="0"/>
              <a:t>corporation’s </a:t>
            </a:r>
            <a:r>
              <a:rPr lang="en-US" sz="2200" dirty="0"/>
              <a:t>assets</a:t>
            </a:r>
          </a:p>
          <a:p>
            <a:pPr lvl="1"/>
            <a:r>
              <a:rPr lang="en-US" sz="2200" dirty="0"/>
              <a:t>creditors do not get founder’s personal assets</a:t>
            </a:r>
          </a:p>
          <a:p>
            <a:pPr lvl="1"/>
            <a:endParaRPr lang="en-US" sz="2200" dirty="0"/>
          </a:p>
          <a:p>
            <a:r>
              <a:rPr lang="en-US" dirty="0"/>
              <a:t>You can only lose the money you put 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27756-520D-4802-7D8A-9FC198CA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B66AC-0352-4E9D-6D79-0D174CD5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8F849-A890-F487-5D9E-7BD02324E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#2: You’ll Ruin Your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E5373-49A8-B387-77C8-15886E26A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“Founder of X” looks great on a resume</a:t>
            </a:r>
          </a:p>
          <a:p>
            <a:pPr lvl="1"/>
            <a:r>
              <a:rPr lang="en-US" sz="2200" dirty="0"/>
              <a:t>even when the company failed</a:t>
            </a:r>
          </a:p>
          <a:p>
            <a:pPr lvl="1"/>
            <a:r>
              <a:rPr lang="en-US" sz="2200" dirty="0"/>
              <a:t>demonstrates grit, risk-taking, leadership, etc.</a:t>
            </a:r>
          </a:p>
          <a:p>
            <a:pPr lvl="1"/>
            <a:r>
              <a:rPr lang="en-US" sz="2200" dirty="0"/>
              <a:t>requires you to learn a lot of different skills</a:t>
            </a:r>
          </a:p>
          <a:p>
            <a:pPr lvl="1"/>
            <a:endParaRPr lang="en-US" sz="2200" dirty="0"/>
          </a:p>
          <a:p>
            <a:r>
              <a:rPr lang="en-US" dirty="0"/>
              <a:t>“Founder of X, Acquired by Y” looks even better</a:t>
            </a:r>
          </a:p>
          <a:p>
            <a:pPr lvl="1"/>
            <a:r>
              <a:rPr lang="en-US" sz="2200" dirty="0"/>
              <a:t>but the first part is already good</a:t>
            </a:r>
          </a:p>
          <a:p>
            <a:pPr lvl="1"/>
            <a:endParaRPr lang="en-US" sz="2200" dirty="0"/>
          </a:p>
          <a:p>
            <a:r>
              <a:rPr lang="en-US" dirty="0"/>
              <a:t>A personal example…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2E8FD-6660-A5D9-0C09-19D2AD35A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A17A3-BFC4-6AD5-6EC3-AE9BE4D6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7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33A6-9DA5-7041-3F4C-145AE072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C1D62-3F8A-36D5-F7A2-2F3F9139E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Asymmetric risk/reward</a:t>
            </a:r>
          </a:p>
          <a:p>
            <a:pPr lvl="1"/>
            <a:r>
              <a:rPr lang="en-US" dirty="0"/>
              <a:t>cannot lose more than you put in</a:t>
            </a:r>
          </a:p>
          <a:p>
            <a:pPr lvl="1"/>
            <a:r>
              <a:rPr lang="en-US" dirty="0"/>
              <a:t>can make a lot more than that</a:t>
            </a:r>
          </a:p>
          <a:p>
            <a:pPr lvl="2"/>
            <a:r>
              <a:rPr lang="en-US" sz="2200" dirty="0"/>
              <a:t>money, respect of peers, impact on world, etc.</a:t>
            </a:r>
          </a:p>
          <a:p>
            <a:pPr lvl="1"/>
            <a:endParaRPr lang="en-US" sz="2200" dirty="0"/>
          </a:p>
          <a:p>
            <a:r>
              <a:rPr lang="en-US" dirty="0"/>
              <a:t>Forming a startup looks great on a resume</a:t>
            </a:r>
          </a:p>
          <a:p>
            <a:pPr lvl="1"/>
            <a:endParaRPr lang="en-US" sz="2200" dirty="0"/>
          </a:p>
          <a:p>
            <a:r>
              <a:rPr lang="en-US" dirty="0"/>
              <a:t>Joining an existing startup also has benefits</a:t>
            </a:r>
          </a:p>
          <a:p>
            <a:pPr lvl="1"/>
            <a:r>
              <a:rPr lang="en-US" sz="2200" dirty="0"/>
              <a:t>more learning</a:t>
            </a:r>
          </a:p>
          <a:p>
            <a:pPr lvl="1"/>
            <a:r>
              <a:rPr lang="en-US" sz="2200" dirty="0"/>
              <a:t>more opportunity for rapid advancement</a:t>
            </a:r>
          </a:p>
          <a:p>
            <a:pPr lvl="1"/>
            <a:r>
              <a:rPr lang="en-US" sz="2200" dirty="0"/>
              <a:t>(this was my path after UW)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7A1B5-3FF6-8519-E3CD-284B22137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59422-A945-EC52-AC53-769BD4FE0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5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B7F-7B0C-DBD9-2AC7-5B48009F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Corporation Finances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D7BCF-60BF-5AC0-2DF5-8E321524D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Revenue		   </a:t>
            </a:r>
            <a:r>
              <a:rPr lang="en-US" sz="2200" dirty="0"/>
              <a:t>money earned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u="sng" dirty="0"/>
              <a:t>– Expenses</a:t>
            </a:r>
            <a:r>
              <a:rPr lang="en-US" dirty="0"/>
              <a:t>			</a:t>
            </a:r>
            <a:endParaRPr lang="en-US" sz="2200" dirty="0"/>
          </a:p>
          <a:p>
            <a:pPr marL="0" indent="0">
              <a:buNone/>
            </a:pPr>
            <a:r>
              <a:rPr lang="en-US" dirty="0"/>
              <a:t>    = Income		   </a:t>
            </a:r>
            <a:r>
              <a:rPr lang="en-US" sz="2200" dirty="0"/>
              <a:t>profit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Almost every company loses money initially</a:t>
            </a:r>
          </a:p>
          <a:p>
            <a:pPr lvl="1"/>
            <a:r>
              <a:rPr lang="en-US" sz="2200" dirty="0"/>
              <a:t>new companies (“startups”) need to raise money</a:t>
            </a:r>
          </a:p>
          <a:p>
            <a:pPr lvl="1"/>
            <a:endParaRPr lang="en-US" sz="2000" dirty="0"/>
          </a:p>
          <a:p>
            <a:r>
              <a:rPr lang="en-US" dirty="0"/>
              <a:t>Once you are profitable, you control your own destiny</a:t>
            </a:r>
          </a:p>
          <a:p>
            <a:pPr lvl="1"/>
            <a:r>
              <a:rPr lang="en-US" sz="2200" dirty="0"/>
              <a:t>non-profits usually raise money forever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956E0-9146-B9B4-C207-D36E8EFD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90275-742F-B20D-C7C6-A804E980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AFA7EA-42B9-29C2-AB1A-E3AAA9A0A567}"/>
              </a:ext>
            </a:extLst>
          </p:cNvPr>
          <p:cNvSpPr txBox="1"/>
          <p:nvPr/>
        </p:nvSpPr>
        <p:spPr>
          <a:xfrm>
            <a:off x="6553200" y="2118345"/>
            <a:ext cx="17526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Top 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0F9E6F-9EBB-92CE-EDB0-A0412E14A045}"/>
              </a:ext>
            </a:extLst>
          </p:cNvPr>
          <p:cNvSpPr txBox="1"/>
          <p:nvPr/>
        </p:nvSpPr>
        <p:spPr>
          <a:xfrm>
            <a:off x="6553200" y="3006432"/>
            <a:ext cx="17526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Bottom Line</a:t>
            </a:r>
          </a:p>
        </p:txBody>
      </p:sp>
    </p:spTree>
    <p:extLst>
      <p:ext uri="{BB962C8B-B14F-4D97-AF65-F5344CB8AC3E}">
        <p14:creationId xmlns:p14="http://schemas.microsoft.com/office/powerpoint/2010/main" val="41674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24623</TotalTime>
  <Words>1834</Words>
  <Application>Microsoft Macintosh PowerPoint</Application>
  <PresentationFormat>On-screen Show (4:3)</PresentationFormat>
  <Paragraphs>382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System Font Regular</vt:lpstr>
      <vt:lpstr>Times New Roman</vt:lpstr>
      <vt:lpstr>simple</vt:lpstr>
      <vt:lpstr>Administrivia</vt:lpstr>
      <vt:lpstr>Administrivia</vt:lpstr>
      <vt:lpstr>US News CS Rankings</vt:lpstr>
      <vt:lpstr>CSE 331 Software Design &amp; Implementation</vt:lpstr>
      <vt:lpstr>Why Startups?</vt:lpstr>
      <vt:lpstr>Myth #1: You’ll Go Bankrupt</vt:lpstr>
      <vt:lpstr>Myth #2: You’ll Ruin Your Career</vt:lpstr>
      <vt:lpstr>Realities</vt:lpstr>
      <vt:lpstr>Basic Corporation Finances</vt:lpstr>
      <vt:lpstr>Sources of Funding</vt:lpstr>
      <vt:lpstr>Angel Investors</vt:lpstr>
      <vt:lpstr>Funding Rounds</vt:lpstr>
      <vt:lpstr>Funding Rounds Sizes (Median)</vt:lpstr>
      <vt:lpstr>Raising Money</vt:lpstr>
      <vt:lpstr>Raising Money</vt:lpstr>
      <vt:lpstr>Company Stages (a16z)</vt:lpstr>
      <vt:lpstr>Company Stages (a16z)</vt:lpstr>
      <vt:lpstr>Series A/B Funding</vt:lpstr>
      <vt:lpstr>Pre-Seed &amp; Seed Funding</vt:lpstr>
      <vt:lpstr>Steps in the Product Stage</vt:lpstr>
      <vt:lpstr>Steps in the Product Stage</vt:lpstr>
      <vt:lpstr>Pre-seed Pitch</vt:lpstr>
      <vt:lpstr>Pre-seed Pitch</vt:lpstr>
      <vt:lpstr>Pre-seed Pitch</vt:lpstr>
      <vt:lpstr>Pre-seed Pitch</vt:lpstr>
      <vt:lpstr>Preparing to Pitch</vt:lpstr>
      <vt:lpstr>More Help</vt:lpstr>
      <vt:lpstr>Think About It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331: Software Design And Implementation</dc:title>
  <dc:creator>Hal Perkins</dc:creator>
  <cp:lastModifiedBy>Kevin Zatloukal</cp:lastModifiedBy>
  <cp:revision>384</cp:revision>
  <cp:lastPrinted>2020-02-21T05:47:10Z</cp:lastPrinted>
  <dcterms:created xsi:type="dcterms:W3CDTF">2012-02-17T18:07:42Z</dcterms:created>
  <dcterms:modified xsi:type="dcterms:W3CDTF">2022-06-03T07:26:30Z</dcterms:modified>
</cp:coreProperties>
</file>