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59" r:id="rId2"/>
    <p:sldId id="364" r:id="rId3"/>
    <p:sldId id="367" r:id="rId4"/>
    <p:sldId id="419" r:id="rId5"/>
    <p:sldId id="370" r:id="rId6"/>
    <p:sldId id="425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1" r:id="rId15"/>
    <p:sldId id="382" r:id="rId16"/>
    <p:sldId id="412" r:id="rId17"/>
    <p:sldId id="383" r:id="rId18"/>
    <p:sldId id="384" r:id="rId19"/>
    <p:sldId id="385" r:id="rId20"/>
    <p:sldId id="386" r:id="rId21"/>
    <p:sldId id="387" r:id="rId22"/>
    <p:sldId id="410" r:id="rId23"/>
    <p:sldId id="428" r:id="rId24"/>
    <p:sldId id="420" r:id="rId25"/>
    <p:sldId id="388" r:id="rId26"/>
    <p:sldId id="389" r:id="rId27"/>
    <p:sldId id="411" r:id="rId28"/>
    <p:sldId id="390" r:id="rId29"/>
    <p:sldId id="421" r:id="rId30"/>
    <p:sldId id="424" r:id="rId31"/>
    <p:sldId id="423" r:id="rId32"/>
    <p:sldId id="426" r:id="rId33"/>
    <p:sldId id="427" r:id="rId34"/>
    <p:sldId id="392" r:id="rId35"/>
    <p:sldId id="406" r:id="rId36"/>
  </p:sldIdLst>
  <p:sldSz cx="9144000" cy="6858000" type="screen4x3"/>
  <p:notesSz cx="6934200" cy="9220200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FFFF99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810" autoAdjust="0"/>
    <p:restoredTop sz="84499" autoAdjust="0"/>
  </p:normalViewPr>
  <p:slideViewPr>
    <p:cSldViewPr>
      <p:cViewPr varScale="1">
        <p:scale>
          <a:sx n="113" d="100"/>
          <a:sy n="113" d="100"/>
        </p:scale>
        <p:origin x="18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776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F778A-9160-4B87-81D8-1D338C741928}" type="slidenum">
              <a:rPr lang="en-US"/>
              <a:pPr/>
              <a:t>2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50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B5DE9-4C0B-46EB-BD42-C3E8D4112393}" type="slidenum">
              <a:rPr lang="en-US"/>
              <a:pPr/>
              <a:t>18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54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9B3DF-0684-43D9-8CE0-14C1EB12B102}" type="slidenum">
              <a:rPr lang="en-US"/>
              <a:pPr/>
              <a:t>19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33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EFC94-7AD2-4C40-BE78-FF9CAF703DA3}" type="slidenum">
              <a:rPr lang="en-US"/>
              <a:pPr/>
              <a:t>20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/>
              <a:t>Instead of creating a new Tricycle() directly, call the </a:t>
            </a:r>
            <a:r>
              <a:rPr lang="en-US" dirty="0" err="1"/>
              <a:t>createBicycle</a:t>
            </a:r>
            <a:r>
              <a:rPr lang="en-US" dirty="0"/>
              <a:t>()</a:t>
            </a:r>
            <a:r>
              <a:rPr lang="en-US" baseline="0" dirty="0"/>
              <a:t> factory method that handles the actual object creation.  So we’ve got the race factory calling the bicycle factory.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424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4FBF7-DA23-4B2B-ABC3-CF2CAE5670E2}" type="slidenum">
              <a:rPr lang="en-US"/>
              <a:pPr/>
              <a:t>21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/>
              <a:t>Now each subclass just needs to provide</a:t>
            </a:r>
            <a:r>
              <a:rPr lang="en-US" baseline="0" dirty="0"/>
              <a:t> (override) </a:t>
            </a:r>
            <a:r>
              <a:rPr lang="en-US" baseline="0" dirty="0" err="1"/>
              <a:t>createBicycle</a:t>
            </a:r>
            <a:r>
              <a:rPr lang="en-US" baseline="0" dirty="0"/>
              <a:t> factory and the correct one is called by the original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219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CA7EE-24EB-408F-89BE-920BAAA91AE3}" type="slidenum">
              <a:rPr lang="en-US"/>
              <a:pPr/>
              <a:t>25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/>
              <a:t>Move the factory methods out of the client classes into their own class</a:t>
            </a:r>
          </a:p>
        </p:txBody>
      </p:sp>
    </p:spTree>
    <p:extLst>
      <p:ext uri="{BB962C8B-B14F-4D97-AF65-F5344CB8AC3E}">
        <p14:creationId xmlns:p14="http://schemas.microsoft.com/office/powerpoint/2010/main" val="1184204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0407D-3459-4CE5-AEA6-9E0FC749B568}" type="slidenum">
              <a:rPr lang="en-US"/>
              <a:pPr/>
              <a:t>26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/>
              <a:t>Factory object contains all the factory methods for the</a:t>
            </a:r>
            <a:r>
              <a:rPr lang="en-US" baseline="0" dirty="0"/>
              <a:t>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073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9EB96-EE15-4616-884E-A7CD366F6E74}" type="slidenum">
              <a:rPr lang="en-US"/>
              <a:pPr/>
              <a:t>28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/>
              <a:t>Instead of having</a:t>
            </a:r>
            <a:r>
              <a:rPr lang="en-US" baseline="0" dirty="0"/>
              <a:t> each constructor create its own factory object, pass it as a parameter.  Then no specialized code in the different races, just need to create the right factory object when we initialize the race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648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29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810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30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18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31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29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10C23-ACCA-403D-956A-DB06B68B2F95}" type="slidenum">
              <a:rPr lang="en-US"/>
              <a:pPr/>
              <a:t>3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590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32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11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33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385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D093E-31B8-44FE-B19D-8068CAFE1EEE}" type="slidenum">
              <a:rPr lang="en-US"/>
              <a:pPr/>
              <a:t>34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912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35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73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10C23-ACCA-403D-956A-DB06B68B2F95}" type="slidenum">
              <a:rPr lang="en-US"/>
              <a:pPr/>
              <a:t>4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57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Singleton on previous slides, Composite as</a:t>
            </a:r>
            <a:r>
              <a:rPr lang="en-US" baseline="0" dirty="0"/>
              <a:t> one of the ways of implementing </a:t>
            </a:r>
            <a:r>
              <a:rPr lang="en-US" baseline="0" dirty="0" err="1"/>
              <a:t>NanoTimer</a:t>
            </a:r>
            <a:r>
              <a:rPr lang="en-US" baseline="0" dirty="0"/>
              <a:t> without inheritance, Observer – MVC stuff, timer, Iterator since 14x days (although hidden behind for(</a:t>
            </a:r>
            <a:r>
              <a:rPr lang="en-US" baseline="0" dirty="0" err="1"/>
              <a:t>item:collection</a:t>
            </a:r>
            <a:r>
              <a:rPr lang="en-US" baseline="0" dirty="0"/>
              <a:t>) these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19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13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71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40108-B7E8-4B92-B712-6F5438A9BF76}" type="slidenum">
              <a:rPr lang="en-US"/>
              <a:pPr/>
              <a:t>14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6383" y="4389048"/>
            <a:ext cx="4825950" cy="35063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38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F3A27-AC88-4CDC-A3AB-C1B9534A5386}" type="slidenum">
              <a:rPr lang="en-US"/>
              <a:pPr/>
              <a:t>15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6383" y="4389048"/>
            <a:ext cx="4825950" cy="35063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76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6A8A0-BB75-4C68-AF13-E4F6C507E692}" type="slidenum">
              <a:rPr lang="en-US"/>
              <a:pPr/>
              <a:t>16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77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55CE9-9479-4739-954B-034B5919D9B7}" type="slidenum">
              <a:rPr lang="en-US"/>
              <a:pPr/>
              <a:t>17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CreateRace is a factory method.  It may seem strange that it appears in Race; we will see how to move it outside Race shortly.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55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886200"/>
            <a:ext cx="80010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2022</a:t>
            </a:r>
          </a:p>
          <a:p>
            <a:r>
              <a:rPr lang="en-US" dirty="0"/>
              <a:t>Design Patterns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reasons for Singleton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/>
              <a:t>One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RandomNumber</a:t>
            </a:r>
            <a:r>
              <a:rPr lang="en-US" sz="2000" dirty="0"/>
              <a:t> generator</a:t>
            </a:r>
          </a:p>
          <a:p>
            <a:r>
              <a:rPr lang="en-US" sz="2000" dirty="0"/>
              <a:t>One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KeyboardReader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/>
                <a:cs typeface="Courier New"/>
              </a:rPr>
              <a:t>PrinterController</a:t>
            </a:r>
            <a:r>
              <a:rPr lang="en-US" sz="2000" dirty="0"/>
              <a:t>, </a:t>
            </a:r>
            <a:r>
              <a:rPr lang="en-US" sz="2000" dirty="0" err="1"/>
              <a:t>etc</a:t>
            </a:r>
            <a:r>
              <a:rPr lang="en-US" sz="2000" dirty="0"/>
              <a:t>…</a:t>
            </a:r>
          </a:p>
          <a:p>
            <a:r>
              <a:rPr lang="en-US" sz="2000" dirty="0"/>
              <a:t>One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CampusPaths</a:t>
            </a:r>
            <a:r>
              <a:rPr lang="en-US" sz="2000" dirty="0"/>
              <a:t>?</a:t>
            </a:r>
          </a:p>
          <a:p>
            <a:endParaRPr lang="en-US" sz="2000" dirty="0"/>
          </a:p>
          <a:p>
            <a:r>
              <a:rPr lang="en-US" sz="2000" dirty="0"/>
              <a:t>Have an object with fields / methods that are “like public, </a:t>
            </a:r>
            <a:r>
              <a:rPr lang="en-US" sz="2000" b="1" dirty="0"/>
              <a:t>static</a:t>
            </a:r>
            <a:r>
              <a:rPr lang="en-US" sz="2000" dirty="0"/>
              <a:t> fields / methods” but have a </a:t>
            </a:r>
            <a:r>
              <a:rPr lang="en-US" sz="2000" b="1" dirty="0"/>
              <a:t>constructor</a:t>
            </a:r>
            <a:r>
              <a:rPr lang="en-US" sz="2000" dirty="0"/>
              <a:t> decide their values</a:t>
            </a:r>
          </a:p>
          <a:p>
            <a:pPr lvl="1"/>
            <a:r>
              <a:rPr lang="en-US" sz="2000" dirty="0"/>
              <a:t>cannot be static because need run time info to create</a:t>
            </a:r>
          </a:p>
          <a:p>
            <a:pPr lvl="1"/>
            <a:r>
              <a:rPr lang="en-US" sz="2000" dirty="0"/>
              <a:t>e.g., have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sz="2000" dirty="0"/>
              <a:t> decide which files to give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CampusPaths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sz="2000" dirty="0"/>
              <a:t>rest of the code can assume it exists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Other benefits in certain situations</a:t>
            </a:r>
          </a:p>
          <a:p>
            <a:pPr lvl="1"/>
            <a:r>
              <a:rPr lang="en-US" sz="2000" dirty="0"/>
              <a:t>could delay expensive constructor until needed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5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3"/>
          <p:cNvSpPr txBox="1">
            <a:spLocks/>
          </p:cNvSpPr>
          <p:nvPr/>
        </p:nvSpPr>
        <p:spPr>
          <a:xfrm>
            <a:off x="228600" y="1371600"/>
            <a:ext cx="8610600" cy="2181366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private static final Foo 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new Foo(); 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private constructor prevents instantiation outside class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private Foo() { … }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Foo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instance;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… instance methods as usual …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How: multiple approaches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0" y="3733800"/>
            <a:ext cx="8610600" cy="2873864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private static Foo 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private constructor prevents instantiation outside class</a:t>
            </a:r>
            <a:b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private Foo() { … }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synchronized Foo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if (instance == null)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instance = new Foo();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} 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instance;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… instance methods as usual …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7000" y="2209800"/>
            <a:ext cx="1981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Eager allocation of instance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77000" y="5186571"/>
            <a:ext cx="1981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Lazy allocation of instance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GoF patterns: three categories</a:t>
            </a:r>
            <a:endParaRPr lang="en-US" dirty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Creational 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are about the object-creation process</a:t>
            </a:r>
          </a:p>
          <a:p>
            <a:pPr marL="457200" lvl="1" indent="0">
              <a:buNone/>
            </a:pPr>
            <a:r>
              <a:rPr lang="en-US" sz="2000" dirty="0"/>
              <a:t>Factory Method, Abstract Factory, </a:t>
            </a:r>
            <a:r>
              <a:rPr lang="en-US" sz="2000" i="1" dirty="0">
                <a:solidFill>
                  <a:srgbClr val="009900"/>
                </a:solidFill>
              </a:rPr>
              <a:t>Singleton</a:t>
            </a:r>
            <a:r>
              <a:rPr lang="en-US" sz="2000" dirty="0"/>
              <a:t>, Builder, Prototype, …</a:t>
            </a:r>
          </a:p>
          <a:p>
            <a:pPr marL="457200" lvl="1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Structural 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 are about how objects/classes can be combined</a:t>
            </a:r>
          </a:p>
          <a:p>
            <a:pPr marL="457200" lvl="1" indent="0">
              <a:buNone/>
            </a:pPr>
            <a:r>
              <a:rPr lang="en-US" sz="2000" dirty="0"/>
              <a:t>Adapter, Bridge, </a:t>
            </a:r>
            <a:r>
              <a:rPr lang="en-US" sz="2000" i="1" dirty="0">
                <a:solidFill>
                  <a:srgbClr val="009900"/>
                </a:solidFill>
              </a:rPr>
              <a:t>Composite</a:t>
            </a:r>
            <a:r>
              <a:rPr lang="en-US" sz="2000" dirty="0"/>
              <a:t>, Decorator, Façade, Flyweight, Proxy, …</a:t>
            </a:r>
          </a:p>
          <a:p>
            <a:pPr marL="457200" lvl="1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Behavioral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chemeClr val="accent2"/>
                </a:solidFill>
              </a:rPr>
              <a:t>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are about communication among objects</a:t>
            </a:r>
          </a:p>
          <a:p>
            <a:pPr marL="457200" lvl="1" indent="0">
              <a:buNone/>
            </a:pPr>
            <a:r>
              <a:rPr lang="en-US" sz="2000" dirty="0"/>
              <a:t>Command, Interpreter, </a:t>
            </a:r>
            <a:r>
              <a:rPr lang="en-US" sz="2000" i="1" dirty="0">
                <a:solidFill>
                  <a:srgbClr val="009900"/>
                </a:solidFill>
              </a:rPr>
              <a:t>Iterator</a:t>
            </a:r>
            <a:r>
              <a:rPr lang="en-US" sz="2000" dirty="0"/>
              <a:t>, Mediator, </a:t>
            </a:r>
            <a:r>
              <a:rPr lang="en-US" sz="2000" i="1" dirty="0">
                <a:solidFill>
                  <a:srgbClr val="009900"/>
                </a:solidFill>
              </a:rPr>
              <a:t>Observer</a:t>
            </a:r>
            <a:r>
              <a:rPr lang="en-US" sz="2000" dirty="0"/>
              <a:t>, State, Strategy, Chain of Responsibility, Visitor, Template Method, …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9900"/>
                </a:solidFill>
              </a:rPr>
              <a:t>Green = ones we’ve seen already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2638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Especially large number of </a:t>
            </a:r>
            <a:r>
              <a:rPr lang="en-GB" sz="2000" b="1" dirty="0"/>
              <a:t>creational</a:t>
            </a:r>
            <a:r>
              <a:rPr lang="en-GB" sz="2000" dirty="0"/>
              <a:t> patterns</a:t>
            </a:r>
          </a:p>
          <a:p>
            <a:pPr marL="0" indent="0">
              <a:buNone/>
            </a:pPr>
            <a:r>
              <a:rPr lang="en-GB" sz="2000" dirty="0"/>
              <a:t>Key reason is that Java constructors have limitations...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/>
              <a:t>Can't return a subtype of the class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/>
              <a:t>Can’t reuse an existing object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/>
              <a:t>Don’t have useful names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Factories: patterns for how to create new objects</a:t>
            </a:r>
          </a:p>
          <a:p>
            <a:pPr lvl="1" indent="-342900"/>
            <a:r>
              <a:rPr lang="en-US" sz="2000" dirty="0"/>
              <a:t>Factory method, Factory object / Builder, Prototype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Sharing: patterns for reusing objects</a:t>
            </a:r>
          </a:p>
          <a:p>
            <a:pPr lvl="1" indent="-342900"/>
            <a:r>
              <a:rPr lang="en-US" sz="2000" dirty="0"/>
              <a:t>Singleton, Interning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17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dirty="0"/>
              <a:t>Motivation for factories:</a:t>
            </a:r>
            <a:br>
              <a:rPr lang="en-US" sz="3200" dirty="0"/>
            </a:br>
            <a:r>
              <a:rPr lang="en-US" sz="3200" dirty="0"/>
              <a:t>Changing implementations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Super-types support multiple implementations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 ... }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Clients use the </a:t>
            </a:r>
            <a:r>
              <a:rPr lang="en-GB" sz="2000" dirty="0" err="1"/>
              <a:t>supertype</a:t>
            </a:r>
            <a:r>
              <a:rPr lang="en-GB" sz="2000" dirty="0"/>
              <a:t> 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Matrix</a:t>
            </a:r>
            <a:r>
              <a:rPr lang="en-GB" sz="2000" dirty="0"/>
              <a:t>)</a:t>
            </a:r>
          </a:p>
          <a:p>
            <a:pPr marL="57150" indent="0">
              <a:buNone/>
            </a:pPr>
            <a:r>
              <a:rPr lang="en-GB" sz="2000" dirty="0"/>
              <a:t>BUT still call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GB" sz="2000" dirty="0"/>
              <a:t> or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009900"/>
                </a:solidFill>
              </a:rPr>
              <a:t>constructor</a:t>
            </a:r>
          </a:p>
          <a:p>
            <a:pPr lvl="1"/>
            <a:r>
              <a:rPr lang="en-GB" sz="2000" dirty="0"/>
              <a:t>must decide concrete implementation </a:t>
            </a:r>
            <a:r>
              <a:rPr lang="en-GB" sz="2000" i="1" dirty="0"/>
              <a:t>somewhere</a:t>
            </a:r>
          </a:p>
          <a:p>
            <a:pPr lvl="1"/>
            <a:r>
              <a:rPr lang="en-GB" sz="2000" dirty="0"/>
              <a:t>might want to make the decision in one place</a:t>
            </a:r>
          </a:p>
          <a:p>
            <a:pPr lvl="2"/>
            <a:r>
              <a:rPr lang="en-GB" sz="2000" dirty="0"/>
              <a:t>rather than all over in the code</a:t>
            </a:r>
          </a:p>
          <a:p>
            <a:pPr lvl="1"/>
            <a:r>
              <a:rPr lang="en-GB" sz="2000" dirty="0"/>
              <a:t>part that knows what to create could be far from uses</a:t>
            </a:r>
          </a:p>
          <a:p>
            <a:pPr lvl="1"/>
            <a:r>
              <a:rPr lang="en-GB" sz="2000" dirty="0"/>
              <a:t>factory methods put this decision behind an abstraction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of factories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305800" cy="44958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715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static Matrix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(float density) { </a:t>
            </a:r>
          </a:p>
          <a:p>
            <a:pPr marL="5715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(density &lt;= 0.1) ?</a:t>
            </a:r>
          </a:p>
          <a:p>
            <a:pPr marL="5715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: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5715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Clients call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dirty="0"/>
              <a:t> instead of a particular constructor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Advantages:</a:t>
            </a:r>
          </a:p>
          <a:p>
            <a:pPr lvl="1"/>
            <a:r>
              <a:rPr lang="en-US" sz="2000" dirty="0"/>
              <a:t>to switch the implementation, change only </a:t>
            </a:r>
            <a:r>
              <a:rPr lang="en-US" sz="2000" i="1" dirty="0">
                <a:solidFill>
                  <a:srgbClr val="C00000"/>
                </a:solidFill>
              </a:rPr>
              <a:t>one</a:t>
            </a:r>
            <a:r>
              <a:rPr lang="en-US" sz="2000" dirty="0"/>
              <a:t> place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70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DateFormat</a:t>
            </a:r>
            <a:r>
              <a:rPr lang="en-GB" dirty="0"/>
              <a:t> factory methods</a:t>
            </a:r>
            <a:endParaRPr lang="en-US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DateFormat</a:t>
            </a:r>
            <a:r>
              <a:rPr lang="en-GB" sz="2000" dirty="0"/>
              <a:t> class encapsulates how to format dates &amp; times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options: just date, just time, </a:t>
            </a:r>
            <a:r>
              <a:rPr lang="en-GB" sz="2000" dirty="0" err="1"/>
              <a:t>date+time</a:t>
            </a:r>
            <a:r>
              <a:rPr lang="en-GB" sz="2000" dirty="0"/>
              <a:t>, w/ </a:t>
            </a:r>
            <a:r>
              <a:rPr lang="en-GB" sz="2000" dirty="0" err="1"/>
              <a:t>timezone</a:t>
            </a:r>
            <a:r>
              <a:rPr lang="en-GB" sz="2000" dirty="0"/>
              <a:t>, etc.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instead of passing all options to constructor, use factories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the subtype created by factory call need not be specified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factory methods (unlike constructors) have useful </a:t>
            </a:r>
            <a:r>
              <a:rPr lang="en-GB" sz="2000" u="sng" dirty="0"/>
              <a:t>names</a:t>
            </a:r>
          </a:p>
          <a:p>
            <a:pPr>
              <a:lnSpc>
                <a:spcPct val="116000"/>
              </a:lnSpc>
              <a:buNone/>
            </a:pPr>
            <a:endParaRPr lang="en-GB" sz="2000" dirty="0">
              <a:solidFill>
                <a:srgbClr val="0000FF"/>
              </a:solidFill>
              <a:latin typeface="Comic Sans MS" pitchFamily="66" charset="0"/>
            </a:endParaRP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df1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DateFormat.getDateInstance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df2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DateFormat.getTimeInstance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df3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DateFormat.getDateInstance</a:t>
            </a:r>
            <a:r>
              <a:rPr lang="en-GB" sz="2000" b="1" dirty="0">
                <a:latin typeface="Courier New" pitchFamily="49" charset="0"/>
              </a:rPr>
              <a:t>(</a:t>
            </a:r>
            <a:endParaRPr lang="en-GB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                    </a:t>
            </a:r>
            <a:r>
              <a:rPr lang="en-GB" sz="2000" b="1" dirty="0" err="1">
                <a:solidFill>
                  <a:schemeClr val="tx1"/>
                </a:solidFill>
                <a:latin typeface="Courier New" pitchFamily="49" charset="0"/>
              </a:rPr>
              <a:t>DateFormat.FULL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GB" sz="2000" b="1" dirty="0" err="1">
                <a:solidFill>
                  <a:schemeClr val="tx1"/>
                </a:solidFill>
                <a:latin typeface="Courier New" pitchFamily="49" charset="0"/>
              </a:rPr>
              <a:t>Locale.FRANCE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endParaRPr lang="en-GB" sz="20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Date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today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 = new Date();</a:t>
            </a: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endParaRPr lang="en-GB" sz="20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df1.format(today</a:t>
            </a:r>
            <a:r>
              <a:rPr lang="en-GB" sz="2000" b="1">
                <a:solidFill>
                  <a:schemeClr val="tx1"/>
                </a:solidFill>
                <a:latin typeface="Courier New" pitchFamily="49" charset="0"/>
              </a:rPr>
              <a:t>); </a:t>
            </a:r>
            <a:r>
              <a:rPr lang="en-GB" sz="2000" b="1">
                <a:latin typeface="Courier New" pitchFamily="49" charset="0"/>
              </a:rPr>
              <a:t> </a:t>
            </a:r>
            <a:r>
              <a:rPr lang="en-GB" sz="2000" b="1" i="1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"Jul 4, 1776"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df2.format(today);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// "10:15:00 AM"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df3.format(today);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// "</a:t>
            </a:r>
            <a:r>
              <a:rPr lang="en-GB" sz="2000" b="1" i="1" dirty="0" err="1">
                <a:solidFill>
                  <a:srgbClr val="7030A0"/>
                </a:solidFill>
                <a:latin typeface="Courier New" pitchFamily="49" charset="0"/>
              </a:rPr>
              <a:t>jeudi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 4 </a:t>
            </a:r>
            <a:r>
              <a:rPr lang="en-GB" sz="2000" b="1" i="1" dirty="0" err="1">
                <a:solidFill>
                  <a:srgbClr val="7030A0"/>
                </a:solidFill>
                <a:latin typeface="Courier New" pitchFamily="49" charset="0"/>
              </a:rPr>
              <a:t>juillet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 1776"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89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Bicycle race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50292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public Race() {    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Bicycle();    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Bicycle();    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… // assume lots of other code here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dirty="0"/>
              <a:t>Suppose there are different types of races</a:t>
            </a:r>
          </a:p>
          <a:p>
            <a:pPr>
              <a:buNone/>
            </a:pPr>
            <a:r>
              <a:rPr lang="en-US" sz="2000" dirty="0"/>
              <a:t>Each race needs its own type of bicycle</a:t>
            </a:r>
            <a:r>
              <a:rPr lang="is-IS" sz="2000" dirty="0"/>
              <a:t>…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88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solidFill>
                  <a:srgbClr val="7030A0"/>
                </a:solidFill>
              </a:rPr>
              <a:t>Tour de France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extends Race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	  …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dirty="0"/>
              <a:t>The Tour de France needs a road bike</a:t>
            </a:r>
            <a:r>
              <a:rPr lang="is-IS" sz="2000" dirty="0"/>
              <a:t>…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8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solidFill>
                  <a:srgbClr val="7030A0"/>
                </a:solidFill>
              </a:rPr>
              <a:t>Cyclocross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extends Race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</a:rPr>
              <a:t>Cyclocross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		 …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dirty="0"/>
              <a:t>And the cyclocross needs a mountain bike.</a:t>
            </a:r>
          </a:p>
          <a:p>
            <a:pPr>
              <a:buNone/>
            </a:pPr>
            <a:endParaRPr lang="en-US" sz="1000" b="1" dirty="0">
              <a:latin typeface="Courier New" pitchFamily="49" charset="0"/>
            </a:endParaRPr>
          </a:p>
          <a:p>
            <a:pPr marL="0" indent="-347472">
              <a:buNone/>
            </a:pPr>
            <a:r>
              <a:rPr lang="en-US" sz="2000" b="1" dirty="0"/>
              <a:t>Problem</a:t>
            </a:r>
            <a:r>
              <a:rPr lang="en-US" sz="2000" dirty="0"/>
              <a:t>: must override the constructor in every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/>
              <a:t> subclass just to use a different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2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design pattern?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 standard </a:t>
            </a:r>
            <a:r>
              <a:rPr lang="en-US" sz="2000" dirty="0">
                <a:solidFill>
                  <a:schemeClr val="accent2"/>
                </a:solidFill>
              </a:rPr>
              <a:t>solution</a:t>
            </a:r>
            <a:r>
              <a:rPr lang="en-US" sz="2000" dirty="0"/>
              <a:t> to a common programming problem</a:t>
            </a:r>
          </a:p>
          <a:p>
            <a:pPr lvl="1"/>
            <a:r>
              <a:rPr lang="en-US" sz="2000" dirty="0"/>
              <a:t>solution is usually language independent</a:t>
            </a:r>
          </a:p>
          <a:p>
            <a:pPr lvl="1"/>
            <a:r>
              <a:rPr lang="en-US" sz="2000" dirty="0"/>
              <a:t>sometimes a problem with some programming languages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000" dirty="0"/>
              <a:t>Often a </a:t>
            </a:r>
            <a:r>
              <a:rPr lang="en-US" sz="2000" dirty="0">
                <a:solidFill>
                  <a:schemeClr val="accent2"/>
                </a:solidFill>
              </a:rPr>
              <a:t>technique</a:t>
            </a:r>
            <a:r>
              <a:rPr lang="en-US" sz="2000" dirty="0"/>
              <a:t> for making code more flexible [modularity]</a:t>
            </a:r>
          </a:p>
          <a:p>
            <a:pPr lvl="1"/>
            <a:r>
              <a:rPr lang="en-US" sz="2000" dirty="0"/>
              <a:t>reduces coupling among program components (at some cost)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000" dirty="0"/>
              <a:t>Shorthand </a:t>
            </a:r>
            <a:r>
              <a:rPr lang="en-US" sz="2000" dirty="0">
                <a:solidFill>
                  <a:schemeClr val="accent2"/>
                </a:solidFill>
              </a:rPr>
              <a:t>description</a:t>
            </a:r>
            <a:r>
              <a:rPr lang="en-US" sz="2000" dirty="0"/>
              <a:t> of a software design [readability]</a:t>
            </a:r>
          </a:p>
          <a:p>
            <a:pPr lvl="1"/>
            <a:r>
              <a:rPr lang="en-US" sz="2000" dirty="0"/>
              <a:t>a high-level programming idiom</a:t>
            </a:r>
          </a:p>
          <a:p>
            <a:pPr lvl="1"/>
            <a:r>
              <a:rPr lang="en-US" sz="2000" dirty="0"/>
              <a:t>well-known terminology improves communication</a:t>
            </a:r>
          </a:p>
          <a:p>
            <a:pPr lvl="1"/>
            <a:r>
              <a:rPr lang="en-US" sz="2000" dirty="0"/>
              <a:t>makes it easier to think of using the technique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000" dirty="0"/>
              <a:t>A couple </a:t>
            </a:r>
            <a:r>
              <a:rPr lang="en-US" sz="2000" i="1" dirty="0"/>
              <a:t>familiar</a:t>
            </a:r>
            <a:r>
              <a:rPr lang="en-US" sz="2000" dirty="0"/>
              <a:t> examples….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99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Factory </a:t>
            </a:r>
            <a:r>
              <a:rPr lang="en-US" i="1" dirty="0">
                <a:solidFill>
                  <a:srgbClr val="C00000"/>
                </a:solidFill>
              </a:rPr>
              <a:t>method</a:t>
            </a:r>
            <a:r>
              <a:rPr lang="en-US" dirty="0"/>
              <a:t> for Bicycle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676400"/>
            <a:ext cx="8458200" cy="4495800"/>
          </a:xfrm>
        </p:spPr>
        <p:txBody>
          <a:bodyPr/>
          <a:lstStyle/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class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kern="1200" dirty="0">
                <a:latin typeface="Courier New" pitchFamily="49" charset="0"/>
              </a:rPr>
              <a:t> 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Bicycle </a:t>
            </a:r>
            <a:r>
              <a:rPr lang="en-US" sz="2000" b="1" kern="1200" dirty="0" err="1">
                <a:solidFill>
                  <a:srgbClr val="C00000"/>
                </a:solidFill>
                <a:latin typeface="Courier New" pitchFamily="49" charset="0"/>
              </a:rPr>
              <a:t>createBicycle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() { return new Bicycle(); 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public Race() 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Bicycle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kern="1200" dirty="0">
                <a:latin typeface="Courier New" pitchFamily="49" charset="0"/>
              </a:rPr>
              <a:t> = </a:t>
            </a:r>
            <a:r>
              <a:rPr lang="en-US" sz="2000" b="1" kern="1200" dirty="0" err="1">
                <a:latin typeface="Courier New" pitchFamily="49" charset="0"/>
              </a:rPr>
              <a:t>createBicycle</a:t>
            </a:r>
            <a:r>
              <a:rPr lang="en-US" sz="20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Bicycle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kern="1200" dirty="0">
                <a:latin typeface="Courier New" pitchFamily="49" charset="0"/>
              </a:rPr>
              <a:t> = </a:t>
            </a:r>
            <a:r>
              <a:rPr lang="en-US" sz="2000" b="1" kern="1200" dirty="0" err="1">
                <a:latin typeface="Courier New" pitchFamily="49" charset="0"/>
              </a:rPr>
              <a:t>createBicycle</a:t>
            </a:r>
            <a:r>
              <a:rPr lang="en-US" sz="20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...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Solution</a:t>
            </a:r>
            <a:r>
              <a:rPr lang="en-US" sz="2000" dirty="0"/>
              <a:t>: use a factory method to avoid choosing which type to create</a:t>
            </a:r>
          </a:p>
          <a:p>
            <a:pPr lvl="1"/>
            <a:r>
              <a:rPr lang="en-US" sz="2000" dirty="0"/>
              <a:t>let the subclass decide by overriding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createBicycle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49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Subclasses override factory method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495800"/>
          </a:xfrm>
        </p:spPr>
        <p:txBody>
          <a:bodyPr>
            <a:noAutofit/>
          </a:bodyPr>
          <a:lstStyle/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Cyclocross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000" dirty="0">
                <a:latin typeface="+mj-lt"/>
              </a:rPr>
              <a:t>Requires foresight to use factory method in superclass constructor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000" dirty="0">
                <a:latin typeface="+mj-lt"/>
              </a:rPr>
              <a:t>Subtyping in the overriding methods!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000" dirty="0">
                <a:latin typeface="+mj-lt"/>
              </a:rPr>
              <a:t>Supports other types of reuse (e.g.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addBicycle</a:t>
            </a:r>
            <a:r>
              <a:rPr lang="en-US" sz="2000" dirty="0">
                <a:latin typeface="+mj-lt"/>
              </a:rPr>
              <a:t> could use it too)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45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Aside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Did you see what that code just did?</a:t>
            </a:r>
          </a:p>
          <a:p>
            <a:pPr marL="800100" lvl="1"/>
            <a:r>
              <a:rPr lang="en-US" sz="2000" dirty="0"/>
              <a:t>it called a subclass method from a </a:t>
            </a:r>
            <a:r>
              <a:rPr lang="en-US" sz="2000" i="1" dirty="0"/>
              <a:t>constructor!</a:t>
            </a:r>
          </a:p>
          <a:p>
            <a:pPr marL="800100" lvl="1"/>
            <a:r>
              <a:rPr lang="en-US" sz="2000" dirty="0"/>
              <a:t>factory methods should usually be </a:t>
            </a:r>
            <a:r>
              <a:rPr lang="en-US" sz="2000" b="1" dirty="0"/>
              <a:t>static</a:t>
            </a:r>
            <a:r>
              <a:rPr lang="en-US" sz="2000" dirty="0"/>
              <a:t> methods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491" y="1965111"/>
            <a:ext cx="5725019" cy="300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16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4ACE6-8819-644F-8C68-1CBE6A880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Super/Subclass Coupling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70FF4-F586-AC4A-80A7-20C380EA5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Examples of tight coupling between subclass and superclass: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000" dirty="0"/>
              <a:t>presence of self-calls</a:t>
            </a:r>
          </a:p>
          <a:p>
            <a:pPr lvl="1"/>
            <a:r>
              <a:rPr lang="en-US" sz="2000" dirty="0"/>
              <a:t>subclass can see which methods call which others</a:t>
            </a:r>
          </a:p>
          <a:p>
            <a:pPr lvl="1"/>
            <a:endParaRPr lang="en-US" sz="1200" dirty="0"/>
          </a:p>
          <a:p>
            <a:r>
              <a:rPr lang="en-US" sz="2000" dirty="0"/>
              <a:t>order of calls self-calls</a:t>
            </a:r>
          </a:p>
          <a:p>
            <a:pPr lvl="1"/>
            <a:r>
              <a:rPr lang="en-US" sz="2000" dirty="0"/>
              <a:t>subclass can see which method is called first</a:t>
            </a:r>
          </a:p>
          <a:p>
            <a:pPr lvl="1"/>
            <a:r>
              <a:rPr lang="en-US" sz="2000" dirty="0"/>
              <a:t>(distinct from the previous case)</a:t>
            </a:r>
          </a:p>
          <a:p>
            <a:pPr lvl="1"/>
            <a:endParaRPr lang="en-US" sz="1200" dirty="0"/>
          </a:p>
          <a:p>
            <a:r>
              <a:rPr lang="en-US" sz="2000" dirty="0"/>
              <a:t>subclass calls where rep invariant does not hold</a:t>
            </a:r>
          </a:p>
          <a:p>
            <a:pPr lvl="1"/>
            <a:r>
              <a:rPr lang="en-US" sz="2000" dirty="0"/>
              <a:t>sometimes necessary in the superclass (e.g., when mutating)</a:t>
            </a:r>
          </a:p>
          <a:p>
            <a:pPr lvl="1"/>
            <a:r>
              <a:rPr lang="en-US" sz="2000" dirty="0"/>
              <a:t>subclass can see that the state is invalid</a:t>
            </a:r>
          </a:p>
          <a:p>
            <a:pPr lvl="1"/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EJ: Either design for inheritance or </a:t>
            </a:r>
            <a:r>
              <a:rPr lang="en-US" sz="2000" b="1" dirty="0"/>
              <a:t>prohibit</a:t>
            </a:r>
            <a:r>
              <a:rPr lang="en-US" sz="2000" dirty="0"/>
              <a:t> it (make class </a:t>
            </a:r>
            <a:r>
              <a:rPr lang="en-US" sz="1800" dirty="0">
                <a:latin typeface="Monaco" pitchFamily="2" charset="77"/>
              </a:rPr>
              <a:t>final</a:t>
            </a:r>
            <a:r>
              <a:rPr lang="en-US" sz="2000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F59200-7DD8-744E-A6D8-44A3EEE3B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AB1A52-F0D8-064C-A8C6-BC3D2EF7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36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Factory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Let’s move the method into a separate class</a:t>
            </a:r>
          </a:p>
          <a:p>
            <a:pPr lvl="1"/>
            <a:r>
              <a:rPr lang="en-US" sz="2000" dirty="0"/>
              <a:t>so that it is part of a </a:t>
            </a:r>
            <a:r>
              <a:rPr lang="en-US" sz="2000" i="1" dirty="0"/>
              <a:t>factory object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000" dirty="0"/>
              <a:t>Advantages:</a:t>
            </a:r>
          </a:p>
          <a:p>
            <a:pPr lvl="1"/>
            <a:r>
              <a:rPr lang="en-US" sz="2000" dirty="0"/>
              <a:t>no longer risks horrifying bugs</a:t>
            </a:r>
          </a:p>
          <a:p>
            <a:pPr lvl="1"/>
            <a:r>
              <a:rPr lang="en-US" sz="2000" dirty="0"/>
              <a:t>can pass factories around at runtime</a:t>
            </a:r>
          </a:p>
          <a:p>
            <a:pPr lvl="2"/>
            <a:r>
              <a:rPr lang="en-US" sz="2000" dirty="0"/>
              <a:t>e.g., let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sz="2000" dirty="0"/>
              <a:t> decide which one to use</a:t>
            </a:r>
          </a:p>
          <a:p>
            <a:pPr lvl="2"/>
            <a:endParaRPr lang="en-US" sz="2000" dirty="0"/>
          </a:p>
          <a:p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uses bit of extra memory</a:t>
            </a:r>
          </a:p>
          <a:p>
            <a:pPr lvl="1"/>
            <a:r>
              <a:rPr lang="en-US" sz="2000" dirty="0"/>
              <a:t>debugging can be more complex when decision of which object to create is far from where it is used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8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Factory </a:t>
            </a:r>
            <a:r>
              <a:rPr lang="en-US" sz="3200" b="1" i="1" dirty="0">
                <a:solidFill>
                  <a:srgbClr val="C00000"/>
                </a:solidFill>
              </a:rPr>
              <a:t>objects</a:t>
            </a:r>
            <a:r>
              <a:rPr lang="en-US" sz="3200" b="1" dirty="0"/>
              <a:t>/classes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encapsulate factory method(s)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>
            <a:noAutofit/>
          </a:bodyPr>
          <a:lstStyle/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return new Bicycle();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  <a:r>
              <a:rPr lang="en-US" sz="1000" b="1" dirty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</a:rPr>
              <a:t>return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  <a:r>
              <a:rPr lang="en-US" sz="1000" b="1" dirty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  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  <a:r>
              <a:rPr lang="en-US" sz="1000" b="1" dirty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</a:rPr>
              <a:t>return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dirty="0"/>
              <a:t>These are returning subtypes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6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Using a factory object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10600" cy="4495800"/>
          </a:xfrm>
        </p:spPr>
        <p:txBody>
          <a:bodyPr>
            <a:noAutofit/>
          </a:bodyPr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Race(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f)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bfactory</a:t>
            </a:r>
            <a:r>
              <a:rPr lang="en-US" sz="2000" b="1" dirty="0">
                <a:latin typeface="Courier New" pitchFamily="49" charset="0"/>
              </a:rPr>
              <a:t> = f;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bike1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2000" b="1" dirty="0" err="1">
                <a:latin typeface="Courier New" pitchFamily="49" charset="0"/>
              </a:rPr>
              <a:t>.createBicycle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bike2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2000" b="1" dirty="0" err="1">
                <a:latin typeface="Courier New" pitchFamily="49" charset="0"/>
              </a:rPr>
              <a:t>.createBicycle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…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Race() { this(new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());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dirty="0">
                <a:latin typeface="+mj-lt"/>
              </a:rPr>
              <a:t>Setting up the flexibility here: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Factory object stored in a field, set by constructor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Can take the factory as a constructor-argument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But an implementation detail (?), so 0-argument constructor too</a:t>
            </a:r>
          </a:p>
          <a:p>
            <a:pPr marL="1200150" lvl="3" indent="-342900">
              <a:lnSpc>
                <a:spcPts val="1800"/>
              </a:lnSpc>
              <a:spcBef>
                <a:spcPts val="600"/>
              </a:spcBef>
            </a:pPr>
            <a:r>
              <a:rPr lang="en-US" dirty="0">
                <a:latin typeface="+mj-lt"/>
              </a:rPr>
              <a:t>Java detail: call another constructor in same class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479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subclasses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());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</a:rPr>
              <a:t>Cyclocross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());</a:t>
            </a: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dirty="0">
                <a:latin typeface="+mj-lt"/>
              </a:rPr>
              <a:t>Voila!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>
              <a:latin typeface="+mj-lt"/>
            </a:endParaRPr>
          </a:p>
          <a:p>
            <a:pPr marL="342900" lvl="1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Just call the superclass constructor with a different factory</a:t>
            </a:r>
          </a:p>
          <a:p>
            <a:pPr marL="342900" lvl="1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>
                <a:latin typeface="+mj-lt"/>
              </a:rPr>
              <a:t> class had foresight to delegate “what to do to create a bicycle” to the factory object, making it more reusable</a:t>
            </a: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229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Separate control over bicycles and races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229600" cy="4800600"/>
          </a:xfrm>
        </p:spPr>
        <p:txBody>
          <a:bodyPr>
            <a:noAutofit/>
          </a:bodyPr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public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()); // or this(…)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public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f)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super(f);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…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/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/>
              <a:t>By having factory-as-argument option, we can allow arbitrary mixing by client: </a:t>
            </a:r>
            <a:r>
              <a:rPr lang="en-US" sz="2000" b="1" dirty="0">
                <a:latin typeface="Courier New" pitchFamily="49" charset="0"/>
              </a:rPr>
              <a:t>new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(new </a:t>
            </a:r>
            <a:r>
              <a:rPr lang="en-US" sz="2000" b="1" dirty="0" err="1">
                <a:latin typeface="Courier New" pitchFamily="49" charset="0"/>
              </a:rPr>
              <a:t>TricycleFactory</a:t>
            </a:r>
            <a:r>
              <a:rPr lang="en-US" sz="2000" b="1" dirty="0">
                <a:latin typeface="Courier New" pitchFamily="49" charset="0"/>
              </a:rPr>
              <a:t>())</a:t>
            </a: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>
                <a:latin typeface="+mj-lt"/>
              </a:rPr>
              <a:t>Less useful in this example: Swapping in different factory object whenever you want</a:t>
            </a: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>
                <a:latin typeface="+mj-lt"/>
              </a:rPr>
              <a:t>Reminder: Not shown here is also using factories for creating </a:t>
            </a:r>
            <a:r>
              <a:rPr lang="en-US" sz="2000" i="1" dirty="0">
                <a:latin typeface="+mj-lt"/>
              </a:rPr>
              <a:t>races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471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Builder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Builder: </a:t>
            </a:r>
            <a:r>
              <a:rPr lang="en-US" sz="2000" dirty="0"/>
              <a:t>object with methods to describe object and then create it</a:t>
            </a:r>
          </a:p>
          <a:p>
            <a:pPr lvl="1"/>
            <a:r>
              <a:rPr lang="en-US" sz="2000" dirty="0"/>
              <a:t>fits especially well with immutable classes when clients want to add data a bit at a time</a:t>
            </a:r>
          </a:p>
          <a:p>
            <a:pPr lvl="2"/>
            <a:r>
              <a:rPr lang="en-US" sz="2000" dirty="0"/>
              <a:t>(mutable Builder creates immutable object)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Example 1: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StringBuilder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StringBuilder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StringBuilder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buf.append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(“Total distance: ”);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buf.append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dist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buf.append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(“ meters”);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return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buf.toString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69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 Observer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Problem:  other code needs to be called each time state changes</a:t>
            </a:r>
            <a:br>
              <a:rPr lang="en-US" sz="2000" dirty="0"/>
            </a:br>
            <a:r>
              <a:rPr lang="en-US" sz="2000" dirty="0"/>
              <a:t>	   </a:t>
            </a:r>
            <a:r>
              <a:rPr lang="en-US" sz="1000" dirty="0"/>
              <a:t> </a:t>
            </a:r>
            <a:r>
              <a:rPr lang="en-US" sz="2000" dirty="0"/>
              <a:t>but we would like the component to be reusable</a:t>
            </a:r>
          </a:p>
          <a:p>
            <a:pPr lvl="1"/>
            <a:r>
              <a:rPr lang="en-US" sz="2000" dirty="0"/>
              <a:t>can’t hard-code calls to everything that needs to be called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Solution:</a:t>
            </a:r>
          </a:p>
          <a:p>
            <a:pPr lvl="1"/>
            <a:r>
              <a:rPr lang="en-US" sz="2000" dirty="0"/>
              <a:t>object maintains a list of observers with a known interface</a:t>
            </a:r>
          </a:p>
          <a:p>
            <a:pPr lvl="1"/>
            <a:r>
              <a:rPr lang="en-US" sz="2000" dirty="0"/>
              <a:t>calls a method on each observer when state changes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code can be harder to understand</a:t>
            </a:r>
          </a:p>
          <a:p>
            <a:pPr lvl="1"/>
            <a:r>
              <a:rPr lang="en-US" sz="2000" dirty="0"/>
              <a:t>wastes memory by maintaining a list of objects that are known a priori (and are always the same)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491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Builder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Builder: </a:t>
            </a:r>
            <a:r>
              <a:rPr lang="en-US" sz="2000" dirty="0"/>
              <a:t>object with methods to describe object and then create it</a:t>
            </a:r>
          </a:p>
          <a:p>
            <a:pPr lvl="1"/>
            <a:r>
              <a:rPr lang="en-US" sz="2000" dirty="0"/>
              <a:t>fits especially well with immutable classes when clients want to add data a bit at a time</a:t>
            </a:r>
          </a:p>
          <a:p>
            <a:pPr lvl="2"/>
            <a:r>
              <a:rPr lang="en-US" sz="2000" dirty="0"/>
              <a:t>(mutable Builder creates immutable object)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Example 2: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Graph.Builder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addNode</a:t>
            </a:r>
            <a:r>
              <a:rPr lang="en-US" sz="2000" dirty="0">
                <a:ea typeface="Monaco" charset="0"/>
                <a:cs typeface="Monaco" charset="0"/>
              </a:rPr>
              <a:t>,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addEdge</a:t>
            </a:r>
            <a:r>
              <a:rPr lang="en-US" sz="2000" dirty="0">
                <a:ea typeface="Monaco" charset="0"/>
                <a:cs typeface="Monaco" charset="0"/>
              </a:rPr>
              <a:t>, and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createGraph</a:t>
            </a:r>
            <a:r>
              <a:rPr lang="en-US" sz="2000" dirty="0">
                <a:ea typeface="Monaco" charset="0"/>
                <a:cs typeface="Monaco" charset="0"/>
              </a:rPr>
              <a:t> m</a:t>
            </a:r>
            <a:r>
              <a:rPr lang="en-US" sz="2000" dirty="0"/>
              <a:t>ethods</a:t>
            </a:r>
          </a:p>
          <a:p>
            <a:pPr lvl="1"/>
            <a:r>
              <a:rPr lang="en-US" sz="2000" dirty="0"/>
              <a:t>(static inner class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Builder</a:t>
            </a:r>
            <a:r>
              <a:rPr lang="en-US" sz="2000" dirty="0"/>
              <a:t> can use </a:t>
            </a:r>
            <a:r>
              <a:rPr lang="en-US" sz="2000" b="1" dirty="0"/>
              <a:t>private </a:t>
            </a:r>
            <a:r>
              <a:rPr lang="en-US" sz="2000" dirty="0"/>
              <a:t>constructors)</a:t>
            </a:r>
          </a:p>
          <a:p>
            <a:pPr lvl="1"/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containsNode</a:t>
            </a:r>
            <a:r>
              <a:rPr lang="en-US" sz="2000" dirty="0"/>
              <a:t> etc. may not need to be especially fast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47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Enforcing Constraints with Types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5029200"/>
          </a:xfrm>
        </p:spPr>
        <p:txBody>
          <a:bodyPr>
            <a:normAutofit/>
          </a:bodyPr>
          <a:lstStyle/>
          <a:p>
            <a:r>
              <a:rPr lang="en-US" sz="2000" dirty="0"/>
              <a:t>These examples use the type system to enforce constraints</a:t>
            </a:r>
          </a:p>
          <a:p>
            <a:endParaRPr lang="en-US" sz="1800" dirty="0"/>
          </a:p>
          <a:p>
            <a:r>
              <a:rPr lang="en-US" sz="2000" dirty="0"/>
              <a:t>Constraint is that some methods should not be called until after the “finish” method has been called</a:t>
            </a:r>
          </a:p>
          <a:p>
            <a:pPr lvl="1"/>
            <a:r>
              <a:rPr lang="en-US" sz="2000" dirty="0"/>
              <a:t>solve by splitting type into two parts</a:t>
            </a:r>
          </a:p>
          <a:p>
            <a:pPr lvl="1"/>
            <a:r>
              <a:rPr lang="en-US" sz="2000" dirty="0"/>
              <a:t>Builder part has everything that can be called before “finish”</a:t>
            </a:r>
          </a:p>
          <a:p>
            <a:pPr lvl="1"/>
            <a:r>
              <a:rPr lang="en-US" sz="2000" dirty="0"/>
              <a:t>normal object has everything that can be called after “finish”</a:t>
            </a:r>
          </a:p>
          <a:p>
            <a:pPr lvl="1"/>
            <a:endParaRPr lang="en-US" sz="1800" dirty="0"/>
          </a:p>
          <a:p>
            <a:r>
              <a:rPr lang="en-US" sz="2000" dirty="0"/>
              <a:t>This approach can be used with other types of constraints</a:t>
            </a:r>
          </a:p>
          <a:p>
            <a:r>
              <a:rPr lang="en-US" sz="2000" dirty="0"/>
              <a:t>Instead of asking clients to remember not to violate them,</a:t>
            </a:r>
            <a:br>
              <a:rPr lang="en-US" sz="2000" dirty="0"/>
            </a:br>
            <a:r>
              <a:rPr lang="en-US" sz="2000" dirty="0"/>
              <a:t>see if you can use type system to enforce them</a:t>
            </a:r>
          </a:p>
          <a:p>
            <a:pPr lvl="1"/>
            <a:r>
              <a:rPr lang="en-US" sz="2000" dirty="0"/>
              <a:t>use tools rather than just reasoning</a:t>
            </a:r>
          </a:p>
          <a:p>
            <a:endParaRPr lang="en-US" sz="1800" dirty="0"/>
          </a:p>
          <a:p>
            <a:r>
              <a:rPr lang="en-US" sz="1600" dirty="0"/>
              <a:t>(This can be done in a general manner, but it’s way out of scope for this class.)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511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Builder Idioms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Builder classes are often written like this:</a:t>
            </a:r>
          </a:p>
          <a:p>
            <a:pPr marL="0" indent="0">
              <a:buNone/>
            </a:pPr>
            <a:endParaRPr lang="en-US" sz="2000" dirty="0"/>
          </a:p>
          <a:p>
            <a:pPr marL="400050" lvl="1" indent="0">
              <a:buNone/>
            </a:pP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FooBuilder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 marL="400050" lvl="1" indent="0">
              <a:buNone/>
            </a:pP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public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FooBuilder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setX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x) {</a:t>
            </a:r>
          </a:p>
          <a:p>
            <a:pPr marL="400050" lvl="1" indent="0">
              <a:buNone/>
            </a:pP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this.x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= x;</a:t>
            </a:r>
          </a:p>
          <a:p>
            <a:pPr marL="400050" lvl="1" indent="0">
              <a:buNone/>
            </a:pP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return this;</a:t>
            </a:r>
          </a:p>
          <a:p>
            <a:pPr marL="400050" lvl="1" indent="0">
              <a:buNone/>
            </a:pP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400050" lvl="1" indent="0">
              <a:buNone/>
            </a:pP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public Foo build() { ... }</a:t>
            </a:r>
          </a:p>
          <a:p>
            <a:pPr marL="400050" lvl="1" indent="0">
              <a:buNone/>
            </a:pP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so that you can use them like this:</a:t>
            </a:r>
          </a:p>
          <a:p>
            <a:pPr marL="0" indent="0">
              <a:buNone/>
            </a:pPr>
            <a:endParaRPr lang="en-US" sz="2000" dirty="0"/>
          </a:p>
          <a:p>
            <a:pPr marL="400050" lvl="1" indent="0">
              <a:buNone/>
            </a:pP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Foo f = new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FooBuilder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().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setX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(1).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setY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(2).build();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68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with Many Arguments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5029200"/>
          </a:xfrm>
        </p:spPr>
        <p:txBody>
          <a:bodyPr>
            <a:normAutofit/>
          </a:bodyPr>
          <a:lstStyle/>
          <a:p>
            <a:r>
              <a:rPr lang="en-US" sz="2000" dirty="0"/>
              <a:t>Builders useful for cleaning up methods with too many arguments</a:t>
            </a:r>
          </a:p>
          <a:p>
            <a:pPr lvl="1"/>
            <a:r>
              <a:rPr lang="en-US" sz="1600" dirty="0"/>
              <a:t>recall the problem that clients can easily mix up argument order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E.g., turn this</a:t>
            </a:r>
          </a:p>
          <a:p>
            <a:pPr marL="0" indent="0">
              <a:buNone/>
            </a:pPr>
            <a:endParaRPr lang="en-US" sz="1200" dirty="0"/>
          </a:p>
          <a:p>
            <a:pPr marL="400050" lvl="1" indent="0">
              <a:buNone/>
            </a:pP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myMethod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(x, y, true, false, true);</a:t>
            </a:r>
          </a:p>
          <a:p>
            <a:pPr marL="0" indent="0"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ea typeface="Courier New" charset="0"/>
                <a:cs typeface="Courier New" charset="0"/>
              </a:rPr>
              <a:t>into this</a:t>
            </a:r>
          </a:p>
          <a:p>
            <a:pPr marL="0" indent="0"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400050" lvl="1" indent="0">
              <a:buNone/>
            </a:pP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myMethod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(x, y,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Options.create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()</a:t>
            </a:r>
            <a:br>
              <a:rPr lang="en-US" sz="18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                  .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setA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(true)</a:t>
            </a:r>
            <a:br>
              <a:rPr lang="en-US" sz="18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                  .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setB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(false)</a:t>
            </a:r>
            <a:br>
              <a:rPr lang="en-US" sz="18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                  .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setC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(true).build());</a:t>
            </a:r>
          </a:p>
          <a:p>
            <a:pPr marL="0" indent="0"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ea typeface="Courier New" charset="0"/>
                <a:cs typeface="Courier New" charset="0"/>
              </a:rPr>
              <a:t>This simulates named (rather than positional) argument passing.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697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Prototype</a:t>
            </a:r>
            <a:r>
              <a:rPr lang="en-US" dirty="0"/>
              <a:t> pattern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US" sz="2000" dirty="0"/>
              <a:t>Each object is itself a factory:</a:t>
            </a:r>
          </a:p>
          <a:p>
            <a:pPr lvl="1"/>
            <a:r>
              <a:rPr lang="en-US" sz="2000" dirty="0"/>
              <a:t>objects contain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dirty="0"/>
              <a:t> method that creates a copy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Useful for objects that are created via a process</a:t>
            </a:r>
          </a:p>
          <a:p>
            <a:pPr lvl="1"/>
            <a:r>
              <a:rPr lang="en-US" sz="2000" dirty="0">
                <a:cs typeface="Courier New" pitchFamily="49" charset="0"/>
              </a:rPr>
              <a:t>Example: </a:t>
            </a:r>
            <a:r>
              <a:rPr lang="en-US" sz="2000" dirty="0" err="1">
                <a:cs typeface="Courier New" pitchFamily="49" charset="0"/>
              </a:rPr>
              <a:t>java.awt.geom.AffineTransform</a:t>
            </a:r>
            <a:endParaRPr lang="en-US" sz="2000" dirty="0">
              <a:cs typeface="Courier New" pitchFamily="49" charset="0"/>
            </a:endParaRPr>
          </a:p>
          <a:p>
            <a:pPr lvl="2"/>
            <a:r>
              <a:rPr lang="en-US" sz="2000" dirty="0">
                <a:cs typeface="Courier New" pitchFamily="49" charset="0"/>
              </a:rPr>
              <a:t>create by a sequence of calls to translate, scale, etc.</a:t>
            </a:r>
          </a:p>
          <a:p>
            <a:pPr lvl="2"/>
            <a:r>
              <a:rPr lang="en-US" sz="2000" dirty="0">
                <a:cs typeface="Courier New" pitchFamily="49" charset="0"/>
              </a:rPr>
              <a:t>easiest to make a similar one by copying and changing</a:t>
            </a:r>
          </a:p>
          <a:p>
            <a:pPr lvl="1"/>
            <a:r>
              <a:rPr lang="en-US" sz="2000" dirty="0">
                <a:cs typeface="Courier New" pitchFamily="49" charset="0"/>
              </a:rPr>
              <a:t>Example: </a:t>
            </a:r>
            <a:r>
              <a:rPr lang="en-US" sz="2000" dirty="0" err="1">
                <a:cs typeface="Courier New" pitchFamily="49" charset="0"/>
              </a:rPr>
              <a:t>android.graphics.Paint</a:t>
            </a:r>
            <a:endParaRPr lang="en-US" sz="2000" dirty="0">
              <a:cs typeface="Courier New" pitchFamily="49" charset="0"/>
            </a:endParaRPr>
          </a:p>
          <a:p>
            <a:pPr lvl="1"/>
            <a:r>
              <a:rPr lang="en-US" sz="2000" dirty="0">
                <a:cs typeface="Courier New" pitchFamily="49" charset="0"/>
              </a:rPr>
              <a:t>Example: JavaScript classes</a:t>
            </a:r>
          </a:p>
          <a:p>
            <a:pPr lvl="2"/>
            <a:r>
              <a:rPr lang="en-US" sz="2000" dirty="0">
                <a:cs typeface="Courier New" pitchFamily="49" charset="0"/>
              </a:rPr>
              <a:t>use prototypes so every instance doesn’t have all methods stored as fields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920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Factories: summary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Goal: want more flexible abstractions for what class to instantiate</a:t>
            </a:r>
          </a:p>
          <a:p>
            <a:pPr marL="0" indent="0">
              <a:buNone/>
            </a:pPr>
            <a:endParaRPr lang="en-US" sz="1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method</a:t>
            </a:r>
          </a:p>
          <a:p>
            <a:pPr lvl="1"/>
            <a:r>
              <a:rPr lang="en-US" sz="2000" dirty="0"/>
              <a:t>call a method to create the object</a:t>
            </a:r>
          </a:p>
          <a:p>
            <a:pPr lvl="1"/>
            <a:r>
              <a:rPr lang="en-US" sz="2000" dirty="0"/>
              <a:t>method can do any computation and return any subtype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object </a:t>
            </a:r>
            <a:r>
              <a:rPr lang="en-US" sz="2000" dirty="0"/>
              <a:t>(also </a:t>
            </a:r>
            <a:r>
              <a:rPr lang="en-US" sz="2000" dirty="0">
                <a:solidFill>
                  <a:schemeClr val="accent6"/>
                </a:solidFill>
              </a:rPr>
              <a:t>Builder</a:t>
            </a:r>
            <a:r>
              <a:rPr lang="en-US" sz="2000" dirty="0"/>
              <a:t>)</a:t>
            </a:r>
          </a:p>
          <a:p>
            <a:pPr lvl="1"/>
            <a:r>
              <a:rPr lang="en-US" sz="2000" dirty="0">
                <a:solidFill>
                  <a:schemeClr val="accent6"/>
                </a:solidFill>
              </a:rPr>
              <a:t>Factory </a:t>
            </a:r>
            <a:r>
              <a:rPr lang="en-US" sz="2000" dirty="0"/>
              <a:t>has factory methods for some type(s)</a:t>
            </a:r>
          </a:p>
          <a:p>
            <a:pPr lvl="1"/>
            <a:r>
              <a:rPr lang="en-US" sz="2000" dirty="0">
                <a:solidFill>
                  <a:schemeClr val="accent6"/>
                </a:solidFill>
              </a:rPr>
              <a:t>Builder </a:t>
            </a:r>
            <a:r>
              <a:rPr lang="en-US" sz="2000" dirty="0"/>
              <a:t>has methods to describe object and then create it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Prototype</a:t>
            </a:r>
          </a:p>
          <a:p>
            <a:pPr lvl="1"/>
            <a:r>
              <a:rPr lang="en-US" sz="2000" dirty="0"/>
              <a:t>every object is a factory, can create more objects like itself</a:t>
            </a:r>
          </a:p>
          <a:p>
            <a:pPr lvl="1"/>
            <a:r>
              <a:rPr lang="en-US" sz="2000" dirty="0"/>
              <a:t>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dirty="0"/>
              <a:t> to get a new object of same subtype as receiver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3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 Iterator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Problem: accessing all members of a collection requires performing</a:t>
            </a:r>
          </a:p>
          <a:p>
            <a:pPr marL="0" indent="0">
              <a:buNone/>
            </a:pPr>
            <a:r>
              <a:rPr lang="en-US" sz="2000" dirty="0"/>
              <a:t>	  </a:t>
            </a:r>
            <a:r>
              <a:rPr lang="en-US" sz="1000" dirty="0"/>
              <a:t> </a:t>
            </a:r>
            <a:r>
              <a:rPr lang="en-US" sz="2000" dirty="0"/>
              <a:t>a specialized traversal for each data structure</a:t>
            </a:r>
          </a:p>
          <a:p>
            <a:pPr lvl="1"/>
            <a:r>
              <a:rPr lang="en-US" sz="2000" dirty="0"/>
              <a:t>(makes clients strongly coupled to that data structure)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Solution:</a:t>
            </a:r>
          </a:p>
          <a:p>
            <a:pPr lvl="1"/>
            <a:r>
              <a:rPr lang="en-US" sz="2000" dirty="0"/>
              <a:t>the </a:t>
            </a:r>
            <a:r>
              <a:rPr lang="en-US" sz="2000" i="1" dirty="0"/>
              <a:t>implementation </a:t>
            </a:r>
            <a:r>
              <a:rPr lang="en-US" sz="2000" dirty="0"/>
              <a:t>performs traversals, does bookkeeping</a:t>
            </a:r>
          </a:p>
          <a:p>
            <a:pPr lvl="1"/>
            <a:r>
              <a:rPr lang="en-US" sz="2000" dirty="0"/>
              <a:t>results are communicated to clients via a standard interface (e.g.,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less efficient: creates extra objects, runs extra code</a:t>
            </a:r>
          </a:p>
          <a:p>
            <a:pPr lvl="1"/>
            <a:r>
              <a:rPr lang="en-US" sz="2000" dirty="0"/>
              <a:t>iteration order fixed by the implementation, not the client</a:t>
            </a:r>
            <a:br>
              <a:rPr lang="en-US" sz="2000" dirty="0"/>
            </a:br>
            <a:r>
              <a:rPr lang="en-US" sz="2000" dirty="0"/>
              <a:t>(you can have return different types of iterators though...)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43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(more) design patterns?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Design patterns are intended to capture common solutions / idioms, name them, make them easy to use to guide design</a:t>
            </a:r>
          </a:p>
          <a:p>
            <a:pPr lvl="1"/>
            <a:r>
              <a:rPr lang="en-US" sz="2000" dirty="0"/>
              <a:t>language independent</a:t>
            </a:r>
          </a:p>
          <a:p>
            <a:pPr lvl="1"/>
            <a:r>
              <a:rPr lang="en-US" sz="2000" dirty="0"/>
              <a:t>high-level designs, not specific “coding tricks”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They increase your vocabulary and your intellectual toolset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000" dirty="0"/>
              <a:t>Often important to fix a problem in the underlying language:</a:t>
            </a:r>
          </a:p>
          <a:p>
            <a:pPr lvl="1"/>
            <a:r>
              <a:rPr lang="en-US" sz="2000" dirty="0"/>
              <a:t>limitations of Java constructors</a:t>
            </a:r>
          </a:p>
          <a:p>
            <a:pPr lvl="1"/>
            <a:r>
              <a:rPr lang="en-US" sz="2000" dirty="0"/>
              <a:t>lack of named parameters to methods</a:t>
            </a:r>
          </a:p>
          <a:p>
            <a:pPr lvl="1"/>
            <a:r>
              <a:rPr lang="en-US" sz="2000" dirty="0"/>
              <a:t>lack of multiple dispatch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27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(more) design patterns?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As with everything else, do not </a:t>
            </a:r>
            <a:r>
              <a:rPr lang="en-US" sz="2000" b="1" dirty="0"/>
              <a:t>overuse</a:t>
            </a:r>
            <a:r>
              <a:rPr lang="en-US" sz="2000" dirty="0"/>
              <a:t> them</a:t>
            </a:r>
          </a:p>
          <a:p>
            <a:pPr lvl="1"/>
            <a:r>
              <a:rPr lang="en-US" sz="2000" dirty="0"/>
              <a:t>introducing new abstractions to your program has a cost</a:t>
            </a:r>
          </a:p>
          <a:p>
            <a:pPr lvl="2"/>
            <a:r>
              <a:rPr lang="en-US" sz="2000" dirty="0"/>
              <a:t>it can make the code more complicated</a:t>
            </a:r>
          </a:p>
          <a:p>
            <a:pPr lvl="2"/>
            <a:r>
              <a:rPr lang="en-US" sz="2000" dirty="0"/>
              <a:t>it takes time</a:t>
            </a:r>
          </a:p>
          <a:p>
            <a:pPr lvl="1"/>
            <a:r>
              <a:rPr lang="en-US" sz="2000" dirty="0"/>
              <a:t>don’t fix what isn’t broken</a:t>
            </a:r>
          </a:p>
          <a:p>
            <a:pPr lvl="2"/>
            <a:r>
              <a:rPr lang="en-US" sz="2000" dirty="0"/>
              <a:t>wait until you have good evidence that you will run into the problem that pattern is designed to solve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79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 of term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“Gang of Four” (</a:t>
            </a:r>
            <a:r>
              <a:rPr lang="en-US" sz="2000" dirty="0" err="1"/>
              <a:t>GoF</a:t>
            </a:r>
            <a:r>
              <a:rPr lang="en-US" sz="2000" dirty="0"/>
              <a:t>)</a:t>
            </a:r>
            <a:r>
              <a:rPr lang="en-US" sz="2000" dirty="0">
                <a:sym typeface="Webdings"/>
              </a:rPr>
              <a:t> </a:t>
            </a:r>
          </a:p>
          <a:p>
            <a:pPr lvl="1"/>
            <a:r>
              <a:rPr lang="en-US" sz="2000" dirty="0">
                <a:sym typeface="Webdings"/>
              </a:rPr>
              <a:t>Gamma, Helm, Johnson, </a:t>
            </a:r>
            <a:r>
              <a:rPr lang="en-US" sz="2000" dirty="0" err="1">
                <a:sym typeface="Webdings"/>
              </a:rPr>
              <a:t>Vlissides</a:t>
            </a:r>
            <a:endParaRPr lang="en-US" sz="2000" dirty="0">
              <a:sym typeface="Webdings"/>
            </a:endParaRPr>
          </a:p>
          <a:p>
            <a:pPr lvl="1"/>
            <a:r>
              <a:rPr lang="en-US" sz="2000" dirty="0">
                <a:sym typeface="Webdings"/>
              </a:rPr>
              <a:t>examples in C++ and </a:t>
            </a:r>
            <a:r>
              <a:rPr lang="en-US" sz="2000" dirty="0" err="1">
                <a:sym typeface="Webdings"/>
              </a:rPr>
              <a:t>SmallTalk</a:t>
            </a:r>
            <a:endParaRPr lang="en-US" sz="2000" dirty="0">
              <a:sym typeface="Webdings"/>
            </a:endParaRPr>
          </a:p>
          <a:p>
            <a:pPr marL="0" indent="0">
              <a:buNone/>
            </a:pPr>
            <a:endParaRPr lang="en-US" sz="2000" dirty="0">
              <a:sym typeface="Webdings"/>
            </a:endParaRPr>
          </a:p>
          <a:p>
            <a:pPr marL="0" indent="0">
              <a:buNone/>
            </a:pPr>
            <a:r>
              <a:rPr lang="en-US" sz="2000" dirty="0">
                <a:sym typeface="Webdings"/>
              </a:rPr>
              <a:t>Found they shared several “tricks” and </a:t>
            </a:r>
          </a:p>
          <a:p>
            <a:pPr marL="0" indent="0">
              <a:buNone/>
            </a:pPr>
            <a:r>
              <a:rPr lang="en-US" sz="2000" dirty="0">
                <a:sym typeface="Webdings"/>
              </a:rPr>
              <a:t>decided to codify them</a:t>
            </a:r>
          </a:p>
          <a:p>
            <a:pPr lvl="1"/>
            <a:r>
              <a:rPr lang="en-US" sz="2000" dirty="0">
                <a:sym typeface="Webdings"/>
              </a:rPr>
              <a:t>a key rule was that nothing could become a pattern unless they could identify at least three real [different] examples</a:t>
            </a:r>
          </a:p>
          <a:p>
            <a:pPr lvl="1"/>
            <a:r>
              <a:rPr lang="en-US" sz="2000" dirty="0">
                <a:sym typeface="Webdings"/>
              </a:rPr>
              <a:t>for object-oriented programming</a:t>
            </a:r>
          </a:p>
          <a:p>
            <a:pPr lvl="2"/>
            <a:r>
              <a:rPr lang="en-US" sz="2000" dirty="0">
                <a:sym typeface="Webdings"/>
              </a:rPr>
              <a:t>some patterns more general</a:t>
            </a:r>
          </a:p>
          <a:p>
            <a:pPr lvl="2"/>
            <a:r>
              <a:rPr lang="en-US" sz="2000" dirty="0">
                <a:sym typeface="Webdings"/>
              </a:rPr>
              <a:t>others compensate for OOP shortcomings</a:t>
            </a:r>
          </a:p>
        </p:txBody>
      </p:sp>
      <p:pic>
        <p:nvPicPr>
          <p:cNvPr id="2050" name="Picture 2" descr="http://t1.gstatic.com/images?q=tbn:ANd9GcTD4hXC4Zi1yd5SzELVuGxBTh4IW-un0o10G6PPSabDbbJBQBJX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04775"/>
            <a:ext cx="2219325" cy="1647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esign Patterns co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371600"/>
            <a:ext cx="1828800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13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spc="-2800" dirty="0">
                <a:solidFill>
                  <a:srgbClr val="FF0000"/>
                </a:solidFill>
                <a:latin typeface="French Script MT" pitchFamily="66" charset="0"/>
              </a:rPr>
              <a:t>P                 </a:t>
            </a:r>
            <a:r>
              <a:rPr lang="en-US" dirty="0"/>
              <a:t> </a:t>
            </a:r>
            <a:r>
              <a:rPr lang="en-US" dirty="0" err="1"/>
              <a:t>atterns</a:t>
            </a:r>
            <a:r>
              <a:rPr lang="en-US" dirty="0"/>
              <a:t> vs patterns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phrase </a:t>
            </a:r>
            <a:r>
              <a:rPr lang="en-US" sz="2000" i="1" dirty="0">
                <a:solidFill>
                  <a:schemeClr val="accent2"/>
                </a:solidFill>
              </a:rPr>
              <a:t>pattern</a:t>
            </a:r>
            <a:r>
              <a:rPr lang="en-US" sz="2000" dirty="0"/>
              <a:t> has been overused since </a:t>
            </a:r>
            <a:r>
              <a:rPr lang="en-US" sz="2000" dirty="0" err="1"/>
              <a:t>GoF</a:t>
            </a:r>
            <a:r>
              <a:rPr lang="en-US" sz="2000" dirty="0"/>
              <a:t> book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Often used as “[somebody says]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000" dirty="0"/>
              <a:t> is a good way to write programs”</a:t>
            </a:r>
          </a:p>
          <a:p>
            <a:pPr lvl="1"/>
            <a:r>
              <a:rPr lang="en-US" sz="2000" dirty="0"/>
              <a:t>and “anti-pattern” as “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Y</a:t>
            </a:r>
            <a:r>
              <a:rPr lang="en-US" sz="2000" dirty="0"/>
              <a:t> is a bad way to write programs”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These are useful, but </a:t>
            </a:r>
            <a:r>
              <a:rPr lang="en-US" sz="2000" dirty="0" err="1"/>
              <a:t>GoF</a:t>
            </a:r>
            <a:r>
              <a:rPr lang="en-US" sz="2000" dirty="0"/>
              <a:t>-style patterns are more important</a:t>
            </a:r>
          </a:p>
          <a:p>
            <a:pPr lvl="1"/>
            <a:r>
              <a:rPr lang="en-US" sz="2000" dirty="0"/>
              <a:t>they have richness, history, language-independence, documentation and (most likely) more staying power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13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</a:t>
            </a:r>
            <a:r>
              <a:rPr lang="en-US" dirty="0" err="1"/>
              <a:t>GoF</a:t>
            </a:r>
            <a:r>
              <a:rPr lang="en-US" dirty="0"/>
              <a:t>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For some class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/>
              <a:t>, guarantee that at run-time there is exactly one (globally visible) instance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/>
              <a:t>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First, </a:t>
            </a:r>
            <a:r>
              <a:rPr lang="en-US" sz="2000" i="1" dirty="0">
                <a:solidFill>
                  <a:schemeClr val="accent2"/>
                </a:solidFill>
              </a:rPr>
              <a:t>why</a:t>
            </a:r>
            <a:r>
              <a:rPr lang="en-US" sz="2000" dirty="0"/>
              <a:t> might you want this?</a:t>
            </a:r>
          </a:p>
          <a:p>
            <a:pPr lvl="1"/>
            <a:r>
              <a:rPr lang="en-US" sz="2000" dirty="0"/>
              <a:t>what design goals are achieved?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Second, </a:t>
            </a:r>
            <a:r>
              <a:rPr lang="en-US" sz="2000" i="1" dirty="0">
                <a:solidFill>
                  <a:schemeClr val="accent2"/>
                </a:solidFill>
              </a:rPr>
              <a:t>how</a:t>
            </a:r>
            <a:r>
              <a:rPr lang="en-US" sz="2000" dirty="0"/>
              <a:t> might you achieve this?</a:t>
            </a:r>
          </a:p>
          <a:p>
            <a:pPr lvl="1"/>
            <a:r>
              <a:rPr lang="en-US" sz="2000" dirty="0"/>
              <a:t>how to leverage language constructs to enforce the design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A pattern has a recognized </a:t>
            </a:r>
            <a:r>
              <a:rPr lang="en-US" sz="2000" i="1" dirty="0">
                <a:solidFill>
                  <a:schemeClr val="accent2"/>
                </a:solidFill>
              </a:rPr>
              <a:t>name</a:t>
            </a:r>
          </a:p>
          <a:p>
            <a:pPr lvl="1"/>
            <a:r>
              <a:rPr lang="en-US" sz="2000" dirty="0"/>
              <a:t>this is the </a:t>
            </a:r>
            <a:r>
              <a:rPr lang="en-US" sz="2000" i="1" dirty="0">
                <a:solidFill>
                  <a:srgbClr val="009900"/>
                </a:solidFill>
              </a:rPr>
              <a:t>Singleton</a:t>
            </a:r>
            <a:r>
              <a:rPr lang="en-US" sz="2000" dirty="0"/>
              <a:t> pattern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921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21841</TotalTime>
  <Words>3036</Words>
  <Application>Microsoft Macintosh PowerPoint</Application>
  <PresentationFormat>On-screen Show (4:3)</PresentationFormat>
  <Paragraphs>534</Paragraphs>
  <Slides>35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Comic Sans MS</vt:lpstr>
      <vt:lpstr>Consolas</vt:lpstr>
      <vt:lpstr>Courier New</vt:lpstr>
      <vt:lpstr>French Script MT</vt:lpstr>
      <vt:lpstr>Monaco</vt:lpstr>
      <vt:lpstr>Times New Roman</vt:lpstr>
      <vt:lpstr>Wingdings</vt:lpstr>
      <vt:lpstr>simple</vt:lpstr>
      <vt:lpstr>CSE 331 Software Design &amp; Implementation</vt:lpstr>
      <vt:lpstr>What is a design pattern?</vt:lpstr>
      <vt:lpstr>Example 1:  Observer</vt:lpstr>
      <vt:lpstr>Example 2:  Iterator</vt:lpstr>
      <vt:lpstr>Why (more) design patterns?</vt:lpstr>
      <vt:lpstr>Why not (more) design patterns?</vt:lpstr>
      <vt:lpstr>Origin of term</vt:lpstr>
      <vt:lpstr>P                  atterns vs patterns</vt:lpstr>
      <vt:lpstr>An example GoF pattern</vt:lpstr>
      <vt:lpstr>Possible reasons for Singleton</vt:lpstr>
      <vt:lpstr>How: multiple approaches</vt:lpstr>
      <vt:lpstr>GoF patterns: three categories</vt:lpstr>
      <vt:lpstr>Creational patterns</vt:lpstr>
      <vt:lpstr>Motivation for factories: Changing implementations</vt:lpstr>
      <vt:lpstr>Use of factories</vt:lpstr>
      <vt:lpstr>DateFormat factory methods</vt:lpstr>
      <vt:lpstr>Example:  Bicycle race</vt:lpstr>
      <vt:lpstr>Example:  Tour de France</vt:lpstr>
      <vt:lpstr>Example:  Cyclocross</vt:lpstr>
      <vt:lpstr>Factory method for Bicycle</vt:lpstr>
      <vt:lpstr>Subclasses override factory method</vt:lpstr>
      <vt:lpstr>A Brief Aside</vt:lpstr>
      <vt:lpstr>Super/Subclass Coupling</vt:lpstr>
      <vt:lpstr>Factory objects</vt:lpstr>
      <vt:lpstr>Factory objects/classes  encapsulate factory method(s)</vt:lpstr>
      <vt:lpstr>Using a factory object</vt:lpstr>
      <vt:lpstr>The subclasses</vt:lpstr>
      <vt:lpstr>Separate control over bicycles and races</vt:lpstr>
      <vt:lpstr>Builder</vt:lpstr>
      <vt:lpstr>Builder</vt:lpstr>
      <vt:lpstr>Enforcing Constraints with Types</vt:lpstr>
      <vt:lpstr>Builder Idioms</vt:lpstr>
      <vt:lpstr>Methods with Many Arguments</vt:lpstr>
      <vt:lpstr>Prototype pattern</vt:lpstr>
      <vt:lpstr>Factories: summary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392</cp:revision>
  <cp:lastPrinted>2021-05-26T21:36:53Z</cp:lastPrinted>
  <dcterms:created xsi:type="dcterms:W3CDTF">2012-02-17T18:07:42Z</dcterms:created>
  <dcterms:modified xsi:type="dcterms:W3CDTF">2022-05-26T02:31:42Z</dcterms:modified>
</cp:coreProperties>
</file>