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59" r:id="rId2"/>
    <p:sldId id="400" r:id="rId3"/>
    <p:sldId id="413" r:id="rId4"/>
    <p:sldId id="414" r:id="rId5"/>
    <p:sldId id="401" r:id="rId6"/>
    <p:sldId id="402" r:id="rId7"/>
    <p:sldId id="403" r:id="rId8"/>
    <p:sldId id="404" r:id="rId9"/>
    <p:sldId id="405" r:id="rId10"/>
    <p:sldId id="406" r:id="rId11"/>
    <p:sldId id="409" r:id="rId12"/>
    <p:sldId id="367" r:id="rId13"/>
    <p:sldId id="368" r:id="rId14"/>
    <p:sldId id="369" r:id="rId15"/>
    <p:sldId id="371" r:id="rId16"/>
    <p:sldId id="410" r:id="rId17"/>
    <p:sldId id="374" r:id="rId18"/>
    <p:sldId id="375" r:id="rId19"/>
    <p:sldId id="376" r:id="rId20"/>
    <p:sldId id="377" r:id="rId21"/>
    <p:sldId id="378" r:id="rId22"/>
    <p:sldId id="380" r:id="rId23"/>
    <p:sldId id="381" r:id="rId24"/>
    <p:sldId id="382" r:id="rId25"/>
    <p:sldId id="383" r:id="rId26"/>
    <p:sldId id="412" r:id="rId27"/>
    <p:sldId id="411" r:id="rId28"/>
    <p:sldId id="385" r:id="rId29"/>
    <p:sldId id="386" r:id="rId30"/>
    <p:sldId id="387" r:id="rId31"/>
    <p:sldId id="388" r:id="rId32"/>
    <p:sldId id="389" r:id="rId33"/>
    <p:sldId id="418" r:id="rId34"/>
    <p:sldId id="390" r:id="rId35"/>
    <p:sldId id="391" r:id="rId36"/>
    <p:sldId id="392" r:id="rId37"/>
    <p:sldId id="420" r:id="rId38"/>
    <p:sldId id="419" r:id="rId39"/>
    <p:sldId id="421" r:id="rId40"/>
    <p:sldId id="425" r:id="rId41"/>
    <p:sldId id="426" r:id="rId42"/>
    <p:sldId id="428" r:id="rId43"/>
    <p:sldId id="384" r:id="rId44"/>
    <p:sldId id="393" r:id="rId45"/>
    <p:sldId id="398" r:id="rId46"/>
    <p:sldId id="394" r:id="rId47"/>
    <p:sldId id="399" r:id="rId48"/>
  </p:sldIdLst>
  <p:sldSz cx="9144000" cy="6858000" type="screen4x3"/>
  <p:notesSz cx="6934200" cy="9220200"/>
  <p:custDataLst>
    <p:tags r:id="rId5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28" autoAdjust="0"/>
    <p:restoredTop sz="84499" autoAdjust="0"/>
  </p:normalViewPr>
  <p:slideViewPr>
    <p:cSldViewPr>
      <p:cViewPr varScale="1">
        <p:scale>
          <a:sx n="124" d="100"/>
          <a:sy n="124" d="100"/>
        </p:scale>
        <p:origin x="18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2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3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Singleton on previous slides, Composite as</a:t>
            </a:r>
            <a:r>
              <a:rPr lang="en-US" baseline="0" dirty="0"/>
              <a:t> one of the ways of implementing </a:t>
            </a:r>
            <a:r>
              <a:rPr lang="en-US" baseline="0" dirty="0" err="1"/>
              <a:t>NanoTimer</a:t>
            </a:r>
            <a:r>
              <a:rPr lang="en-US" baseline="0" dirty="0"/>
              <a:t> without inheritance, Observer – MVC stuff, timer, Iterator since 14x days (although hidden behind for(</a:t>
            </a:r>
            <a:r>
              <a:rPr lang="en-US" baseline="0" dirty="0" err="1"/>
              <a:t>item:collection</a:t>
            </a:r>
            <a:r>
              <a:rPr lang="en-US" baseline="0" dirty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Singleton on previous slides, Composite as</a:t>
            </a:r>
            <a:r>
              <a:rPr lang="en-US" baseline="0" dirty="0"/>
              <a:t> one of the ways of implementing </a:t>
            </a:r>
            <a:r>
              <a:rPr lang="en-US" baseline="0" dirty="0" err="1"/>
              <a:t>NanoTimer</a:t>
            </a:r>
            <a:r>
              <a:rPr lang="en-US" baseline="0" dirty="0"/>
              <a:t> without inheritance, Observer – MVC stuff, timer, Iterator since 14x days (although hidden behind for(</a:t>
            </a:r>
            <a:r>
              <a:rPr lang="en-US" baseline="0" dirty="0" err="1"/>
              <a:t>item:collection</a:t>
            </a:r>
            <a:r>
              <a:rPr lang="en-US" baseline="0" dirty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MDD is something else entirely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36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43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  <p:extLst>
      <p:ext uri="{BB962C8B-B14F-4D97-AF65-F5344CB8AC3E}">
        <p14:creationId xmlns:p14="http://schemas.microsoft.com/office/powerpoint/2010/main" val="1102947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30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5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8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8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37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9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2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Recognition of the problem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/>
              <a:t>Javadoc</a:t>
            </a:r>
            <a:r>
              <a:rPr lang="en-GB" sz="2000" dirty="0"/>
              <a:t> for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dirty="0"/>
              <a:t> constructor:</a:t>
            </a:r>
          </a:p>
          <a:p>
            <a:pPr marL="457200" lvl="1" indent="0">
              <a:buNone/>
            </a:pPr>
            <a:r>
              <a:rPr lang="en-GB" sz="2000" dirty="0"/>
              <a:t>Allocates a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dirty="0"/>
              <a:t> object representing the value argument.</a:t>
            </a:r>
          </a:p>
          <a:p>
            <a:pPr marL="457200" lvl="1" indent="0">
              <a:buNone/>
            </a:pPr>
            <a:r>
              <a:rPr lang="en-GB" sz="2000" b="1" dirty="0"/>
              <a:t>Note: </a:t>
            </a:r>
            <a:r>
              <a:rPr lang="en-GB" sz="2000" dirty="0"/>
              <a:t>It is </a:t>
            </a:r>
            <a:r>
              <a:rPr lang="en-GB" sz="2000" dirty="0">
                <a:solidFill>
                  <a:srgbClr val="C00000"/>
                </a:solidFill>
              </a:rPr>
              <a:t>rarely appropriate </a:t>
            </a:r>
            <a:r>
              <a:rPr lang="en-GB" sz="2000" dirty="0"/>
              <a:t>to use this constructor. Unless a new instance is required, the </a:t>
            </a:r>
            <a:r>
              <a:rPr lang="en-GB" sz="2000" dirty="0">
                <a:solidFill>
                  <a:srgbClr val="C00000"/>
                </a:solidFill>
              </a:rPr>
              <a:t>static factory 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dirty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Josh Bloch (</a:t>
            </a:r>
            <a:r>
              <a:rPr lang="en-GB" sz="2000" dirty="0" err="1"/>
              <a:t>JavaWorld</a:t>
            </a:r>
            <a:r>
              <a:rPr lang="en-GB" sz="2000" dirty="0"/>
              <a:t>, January 4, 2004):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rgbClr val="C00000"/>
                </a:solidFill>
              </a:rPr>
              <a:t>The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dirty="0">
                <a:solidFill>
                  <a:srgbClr val="C00000"/>
                </a:solidFill>
              </a:rPr>
              <a:t> type should not have had public constructors.  </a:t>
            </a:r>
            <a:r>
              <a:rPr lang="en-GB" sz="2000" dirty="0"/>
              <a:t>There's really no great advantage to allow multiple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sz="2000" dirty="0"/>
              <a:t>s or multiple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sz="2000" dirty="0" err="1"/>
              <a:t>s</a:t>
            </a:r>
            <a:r>
              <a:rPr lang="en-GB" sz="2000" dirty="0"/>
              <a:t>, and I've seen programs that produce millions of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sz="2000" dirty="0"/>
              <a:t>s and millions of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sz="2000" dirty="0" err="1"/>
              <a:t>s</a:t>
            </a:r>
            <a:r>
              <a:rPr lang="en-GB" sz="2000" dirty="0"/>
              <a:t>, creating needless work for the garbage collector.</a:t>
            </a:r>
          </a:p>
          <a:p>
            <a:pPr marL="457200" lvl="1" indent="0">
              <a:buNone/>
            </a:pPr>
            <a:r>
              <a:rPr lang="en-GB" sz="2000" dirty="0"/>
              <a:t>So, </a:t>
            </a:r>
            <a:r>
              <a:rPr lang="en-GB" sz="2000" dirty="0">
                <a:solidFill>
                  <a:srgbClr val="C00000"/>
                </a:solidFill>
              </a:rPr>
              <a:t>in the case of </a:t>
            </a:r>
            <a:r>
              <a:rPr lang="en-GB" sz="2000" dirty="0" err="1">
                <a:solidFill>
                  <a:srgbClr val="C00000"/>
                </a:solidFill>
              </a:rPr>
              <a:t>immutables</a:t>
            </a:r>
            <a:r>
              <a:rPr lang="en-GB" sz="2000" dirty="0">
                <a:solidFill>
                  <a:srgbClr val="C00000"/>
                </a:solidFill>
              </a:rPr>
              <a:t>, I think factory methods are great.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86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GoF patterns: three categories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Creational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Factory Method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Abstract Factory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Singleton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Builder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Prototype</a:t>
            </a:r>
            <a:r>
              <a:rPr lang="en-US" sz="2000" dirty="0"/>
              <a:t>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Structural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/>
              <a:t>Adapter, Bridge, </a:t>
            </a:r>
            <a:r>
              <a:rPr lang="en-US" sz="2000" dirty="0">
                <a:solidFill>
                  <a:srgbClr val="009973"/>
                </a:solidFill>
              </a:rPr>
              <a:t>Composite</a:t>
            </a:r>
            <a:r>
              <a:rPr lang="en-US" sz="2000" dirty="0"/>
              <a:t>, Decorator, Façade, Proxy,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Behavioral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chemeClr val="accent2"/>
                </a:solidFill>
              </a:rPr>
              <a:t>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/>
              <a:t>Command, Interpreter, </a:t>
            </a:r>
            <a:r>
              <a:rPr lang="en-US" sz="2000" dirty="0">
                <a:solidFill>
                  <a:srgbClr val="009973"/>
                </a:solidFill>
              </a:rPr>
              <a:t>Iterator</a:t>
            </a:r>
            <a:r>
              <a:rPr lang="en-US" sz="2000" dirty="0"/>
              <a:t>, Mediator, </a:t>
            </a:r>
            <a:r>
              <a:rPr lang="en-US" sz="2000" dirty="0">
                <a:solidFill>
                  <a:srgbClr val="009973"/>
                </a:solidFill>
              </a:rPr>
              <a:t>Observer</a:t>
            </a:r>
            <a:r>
              <a:rPr lang="en-US" sz="2000" dirty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9973"/>
                </a:solidFill>
              </a:rPr>
              <a:t>Green = ones we’ve seen already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2743200"/>
            <a:ext cx="381000" cy="304800"/>
          </a:xfrm>
          <a:prstGeom prst="rightArrow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657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patterns: Wrappers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Wrappers are a thin veneer over an encapsulated class </a:t>
            </a:r>
          </a:p>
          <a:p>
            <a:pPr lvl="1"/>
            <a:r>
              <a:rPr lang="en-US" sz="2000" dirty="0"/>
              <a:t>modify the interface</a:t>
            </a:r>
          </a:p>
          <a:p>
            <a:pPr lvl="1"/>
            <a:r>
              <a:rPr lang="en-US" sz="2000" dirty="0"/>
              <a:t>extend behavior</a:t>
            </a:r>
          </a:p>
          <a:p>
            <a:pPr lvl="1"/>
            <a:r>
              <a:rPr lang="en-US" sz="2000" dirty="0"/>
              <a:t>restrict access </a:t>
            </a:r>
          </a:p>
          <a:p>
            <a:pPr marL="0" indent="0">
              <a:buNone/>
            </a:pPr>
            <a:r>
              <a:rPr lang="en-US" sz="2000" dirty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Some 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46036"/>
              </p:ext>
            </p:extLst>
          </p:nvPr>
        </p:nvGraphicFramePr>
        <p:xfrm>
          <a:off x="1905000" y="3657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Adapter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Real life example: adapter to go from US to UK power plugs</a:t>
            </a:r>
          </a:p>
          <a:p>
            <a:pPr lvl="1"/>
            <a:r>
              <a:rPr lang="en-US" sz="2000" dirty="0"/>
              <a:t>both do the same thing</a:t>
            </a:r>
          </a:p>
          <a:p>
            <a:pPr lvl="1"/>
            <a:r>
              <a:rPr lang="en-US" sz="2000" dirty="0"/>
              <a:t>but they have slightly interface expectations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Change an interface without changing functionality</a:t>
            </a:r>
          </a:p>
          <a:p>
            <a:pPr lvl="1"/>
            <a:r>
              <a:rPr lang="en-US" sz="2000" dirty="0"/>
              <a:t>rename a method</a:t>
            </a:r>
          </a:p>
          <a:p>
            <a:pPr lvl="1"/>
            <a:r>
              <a:rPr lang="en-US" sz="2000" dirty="0"/>
              <a:t>convert units</a:t>
            </a:r>
          </a:p>
          <a:p>
            <a:pPr lvl="1"/>
            <a:r>
              <a:rPr lang="en-US" sz="2000" dirty="0"/>
              <a:t>implement a method in terms of another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Example: angles passed in radians vs. degrees</a:t>
            </a:r>
          </a:p>
          <a:p>
            <a:pPr marL="0" indent="0">
              <a:buNone/>
            </a:pPr>
            <a:r>
              <a:rPr lang="en-US" sz="2000" dirty="0"/>
              <a:t>Example: use “old” method names for legacy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 example: rectangles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Our code is using this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 interface:</a:t>
            </a:r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move to the left or right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But we want to use a library that has this class:</a:t>
            </a:r>
          </a:p>
          <a:p>
            <a:pPr marL="0" indent="0">
              <a:buNone/>
            </a:pPr>
            <a:endParaRPr lang="en-US" sz="1000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scaleWidth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scaleHeight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shift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Adapter example: rectangles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Create an adapter that delegates to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Rectangle</a:t>
            </a:r>
            <a:r>
              <a:rPr lang="en-US" sz="2000" dirty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RectangleAdapter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JRectangle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RectangleAdapter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JRectangle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rect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solidFill>
                  <a:srgbClr val="2D2DB9"/>
                </a:solidFill>
                <a:latin typeface="Courier New" pitchFamily="49" charset="0"/>
              </a:rPr>
              <a:t>rect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 err="1">
                <a:latin typeface="Courier New" pitchFamily="49" charset="0"/>
              </a:rPr>
              <a:t>.scaleWidth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 err="1">
                <a:latin typeface="Courier New" pitchFamily="49" charset="0"/>
              </a:rPr>
              <a:t>.scaleHeight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translate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, float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rect</a:t>
            </a:r>
            <a:r>
              <a:rPr lang="en-US" sz="2000" b="1" dirty="0" err="1">
                <a:latin typeface="Courier New" pitchFamily="49" charset="0"/>
              </a:rPr>
              <a:t>.shift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2D2DB9"/>
                </a:solidFill>
                <a:latin typeface="Courier New" pitchFamily="49" charset="0"/>
              </a:rPr>
              <a:t>y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This sort of thing happens </a:t>
            </a:r>
            <a:r>
              <a:rPr lang="en-US" sz="2000" b="1" dirty="0"/>
              <a:t>a lot</a:t>
            </a:r>
          </a:p>
          <a:p>
            <a:pPr lvl="1"/>
            <a:r>
              <a:rPr lang="en-US" sz="2000" dirty="0"/>
              <a:t>unless two libraries were designed to work together,</a:t>
            </a:r>
            <a:br>
              <a:rPr lang="en-US" sz="2000" dirty="0"/>
            </a:br>
            <a:r>
              <a:rPr lang="en-US" sz="2000" dirty="0"/>
              <a:t>they won’t work together without an adapter</a:t>
            </a:r>
          </a:p>
          <a:p>
            <a:pPr lvl="1"/>
            <a:endParaRPr lang="en-US" sz="1600" dirty="0"/>
          </a:p>
          <a:p>
            <a:r>
              <a:rPr lang="en-US" sz="2000" dirty="0"/>
              <a:t>The example code uses </a:t>
            </a:r>
            <a:r>
              <a:rPr lang="en-US" sz="2000" b="1" dirty="0">
                <a:solidFill>
                  <a:srgbClr val="0070C0"/>
                </a:solidFill>
              </a:rPr>
              <a:t>delegation</a:t>
            </a:r>
            <a:endParaRPr lang="en-US" sz="2000" dirty="0"/>
          </a:p>
          <a:p>
            <a:pPr lvl="1"/>
            <a:r>
              <a:rPr lang="en-US" sz="2000" dirty="0"/>
              <a:t>special case of composition where the outer object just forwards calls on to one other object</a:t>
            </a:r>
          </a:p>
          <a:p>
            <a:endParaRPr lang="en-US" sz="1600" dirty="0"/>
          </a:p>
          <a:p>
            <a:r>
              <a:rPr lang="en-US" sz="2000" dirty="0"/>
              <a:t>Adapters can also </a:t>
            </a:r>
            <a:r>
              <a:rPr lang="en-US" sz="2000" b="1" dirty="0"/>
              <a:t>remove</a:t>
            </a:r>
            <a:r>
              <a:rPr lang="en-US" sz="2000" dirty="0"/>
              <a:t> methods</a:t>
            </a:r>
          </a:p>
          <a:p>
            <a:endParaRPr lang="en-US" sz="1600" dirty="0"/>
          </a:p>
          <a:p>
            <a:r>
              <a:rPr lang="en-US" sz="2000" dirty="0"/>
              <a:t>Adapters can (in principle) be written by subclassing</a:t>
            </a:r>
          </a:p>
          <a:p>
            <a:pPr lvl="1"/>
            <a:r>
              <a:rPr lang="en-US" sz="2000" dirty="0"/>
              <a:t>but then all the usual warnings about </a:t>
            </a:r>
            <a:r>
              <a:rPr lang="en-US" sz="2000" dirty="0" err="1"/>
              <a:t>subclassing</a:t>
            </a:r>
            <a:r>
              <a:rPr lang="en-US" sz="2000" dirty="0"/>
              <a:t> apply</a:t>
            </a:r>
            <a:br>
              <a:rPr lang="en-US" sz="2000" dirty="0"/>
            </a:br>
            <a:r>
              <a:rPr lang="en-US" sz="2000" b="1" i="1" dirty="0"/>
              <a:t>if</a:t>
            </a:r>
            <a:r>
              <a:rPr lang="en-US" sz="2000" b="1" dirty="0"/>
              <a:t> </a:t>
            </a:r>
            <a:r>
              <a:rPr lang="en-US" sz="2000" dirty="0"/>
              <a:t>you override any methods of the superclass</a:t>
            </a:r>
          </a:p>
          <a:p>
            <a:pPr lvl="1"/>
            <a:r>
              <a:rPr lang="en-US" sz="2000" dirty="0"/>
              <a:t>your subclass could easily break when superclass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09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Decorator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/>
              <a:t>Add functionality without breaking the interface: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Add to existing methods to do something extra</a:t>
            </a:r>
          </a:p>
          <a:p>
            <a:pPr lvl="2"/>
            <a:r>
              <a:rPr lang="en-US" sz="2000" dirty="0"/>
              <a:t>satisfying a stronger specification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Provide extra methods</a:t>
            </a:r>
          </a:p>
          <a:p>
            <a:pPr lvl="2"/>
            <a:endParaRPr lang="en-US" sz="2000" dirty="0"/>
          </a:p>
          <a:p>
            <a:r>
              <a:rPr lang="en-US" sz="2000" dirty="0"/>
              <a:t>Subclasses are often decorators</a:t>
            </a:r>
          </a:p>
          <a:p>
            <a:pPr lvl="1"/>
            <a:r>
              <a:rPr lang="en-US" sz="2000" dirty="0"/>
              <a:t>but not always: Java subtypes are not always true subtypes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window implementations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2860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shaded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Factories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Goal: want more flexible abstractions for what class to instantiate</a:t>
            </a:r>
          </a:p>
          <a:p>
            <a:pPr lvl="1"/>
            <a:r>
              <a:rPr lang="en-US" sz="2000" dirty="0"/>
              <a:t>instantiation is ubiquitous in Java...</a:t>
            </a:r>
            <a:br>
              <a:rPr lang="en-US" sz="2000" dirty="0"/>
            </a:br>
            <a:r>
              <a:rPr lang="en-US" sz="2000" dirty="0"/>
              <a:t>yet Java constructors have many limitations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computation, return subtype, reuse objects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 </a:t>
            </a:r>
            <a:r>
              <a:rPr lang="en-US" sz="2000" dirty="0"/>
              <a:t>(also </a:t>
            </a:r>
            <a:r>
              <a:rPr lang="en-US" sz="2000" dirty="0">
                <a:solidFill>
                  <a:schemeClr val="accent6"/>
                </a:solidFill>
              </a:rPr>
              <a:t>Builder</a:t>
            </a:r>
            <a:r>
              <a:rPr lang="en-US" sz="2000" dirty="0"/>
              <a:t>)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Factory </a:t>
            </a:r>
            <a:r>
              <a:rPr lang="en-US" sz="2000" dirty="0"/>
              <a:t>has factory methods for some type(s)</a:t>
            </a:r>
          </a:p>
          <a:p>
            <a:pPr lvl="1"/>
            <a:r>
              <a:rPr lang="en-US" sz="2000" dirty="0">
                <a:solidFill>
                  <a:schemeClr val="accent6"/>
                </a:solidFill>
              </a:rPr>
              <a:t>Builder </a:t>
            </a:r>
            <a:r>
              <a:rPr lang="en-US" sz="2000" dirty="0"/>
              <a:t>has methods to describe object and then create it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37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Remove functionality without changing the Java interface</a:t>
            </a:r>
          </a:p>
          <a:p>
            <a:pPr lvl="1"/>
            <a:r>
              <a:rPr lang="en-US" sz="2000" dirty="0"/>
              <a:t>no longer a true subtype, but</a:t>
            </a:r>
            <a:r>
              <a:rPr lang="en-US" sz="2000" i="1" dirty="0"/>
              <a:t> sometimes </a:t>
            </a:r>
            <a:r>
              <a:rPr lang="en-US" sz="2000" dirty="0"/>
              <a:t>that is necessary</a:t>
            </a:r>
          </a:p>
          <a:p>
            <a:pPr marL="914400" lvl="2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Example: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/>
              <a:t>What does it do about methods like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/>
              <a:t>?</a:t>
            </a:r>
          </a:p>
          <a:p>
            <a:pPr lvl="2"/>
            <a:r>
              <a:rPr lang="en-US" sz="2000" dirty="0"/>
              <a:t>throws an exception</a:t>
            </a:r>
          </a:p>
          <a:p>
            <a:pPr lvl="2"/>
            <a:r>
              <a:rPr lang="en-US" sz="2000" dirty="0"/>
              <a:t>moves error checking from the compiler to runtime</a:t>
            </a:r>
          </a:p>
          <a:p>
            <a:pPr lvl="3"/>
            <a:r>
              <a:rPr lang="en-US" sz="1600" dirty="0"/>
              <a:t>like Java array subtypes are another example of this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Problem: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not a true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800" dirty="0"/>
          </a:p>
          <a:p>
            <a:pPr marL="457200" lvl="1" indent="0">
              <a:buNone/>
            </a:pPr>
            <a:r>
              <a:rPr lang="en-US" sz="2000" dirty="0"/>
              <a:t>Decoration via delegation can create a class with no Java subtyping relationship, which is often desirable</a:t>
            </a:r>
          </a:p>
          <a:p>
            <a:pPr lvl="2"/>
            <a:r>
              <a:rPr lang="en-US" sz="2000" dirty="0"/>
              <a:t>Java subtypes that are not true subtypes are </a:t>
            </a:r>
            <a:r>
              <a:rPr lang="en-US" sz="2000" b="1" dirty="0"/>
              <a:t>confusing</a:t>
            </a:r>
          </a:p>
          <a:p>
            <a:pPr lvl="2"/>
            <a:r>
              <a:rPr lang="en-US" sz="2000" dirty="0"/>
              <a:t>maybe necessary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though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Same interface </a:t>
            </a:r>
            <a:r>
              <a:rPr lang="en-US" sz="2000" i="1" dirty="0"/>
              <a:t>and</a:t>
            </a:r>
            <a:r>
              <a:rPr lang="en-US" sz="2000" dirty="0"/>
              <a:t> functionality as the wrapped class</a:t>
            </a:r>
          </a:p>
          <a:p>
            <a:pPr lvl="1"/>
            <a:r>
              <a:rPr lang="en-US" sz="2000" dirty="0"/>
              <a:t>so... uh... wait, what?</a:t>
            </a:r>
          </a:p>
          <a:p>
            <a:pPr lvl="1"/>
            <a:endParaRPr lang="en-US" sz="2000" dirty="0"/>
          </a:p>
          <a:p>
            <a:r>
              <a:rPr lang="en-US" sz="2000" dirty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communication: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locking: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security: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/>
              <a:t>creation: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/>
              <a:t>avoid work if object is never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pattern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Composite permits a client to manipulate either an </a:t>
            </a:r>
            <a:r>
              <a:rPr lang="en-US" sz="2000" i="1" dirty="0">
                <a:solidFill>
                  <a:schemeClr val="accent2"/>
                </a:solidFill>
              </a:rPr>
              <a:t>atomic</a:t>
            </a:r>
            <a:r>
              <a:rPr lang="en-US" sz="2000" dirty="0"/>
              <a:t> unit or a </a:t>
            </a:r>
            <a:r>
              <a:rPr lang="en-US" sz="2000" i="1" dirty="0">
                <a:solidFill>
                  <a:schemeClr val="accent2"/>
                </a:solidFill>
              </a:rPr>
              <a:t>collection</a:t>
            </a:r>
            <a:r>
              <a:rPr lang="en-US" sz="2000" dirty="0"/>
              <a:t> of units in the same way</a:t>
            </a:r>
          </a:p>
          <a:p>
            <a:pPr lvl="1"/>
            <a:r>
              <a:rPr lang="en-US" sz="2000" dirty="0"/>
              <a:t>no need to “always know” if an object is a collection of smaller objects or not</a:t>
            </a:r>
          </a:p>
          <a:p>
            <a:pPr lvl="2"/>
            <a:endParaRPr lang="en-US" sz="2000" dirty="0"/>
          </a:p>
          <a:p>
            <a:r>
              <a:rPr lang="en-US" sz="2000" dirty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/>
              <a:t>Used by </a:t>
            </a:r>
            <a:r>
              <a:rPr lang="en-US" sz="2000" dirty="0" err="1"/>
              <a:t>jQuery</a:t>
            </a:r>
            <a:r>
              <a:rPr lang="en-US" sz="2000" dirty="0"/>
              <a:t> in JavaScript</a:t>
            </a:r>
          </a:p>
          <a:p>
            <a:endParaRPr lang="en-US" sz="2000" dirty="0"/>
          </a:p>
          <a:p>
            <a:r>
              <a:rPr lang="en-US" sz="2000" dirty="0"/>
              <a:t>An extended example…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/>
              <a:t>Rod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Tape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/>
              <a:t>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interface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 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>
                <a:latin typeface="Courier New" pitchFamily="49" charset="0"/>
              </a:rPr>
              <a:t>() 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Composite example: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Shelf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Page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Column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Word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            Letter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concatenation of column 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/>
              <a:t>Composite example: jQuery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r>
              <a:rPr lang="en-US" sz="2000" dirty="0" err="1"/>
              <a:t>jQuery</a:t>
            </a:r>
            <a:r>
              <a:rPr lang="en-US" sz="2000" dirty="0"/>
              <a:t> provides a function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$</a:t>
            </a:r>
            <a:r>
              <a:rPr lang="en-US" sz="2000" dirty="0"/>
              <a:t> that returns one or many objects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$(“p”)</a:t>
            </a:r>
            <a:r>
              <a:rPr lang="en-US" sz="2000" dirty="0"/>
              <a:t> would return a collection of all P nodes 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$(“#foo”)</a:t>
            </a:r>
            <a:r>
              <a:rPr lang="en-US" sz="2000" dirty="0"/>
              <a:t> would return the object with ID “foo”</a:t>
            </a:r>
          </a:p>
          <a:p>
            <a:pPr lvl="2"/>
            <a:r>
              <a:rPr lang="en-US" sz="2000" dirty="0"/>
              <a:t>(or returns an empty collection if none exists)</a:t>
            </a:r>
          </a:p>
          <a:p>
            <a:pPr lvl="1"/>
            <a:endParaRPr lang="en-US" sz="2000" dirty="0"/>
          </a:p>
          <a:p>
            <a:r>
              <a:rPr lang="en-US" sz="2000" dirty="0"/>
              <a:t>Calling a method on a </a:t>
            </a:r>
            <a:r>
              <a:rPr lang="en-US" sz="2000" dirty="0" err="1"/>
              <a:t>jQuery</a:t>
            </a:r>
            <a:r>
              <a:rPr lang="en-US" sz="2000" dirty="0"/>
              <a:t> object calls that method on all objects in the collection: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$(“p”).hide()</a:t>
            </a:r>
            <a:r>
              <a:rPr lang="en-US" sz="2000" dirty="0"/>
              <a:t> would hide </a:t>
            </a:r>
            <a:r>
              <a:rPr lang="en-US" sz="2000" i="1" dirty="0"/>
              <a:t>all</a:t>
            </a:r>
            <a:r>
              <a:rPr lang="en-US" sz="2000" dirty="0"/>
              <a:t> the P nodes</a:t>
            </a:r>
          </a:p>
          <a:p>
            <a:pPr lvl="1"/>
            <a:r>
              <a:rPr lang="en-US" sz="2000" dirty="0"/>
              <a:t>if </a:t>
            </a:r>
            <a:r>
              <a:rPr lang="en-US" sz="2000" b="1" dirty="0">
                <a:latin typeface="Courier New"/>
                <a:cs typeface="Courier New"/>
              </a:rPr>
              <a:t>foo</a:t>
            </a:r>
            <a:r>
              <a:rPr lang="en-US" sz="2000" dirty="0"/>
              <a:t> is a node with id “foo”, then</a:t>
            </a:r>
            <a:br>
              <a:rPr lang="en-US" sz="2000" dirty="0"/>
            </a:br>
            <a:r>
              <a:rPr lang="en-US" sz="2000" b="1" dirty="0" err="1">
                <a:latin typeface="Courier New"/>
                <a:cs typeface="Courier New"/>
              </a:rPr>
              <a:t>foo.hide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has the same effect as </a:t>
            </a:r>
            <a:r>
              <a:rPr lang="en-US" sz="2000" b="1" dirty="0">
                <a:latin typeface="Courier New"/>
                <a:cs typeface="Courier New"/>
              </a:rPr>
              <a:t>$(“#foo”).hide()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820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GoF patterns: three categories</a:t>
            </a:r>
            <a:endParaRPr lang="en-US" dirty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Creational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Factory Method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Abstract Factory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Singleton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Builder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Prototype</a:t>
            </a:r>
            <a:r>
              <a:rPr lang="en-US" sz="2000" dirty="0"/>
              <a:t>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Structural 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9973"/>
                </a:solidFill>
              </a:rPr>
              <a:t>Adapter</a:t>
            </a:r>
            <a:r>
              <a:rPr lang="en-US" sz="2000" dirty="0"/>
              <a:t>, Bridge, </a:t>
            </a:r>
            <a:r>
              <a:rPr lang="en-US" sz="2000" dirty="0">
                <a:solidFill>
                  <a:srgbClr val="009973"/>
                </a:solidFill>
              </a:rPr>
              <a:t>Composite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73"/>
                </a:solidFill>
              </a:rPr>
              <a:t>Decorator</a:t>
            </a:r>
            <a:r>
              <a:rPr lang="en-US" sz="2000" dirty="0"/>
              <a:t>, Façade, </a:t>
            </a:r>
            <a:r>
              <a:rPr lang="en-US" sz="2000" dirty="0">
                <a:solidFill>
                  <a:srgbClr val="009973"/>
                </a:solidFill>
              </a:rPr>
              <a:t>Proxy</a:t>
            </a:r>
            <a:r>
              <a:rPr lang="en-US" sz="2000" dirty="0"/>
              <a:t>, …</a:t>
            </a:r>
          </a:p>
          <a:p>
            <a:pPr marL="457200" lvl="1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Behavioral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chemeClr val="accent2"/>
                </a:solidFill>
              </a:rPr>
              <a:t>Patterns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/>
              <a:t>Command, Interpreter, </a:t>
            </a:r>
            <a:r>
              <a:rPr lang="en-US" sz="2000" dirty="0">
                <a:solidFill>
                  <a:srgbClr val="009973"/>
                </a:solidFill>
              </a:rPr>
              <a:t>Iterator</a:t>
            </a:r>
            <a:r>
              <a:rPr lang="en-US" sz="2000" dirty="0"/>
              <a:t>, Mediator, </a:t>
            </a:r>
            <a:r>
              <a:rPr lang="en-US" sz="2000" dirty="0">
                <a:solidFill>
                  <a:srgbClr val="009973"/>
                </a:solidFill>
              </a:rPr>
              <a:t>Observer</a:t>
            </a:r>
            <a:r>
              <a:rPr lang="en-US" sz="2000" dirty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9973"/>
                </a:solidFill>
              </a:rPr>
              <a:t>Green = ones we’ve seen already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3886200"/>
            <a:ext cx="381000" cy="304800"/>
          </a:xfrm>
          <a:prstGeom prst="rightArrow">
            <a:avLst/>
          </a:prstGeom>
          <a:solidFill>
            <a:srgbClr val="FFFF99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07533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Representing Java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foo * b + c / d;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use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test 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side: a in a==b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side: b in a==b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Factory Method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method: </a:t>
            </a:r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can return any subtype or an existing object </a:t>
            </a:r>
          </a:p>
          <a:p>
            <a:pPr lvl="1"/>
            <a:r>
              <a:rPr lang="en-US" sz="2000" dirty="0"/>
              <a:t>can give it a name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new Matrix(double[]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 { ... 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new Matrix(double[]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rowSize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 { ... }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i="1" dirty="0"/>
              <a:t>versus</a:t>
            </a:r>
            <a:r>
              <a:rPr lang="en-US" sz="2000" dirty="0"/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Matrix.fromX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Matrix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fromVector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(double[]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Matrix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fromRowMajorEntries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(double[]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, int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rowSize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  Matrix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fromColMajorEntries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(double[]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vals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, int </a:t>
            </a:r>
            <a:r>
              <a:rPr lang="en-US" sz="1800" dirty="0" err="1">
                <a:latin typeface="Courier New" charset="0"/>
                <a:ea typeface="Courier New" charset="0"/>
                <a:cs typeface="Courier New" charset="0"/>
              </a:rPr>
              <a:t>colSize</a:t>
            </a: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2000" dirty="0"/>
              <a:t>Has two methods with same signature — impossible w/ constructors</a:t>
            </a:r>
          </a:p>
          <a:p>
            <a:r>
              <a:rPr lang="en-US" sz="2000" dirty="0"/>
              <a:t>This approach can be used for </a:t>
            </a:r>
            <a:r>
              <a:rPr lang="en-US" sz="2000" i="1" dirty="0"/>
              <a:t>any</a:t>
            </a:r>
            <a:r>
              <a:rPr lang="en-US" sz="2000" dirty="0"/>
              <a:t> Java class.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E5C905-FE5A-EFD5-B1F3-572AE45E1F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325" y="4351240"/>
            <a:ext cx="6521450" cy="202844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FED5E6-6BA3-05A9-77AA-97B094B9C3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44663" y="1600200"/>
            <a:ext cx="3870537" cy="2011460"/>
          </a:xfrm>
          <a:prstGeom prst="rect">
            <a:avLst/>
          </a:prstGeom>
        </p:spPr>
      </p:pic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model vs. type hierarchy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AST for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Class 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/>
              <a:t>perations 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for each entry in this table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Question:  Should we group together the code for a particular operation or the code for a particular expression?</a:t>
            </a:r>
          </a:p>
          <a:p>
            <a:pPr lvl="1"/>
            <a:r>
              <a:rPr lang="en-US" sz="2000" dirty="0"/>
              <a:t>That is, do we group the code into rows or columns?</a:t>
            </a:r>
          </a:p>
          <a:p>
            <a:endParaRPr lang="en-US" sz="800" dirty="0"/>
          </a:p>
          <a:p>
            <a:r>
              <a:rPr lang="en-US" sz="2000" dirty="0"/>
              <a:t>Given an operation and an expression, how do we “find” the proper piece of code?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12351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easy to add new types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hard to add operations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accent2"/>
                </a:solidFill>
              </a:rPr>
              <a:t>Composite</a:t>
            </a:r>
            <a:r>
              <a:rPr lang="en-US" sz="2000" dirty="0"/>
              <a:t> pattern</a:t>
            </a:r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easy to add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hard to add new types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90"/>
                </a:solidFill>
              </a:rPr>
              <a:t>Visitor</a:t>
            </a:r>
            <a:r>
              <a:rPr lang="en-US" sz="2000" dirty="0"/>
              <a:t> pattern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(See CSE341 for an extended take on this question: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    whereas statically typed OO languages help with interpreter)</a:t>
            </a: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/>
              <a:t>perations 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for each entry in this table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Consider four operations: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void print(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print(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09046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044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Dynamic dispatch chooses the right implementation, for a call like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>
                <a:latin typeface="+mj-lt"/>
              </a:rPr>
              <a:t>Overall type-checker spread across 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Create 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</a:rPr>
              <a:t>condType.equals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BoolType</a:t>
            </a:r>
            <a:r>
              <a:rPr lang="en-US" sz="2000" b="1" dirty="0">
                <a:latin typeface="Courier New" pitchFamily="49" charset="0"/>
              </a:rPr>
              <a:t>) &amp;&amp; 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 </a:t>
            </a:r>
            <a:r>
              <a:rPr lang="en-US" sz="2000" b="1" dirty="0" err="1">
                <a:latin typeface="Courier New" pitchFamily="49" charset="0"/>
              </a:rPr>
              <a:t>thenType.equals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)))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else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How to invoke the right method for an expression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Typechecker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br>
              <a:rPr lang="en-US" dirty="0"/>
            </a:br>
            <a:r>
              <a:rPr lang="en-US" dirty="0"/>
              <a:t>(using procedural pattern)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211359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Cascaded if tests are likely to run slowly (in Java)</a:t>
            </a:r>
          </a:p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/>
              <a:t>perations 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Consider four operations: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void print(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print(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ea typeface="Courier New" charset="0"/>
                <a:cs typeface="Courier New" charset="0"/>
              </a:rPr>
              <a:t>Almost always, we know the operation but not the expression type:</a:t>
            </a:r>
          </a:p>
          <a:p>
            <a:pPr marL="0" indent="0">
              <a:buNone/>
            </a:pPr>
            <a:endParaRPr lang="en-US" sz="2000" dirty="0">
              <a:ea typeface="Courier New" charset="0"/>
              <a:cs typeface="Courier New" charset="0"/>
            </a:endParaRPr>
          </a:p>
          <a:p>
            <a:r>
              <a:rPr lang="en-US" sz="2000" dirty="0">
                <a:ea typeface="Courier New" charset="0"/>
                <a:cs typeface="Courier New" charset="0"/>
              </a:rPr>
              <a:t>We want to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print</a:t>
            </a:r>
            <a:r>
              <a:rPr lang="en-US" sz="2000" dirty="0">
                <a:ea typeface="Courier New" charset="0"/>
                <a:cs typeface="Courier New" charset="0"/>
              </a:rPr>
              <a:t> some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Expression e</a:t>
            </a:r>
          </a:p>
          <a:p>
            <a:r>
              <a:rPr lang="en-US" sz="2000" dirty="0">
                <a:ea typeface="Courier New" charset="0"/>
                <a:cs typeface="Courier New" charset="0"/>
              </a:rPr>
              <a:t>We want to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ea typeface="Courier New" charset="0"/>
                <a:cs typeface="Courier New" charset="0"/>
              </a:rPr>
              <a:t> some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Expression 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57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Java (or any OO) makes it easy to group by expression: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.print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will dispatch to one of these depending on type of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/>
              <a:t>:</a:t>
            </a:r>
          </a:p>
          <a:p>
            <a:pPr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class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print() {..}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 {..}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class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print() {..}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typeCheck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 {..}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281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Expression e = ...;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Printer p = new Printer();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In an OO language, there is no easy way to make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p.process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dispatch to one of these methods of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Printer</a:t>
            </a:r>
            <a:r>
              <a:rPr lang="en-US" sz="2000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class Printer {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6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Builder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Builder: </a:t>
            </a:r>
            <a:r>
              <a:rPr lang="en-US" sz="2000" dirty="0"/>
              <a:t>object with methods to describe object and then create it</a:t>
            </a:r>
          </a:p>
          <a:p>
            <a:pPr lvl="1"/>
            <a:r>
              <a:rPr lang="en-US" sz="2000" dirty="0"/>
              <a:t>fits especially well with immutable classes when clients want to add data one bit at a time</a:t>
            </a:r>
          </a:p>
          <a:p>
            <a:pPr lvl="2"/>
            <a:r>
              <a:rPr lang="en-US" sz="1600" dirty="0"/>
              <a:t>Builder is immutable but then returns an immutable object</a:t>
            </a:r>
          </a:p>
          <a:p>
            <a:pPr lvl="1"/>
            <a:r>
              <a:rPr lang="en-US" sz="2000" dirty="0"/>
              <a:t>helpful to fix problems with methods that take many arguments</a:t>
            </a:r>
          </a:p>
          <a:p>
            <a:pPr lvl="2"/>
            <a:r>
              <a:rPr lang="en-US" sz="1600" dirty="0"/>
              <a:t>Builder as a replacement for named (non-positional) arguments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dirty="0"/>
              <a:t>Example: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StringBuilder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StringBuilder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new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StringBuilder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buf.append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(“Total distance: ”);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buf.append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dist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buf.append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(“ meters”);</a:t>
            </a:r>
          </a:p>
          <a:p>
            <a:pPr marL="0" indent="0"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return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buf.toString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77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p.process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Java let’s you dispatch on the type of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/>
              <a:t> but not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sz="2000" dirty="0">
                <a:ea typeface="Courier New" charset="0"/>
                <a:cs typeface="Courier New" charset="0"/>
              </a:rPr>
              <a:t>!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(some other languages have ways to do this)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(weirdly, this is easier in C than in Java)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Fix this in Java by using double dispatch: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call a special method on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/>
              <a:t>, passing in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sz="2000" dirty="0"/>
              <a:t> as a parameter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inside that method, the </a:t>
            </a:r>
            <a:r>
              <a:rPr lang="en-US" sz="2000" i="1" dirty="0"/>
              <a:t>type of </a:t>
            </a:r>
            <a:r>
              <a:rPr lang="en-US" sz="2000" b="1" i="1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i="1" dirty="0"/>
              <a:t> is known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now call back to the right method on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4741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interface Procedure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interface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// Call the appropriate 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for this expression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perform(Procedure p);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	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implements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perform(Procedure p) {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p.process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(this);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class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implements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void perform(Procedure p) {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p.process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(this);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06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class Printer implements Procedure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CondExpr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 { print it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  void process(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e)  { print it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ea typeface="Courier New" charset="0"/>
                <a:cs typeface="Courier New" charset="0"/>
              </a:rPr>
              <a:t>Now write: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Expression e = ...;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Printer p = new Printer();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e.perform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(p);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E.g., if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sz="2000" dirty="0"/>
              <a:t> is an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</a:t>
            </a:r>
            <a:r>
              <a:rPr lang="en-US" sz="2000" dirty="0"/>
              <a:t>, then we get a call chain: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here ~&gt;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EqualOp.perform</a:t>
            </a:r>
            <a:r>
              <a:rPr lang="en-US" sz="2000" dirty="0"/>
              <a:t> ~&gt;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Printer.process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1086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</a:p>
          <a:p>
            <a:endParaRPr lang="en-US" sz="2000" dirty="0"/>
          </a:p>
          <a:p>
            <a:r>
              <a:rPr lang="en-US" sz="2000" dirty="0"/>
              <a:t>Idea is to generalize the notion of an iterator: process the components in an order appropriate for the application</a:t>
            </a:r>
          </a:p>
          <a:p>
            <a:endParaRPr lang="en-US" sz="2000" dirty="0"/>
          </a:p>
          <a:p>
            <a:r>
              <a:rPr lang="en-US" sz="2000" dirty="0"/>
              <a:t>This is really important when writing a compilers</a:t>
            </a:r>
          </a:p>
          <a:p>
            <a:pPr lvl="1"/>
            <a:r>
              <a:rPr lang="en-US" sz="2000" dirty="0"/>
              <a:t>(doesn’t come up nearly as much elsewhere though)</a:t>
            </a:r>
          </a:p>
          <a:p>
            <a:endParaRPr lang="en-US" sz="2000" dirty="0"/>
          </a:p>
          <a:p>
            <a:r>
              <a:rPr lang="en-US" sz="2000" dirty="0"/>
              <a:t>Example </a:t>
            </a:r>
            <a:r>
              <a:rPr lang="en-US" sz="2000"/>
              <a:t>of patterns to work around limitations of OOP</a:t>
            </a:r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foo*b + c/d;</a:t>
            </a:r>
            <a:endParaRPr lang="en-US" sz="2000" dirty="0"/>
          </a:p>
          <a:p>
            <a:pPr lvl="1"/>
            <a:r>
              <a:rPr lang="en-US" sz="2000" dirty="0"/>
              <a:t>how do we traverse/process these expressions?</a:t>
            </a:r>
          </a:p>
          <a:p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699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pattern:</a:t>
            </a:r>
            <a:br>
              <a:rPr lang="en-US" dirty="0"/>
            </a:br>
            <a:r>
              <a:rPr lang="en-US" dirty="0"/>
              <a:t>A 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Nodes (objects in the hierarchy) accept visitors for traversal</a:t>
            </a:r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>
                <a:latin typeface="Courier New" pitchFamily="49" charset="0"/>
              </a:rPr>
              <a:t>extends Expression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Visitor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>
                <a:latin typeface="Courier New" pitchFamily="49" charset="0"/>
              </a:rPr>
              <a:t>(SomeExpression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599942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>
                <a:latin typeface="+mj-lt"/>
              </a:rPr>
              <a:t>traverses 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987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accepting visitors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leftExp.accept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rightExp.accept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{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testExp.accept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thenExp.accept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elseExp.accept</a:t>
            </a:r>
            <a:r>
              <a:rPr lang="en-US" sz="1600" b="1" dirty="0">
                <a:latin typeface="Courier New" pitchFamily="49" charset="0"/>
              </a:rPr>
              <a:t>(v);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>
                <a:latin typeface="Courier New" pitchFamily="49" charset="0"/>
              </a:rPr>
              <a:t>v.visit</a:t>
            </a:r>
            <a:r>
              <a:rPr lang="en-US" sz="1600" b="1" dirty="0">
                <a:latin typeface="Courier New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The visitor has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>
                <a:latin typeface="+mj-lt"/>
              </a:rPr>
              <a:t>Lets clients provide unexpected visitors</a:t>
            </a:r>
          </a:p>
        </p:txBody>
      </p:sp>
    </p:spTree>
    <p:extLst>
      <p:ext uri="{BB962C8B-B14F-4D97-AF65-F5344CB8AC3E}">
        <p14:creationId xmlns:p14="http://schemas.microsoft.com/office/powerpoint/2010/main" val="20387146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920760" imgH="1863360" progId="Visio.Drawing.6">
                  <p:embed/>
                </p:oleObj>
              </mc:Choice>
              <mc:Fallback>
                <p:oleObj name="VISIO" r:id="rId2" imgW="3920760" imgH="1863360" progId="Visio.Drawing.6">
                  <p:embed/>
                  <p:pic>
                    <p:nvPicPr>
                      <p:cNvPr id="2375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867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Implementing visitors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64770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>
                <a:latin typeface="Courier New" pitchFamily="49" charset="0"/>
              </a:rPr>
              <a:t> 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>
                <a:latin typeface="+mj-lt"/>
              </a:rPr>
              <a:t>Because language/type-checker is not instance-of-test friendly</a:t>
            </a:r>
          </a:p>
        </p:txBody>
      </p:sp>
    </p:spTree>
    <p:extLst>
      <p:ext uri="{BB962C8B-B14F-4D97-AF65-F5344CB8AC3E}">
        <p14:creationId xmlns:p14="http://schemas.microsoft.com/office/powerpoint/2010/main" val="412496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Second weakness of constructors: they always return a </a:t>
            </a:r>
            <a:r>
              <a:rPr lang="en-US" sz="2000" i="1" dirty="0">
                <a:solidFill>
                  <a:schemeClr val="accent2"/>
                </a:solidFill>
              </a:rPr>
              <a:t>new object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time</a:t>
            </a:r>
          </a:p>
          <a:p>
            <a:pPr lvl="1"/>
            <a:r>
              <a:rPr lang="en-US" sz="2000" dirty="0"/>
              <a:t>(we’ve seen this already)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only one object with a particular value exists at runtime</a:t>
            </a:r>
          </a:p>
          <a:p>
            <a:pPr lvl="1"/>
            <a:r>
              <a:rPr lang="en-US" sz="2000" dirty="0"/>
              <a:t>(with a particular </a:t>
            </a:r>
            <a:r>
              <a:rPr lang="en-US" sz="2000" i="1" dirty="0"/>
              <a:t>abstract</a:t>
            </a:r>
            <a:r>
              <a:rPr lang="en-US" sz="2000" dirty="0"/>
              <a:t> value)</a:t>
            </a:r>
          </a:p>
          <a:p>
            <a:pPr lvl="1"/>
            <a:r>
              <a:rPr lang="en-US" sz="2000" dirty="0"/>
              <a:t>factory method can return an existing object (not a new one)</a:t>
            </a:r>
          </a:p>
          <a:p>
            <a:pPr lvl="1"/>
            <a:r>
              <a:rPr lang="en-US" sz="2000" dirty="0"/>
              <a:t>interning can be used without factory methods</a:t>
            </a:r>
          </a:p>
          <a:p>
            <a:pPr lvl="2"/>
            <a:r>
              <a:rPr lang="en-US" sz="2000" dirty="0"/>
              <a:t>see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String.intern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1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Reuse existing objects instead of creating new ones:</a:t>
            </a:r>
          </a:p>
        </p:txBody>
      </p:sp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3657600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string interning</a:t>
            </a: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string interning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583D8EC-2A77-FE3E-2120-D5EC3DDDE7F2}"/>
              </a:ext>
            </a:extLst>
          </p:cNvPr>
          <p:cNvSpPr/>
          <p:nvPr/>
        </p:nvSpPr>
        <p:spPr>
          <a:xfrm>
            <a:off x="1629135" y="3094383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Street Segment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5C7029E-B274-F704-9E81-78FA3B68F036}"/>
              </a:ext>
            </a:extLst>
          </p:cNvPr>
          <p:cNvSpPr/>
          <p:nvPr/>
        </p:nvSpPr>
        <p:spPr>
          <a:xfrm>
            <a:off x="3124200" y="2514600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1–100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18F4E8D-D626-B1F4-EC2B-EC535BB1DE8A}"/>
              </a:ext>
            </a:extLst>
          </p:cNvPr>
          <p:cNvSpPr/>
          <p:nvPr/>
        </p:nvSpPr>
        <p:spPr>
          <a:xfrm>
            <a:off x="3056282" y="3089275"/>
            <a:ext cx="974036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University Way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ECEDE42-C1D9-8FA4-8D56-48AD14A235E0}"/>
              </a:ext>
            </a:extLst>
          </p:cNvPr>
          <p:cNvSpPr/>
          <p:nvPr/>
        </p:nvSpPr>
        <p:spPr>
          <a:xfrm>
            <a:off x="3124200" y="5486400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02139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F16344-0899-8232-4A73-BA9765572E80}"/>
              </a:ext>
            </a:extLst>
          </p:cNvPr>
          <p:cNvSpPr/>
          <p:nvPr/>
        </p:nvSpPr>
        <p:spPr>
          <a:xfrm>
            <a:off x="3124200" y="4343400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101–200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84B4BD-D71E-D8BC-CD85-0EA2E31CA1A4}"/>
              </a:ext>
            </a:extLst>
          </p:cNvPr>
          <p:cNvSpPr/>
          <p:nvPr/>
        </p:nvSpPr>
        <p:spPr>
          <a:xfrm>
            <a:off x="1610679" y="4914900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Street Segment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913F49-167C-C2A5-B2F3-44E0E8B9E387}"/>
              </a:ext>
            </a:extLst>
          </p:cNvPr>
          <p:cNvSpPr/>
          <p:nvPr/>
        </p:nvSpPr>
        <p:spPr>
          <a:xfrm>
            <a:off x="3124200" y="3657600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02139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43080BE-584B-8750-5EB3-BF7C3A26A9EF}"/>
              </a:ext>
            </a:extLst>
          </p:cNvPr>
          <p:cNvSpPr/>
          <p:nvPr/>
        </p:nvSpPr>
        <p:spPr>
          <a:xfrm>
            <a:off x="3057194" y="4914900"/>
            <a:ext cx="974036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University Way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1860537-34CC-C751-D93A-93234447FAA6}"/>
              </a:ext>
            </a:extLst>
          </p:cNvPr>
          <p:cNvCxnSpPr>
            <a:stCxn id="2" idx="7"/>
            <a:endCxn id="11" idx="2"/>
          </p:cNvCxnSpPr>
          <p:nvPr/>
        </p:nvCxnSpPr>
        <p:spPr>
          <a:xfrm flipV="1">
            <a:off x="2344583" y="2743200"/>
            <a:ext cx="779617" cy="418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F5539FF-ADD3-40E6-417F-A6C1EC53683D}"/>
              </a:ext>
            </a:extLst>
          </p:cNvPr>
          <p:cNvCxnSpPr>
            <a:cxnSpLocks/>
            <a:stCxn id="2" idx="6"/>
            <a:endCxn id="12" idx="2"/>
          </p:cNvCxnSpPr>
          <p:nvPr/>
        </p:nvCxnSpPr>
        <p:spPr>
          <a:xfrm flipV="1">
            <a:off x="2467335" y="3317875"/>
            <a:ext cx="588947" cy="51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31B1DD-3737-DCF4-F4DB-3404FBBDE9F0}"/>
              </a:ext>
            </a:extLst>
          </p:cNvPr>
          <p:cNvCxnSpPr>
            <a:cxnSpLocks/>
            <a:stCxn id="2" idx="5"/>
          </p:cNvCxnSpPr>
          <p:nvPr/>
        </p:nvCxnSpPr>
        <p:spPr>
          <a:xfrm>
            <a:off x="2344583" y="3484628"/>
            <a:ext cx="779617" cy="418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824673A-CA22-348A-E8AC-D7A96B34CBC3}"/>
              </a:ext>
            </a:extLst>
          </p:cNvPr>
          <p:cNvCxnSpPr>
            <a:cxnSpLocks/>
            <a:stCxn id="15" idx="5"/>
            <a:endCxn id="13" idx="2"/>
          </p:cNvCxnSpPr>
          <p:nvPr/>
        </p:nvCxnSpPr>
        <p:spPr>
          <a:xfrm>
            <a:off x="2326127" y="5305145"/>
            <a:ext cx="798073" cy="409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1E0F31D-51C6-0CED-C5B5-0C4A3ED8A0AA}"/>
              </a:ext>
            </a:extLst>
          </p:cNvPr>
          <p:cNvCxnSpPr>
            <a:cxnSpLocks/>
            <a:stCxn id="15" idx="7"/>
            <a:endCxn id="14" idx="2"/>
          </p:cNvCxnSpPr>
          <p:nvPr/>
        </p:nvCxnSpPr>
        <p:spPr>
          <a:xfrm flipV="1">
            <a:off x="2326127" y="4572000"/>
            <a:ext cx="798073" cy="409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287FBDF-7C19-3AF7-D5FD-3DB30DF6039C}"/>
              </a:ext>
            </a:extLst>
          </p:cNvPr>
          <p:cNvCxnSpPr>
            <a:cxnSpLocks/>
            <a:stCxn id="15" idx="6"/>
            <a:endCxn id="17" idx="2"/>
          </p:cNvCxnSpPr>
          <p:nvPr/>
        </p:nvCxnSpPr>
        <p:spPr>
          <a:xfrm>
            <a:off x="2448879" y="5143500"/>
            <a:ext cx="60831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428BF223-84F5-B681-A565-938FC33C9F8B}"/>
              </a:ext>
            </a:extLst>
          </p:cNvPr>
          <p:cNvSpPr/>
          <p:nvPr/>
        </p:nvSpPr>
        <p:spPr>
          <a:xfrm>
            <a:off x="5415162" y="4306602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Street Segment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1866AAE-49B9-F220-1D43-39EF9AB3206D}"/>
              </a:ext>
            </a:extLst>
          </p:cNvPr>
          <p:cNvSpPr/>
          <p:nvPr/>
        </p:nvSpPr>
        <p:spPr>
          <a:xfrm>
            <a:off x="6764079" y="3446106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1–100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6A9C2FE-E659-BDD7-B40A-AE24A06EF82D}"/>
              </a:ext>
            </a:extLst>
          </p:cNvPr>
          <p:cNvSpPr/>
          <p:nvPr/>
        </p:nvSpPr>
        <p:spPr>
          <a:xfrm>
            <a:off x="6929356" y="5638800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02139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8392280-F161-CB6A-819C-CF7F6638911D}"/>
              </a:ext>
            </a:extLst>
          </p:cNvPr>
          <p:cNvSpPr/>
          <p:nvPr/>
        </p:nvSpPr>
        <p:spPr>
          <a:xfrm>
            <a:off x="7129577" y="4078116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101–200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5E92D32-D699-8F55-CBCC-0B0D913D8114}"/>
              </a:ext>
            </a:extLst>
          </p:cNvPr>
          <p:cNvSpPr/>
          <p:nvPr/>
        </p:nvSpPr>
        <p:spPr>
          <a:xfrm>
            <a:off x="5415835" y="5067300"/>
            <a:ext cx="838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Street Segment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637AC89-C1FC-DC7C-5F5D-B259B0A4E50A}"/>
              </a:ext>
            </a:extLst>
          </p:cNvPr>
          <p:cNvSpPr/>
          <p:nvPr/>
        </p:nvSpPr>
        <p:spPr>
          <a:xfrm>
            <a:off x="7046303" y="4840002"/>
            <a:ext cx="974036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University Way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18C5811-6AEF-3574-4234-DB5C988C47B2}"/>
              </a:ext>
            </a:extLst>
          </p:cNvPr>
          <p:cNvCxnSpPr>
            <a:stCxn id="43" idx="7"/>
            <a:endCxn id="44" idx="2"/>
          </p:cNvCxnSpPr>
          <p:nvPr/>
        </p:nvCxnSpPr>
        <p:spPr>
          <a:xfrm flipV="1">
            <a:off x="6130610" y="3674706"/>
            <a:ext cx="633469" cy="698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EB6822F-2819-1D6E-6400-AC3D0E3B1611}"/>
              </a:ext>
            </a:extLst>
          </p:cNvPr>
          <p:cNvCxnSpPr>
            <a:cxnSpLocks/>
            <a:stCxn id="43" idx="6"/>
            <a:endCxn id="50" idx="2"/>
          </p:cNvCxnSpPr>
          <p:nvPr/>
        </p:nvCxnSpPr>
        <p:spPr>
          <a:xfrm>
            <a:off x="6253362" y="4535202"/>
            <a:ext cx="792941" cy="53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BA4EAC8-D8A8-BA10-1492-FF68AC644DB7}"/>
              </a:ext>
            </a:extLst>
          </p:cNvPr>
          <p:cNvCxnSpPr>
            <a:cxnSpLocks/>
            <a:stCxn id="43" idx="5"/>
          </p:cNvCxnSpPr>
          <p:nvPr/>
        </p:nvCxnSpPr>
        <p:spPr>
          <a:xfrm>
            <a:off x="6130610" y="4696847"/>
            <a:ext cx="798746" cy="11519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11E240F-C333-2768-1D73-685650B7D352}"/>
              </a:ext>
            </a:extLst>
          </p:cNvPr>
          <p:cNvCxnSpPr>
            <a:cxnSpLocks/>
            <a:stCxn id="48" idx="5"/>
            <a:endCxn id="46" idx="2"/>
          </p:cNvCxnSpPr>
          <p:nvPr/>
        </p:nvCxnSpPr>
        <p:spPr>
          <a:xfrm>
            <a:off x="6131283" y="5457545"/>
            <a:ext cx="798073" cy="4098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051E8E7-426A-A904-BB8C-5ADCF716E6B7}"/>
              </a:ext>
            </a:extLst>
          </p:cNvPr>
          <p:cNvCxnSpPr>
            <a:cxnSpLocks/>
            <a:stCxn id="48" idx="7"/>
            <a:endCxn id="47" idx="2"/>
          </p:cNvCxnSpPr>
          <p:nvPr/>
        </p:nvCxnSpPr>
        <p:spPr>
          <a:xfrm flipV="1">
            <a:off x="6131283" y="4306716"/>
            <a:ext cx="998294" cy="8275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327BB830-8301-23D9-DDD7-D0B6B93E17C1}"/>
              </a:ext>
            </a:extLst>
          </p:cNvPr>
          <p:cNvCxnSpPr>
            <a:cxnSpLocks/>
            <a:stCxn id="48" idx="6"/>
            <a:endCxn id="50" idx="2"/>
          </p:cNvCxnSpPr>
          <p:nvPr/>
        </p:nvCxnSpPr>
        <p:spPr>
          <a:xfrm flipV="1">
            <a:off x="6254035" y="5068602"/>
            <a:ext cx="792268" cy="2272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36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00" grpId="0" animBg="1"/>
      <p:bldP spid="238601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 in use</a:t>
            </a:r>
          </a:p>
          <a:p>
            <a:r>
              <a:rPr lang="en-US" sz="2000" dirty="0"/>
              <a:t>If an object already appears, return that instead</a:t>
            </a:r>
          </a:p>
          <a:p>
            <a:pPr lvl="1"/>
            <a:r>
              <a:rPr lang="en-US" sz="2000" dirty="0"/>
              <a:t>(be careful in multi-threaded contexts)</a:t>
            </a:r>
          </a:p>
          <a:p>
            <a:endParaRPr lang="en-US" sz="1600" dirty="0"/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HashMap</a:t>
            </a:r>
            <a:r>
              <a:rPr lang="en-US" sz="2000" b="1" dirty="0">
                <a:latin typeface="Courier New" pitchFamily="49" charset="0"/>
              </a:rPr>
              <a:t>&lt;String,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endParaRPr lang="en-US" sz="1000" dirty="0"/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429000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87649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4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r>
              <a:rPr lang="en-US" sz="2000" dirty="0"/>
              <a:t>Benefits of interning:</a:t>
            </a:r>
          </a:p>
          <a:p>
            <a:pPr lvl="1"/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pPr lvl="2"/>
            <a:r>
              <a:rPr lang="en-US" sz="2000" dirty="0"/>
              <a:t>eliminates a source of common bugs!!</a:t>
            </a:r>
          </a:p>
          <a:p>
            <a:pPr lvl="3"/>
            <a:r>
              <a:rPr lang="en-US" sz="1600" dirty="0"/>
              <a:t>(my brain still freaks out when it sees == between objects)</a:t>
            </a:r>
            <a:br>
              <a:rPr lang="en-US" sz="1600" dirty="0"/>
            </a:br>
            <a:endParaRPr lang="en-US" sz="16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May save space by creating fewer objects</a:t>
            </a:r>
          </a:p>
          <a:p>
            <a:pPr lvl="2"/>
            <a:r>
              <a:rPr lang="en-US" sz="2000" dirty="0"/>
              <a:t>(space is less and less likely to be a problem nowadays)</a:t>
            </a:r>
          </a:p>
          <a:p>
            <a:pPr lvl="2"/>
            <a:r>
              <a:rPr lang="en-US" sz="2000" dirty="0"/>
              <a:t>also, interning can actually waste space if objects are not cleaned up when </a:t>
            </a:r>
            <a:r>
              <a:rPr lang="en-US" sz="2000" i="1" dirty="0"/>
              <a:t>no longer needed</a:t>
            </a:r>
          </a:p>
          <a:p>
            <a:pPr lvl="3"/>
            <a:r>
              <a:rPr lang="en-US" sz="1600" dirty="0"/>
              <a:t>there are additional techniques to fix that (“weak references”)</a:t>
            </a:r>
          </a:p>
          <a:p>
            <a:pPr lvl="1"/>
            <a:endParaRPr lang="en-US" sz="2000" b="1" dirty="0">
              <a:latin typeface="Courier New" pitchFamily="49" charset="0"/>
            </a:endParaRPr>
          </a:p>
          <a:p>
            <a:r>
              <a:rPr lang="en-US" sz="2000" dirty="0"/>
              <a:t>Sensible only for immutable objects</a:t>
            </a:r>
            <a:endParaRPr lang="en-US" sz="2000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65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/>
              <a:t>does not use the Interning pattern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8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22268</TotalTime>
  <Words>4250</Words>
  <Application>Microsoft Macintosh PowerPoint</Application>
  <PresentationFormat>On-screen Show (4:3)</PresentationFormat>
  <Paragraphs>858</Paragraphs>
  <Slides>47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Courier New</vt:lpstr>
      <vt:lpstr>Times New Roman</vt:lpstr>
      <vt:lpstr>simple</vt:lpstr>
      <vt:lpstr>VISIO</vt:lpstr>
      <vt:lpstr>CSE 331 Software Design &amp; Implementation</vt:lpstr>
      <vt:lpstr>Review: Factories</vt:lpstr>
      <vt:lpstr>Review: Factory Method</vt:lpstr>
      <vt:lpstr>Review: Builder</vt:lpstr>
      <vt:lpstr>Sharing</vt:lpstr>
      <vt:lpstr>Interning pattern</vt:lpstr>
      <vt:lpstr>Interning mechanism</vt:lpstr>
      <vt:lpstr>Interning pattern</vt:lpstr>
      <vt:lpstr>java.lang.Boolean  does not use the Interning pattern</vt:lpstr>
      <vt:lpstr>Recognition of the problem</vt:lpstr>
      <vt:lpstr>GoF patterns: three categories</vt:lpstr>
      <vt:lpstr>Structural patterns: Wrappers</vt:lpstr>
      <vt:lpstr>Adapter</vt:lpstr>
      <vt:lpstr>Adapter example: rectangles</vt:lpstr>
      <vt:lpstr>Adapter example: rectangles</vt:lpstr>
      <vt:lpstr>Adapters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Libraries</vt:lpstr>
      <vt:lpstr>Composite example: jQuery</vt:lpstr>
      <vt:lpstr>GoF patterns: three categories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Operations on abstract syntax trees</vt:lpstr>
      <vt:lpstr>Interpreter pattern</vt:lpstr>
      <vt:lpstr>Procedural pattern</vt:lpstr>
      <vt:lpstr>Definition of typeCheckExpr (using procedural pattern)</vt:lpstr>
      <vt:lpstr>Operations on abstract syntax trees</vt:lpstr>
      <vt:lpstr>Interpreter pattern</vt:lpstr>
      <vt:lpstr>Procedural pattern</vt:lpstr>
      <vt:lpstr>Procedural pattern</vt:lpstr>
      <vt:lpstr>Procedural pattern</vt:lpstr>
      <vt:lpstr>Procedural pattern</vt:lpstr>
      <vt:lpstr>Traversing composites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423</cp:revision>
  <cp:lastPrinted>2020-12-07T03:57:05Z</cp:lastPrinted>
  <dcterms:created xsi:type="dcterms:W3CDTF">2012-02-17T18:07:42Z</dcterms:created>
  <dcterms:modified xsi:type="dcterms:W3CDTF">2022-06-01T20:24:28Z</dcterms:modified>
</cp:coreProperties>
</file>