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59" r:id="rId2"/>
    <p:sldId id="366" r:id="rId3"/>
    <p:sldId id="384" r:id="rId4"/>
    <p:sldId id="456" r:id="rId5"/>
    <p:sldId id="386" r:id="rId6"/>
    <p:sldId id="387" r:id="rId7"/>
    <p:sldId id="385" r:id="rId8"/>
    <p:sldId id="413" r:id="rId9"/>
    <p:sldId id="457" r:id="rId10"/>
    <p:sldId id="388" r:id="rId11"/>
    <p:sldId id="447" r:id="rId12"/>
    <p:sldId id="448" r:id="rId13"/>
    <p:sldId id="449" r:id="rId14"/>
    <p:sldId id="450" r:id="rId15"/>
    <p:sldId id="451" r:id="rId16"/>
    <p:sldId id="452" r:id="rId17"/>
    <p:sldId id="453" r:id="rId18"/>
    <p:sldId id="455" r:id="rId19"/>
  </p:sldIdLst>
  <p:sldSz cx="9144000" cy="6858000" type="screen4x3"/>
  <p:notesSz cx="6934200" cy="92202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900"/>
    <a:srgbClr val="800080"/>
    <a:srgbClr val="FFFF99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348" autoAdjust="0"/>
    <p:restoredTop sz="84499" autoAdjust="0"/>
  </p:normalViewPr>
  <p:slideViewPr>
    <p:cSldViewPr>
      <p:cViewPr varScale="1">
        <p:scale>
          <a:sx n="128" d="100"/>
          <a:sy n="128" d="100"/>
        </p:scale>
        <p:origin x="6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1368"/>
    </p:cViewPr>
  </p:sorterViewPr>
  <p:notesViewPr>
    <p:cSldViewPr>
      <p:cViewPr varScale="1">
        <p:scale>
          <a:sx n="115" d="100"/>
          <a:sy n="115" d="100"/>
        </p:scale>
        <p:origin x="3912" y="216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20wi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15-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nl-NL" dirty="0"/>
              <a:t>CSE 331 </a:t>
            </a:r>
            <a:r>
              <a:rPr lang="en-US" dirty="0"/>
              <a:t>Spring 2022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CSE 331 </a:t>
            </a:r>
            <a:r>
              <a:rPr lang="en-US" dirty="0"/>
              <a:t>Spring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CSE 331 </a:t>
            </a:r>
            <a:r>
              <a:rPr lang="en-US" dirty="0"/>
              <a:t>Spring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CSE 331 </a:t>
            </a:r>
            <a:r>
              <a:rPr lang="en-US" dirty="0"/>
              <a:t>Spring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CSE 331 </a:t>
            </a:r>
            <a:r>
              <a:rPr lang="en-US" dirty="0"/>
              <a:t>Spring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CSE 331 </a:t>
            </a:r>
            <a:r>
              <a:rPr lang="en-US" dirty="0"/>
              <a:t>Spring 2022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CSE 331 </a:t>
            </a:r>
            <a:r>
              <a:rPr lang="en-US" dirty="0"/>
              <a:t>Spring 2022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CSE 331 </a:t>
            </a:r>
            <a:r>
              <a:rPr lang="en-US" dirty="0"/>
              <a:t>Spring 2022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CSE 331 </a:t>
            </a:r>
            <a:r>
              <a:rPr lang="en-US" dirty="0"/>
              <a:t>Spring 2022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CSE 331 </a:t>
            </a:r>
            <a:r>
              <a:rPr lang="en-US" dirty="0"/>
              <a:t>Spring 2022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CSE 331 </a:t>
            </a:r>
            <a:r>
              <a:rPr lang="en-US" dirty="0"/>
              <a:t>Spring 2022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nl-NL" dirty="0"/>
              <a:t>CSE 331 </a:t>
            </a:r>
            <a:r>
              <a:rPr lang="en-US" dirty="0"/>
              <a:t>Spring 2022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924800" cy="1752600"/>
          </a:xfrm>
        </p:spPr>
        <p:txBody>
          <a:bodyPr/>
          <a:lstStyle/>
          <a:p>
            <a:r>
              <a:rPr lang="en-US" dirty="0"/>
              <a:t>Kevin Zatloukal</a:t>
            </a:r>
          </a:p>
          <a:p>
            <a:r>
              <a:rPr lang="en-US" dirty="0"/>
              <a:t>Spring 2022</a:t>
            </a:r>
          </a:p>
          <a:p>
            <a:r>
              <a:rPr lang="en-US" dirty="0"/>
              <a:t>Servers</a:t>
            </a: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r>
              <a:rPr lang="en-US" sz="2000" dirty="0"/>
              <a:t>HTTP (Hyper-Text Transfer Protocol) is the most important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initially created for retrieving HTML documents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simple, text-based protocol</a:t>
            </a:r>
          </a:p>
          <a:p>
            <a:pPr lvl="1"/>
            <a:endParaRPr lang="en-US" sz="2000" dirty="0">
              <a:cs typeface="Courier New" panose="02070309020205020404" pitchFamily="49" charset="0"/>
            </a:endParaRPr>
          </a:p>
          <a:p>
            <a:r>
              <a:rPr lang="en-US" sz="2000" dirty="0">
                <a:cs typeface="Courier New" panose="02070309020205020404" pitchFamily="49" charset="0"/>
              </a:rPr>
              <a:t>Trend moving away from new protocols toward re-use of HTTP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Google (2010s) used HTTP for almost everything</a:t>
            </a:r>
          </a:p>
          <a:p>
            <a:pPr lvl="1"/>
            <a:endParaRPr lang="en-US" sz="2000" dirty="0">
              <a:cs typeface="Courier New" panose="02070309020205020404" pitchFamily="49" charset="0"/>
            </a:endParaRPr>
          </a:p>
          <a:p>
            <a:r>
              <a:rPr lang="en-US" sz="2000" dirty="0">
                <a:cs typeface="Courier New" panose="02070309020205020404" pitchFamily="49" charset="0"/>
              </a:rPr>
              <a:t>Allows for re-use of </a:t>
            </a:r>
            <a:r>
              <a:rPr lang="en-US" sz="2000" b="1" dirty="0">
                <a:solidFill>
                  <a:srgbClr val="0070C0"/>
                </a:solidFill>
                <a:cs typeface="Courier New" panose="02070309020205020404" pitchFamily="49" charset="0"/>
              </a:rPr>
              <a:t>libraries</a:t>
            </a:r>
            <a:r>
              <a:rPr lang="en-US" sz="2000" dirty="0">
                <a:cs typeface="Courier New" panose="02070309020205020404" pitchFamily="49" charset="0"/>
              </a:rPr>
              <a:t> for creating HTTP servers…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use of libraries reduces bugs, saves time, etc.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do not write your own HTTP server</a:t>
            </a:r>
          </a:p>
          <a:p>
            <a:pPr lvl="1"/>
            <a:endParaRPr lang="en-US" sz="2000" dirty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1953952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2971800"/>
            <a:ext cx="7772400" cy="1362075"/>
          </a:xfrm>
        </p:spPr>
        <p:txBody>
          <a:bodyPr/>
          <a:lstStyle/>
          <a:p>
            <a:pPr algn="ctr"/>
            <a:r>
              <a:rPr lang="en-US" dirty="0"/>
              <a:t>HTTP</a:t>
            </a:r>
          </a:p>
        </p:txBody>
      </p:sp>
    </p:spTree>
    <p:extLst>
      <p:ext uri="{BB962C8B-B14F-4D97-AF65-F5344CB8AC3E}">
        <p14:creationId xmlns:p14="http://schemas.microsoft.com/office/powerpoint/2010/main" val="344442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2C85F-FBC1-0F4A-998F-0B33E03A0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Request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3D62D-70F1-F14F-9510-C5366139B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GET 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index.html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HTTP/1.1</a:t>
            </a:r>
          </a:p>
          <a:p>
            <a:pPr marL="0" indent="0">
              <a:buNone/>
            </a:pPr>
            <a:endParaRPr lang="en-US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cs typeface="Courier New" panose="02070309020205020404" pitchFamily="49" charset="0"/>
            </a:endParaRPr>
          </a:p>
          <a:p>
            <a:r>
              <a:rPr lang="en-US" sz="2000" dirty="0">
                <a:cs typeface="Courier New" panose="02070309020205020404" pitchFamily="49" charset="0"/>
              </a:rPr>
              <a:t>Request ends with a </a:t>
            </a:r>
            <a:r>
              <a:rPr lang="en-US" sz="2000" b="1" dirty="0">
                <a:cs typeface="Courier New" panose="02070309020205020404" pitchFamily="49" charset="0"/>
              </a:rPr>
              <a:t>blank line</a:t>
            </a:r>
          </a:p>
          <a:p>
            <a:pPr lvl="1"/>
            <a:endParaRPr lang="en-US" sz="2000" dirty="0">
              <a:cs typeface="Courier New" panose="02070309020205020404" pitchFamily="49" charset="0"/>
            </a:endParaRPr>
          </a:p>
          <a:p>
            <a:r>
              <a:rPr lang="en-US" sz="2000" dirty="0">
                <a:cs typeface="Courier New" panose="02070309020205020404" pitchFamily="49" charset="0"/>
              </a:rPr>
              <a:t>Between GET and blank are optional headers of the form</a:t>
            </a:r>
          </a:p>
          <a:p>
            <a:endParaRPr lang="en-US" sz="20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Name: Value</a:t>
            </a:r>
          </a:p>
          <a:p>
            <a:endParaRPr lang="en-US" sz="2000" dirty="0">
              <a:cs typeface="Courier New" panose="02070309020205020404" pitchFamily="49" charset="0"/>
            </a:endParaRP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similar to Java properties files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common example would be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User-Agent</a:t>
            </a:r>
            <a:r>
              <a:rPr lang="en-US" sz="2000" dirty="0">
                <a:cs typeface="Courier New" panose="02070309020205020404" pitchFamily="49" charset="0"/>
              </a:rPr>
              <a:t> to describe client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B762C7-9DAB-6442-B294-7E4F75476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</a:t>
            </a:r>
            <a:r>
              <a:rPr lang="en-US" dirty="0"/>
              <a:t>Spring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78984E-EFDF-6848-9FAF-F563A204D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11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2C85F-FBC1-0F4A-998F-0B33E03A0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Response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3D62D-70F1-F14F-9510-C5366139B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HTTP/1.1 200 OK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content-length: 124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content-type: text/html; charset=UTF-8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Date: Wed, 27 May 2020 18:30:00 GMT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Connection: close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200 status code indicates successful</a:t>
            </a:r>
          </a:p>
          <a:p>
            <a:r>
              <a:rPr lang="en-US" dirty="0">
                <a:cs typeface="Courier New" panose="02070309020205020404" pitchFamily="49" charset="0"/>
              </a:rPr>
              <a:t>400s for error that is the client’s fault</a:t>
            </a:r>
          </a:p>
          <a:p>
            <a:r>
              <a:rPr lang="en-US" dirty="0">
                <a:cs typeface="Courier New" panose="02070309020205020404" pitchFamily="49" charset="0"/>
              </a:rPr>
              <a:t>500s for error that is the server’s fault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B762C7-9DAB-6442-B294-7E4F75476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</a:t>
            </a:r>
            <a:r>
              <a:rPr lang="en-US" dirty="0"/>
              <a:t>Spring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78984E-EFDF-6848-9FAF-F563A204D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23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(command-line HTTP request)</a:t>
            </a:r>
          </a:p>
          <a:p>
            <a:pPr marL="0" indent="0" algn="ctr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062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2C85F-FBC1-0F4A-998F-0B33E03A0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Request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3D62D-70F1-F14F-9510-C5366139B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POST /register HTTP/1.1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content-type: application/x-www-form-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urlencoded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content-length: 25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Kevin&amp;userid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kevinz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dirty="0">
                <a:cs typeface="Courier New" panose="02070309020205020404" pitchFamily="49" charset="0"/>
              </a:rPr>
              <a:t> request includes client content</a:t>
            </a:r>
          </a:p>
          <a:p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25 bytes of content after the blank line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newlines are just another byte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B762C7-9DAB-6442-B294-7E4F75476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</a:t>
            </a:r>
            <a:r>
              <a:rPr lang="en-US" dirty="0"/>
              <a:t>Spring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78984E-EFDF-6848-9FAF-F563A204D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728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2C85F-FBC1-0F4A-998F-0B33E03A0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3D62D-70F1-F14F-9510-C5366139B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dirty="0">
                <a:cs typeface="Courier New" panose="02070309020205020404" pitchFamily="49" charset="0"/>
              </a:rPr>
              <a:t> &amp;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dirty="0">
                <a:cs typeface="Courier New" panose="02070309020205020404" pitchFamily="49" charset="0"/>
              </a:rPr>
              <a:t> requests are by far the most common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other types like DELETE also exist</a:t>
            </a:r>
          </a:p>
          <a:p>
            <a:pPr lvl="1"/>
            <a:endParaRPr lang="en-US" sz="2000" dirty="0">
              <a:cs typeface="Courier New" panose="02070309020205020404" pitchFamily="49" charset="0"/>
            </a:endParaRPr>
          </a:p>
          <a:p>
            <a:r>
              <a:rPr lang="en-US" sz="2000" dirty="0">
                <a:cs typeface="Courier New" panose="02070309020205020404" pitchFamily="49" charset="0"/>
              </a:rPr>
              <a:t>See CSE 333 for a more complete discussion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(no need to memorize the details here)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B762C7-9DAB-6442-B294-7E4F75476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</a:t>
            </a:r>
            <a:r>
              <a:rPr lang="en-US" dirty="0"/>
              <a:t>Spring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78984E-EFDF-6848-9FAF-F563A204D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6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2C85F-FBC1-0F4A-998F-0B33E03A0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Uniform Resource Locators (URLs)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3D62D-70F1-F14F-9510-C5366139B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cs typeface="Courier New" panose="02070309020205020404" pitchFamily="49" charset="0"/>
              </a:rPr>
              <a:t>Tells the browser what to get and how to get it</a:t>
            </a:r>
          </a:p>
          <a:p>
            <a:endParaRPr lang="en-US" sz="2000" dirty="0"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http://attu:8080/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index.html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cs typeface="Courier New" panose="02070309020205020404" pitchFamily="49" charset="0"/>
              </a:rPr>
              <a:t>Connect to server </a:t>
            </a:r>
            <a:r>
              <a:rPr lang="en-US" sz="2000" dirty="0" err="1">
                <a:cs typeface="Courier New" panose="02070309020205020404" pitchFamily="49" charset="0"/>
              </a:rPr>
              <a:t>attu</a:t>
            </a:r>
            <a:r>
              <a:rPr lang="en-US" sz="2000" dirty="0">
                <a:cs typeface="Courier New" panose="02070309020205020404" pitchFamily="49" charset="0"/>
              </a:rPr>
              <a:t> on port 8080</a:t>
            </a:r>
          </a:p>
          <a:p>
            <a:pPr marL="0" indent="0">
              <a:buNone/>
            </a:pPr>
            <a:endParaRPr lang="en-US" sz="20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cs typeface="Courier New" panose="02070309020205020404" pitchFamily="49" charset="0"/>
              </a:rPr>
              <a:t>Send GET request</a:t>
            </a:r>
          </a:p>
          <a:p>
            <a:pPr marL="0" indent="0">
              <a:buNone/>
            </a:pPr>
            <a:endParaRPr lang="en-US" sz="2000" dirty="0"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GET 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index.html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HTTP/1.1</a:t>
            </a:r>
          </a:p>
          <a:p>
            <a:pPr marL="40005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B762C7-9DAB-6442-B294-7E4F75476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</a:t>
            </a:r>
            <a:r>
              <a:rPr lang="en-US" dirty="0"/>
              <a:t>Spring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78984E-EFDF-6848-9FAF-F563A204D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510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2C85F-FBC1-0F4A-998F-0B33E03A0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Uniform Resource Locators (URLs)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3D62D-70F1-F14F-9510-C5366139B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957683"/>
            <a:ext cx="7772400" cy="3138317"/>
          </a:xfrm>
        </p:spPr>
        <p:txBody>
          <a:bodyPr/>
          <a:lstStyle/>
          <a:p>
            <a:r>
              <a:rPr lang="en-US" sz="2000" b="1" dirty="0">
                <a:cs typeface="Courier New" panose="02070309020205020404" pitchFamily="49" charset="0"/>
              </a:rPr>
              <a:t>Port</a:t>
            </a:r>
            <a:r>
              <a:rPr lang="en-US" sz="2000" dirty="0">
                <a:cs typeface="Courier New" panose="02070309020205020404" pitchFamily="49" charset="0"/>
              </a:rPr>
              <a:t> is optional (default is 80 for HTTP)</a:t>
            </a:r>
          </a:p>
          <a:p>
            <a:pPr lvl="1"/>
            <a:endParaRPr lang="en-US" sz="1600" dirty="0">
              <a:cs typeface="Courier New" panose="02070309020205020404" pitchFamily="49" charset="0"/>
            </a:endParaRPr>
          </a:p>
          <a:p>
            <a:r>
              <a:rPr lang="en-US" sz="2000" dirty="0">
                <a:cs typeface="Courier New" panose="02070309020205020404" pitchFamily="49" charset="0"/>
              </a:rPr>
              <a:t>Optional “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?a=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b&amp;c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=d</a:t>
            </a:r>
            <a:r>
              <a:rPr lang="en-US" sz="2000" dirty="0">
                <a:cs typeface="Courier New" panose="02070309020205020404" pitchFamily="49" charset="0"/>
              </a:rPr>
              <a:t>” part of path is called </a:t>
            </a:r>
            <a:r>
              <a:rPr lang="en-US" sz="2000" b="1" dirty="0">
                <a:cs typeface="Courier New" panose="02070309020205020404" pitchFamily="49" charset="0"/>
              </a:rPr>
              <a:t>query string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“&amp;”-separated key=value pairs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useful for passing arguments to the server-side code…</a:t>
            </a:r>
          </a:p>
          <a:p>
            <a:pPr lvl="1"/>
            <a:endParaRPr lang="en-US" sz="1600" dirty="0">
              <a:cs typeface="Courier New" panose="02070309020205020404" pitchFamily="49" charset="0"/>
            </a:endParaRPr>
          </a:p>
          <a:p>
            <a:r>
              <a:rPr lang="en-US" sz="2000" b="1" dirty="0">
                <a:cs typeface="Courier New" panose="02070309020205020404" pitchFamily="49" charset="0"/>
              </a:rPr>
              <a:t>Fragment</a:t>
            </a:r>
            <a:r>
              <a:rPr lang="en-US" sz="2000" dirty="0">
                <a:cs typeface="Courier New" panose="02070309020205020404" pitchFamily="49" charset="0"/>
              </a:rPr>
              <a:t> is only kept in the browser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client can use this to record its place in the document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allows back/forward buttons to work on a single page</a:t>
            </a:r>
          </a:p>
          <a:p>
            <a:pPr lvl="1"/>
            <a:endParaRPr lang="en-US" sz="2000" dirty="0">
              <a:cs typeface="Courier New" panose="02070309020205020404" pitchFamily="49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B762C7-9DAB-6442-B294-7E4F75476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</a:t>
            </a:r>
            <a:r>
              <a:rPr lang="en-US" dirty="0"/>
              <a:t>Spring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78984E-EFDF-6848-9FAF-F563A204D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A83401F-B952-C548-AE14-5887CB3D3868}"/>
              </a:ext>
            </a:extLst>
          </p:cNvPr>
          <p:cNvSpPr txBox="1">
            <a:spLocks/>
          </p:cNvSpPr>
          <p:nvPr/>
        </p:nvSpPr>
        <p:spPr bwMode="auto">
          <a:xfrm>
            <a:off x="685800" y="16002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http://attu:8080/cse331/</a:t>
            </a:r>
            <a:r>
              <a:rPr lang="en-US" sz="20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test?a</a:t>
            </a: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0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b&amp;c</a:t>
            </a: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0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d#whatever</a:t>
            </a:r>
            <a:endParaRPr lang="en-US" sz="20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A7A3B6-8336-1943-9589-BE8FE9A67F23}"/>
              </a:ext>
            </a:extLst>
          </p:cNvPr>
          <p:cNvSpPr txBox="1"/>
          <p:nvPr/>
        </p:nvSpPr>
        <p:spPr>
          <a:xfrm>
            <a:off x="441392" y="219075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0070C0"/>
                </a:solidFill>
                <a:latin typeface="+mn-lt"/>
              </a:rPr>
              <a:t>protocol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AFBE51-3C9F-A14E-A4CA-32F82E96EAE6}"/>
              </a:ext>
            </a:extLst>
          </p:cNvPr>
          <p:cNvSpPr txBox="1"/>
          <p:nvPr/>
        </p:nvSpPr>
        <p:spPr>
          <a:xfrm>
            <a:off x="1494802" y="2221528"/>
            <a:ext cx="1152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+mn-lt"/>
              </a:rPr>
              <a:t>hostname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5D986F-DFCA-1242-8633-BF5DA9449A43}"/>
              </a:ext>
            </a:extLst>
          </p:cNvPr>
          <p:cNvSpPr txBox="1"/>
          <p:nvPr/>
        </p:nvSpPr>
        <p:spPr>
          <a:xfrm>
            <a:off x="2560493" y="220087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0070C0"/>
                </a:solidFill>
                <a:latin typeface="+mn-lt"/>
              </a:rPr>
              <a:t>port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742B8A-C8F9-9548-BCAE-A00E505DCB39}"/>
              </a:ext>
            </a:extLst>
          </p:cNvPr>
          <p:cNvSpPr txBox="1"/>
          <p:nvPr/>
        </p:nvSpPr>
        <p:spPr>
          <a:xfrm>
            <a:off x="3802839" y="2209945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0070C0"/>
                </a:solidFill>
                <a:latin typeface="+mn-lt"/>
              </a:rPr>
              <a:t>path</a:t>
            </a:r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8C240D6E-B443-A745-BBF3-87D111A6FEF5}"/>
              </a:ext>
            </a:extLst>
          </p:cNvPr>
          <p:cNvSpPr/>
          <p:nvPr/>
        </p:nvSpPr>
        <p:spPr>
          <a:xfrm rot="5400000">
            <a:off x="943622" y="1757533"/>
            <a:ext cx="266700" cy="647700"/>
          </a:xfrm>
          <a:prstGeom prst="rightBrac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D68D60F6-BFC5-B748-A116-640DC4840FBE}"/>
              </a:ext>
            </a:extLst>
          </p:cNvPr>
          <p:cNvSpPr/>
          <p:nvPr/>
        </p:nvSpPr>
        <p:spPr>
          <a:xfrm rot="5400000">
            <a:off x="1981631" y="1747630"/>
            <a:ext cx="266700" cy="647700"/>
          </a:xfrm>
          <a:prstGeom prst="rightBrac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id="{029904C8-3A20-6C4F-82A2-CCF205B0131F}"/>
              </a:ext>
            </a:extLst>
          </p:cNvPr>
          <p:cNvSpPr/>
          <p:nvPr/>
        </p:nvSpPr>
        <p:spPr>
          <a:xfrm rot="5400000">
            <a:off x="2762250" y="1757533"/>
            <a:ext cx="266700" cy="647700"/>
          </a:xfrm>
          <a:prstGeom prst="rightBrac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Brace 14">
            <a:extLst>
              <a:ext uri="{FF2B5EF4-FFF2-40B4-BE49-F238E27FC236}">
                <a16:creationId xmlns:a16="http://schemas.microsoft.com/office/drawing/2014/main" id="{A3C1DB59-FED5-EB4A-A167-49E6C5636647}"/>
              </a:ext>
            </a:extLst>
          </p:cNvPr>
          <p:cNvSpPr/>
          <p:nvPr/>
        </p:nvSpPr>
        <p:spPr>
          <a:xfrm rot="5400000">
            <a:off x="4009339" y="1167487"/>
            <a:ext cx="268320" cy="1829412"/>
          </a:xfrm>
          <a:prstGeom prst="rightBrac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id="{67EA9CDC-FE9D-8C42-9813-5660C6D809AB}"/>
              </a:ext>
            </a:extLst>
          </p:cNvPr>
          <p:cNvSpPr/>
          <p:nvPr/>
        </p:nvSpPr>
        <p:spPr>
          <a:xfrm rot="5400000">
            <a:off x="5536539" y="1504492"/>
            <a:ext cx="268320" cy="1155402"/>
          </a:xfrm>
          <a:prstGeom prst="rightBrac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185D14-9006-9246-90A8-2416E0F78D56}"/>
              </a:ext>
            </a:extLst>
          </p:cNvPr>
          <p:cNvSpPr txBox="1"/>
          <p:nvPr/>
        </p:nvSpPr>
        <p:spPr>
          <a:xfrm>
            <a:off x="4907862" y="2200870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0070C0"/>
                </a:solidFill>
                <a:latin typeface="+mn-lt"/>
              </a:rPr>
              <a:t>query string</a:t>
            </a:r>
          </a:p>
        </p:txBody>
      </p:sp>
      <p:sp>
        <p:nvSpPr>
          <p:cNvPr id="18" name="Right Brace 17">
            <a:extLst>
              <a:ext uri="{FF2B5EF4-FFF2-40B4-BE49-F238E27FC236}">
                <a16:creationId xmlns:a16="http://schemas.microsoft.com/office/drawing/2014/main" id="{9F19253D-77B4-F240-896F-57FA9F400ADF}"/>
              </a:ext>
            </a:extLst>
          </p:cNvPr>
          <p:cNvSpPr/>
          <p:nvPr/>
        </p:nvSpPr>
        <p:spPr>
          <a:xfrm rot="5400000">
            <a:off x="6774395" y="1456831"/>
            <a:ext cx="268320" cy="1250724"/>
          </a:xfrm>
          <a:prstGeom prst="rightBrac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9C8159C-A83F-C244-BA70-E2EC5FF39823}"/>
              </a:ext>
            </a:extLst>
          </p:cNvPr>
          <p:cNvSpPr txBox="1"/>
          <p:nvPr/>
        </p:nvSpPr>
        <p:spPr>
          <a:xfrm>
            <a:off x="6426226" y="2190750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0070C0"/>
                </a:solidFill>
                <a:latin typeface="+mn-lt"/>
              </a:rPr>
              <a:t>fragment</a:t>
            </a:r>
          </a:p>
        </p:txBody>
      </p:sp>
    </p:spTree>
    <p:extLst>
      <p:ext uri="{BB962C8B-B14F-4D97-AF65-F5344CB8AC3E}">
        <p14:creationId xmlns:p14="http://schemas.microsoft.com/office/powerpoint/2010/main" val="1940243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Event-driven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An </a:t>
            </a:r>
            <a:r>
              <a:rPr lang="en-US" sz="2000" i="1" dirty="0">
                <a:solidFill>
                  <a:srgbClr val="0000FF"/>
                </a:solidFill>
              </a:rPr>
              <a:t>event-driven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program is designed to wait for events:</a:t>
            </a:r>
          </a:p>
          <a:p>
            <a:pPr marL="800100" lvl="1"/>
            <a:r>
              <a:rPr lang="en-US" sz="2000" dirty="0"/>
              <a:t>program initializes then enters the </a:t>
            </a:r>
            <a:r>
              <a:rPr lang="en-US" sz="2000" i="1" dirty="0">
                <a:solidFill>
                  <a:schemeClr val="accent2"/>
                </a:solidFill>
              </a:rPr>
              <a:t>event loop</a:t>
            </a:r>
          </a:p>
          <a:p>
            <a:pPr marL="800100" lvl="1"/>
            <a:r>
              <a:rPr lang="en-US" sz="2000" dirty="0"/>
              <a:t>abstractly:</a:t>
            </a:r>
          </a:p>
          <a:p>
            <a:pPr marL="800100" lvl="1"/>
            <a:endParaRPr lang="en-US" sz="2000" dirty="0"/>
          </a:p>
          <a:p>
            <a:pPr marL="914400" lvl="2" indent="0">
              <a:buNone/>
            </a:pPr>
            <a:r>
              <a:rPr lang="en-US" sz="2000" b="1" dirty="0">
                <a:latin typeface="Courier New"/>
                <a:cs typeface="Courier New"/>
              </a:rPr>
              <a:t>do {</a:t>
            </a:r>
          </a:p>
          <a:p>
            <a:pPr marL="914400" lvl="2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   e = </a:t>
            </a:r>
            <a:r>
              <a:rPr lang="en-US" sz="2000" b="1" dirty="0" err="1">
                <a:latin typeface="Courier New"/>
                <a:cs typeface="Courier New"/>
              </a:rPr>
              <a:t>getNextEvent</a:t>
            </a:r>
            <a:r>
              <a:rPr lang="en-US" sz="2000" b="1" dirty="0">
                <a:latin typeface="Courier New"/>
                <a:cs typeface="Courier New"/>
              </a:rPr>
              <a:t>();</a:t>
            </a:r>
          </a:p>
          <a:p>
            <a:pPr marL="914400" lvl="2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   process event e;</a:t>
            </a:r>
          </a:p>
          <a:p>
            <a:pPr marL="914400" lvl="2" indent="0">
              <a:buNone/>
            </a:pPr>
            <a:r>
              <a:rPr lang="en-US" sz="2000" b="1" dirty="0">
                <a:latin typeface="Courier New"/>
                <a:cs typeface="Courier New"/>
              </a:rPr>
              <a:t>} while (e != quit);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2486192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r>
              <a:rPr lang="en-US" sz="2000" dirty="0"/>
              <a:t>Servers sit around waiting for events like:</a:t>
            </a:r>
          </a:p>
          <a:p>
            <a:pPr lvl="1"/>
            <a:r>
              <a:rPr lang="en-US" sz="2000" dirty="0"/>
              <a:t>new client connections</a:t>
            </a:r>
          </a:p>
          <a:p>
            <a:pPr lvl="1"/>
            <a:r>
              <a:rPr lang="en-US" sz="2000" dirty="0"/>
              <a:t>new data from the client (high scale servers)</a:t>
            </a:r>
          </a:p>
          <a:p>
            <a:endParaRPr lang="en-US" sz="2000" dirty="0"/>
          </a:p>
          <a:p>
            <a:r>
              <a:rPr lang="en-US" sz="2000" dirty="0"/>
              <a:t>Simple version (normal scale):</a:t>
            </a:r>
          </a:p>
          <a:p>
            <a:endParaRPr lang="en-US" sz="1000" dirty="0"/>
          </a:p>
          <a:p>
            <a:pPr marL="914400" lvl="2" indent="0">
              <a:buNone/>
            </a:pPr>
            <a:r>
              <a:rPr lang="en-US" sz="2000" b="1" dirty="0">
                <a:latin typeface="Courier New"/>
                <a:cs typeface="Courier New"/>
              </a:rPr>
              <a:t>while (true) {</a:t>
            </a:r>
          </a:p>
          <a:p>
            <a:pPr marL="914400" lvl="2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 wait for a client to connect</a:t>
            </a:r>
          </a:p>
          <a:p>
            <a:pPr marL="914400" lvl="2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 process the request; send a response back</a:t>
            </a:r>
          </a:p>
          <a:p>
            <a:pPr marL="914400" lvl="2" indent="0">
              <a:buNone/>
            </a:pPr>
            <a:r>
              <a:rPr lang="en-US" sz="2000" b="1" dirty="0">
                <a:latin typeface="Courier New"/>
                <a:cs typeface="Courier New"/>
              </a:rPr>
              <a:t>}</a:t>
            </a:r>
          </a:p>
          <a:p>
            <a:endParaRPr lang="en-US" sz="2000" dirty="0"/>
          </a:p>
          <a:p>
            <a:pPr lvl="1"/>
            <a:r>
              <a:rPr lang="en-US" sz="2000" dirty="0"/>
              <a:t>probably want to use a new thread for processing</a:t>
            </a:r>
          </a:p>
          <a:p>
            <a:pPr lvl="1"/>
            <a:r>
              <a:rPr lang="en-US" sz="2000" dirty="0"/>
              <a:t>high scale web servers might look quite different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91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r>
              <a:rPr lang="en-US" sz="2000" dirty="0"/>
              <a:t>Each client connection is represented by a “socket”</a:t>
            </a:r>
          </a:p>
          <a:p>
            <a:endParaRPr lang="en-US" sz="2000" dirty="0"/>
          </a:p>
          <a:p>
            <a:r>
              <a:rPr lang="en-US" sz="2000" dirty="0"/>
              <a:t>A socket is like a </a:t>
            </a:r>
            <a:r>
              <a:rPr lang="en-US" sz="2000" b="1" dirty="0"/>
              <a:t>file</a:t>
            </a:r>
          </a:p>
          <a:p>
            <a:pPr lvl="1"/>
            <a:r>
              <a:rPr lang="en-US" sz="2000" dirty="0"/>
              <a:t>can be read from and written to</a:t>
            </a:r>
          </a:p>
          <a:p>
            <a:pPr lvl="1"/>
            <a:r>
              <a:rPr lang="en-US" sz="2000" dirty="0"/>
              <a:t>(in Unix, sockets and files are nearly identical)</a:t>
            </a:r>
          </a:p>
          <a:p>
            <a:pPr lvl="1"/>
            <a:endParaRPr lang="en-US" sz="2000" dirty="0"/>
          </a:p>
          <a:p>
            <a:r>
              <a:rPr lang="en-US" sz="2000" dirty="0"/>
              <a:t>Client and server each have “half” of the socket</a:t>
            </a:r>
          </a:p>
          <a:p>
            <a:pPr lvl="1"/>
            <a:r>
              <a:rPr lang="en-US" sz="2000" dirty="0"/>
              <a:t>what the client writes is read by the server</a:t>
            </a:r>
          </a:p>
          <a:p>
            <a:pPr lvl="1"/>
            <a:r>
              <a:rPr lang="en-US" sz="2000" dirty="0"/>
              <a:t>what the server writes is read by the client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</a:t>
            </a:r>
            <a:r>
              <a:rPr lang="nl-NL" dirty="0"/>
              <a:t>Fall</a:t>
            </a:r>
            <a:r>
              <a:rPr lang="en-US" dirty="0"/>
              <a:t> 2020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00200" y="5486400"/>
            <a:ext cx="1074333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+mn-lt"/>
              </a:rPr>
              <a:t>client</a:t>
            </a:r>
          </a:p>
          <a:p>
            <a:pPr algn="ctr"/>
            <a:r>
              <a:rPr lang="en-US" dirty="0">
                <a:latin typeface="+mn-lt"/>
              </a:rPr>
              <a:t>socket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72200" y="5486400"/>
            <a:ext cx="1074333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>
                <a:latin typeface="+mn-lt"/>
              </a:rPr>
              <a:t>server</a:t>
            </a:r>
            <a:endParaRPr lang="en-US" dirty="0">
              <a:latin typeface="+mn-lt"/>
            </a:endParaRPr>
          </a:p>
          <a:p>
            <a:pPr algn="ctr"/>
            <a:r>
              <a:rPr lang="en-US" dirty="0">
                <a:latin typeface="+mn-lt"/>
              </a:rPr>
              <a:t>socket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895600" y="5986046"/>
            <a:ext cx="3124200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895600" y="5867400"/>
            <a:ext cx="3124200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743200" y="5986046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write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49348" y="5528846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write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54420" y="5528846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+mn-lt"/>
              </a:rPr>
              <a:t>read</a:t>
            </a:r>
            <a:endParaRPr lang="en-US" sz="16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60568" y="594360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+mn-lt"/>
              </a:rPr>
              <a:t>read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4162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 Sockets &amp; 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r>
              <a:rPr lang="en-US" sz="2000" dirty="0"/>
              <a:t>Server creates a “server socket” and waits for a connection</a:t>
            </a:r>
          </a:p>
          <a:p>
            <a:pPr lvl="1"/>
            <a:r>
              <a:rPr lang="en-US" sz="2000" dirty="0"/>
              <a:t>each connection comes with an individual socket</a:t>
            </a:r>
          </a:p>
          <a:p>
            <a:pPr lvl="1"/>
            <a:r>
              <a:rPr lang="en-US" sz="2000" dirty="0"/>
              <a:t>allows reading from / writing to that client</a:t>
            </a:r>
          </a:p>
          <a:p>
            <a:endParaRPr lang="en-US" sz="2000" dirty="0"/>
          </a:p>
          <a:p>
            <a:r>
              <a:rPr lang="en-US" sz="2000" dirty="0"/>
              <a:t>Servers on the same machine distinguished by a </a:t>
            </a:r>
            <a:r>
              <a:rPr lang="en-US" sz="2000" b="1" dirty="0">
                <a:solidFill>
                  <a:srgbClr val="0070C0"/>
                </a:solidFill>
              </a:rPr>
              <a:t>port</a:t>
            </a:r>
            <a:r>
              <a:rPr lang="en-US" sz="2000" dirty="0"/>
              <a:t> number</a:t>
            </a:r>
          </a:p>
          <a:p>
            <a:pPr lvl="1"/>
            <a:r>
              <a:rPr lang="en-US" sz="2000" dirty="0"/>
              <a:t>numbers below 1024 require admin privileges</a:t>
            </a:r>
          </a:p>
          <a:p>
            <a:pPr lvl="1"/>
            <a:endParaRPr lang="en-US" sz="2000" dirty="0"/>
          </a:p>
          <a:p>
            <a:pPr marL="857250" lvl="2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ServerSocket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ssock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ServerSocket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(80);</a:t>
            </a:r>
          </a:p>
          <a:p>
            <a:pPr lvl="1"/>
            <a:endParaRPr lang="en-US" sz="2000" dirty="0"/>
          </a:p>
          <a:p>
            <a:r>
              <a:rPr lang="en-US" sz="2000" dirty="0"/>
              <a:t>Clients indicate the port when trying to connect:</a:t>
            </a:r>
          </a:p>
          <a:p>
            <a:endParaRPr lang="en-US" sz="2000" dirty="0"/>
          </a:p>
          <a:p>
            <a:pPr marL="857250" lvl="2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Socket sock = new Socket(“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attu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”, 80);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2589910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Ports &amp;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r>
              <a:rPr lang="en-US" sz="2000" dirty="0"/>
              <a:t>Sockets API allows reading &amp; writing of byte data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like the File API</a:t>
            </a:r>
          </a:p>
          <a:p>
            <a:pPr lvl="1"/>
            <a:endParaRPr lang="en-US" sz="2000" dirty="0">
              <a:cs typeface="Courier New" panose="02070309020205020404" pitchFamily="49" charset="0"/>
            </a:endParaRPr>
          </a:p>
          <a:p>
            <a:r>
              <a:rPr lang="en-US" sz="2000" dirty="0">
                <a:cs typeface="Courier New" panose="02070309020205020404" pitchFamily="49" charset="0"/>
              </a:rPr>
              <a:t>Each server can define its own </a:t>
            </a:r>
            <a:r>
              <a:rPr lang="en-US" sz="2000" b="1" dirty="0">
                <a:solidFill>
                  <a:srgbClr val="0070C0"/>
                </a:solidFill>
                <a:cs typeface="Courier New" panose="02070309020205020404" pitchFamily="49" charset="0"/>
              </a:rPr>
              <a:t>protocol</a:t>
            </a:r>
            <a:r>
              <a:rPr lang="en-US" sz="2000" dirty="0">
                <a:cs typeface="Courier New" panose="02070309020205020404" pitchFamily="49" charset="0"/>
              </a:rPr>
              <a:t> for communication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the language it uses to speak to clients</a:t>
            </a:r>
          </a:p>
          <a:p>
            <a:pPr lvl="1"/>
            <a:endParaRPr lang="en-US" sz="2000" dirty="0">
              <a:cs typeface="Courier New" panose="02070309020205020404" pitchFamily="49" charset="0"/>
            </a:endParaRPr>
          </a:p>
          <a:p>
            <a:r>
              <a:rPr lang="en-US" sz="2000" dirty="0">
                <a:cs typeface="Courier New" panose="02070309020205020404" pitchFamily="49" charset="0"/>
              </a:rPr>
              <a:t>By convention, ports are associated with particular protocols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80 = HTTP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443 = HTTPS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25 = SMTP relay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…</a:t>
            </a:r>
          </a:p>
          <a:p>
            <a:pPr lvl="1"/>
            <a:endParaRPr lang="en-US" sz="1600" dirty="0">
              <a:cs typeface="Courier New" panose="02070309020205020404" pitchFamily="49" charset="0"/>
            </a:endParaRPr>
          </a:p>
          <a:p>
            <a:r>
              <a:rPr lang="en-US" sz="2000" dirty="0">
                <a:cs typeface="Courier New" panose="02070309020205020404" pitchFamily="49" charset="0"/>
              </a:rPr>
              <a:t>Client that wants to talk HTTP can try connecting to 80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3388013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Chat Server &amp; Client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ChatServer.java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ChatClient.java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971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GUI + sockets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Most modern client applications have to both</a:t>
            </a:r>
          </a:p>
          <a:p>
            <a:pPr lvl="1"/>
            <a:r>
              <a:rPr lang="en-US" dirty="0"/>
              <a:t>display a GUI</a:t>
            </a:r>
          </a:p>
          <a:p>
            <a:pPr lvl="1"/>
            <a:r>
              <a:rPr lang="en-US" dirty="0"/>
              <a:t>communicate with one or more servers</a:t>
            </a:r>
          </a:p>
          <a:p>
            <a:pPr lvl="1"/>
            <a:r>
              <a:rPr lang="en-US" dirty="0"/>
              <a:t>(doing both creates additional difficulties</a:t>
            </a:r>
            <a:r>
              <a:rPr lang="is-IS" dirty="0"/>
              <a:t>…)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can make an example by writing a GUI chat client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ChatClientGUI.java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</a:t>
            </a:r>
            <a:r>
              <a:rPr lang="nl-NL" dirty="0"/>
              <a:t>Fall</a:t>
            </a:r>
            <a:r>
              <a:rPr lang="en-US" dirty="0"/>
              <a:t> 2020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326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08FBF-F225-040C-827F-1BF4B45CE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Java Lambda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E60B4-914A-58FB-1C36-DD15AA940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Java 8+ allow a JS-like syntax for making “functions”</a:t>
            </a:r>
          </a:p>
          <a:p>
            <a:pPr lvl="1"/>
            <a:r>
              <a:rPr lang="en-US" sz="2200" dirty="0"/>
              <a:t>allowed for arguments that require an interface</a:t>
            </a:r>
          </a:p>
          <a:p>
            <a:pPr lvl="1"/>
            <a:r>
              <a:rPr lang="en-US" sz="2200" dirty="0"/>
              <a:t>when that interface has only a </a:t>
            </a:r>
            <a:r>
              <a:rPr lang="en-US" sz="2200" u="sng" dirty="0"/>
              <a:t>single method</a:t>
            </a:r>
          </a:p>
          <a:p>
            <a:pPr lvl="1"/>
            <a:endParaRPr lang="en-US" dirty="0"/>
          </a:p>
          <a:p>
            <a:r>
              <a:rPr lang="en-US" dirty="0"/>
              <a:t>Example: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Button.addActionListener</a:t>
            </a:r>
            <a:r>
              <a:rPr lang="en-US" sz="2200" dirty="0"/>
              <a:t> </a:t>
            </a:r>
          </a:p>
          <a:p>
            <a:pPr lvl="1"/>
            <a:r>
              <a:rPr lang="en-US" sz="2200" dirty="0"/>
              <a:t>expects an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ActionListener</a:t>
            </a:r>
            <a:r>
              <a:rPr lang="en-US" sz="2200" dirty="0"/>
              <a:t> object</a:t>
            </a:r>
          </a:p>
          <a:p>
            <a:pPr lvl="1"/>
            <a:r>
              <a:rPr lang="en-US" sz="2200" dirty="0"/>
              <a:t>with a single method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actionPerformed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ActionEvent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 button1.addActionListener((e) -&gt; {</a:t>
            </a:r>
          </a:p>
          <a:p>
            <a:pPr marL="11430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latin typeface="Courier New"/>
                <a:cs typeface="Courier New"/>
              </a:rPr>
              <a:t>System.out.println</a:t>
            </a:r>
            <a:r>
              <a:rPr lang="en-US" sz="2000" b="1" dirty="0">
                <a:latin typeface="Courier New"/>
                <a:cs typeface="Courier New"/>
              </a:rPr>
              <a:t>(”clicked!”);</a:t>
            </a:r>
          </a:p>
          <a:p>
            <a:pPr marL="11430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 });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145D1B-368F-52DA-0515-76BF94C24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CSE 331 </a:t>
            </a:r>
            <a:r>
              <a:rPr lang="en-US"/>
              <a:t>Spring 2022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A4AE08-3536-EF23-642D-CEBF92ED3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1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24071</TotalTime>
  <Words>933</Words>
  <Application>Microsoft Macintosh PowerPoint</Application>
  <PresentationFormat>On-screen Show (4:3)</PresentationFormat>
  <Paragraphs>221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Courier New</vt:lpstr>
      <vt:lpstr>Times New Roman</vt:lpstr>
      <vt:lpstr>simple</vt:lpstr>
      <vt:lpstr>CSE 331 Software Design &amp; Implementation</vt:lpstr>
      <vt:lpstr>Event-driven programming</vt:lpstr>
      <vt:lpstr>Server Programming</vt:lpstr>
      <vt:lpstr>Sockets</vt:lpstr>
      <vt:lpstr>Server Sockets &amp; Ports</vt:lpstr>
      <vt:lpstr>Ports &amp; Protocols</vt:lpstr>
      <vt:lpstr>Example: Chat Server &amp; Client</vt:lpstr>
      <vt:lpstr>Example: GUI + sockets</vt:lpstr>
      <vt:lpstr>Aside: Java Lambda syntax</vt:lpstr>
      <vt:lpstr>Protocols</vt:lpstr>
      <vt:lpstr>HTTP</vt:lpstr>
      <vt:lpstr>HTTP Request 1</vt:lpstr>
      <vt:lpstr>HTTP Response 1</vt:lpstr>
      <vt:lpstr>Demo</vt:lpstr>
      <vt:lpstr>HTTP Request 2</vt:lpstr>
      <vt:lpstr>HTTP</vt:lpstr>
      <vt:lpstr>Uniform Resource Locators (URLs)</vt:lpstr>
      <vt:lpstr>Uniform Resource Locators (URLs)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331: Software Design And Implementation</dc:title>
  <dc:creator>Hal Perkins</dc:creator>
  <cp:lastModifiedBy>Kevin Zatloukal</cp:lastModifiedBy>
  <cp:revision>367</cp:revision>
  <cp:lastPrinted>2020-05-14T18:10:07Z</cp:lastPrinted>
  <dcterms:created xsi:type="dcterms:W3CDTF">2012-02-17T18:07:42Z</dcterms:created>
  <dcterms:modified xsi:type="dcterms:W3CDTF">2022-05-23T04:09:18Z</dcterms:modified>
</cp:coreProperties>
</file>