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3" r:id="rId2"/>
  </p:sldMasterIdLst>
  <p:notesMasterIdLst>
    <p:notesMasterId r:id="rId53"/>
  </p:notesMasterIdLst>
  <p:handoutMasterIdLst>
    <p:handoutMasterId r:id="rId54"/>
  </p:handoutMasterIdLst>
  <p:sldIdLst>
    <p:sldId id="359" r:id="rId3"/>
    <p:sldId id="544" r:id="rId4"/>
    <p:sldId id="564" r:id="rId5"/>
    <p:sldId id="572" r:id="rId6"/>
    <p:sldId id="574" r:id="rId7"/>
    <p:sldId id="573" r:id="rId8"/>
    <p:sldId id="457" r:id="rId9"/>
    <p:sldId id="571" r:id="rId10"/>
    <p:sldId id="459" r:id="rId11"/>
    <p:sldId id="531" r:id="rId12"/>
    <p:sldId id="532" r:id="rId13"/>
    <p:sldId id="565" r:id="rId14"/>
    <p:sldId id="539" r:id="rId15"/>
    <p:sldId id="460" r:id="rId16"/>
    <p:sldId id="538" r:id="rId17"/>
    <p:sldId id="536" r:id="rId18"/>
    <p:sldId id="458" r:id="rId19"/>
    <p:sldId id="545" r:id="rId20"/>
    <p:sldId id="406" r:id="rId21"/>
    <p:sldId id="405" r:id="rId22"/>
    <p:sldId id="407" r:id="rId23"/>
    <p:sldId id="408" r:id="rId24"/>
    <p:sldId id="409" r:id="rId25"/>
    <p:sldId id="410" r:id="rId26"/>
    <p:sldId id="411" r:id="rId27"/>
    <p:sldId id="412" r:id="rId28"/>
    <p:sldId id="398" r:id="rId29"/>
    <p:sldId id="372" r:id="rId30"/>
    <p:sldId id="373" r:id="rId31"/>
    <p:sldId id="374" r:id="rId32"/>
    <p:sldId id="401" r:id="rId33"/>
    <p:sldId id="377" r:id="rId34"/>
    <p:sldId id="378" r:id="rId35"/>
    <p:sldId id="379" r:id="rId36"/>
    <p:sldId id="380" r:id="rId37"/>
    <p:sldId id="381" r:id="rId38"/>
    <p:sldId id="383" r:id="rId39"/>
    <p:sldId id="384" r:id="rId40"/>
    <p:sldId id="385" r:id="rId41"/>
    <p:sldId id="395" r:id="rId42"/>
    <p:sldId id="387" r:id="rId43"/>
    <p:sldId id="388" r:id="rId44"/>
    <p:sldId id="396" r:id="rId45"/>
    <p:sldId id="390" r:id="rId46"/>
    <p:sldId id="391" r:id="rId47"/>
    <p:sldId id="404" r:id="rId48"/>
    <p:sldId id="392" r:id="rId49"/>
    <p:sldId id="393" r:id="rId50"/>
    <p:sldId id="414" r:id="rId51"/>
    <p:sldId id="394" r:id="rId52"/>
  </p:sldIdLst>
  <p:sldSz cx="9144000" cy="6858000" type="screen4x3"/>
  <p:notesSz cx="6934200" cy="92202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7BC"/>
    <a:srgbClr val="009900"/>
    <a:srgbClr val="800080"/>
    <a:srgbClr val="FFFF99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9" autoAdjust="0"/>
    <p:restoredTop sz="84490" autoAdjust="0"/>
  </p:normalViewPr>
  <p:slideViewPr>
    <p:cSldViewPr>
      <p:cViewPr varScale="1">
        <p:scale>
          <a:sx n="107" d="100"/>
          <a:sy n="107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2616" y="2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19wi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14-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4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4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8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9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34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6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6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4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43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68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10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03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04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1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1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</a:t>
            </a:r>
            <a:r>
              <a:rPr lang="en-US" baseline="0" dirty="0"/>
              <a:t> skip any and produce highest quality software.</a:t>
            </a:r>
          </a:p>
          <a:p>
            <a:endParaRPr lang="en-US" baseline="0" dirty="0"/>
          </a:p>
          <a:p>
            <a:r>
              <a:rPr lang="en-US" baseline="0" dirty="0"/>
              <a:t>Which is the most effective? </a:t>
            </a:r>
            <a:r>
              <a:rPr lang="en-US" dirty="0"/>
              <a:t>Inspection!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50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05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5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7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0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1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/>
              <a:t>CSE331 </a:t>
            </a:r>
            <a:r>
              <a:rPr lang="sv-SE" dirty="0"/>
              <a:t>Fall</a:t>
            </a:r>
            <a:r>
              <a:rPr lang="en-US" dirty="0"/>
              <a:t>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t.cs.uni-saarland.de/zeller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331</a:t>
            </a:r>
            <a:br>
              <a:rPr lang="en-US" dirty="0"/>
            </a:br>
            <a:r>
              <a:rPr lang="en-US" dirty="0"/>
              <a:t>Software Design &amp;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/>
              <a:t>Kevin Zatloukal</a:t>
            </a:r>
          </a:p>
          <a:p>
            <a:r>
              <a:rPr lang="en-US" dirty="0"/>
              <a:t>Spring 2022</a:t>
            </a:r>
          </a:p>
          <a:p>
            <a:r>
              <a:rPr lang="en-US" dirty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250620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Example React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C37464D-5029-644B-9023-7F43453F0F7E}"/>
              </a:ext>
            </a:extLst>
          </p:cNvPr>
          <p:cNvSpPr/>
          <p:nvPr/>
        </p:nvSpPr>
        <p:spPr>
          <a:xfrm>
            <a:off x="4878950" y="2221898"/>
            <a:ext cx="1599126" cy="749902"/>
          </a:xfrm>
          <a:custGeom>
            <a:avLst/>
            <a:gdLst>
              <a:gd name="connsiteX0" fmla="*/ 0 w 1060445"/>
              <a:gd name="connsiteY0" fmla="*/ 67338 h 673382"/>
              <a:gd name="connsiteX1" fmla="*/ 67338 w 1060445"/>
              <a:gd name="connsiteY1" fmla="*/ 0 h 673382"/>
              <a:gd name="connsiteX2" fmla="*/ 993107 w 1060445"/>
              <a:gd name="connsiteY2" fmla="*/ 0 h 673382"/>
              <a:gd name="connsiteX3" fmla="*/ 1060445 w 1060445"/>
              <a:gd name="connsiteY3" fmla="*/ 67338 h 673382"/>
              <a:gd name="connsiteX4" fmla="*/ 1060445 w 1060445"/>
              <a:gd name="connsiteY4" fmla="*/ 606044 h 673382"/>
              <a:gd name="connsiteX5" fmla="*/ 993107 w 1060445"/>
              <a:gd name="connsiteY5" fmla="*/ 673382 h 673382"/>
              <a:gd name="connsiteX6" fmla="*/ 67338 w 1060445"/>
              <a:gd name="connsiteY6" fmla="*/ 673382 h 673382"/>
              <a:gd name="connsiteX7" fmla="*/ 0 w 1060445"/>
              <a:gd name="connsiteY7" fmla="*/ 606044 h 673382"/>
              <a:gd name="connsiteX8" fmla="*/ 0 w 1060445"/>
              <a:gd name="connsiteY8" fmla="*/ 67338 h 67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45" h="673382">
                <a:moveTo>
                  <a:pt x="0" y="67338"/>
                </a:moveTo>
                <a:cubicBezTo>
                  <a:pt x="0" y="30148"/>
                  <a:pt x="30148" y="0"/>
                  <a:pt x="67338" y="0"/>
                </a:cubicBezTo>
                <a:lnTo>
                  <a:pt x="993107" y="0"/>
                </a:lnTo>
                <a:cubicBezTo>
                  <a:pt x="1030297" y="0"/>
                  <a:pt x="1060445" y="30148"/>
                  <a:pt x="1060445" y="67338"/>
                </a:cubicBezTo>
                <a:lnTo>
                  <a:pt x="1060445" y="606044"/>
                </a:lnTo>
                <a:cubicBezTo>
                  <a:pt x="1060445" y="643234"/>
                  <a:pt x="1030297" y="673382"/>
                  <a:pt x="993107" y="673382"/>
                </a:cubicBezTo>
                <a:lnTo>
                  <a:pt x="67338" y="673382"/>
                </a:lnTo>
                <a:cubicBezTo>
                  <a:pt x="30148" y="673382"/>
                  <a:pt x="0" y="643234"/>
                  <a:pt x="0" y="606044"/>
                </a:cubicBezTo>
                <a:lnTo>
                  <a:pt x="0" y="67338"/>
                </a:lnTo>
                <a:close/>
              </a:path>
            </a:pathLst>
          </a:custGeom>
          <a:ln w="38100">
            <a:solidFill>
              <a:srgbClr val="7030A0"/>
            </a:solidFill>
          </a:ln>
          <a:effectLst/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43" tIns="65443" rIns="65443" bIns="654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Quarter Picker</a:t>
            </a:r>
            <a:endParaRPr lang="en-US" sz="2000" kern="12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48577F5-14AB-404E-B05A-80194D6FFB29}"/>
              </a:ext>
            </a:extLst>
          </p:cNvPr>
          <p:cNvSpPr/>
          <p:nvPr/>
        </p:nvSpPr>
        <p:spPr>
          <a:xfrm>
            <a:off x="1066800" y="2221898"/>
            <a:ext cx="1599126" cy="749902"/>
          </a:xfrm>
          <a:custGeom>
            <a:avLst/>
            <a:gdLst>
              <a:gd name="connsiteX0" fmla="*/ 0 w 1060445"/>
              <a:gd name="connsiteY0" fmla="*/ 67338 h 673382"/>
              <a:gd name="connsiteX1" fmla="*/ 67338 w 1060445"/>
              <a:gd name="connsiteY1" fmla="*/ 0 h 673382"/>
              <a:gd name="connsiteX2" fmla="*/ 993107 w 1060445"/>
              <a:gd name="connsiteY2" fmla="*/ 0 h 673382"/>
              <a:gd name="connsiteX3" fmla="*/ 1060445 w 1060445"/>
              <a:gd name="connsiteY3" fmla="*/ 67338 h 673382"/>
              <a:gd name="connsiteX4" fmla="*/ 1060445 w 1060445"/>
              <a:gd name="connsiteY4" fmla="*/ 606044 h 673382"/>
              <a:gd name="connsiteX5" fmla="*/ 993107 w 1060445"/>
              <a:gd name="connsiteY5" fmla="*/ 673382 h 673382"/>
              <a:gd name="connsiteX6" fmla="*/ 67338 w 1060445"/>
              <a:gd name="connsiteY6" fmla="*/ 673382 h 673382"/>
              <a:gd name="connsiteX7" fmla="*/ 0 w 1060445"/>
              <a:gd name="connsiteY7" fmla="*/ 606044 h 673382"/>
              <a:gd name="connsiteX8" fmla="*/ 0 w 1060445"/>
              <a:gd name="connsiteY8" fmla="*/ 67338 h 67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45" h="673382">
                <a:moveTo>
                  <a:pt x="0" y="67338"/>
                </a:moveTo>
                <a:cubicBezTo>
                  <a:pt x="0" y="30148"/>
                  <a:pt x="30148" y="0"/>
                  <a:pt x="67338" y="0"/>
                </a:cubicBezTo>
                <a:lnTo>
                  <a:pt x="993107" y="0"/>
                </a:lnTo>
                <a:cubicBezTo>
                  <a:pt x="1030297" y="0"/>
                  <a:pt x="1060445" y="30148"/>
                  <a:pt x="1060445" y="67338"/>
                </a:cubicBezTo>
                <a:lnTo>
                  <a:pt x="1060445" y="606044"/>
                </a:lnTo>
                <a:cubicBezTo>
                  <a:pt x="1060445" y="643234"/>
                  <a:pt x="1030297" y="673382"/>
                  <a:pt x="993107" y="673382"/>
                </a:cubicBezTo>
                <a:lnTo>
                  <a:pt x="67338" y="673382"/>
                </a:lnTo>
                <a:cubicBezTo>
                  <a:pt x="30148" y="673382"/>
                  <a:pt x="0" y="643234"/>
                  <a:pt x="0" y="606044"/>
                </a:cubicBezTo>
                <a:lnTo>
                  <a:pt x="0" y="67338"/>
                </a:lnTo>
                <a:close/>
              </a:path>
            </a:pathLst>
          </a:custGeom>
          <a:ln w="38100">
            <a:solidFill>
              <a:srgbClr val="7030A0"/>
            </a:solidFill>
          </a:ln>
          <a:effectLst/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43" tIns="65443" rIns="65443" bIns="654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App</a:t>
            </a:r>
            <a:endParaRPr lang="en-US" sz="2000" kern="12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B429A5A-1575-7D47-A745-D966A2B82476}"/>
              </a:ext>
            </a:extLst>
          </p:cNvPr>
          <p:cNvSpPr/>
          <p:nvPr/>
        </p:nvSpPr>
        <p:spPr>
          <a:xfrm>
            <a:off x="4878950" y="4321744"/>
            <a:ext cx="1599126" cy="749902"/>
          </a:xfrm>
          <a:custGeom>
            <a:avLst/>
            <a:gdLst>
              <a:gd name="connsiteX0" fmla="*/ 0 w 1060445"/>
              <a:gd name="connsiteY0" fmla="*/ 67338 h 673382"/>
              <a:gd name="connsiteX1" fmla="*/ 67338 w 1060445"/>
              <a:gd name="connsiteY1" fmla="*/ 0 h 673382"/>
              <a:gd name="connsiteX2" fmla="*/ 993107 w 1060445"/>
              <a:gd name="connsiteY2" fmla="*/ 0 h 673382"/>
              <a:gd name="connsiteX3" fmla="*/ 1060445 w 1060445"/>
              <a:gd name="connsiteY3" fmla="*/ 67338 h 673382"/>
              <a:gd name="connsiteX4" fmla="*/ 1060445 w 1060445"/>
              <a:gd name="connsiteY4" fmla="*/ 606044 h 673382"/>
              <a:gd name="connsiteX5" fmla="*/ 993107 w 1060445"/>
              <a:gd name="connsiteY5" fmla="*/ 673382 h 673382"/>
              <a:gd name="connsiteX6" fmla="*/ 67338 w 1060445"/>
              <a:gd name="connsiteY6" fmla="*/ 673382 h 673382"/>
              <a:gd name="connsiteX7" fmla="*/ 0 w 1060445"/>
              <a:gd name="connsiteY7" fmla="*/ 606044 h 673382"/>
              <a:gd name="connsiteX8" fmla="*/ 0 w 1060445"/>
              <a:gd name="connsiteY8" fmla="*/ 67338 h 67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45" h="673382">
                <a:moveTo>
                  <a:pt x="0" y="67338"/>
                </a:moveTo>
                <a:cubicBezTo>
                  <a:pt x="0" y="30148"/>
                  <a:pt x="30148" y="0"/>
                  <a:pt x="67338" y="0"/>
                </a:cubicBezTo>
                <a:lnTo>
                  <a:pt x="993107" y="0"/>
                </a:lnTo>
                <a:cubicBezTo>
                  <a:pt x="1030297" y="0"/>
                  <a:pt x="1060445" y="30148"/>
                  <a:pt x="1060445" y="67338"/>
                </a:cubicBezTo>
                <a:lnTo>
                  <a:pt x="1060445" y="606044"/>
                </a:lnTo>
                <a:cubicBezTo>
                  <a:pt x="1060445" y="643234"/>
                  <a:pt x="1030297" y="673382"/>
                  <a:pt x="993107" y="673382"/>
                </a:cubicBezTo>
                <a:lnTo>
                  <a:pt x="67338" y="673382"/>
                </a:lnTo>
                <a:cubicBezTo>
                  <a:pt x="30148" y="673382"/>
                  <a:pt x="0" y="643234"/>
                  <a:pt x="0" y="606044"/>
                </a:cubicBezTo>
                <a:lnTo>
                  <a:pt x="0" y="67338"/>
                </a:lnTo>
                <a:close/>
              </a:path>
            </a:pathLst>
          </a:custGeom>
          <a:ln w="38100">
            <a:solidFill>
              <a:srgbClr val="7030A0"/>
            </a:solidFill>
          </a:ln>
          <a:effectLst/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43" tIns="65443" rIns="65443" bIns="654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Class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Picker</a:t>
            </a:r>
            <a:endParaRPr lang="en-US" sz="2000" kern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B161E-5996-BA41-9ECE-033C0C210EDF}"/>
              </a:ext>
            </a:extLst>
          </p:cNvPr>
          <p:cNvSpPr txBox="1"/>
          <p:nvPr/>
        </p:nvSpPr>
        <p:spPr>
          <a:xfrm>
            <a:off x="1080052" y="3113559"/>
            <a:ext cx="1007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State:</a:t>
            </a:r>
          </a:p>
          <a:p>
            <a:r>
              <a:rPr lang="en-US" sz="1600" dirty="0">
                <a:latin typeface="+mn-lt"/>
              </a:rPr>
              <a:t>– quarter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9BC5B6-CC7C-024A-AE87-096450CF41E9}"/>
              </a:ext>
            </a:extLst>
          </p:cNvPr>
          <p:cNvCxnSpPr>
            <a:cxnSpLocks/>
          </p:cNvCxnSpPr>
          <p:nvPr/>
        </p:nvCxnSpPr>
        <p:spPr>
          <a:xfrm flipH="1">
            <a:off x="2895601" y="2747081"/>
            <a:ext cx="1828799" cy="1"/>
          </a:xfrm>
          <a:prstGeom prst="straightConnector1">
            <a:avLst/>
          </a:prstGeom>
          <a:ln>
            <a:solidFill>
              <a:srgbClr val="CC60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6A120F0-3366-CB4C-9E8A-62D217482301}"/>
              </a:ext>
            </a:extLst>
          </p:cNvPr>
          <p:cNvSpPr txBox="1"/>
          <p:nvPr/>
        </p:nvSpPr>
        <p:spPr>
          <a:xfrm>
            <a:off x="3373129" y="2356050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+mn-lt"/>
              </a:rPr>
              <a:t>onPick</a:t>
            </a:r>
            <a:endParaRPr lang="en-US" sz="16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8C20A3-A207-B243-9DBF-8573BAE6CE35}"/>
              </a:ext>
            </a:extLst>
          </p:cNvPr>
          <p:cNvSpPr txBox="1"/>
          <p:nvPr/>
        </p:nvSpPr>
        <p:spPr>
          <a:xfrm>
            <a:off x="5158979" y="5184809"/>
            <a:ext cx="1039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Props:</a:t>
            </a:r>
          </a:p>
          <a:p>
            <a:r>
              <a:rPr lang="en-US" sz="1600" dirty="0">
                <a:latin typeface="+mn-lt"/>
              </a:rPr>
              <a:t>– quarter</a:t>
            </a:r>
          </a:p>
          <a:p>
            <a:endParaRPr lang="en-US" sz="800" dirty="0">
              <a:latin typeface="+mn-lt"/>
            </a:endParaRPr>
          </a:p>
          <a:p>
            <a:r>
              <a:rPr lang="en-US" sz="1600" dirty="0">
                <a:latin typeface="+mn-lt"/>
              </a:rPr>
              <a:t>State:</a:t>
            </a:r>
          </a:p>
          <a:p>
            <a:r>
              <a:rPr lang="en-US" sz="1600" dirty="0">
                <a:latin typeface="+mn-lt"/>
              </a:rPr>
              <a:t>– classes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667DF2-5FB0-C341-8E46-2D3B7752510C}"/>
              </a:ext>
            </a:extLst>
          </p:cNvPr>
          <p:cNvCxnSpPr>
            <a:cxnSpLocks/>
          </p:cNvCxnSpPr>
          <p:nvPr/>
        </p:nvCxnSpPr>
        <p:spPr>
          <a:xfrm>
            <a:off x="2584133" y="3076754"/>
            <a:ext cx="2140267" cy="1367908"/>
          </a:xfrm>
          <a:prstGeom prst="straightConnector1">
            <a:avLst/>
          </a:prstGeom>
          <a:ln>
            <a:solidFill>
              <a:srgbClr val="CC60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095807-957B-D847-8B2C-9AE514120884}"/>
              </a:ext>
            </a:extLst>
          </p:cNvPr>
          <p:cNvCxnSpPr>
            <a:cxnSpLocks/>
          </p:cNvCxnSpPr>
          <p:nvPr/>
        </p:nvCxnSpPr>
        <p:spPr>
          <a:xfrm flipH="1" flipV="1">
            <a:off x="2241608" y="3208172"/>
            <a:ext cx="2472854" cy="1561309"/>
          </a:xfrm>
          <a:prstGeom prst="straightConnector1">
            <a:avLst/>
          </a:prstGeom>
          <a:ln>
            <a:solidFill>
              <a:srgbClr val="CC60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31D18B3-F56A-B54C-8143-9C6BBC8A2D05}"/>
              </a:ext>
            </a:extLst>
          </p:cNvPr>
          <p:cNvSpPr txBox="1"/>
          <p:nvPr/>
        </p:nvSpPr>
        <p:spPr>
          <a:xfrm>
            <a:off x="3660892" y="3454297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quarter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CB7F87-6619-D944-BBDC-DEC28488EB4D}"/>
              </a:ext>
            </a:extLst>
          </p:cNvPr>
          <p:cNvSpPr txBox="1"/>
          <p:nvPr/>
        </p:nvSpPr>
        <p:spPr>
          <a:xfrm>
            <a:off x="2889425" y="4106108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+mn-lt"/>
              </a:rPr>
              <a:t>onBack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288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118E-4643-EA43-AB08-F60365BF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DD39-35C3-4841-B3D0-78065F12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should exist in the </a:t>
            </a:r>
            <a:r>
              <a:rPr lang="en-US" b="1" dirty="0"/>
              <a:t>lowest common parent</a:t>
            </a:r>
            <a:r>
              <a:rPr lang="en-US" dirty="0"/>
              <a:t> of all the components that need it</a:t>
            </a:r>
          </a:p>
          <a:p>
            <a:pPr lvl="1"/>
            <a:r>
              <a:rPr lang="en-US" dirty="0"/>
              <a:t>sent down to children via </a:t>
            </a:r>
            <a:r>
              <a:rPr lang="en-US" i="1" dirty="0"/>
              <a:t>props</a:t>
            </a:r>
          </a:p>
          <a:p>
            <a:endParaRPr lang="en-US" dirty="0"/>
          </a:p>
          <a:p>
            <a:r>
              <a:rPr lang="en-US" dirty="0"/>
              <a:t>Children change it via </a:t>
            </a:r>
            <a:r>
              <a:rPr lang="en-US" i="1" dirty="0"/>
              <a:t>events</a:t>
            </a:r>
          </a:p>
          <a:p>
            <a:pPr lvl="1"/>
            <a:r>
              <a:rPr lang="en-US" dirty="0"/>
              <a:t>sent up to the parent so it can change its state</a:t>
            </a:r>
          </a:p>
          <a:p>
            <a:endParaRPr lang="en-US" dirty="0"/>
          </a:p>
          <a:p>
            <a:r>
              <a:rPr lang="en-US" dirty="0"/>
              <a:t>Parent’s render creates new children with new props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EF51A-A0F0-2746-85AD-47BC250D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CSE 331 Spring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B2726-C5AE-6142-B929-7C7D8640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ACA5-CDE9-172E-0E48-BE347755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4A2A-4E2C-276B-C3F0-220E33D3C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is extremely </a:t>
            </a:r>
            <a:r>
              <a:rPr lang="en-US" b="1" dirty="0"/>
              <a:t>verbose</a:t>
            </a:r>
          </a:p>
          <a:p>
            <a:pPr lvl="1"/>
            <a:r>
              <a:rPr lang="en-US" sz="2000" dirty="0"/>
              <a:t>can be improved using Lambdas</a:t>
            </a:r>
          </a:p>
          <a:p>
            <a:pPr lvl="1"/>
            <a:endParaRPr lang="en-US" sz="2000" dirty="0"/>
          </a:p>
          <a:p>
            <a:r>
              <a:rPr lang="en-US" dirty="0"/>
              <a:t>Code is </a:t>
            </a:r>
            <a:r>
              <a:rPr lang="en-US" i="1" dirty="0"/>
              <a:t>not sufficiently</a:t>
            </a:r>
            <a:r>
              <a:rPr lang="en-US" dirty="0"/>
              <a:t> </a:t>
            </a:r>
            <a:r>
              <a:rPr lang="en-US" b="1" dirty="0"/>
              <a:t>modular</a:t>
            </a:r>
          </a:p>
          <a:p>
            <a:pPr lvl="1"/>
            <a:r>
              <a:rPr lang="en-US" sz="2000" dirty="0"/>
              <a:t>one JS mixes data, display, interaction</a:t>
            </a:r>
          </a:p>
          <a:p>
            <a:pPr lvl="1"/>
            <a:endParaRPr lang="en-US" dirty="0"/>
          </a:p>
          <a:p>
            <a:r>
              <a:rPr lang="en-US" b="1" dirty="0"/>
              <a:t>Too much work</a:t>
            </a:r>
            <a:r>
              <a:rPr lang="en-US" dirty="0"/>
              <a:t> involved with laying out elements</a:t>
            </a:r>
          </a:p>
          <a:p>
            <a:pPr lvl="1"/>
            <a:endParaRPr lang="en-US" sz="2000" dirty="0"/>
          </a:p>
          <a:p>
            <a:r>
              <a:rPr lang="en-US" dirty="0"/>
              <a:t>Poor </a:t>
            </a:r>
            <a:r>
              <a:rPr lang="en-US" b="1" dirty="0"/>
              <a:t>tool support</a:t>
            </a:r>
          </a:p>
          <a:p>
            <a:pPr lvl="1"/>
            <a:r>
              <a:rPr lang="en-US" sz="2000" dirty="0"/>
              <a:t>No compile-time types</a:t>
            </a:r>
          </a:p>
          <a:p>
            <a:pPr lvl="1"/>
            <a:r>
              <a:rPr lang="en-US" sz="2000" dirty="0"/>
              <a:t>HTML is created in strings!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53E8C-1B32-DC82-01E1-0772FE52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CSE 331 </a:t>
            </a:r>
            <a:r>
              <a:rPr lang="en-US" dirty="0"/>
              <a:t>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36370-0184-8DA1-CD16-D337B325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B6AE02-E6A4-6D5F-2133-6AE24A440D2E}"/>
              </a:ext>
            </a:extLst>
          </p:cNvPr>
          <p:cNvCxnSpPr>
            <a:cxnSpLocks/>
          </p:cNvCxnSpPr>
          <p:nvPr/>
        </p:nvCxnSpPr>
        <p:spPr>
          <a:xfrm>
            <a:off x="533400" y="1828800"/>
            <a:ext cx="5562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B3C7A9-564B-DA59-FD87-41DCF7A18D67}"/>
              </a:ext>
            </a:extLst>
          </p:cNvPr>
          <p:cNvCxnSpPr>
            <a:cxnSpLocks/>
          </p:cNvCxnSpPr>
          <p:nvPr/>
        </p:nvCxnSpPr>
        <p:spPr>
          <a:xfrm>
            <a:off x="533400" y="2286000"/>
            <a:ext cx="5562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69DF81-8D36-99EE-2DE2-8EAD931DC40D}"/>
              </a:ext>
            </a:extLst>
          </p:cNvPr>
          <p:cNvCxnSpPr>
            <a:cxnSpLocks/>
          </p:cNvCxnSpPr>
          <p:nvPr/>
        </p:nvCxnSpPr>
        <p:spPr>
          <a:xfrm>
            <a:off x="533400" y="4267200"/>
            <a:ext cx="7467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67F09E-D9F3-20F1-68B0-8C8769F03799}"/>
              </a:ext>
            </a:extLst>
          </p:cNvPr>
          <p:cNvCxnSpPr>
            <a:cxnSpLocks/>
          </p:cNvCxnSpPr>
          <p:nvPr/>
        </p:nvCxnSpPr>
        <p:spPr>
          <a:xfrm>
            <a:off x="541638" y="5486400"/>
            <a:ext cx="42589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F83A68-E6E7-B3BF-2AC2-CEA3D4FC251C}"/>
              </a:ext>
            </a:extLst>
          </p:cNvPr>
          <p:cNvCxnSpPr>
            <a:cxnSpLocks/>
          </p:cNvCxnSpPr>
          <p:nvPr/>
        </p:nvCxnSpPr>
        <p:spPr>
          <a:xfrm>
            <a:off x="533400" y="5867400"/>
            <a:ext cx="42589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2A311-4D5F-9042-28D3-D1DF86540E35}"/>
              </a:ext>
            </a:extLst>
          </p:cNvPr>
          <p:cNvCxnSpPr>
            <a:cxnSpLocks/>
          </p:cNvCxnSpPr>
          <p:nvPr/>
        </p:nvCxnSpPr>
        <p:spPr>
          <a:xfrm>
            <a:off x="533400" y="3048000"/>
            <a:ext cx="5562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E38D7C-4C68-8444-69E2-0FFDCBD6DB1A}"/>
              </a:ext>
            </a:extLst>
          </p:cNvPr>
          <p:cNvCxnSpPr>
            <a:cxnSpLocks/>
          </p:cNvCxnSpPr>
          <p:nvPr/>
        </p:nvCxnSpPr>
        <p:spPr>
          <a:xfrm>
            <a:off x="457200" y="3383692"/>
            <a:ext cx="5562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Grinning face outline with solid fill">
            <a:extLst>
              <a:ext uri="{FF2B5EF4-FFF2-40B4-BE49-F238E27FC236}">
                <a16:creationId xmlns:a16="http://schemas.microsoft.com/office/drawing/2014/main" id="{1F9369F3-6138-D30C-2E0D-370F4E20B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1400" y="2514599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8BB573-1B94-EBF4-246D-3B546D10CA67}"/>
              </a:ext>
            </a:extLst>
          </p:cNvPr>
          <p:cNvCxnSpPr>
            <a:cxnSpLocks/>
          </p:cNvCxnSpPr>
          <p:nvPr/>
        </p:nvCxnSpPr>
        <p:spPr>
          <a:xfrm>
            <a:off x="533400" y="5029200"/>
            <a:ext cx="42589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26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118E-4643-EA43-AB08-F60365BF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Listener Gotchas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DD39-35C3-4841-B3D0-78065F12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Recall the issue with “</a:t>
            </a:r>
            <a:r>
              <a:rPr lang="en-US" sz="1800" dirty="0">
                <a:latin typeface="Monaco" pitchFamily="2" charset="77"/>
              </a:rPr>
              <a:t>this</a:t>
            </a:r>
            <a:r>
              <a:rPr lang="en-US" sz="2000" dirty="0"/>
              <a:t>” in JavaScript.</a:t>
            </a:r>
          </a:p>
          <a:p>
            <a:pPr lvl="1"/>
            <a:r>
              <a:rPr lang="en-US" sz="2000" b="1" dirty="0"/>
              <a:t>do not </a:t>
            </a:r>
            <a:r>
              <a:rPr lang="en-US" sz="2000" dirty="0"/>
              <a:t>write </a:t>
            </a:r>
            <a:r>
              <a:rPr lang="en-US" sz="1800" dirty="0" err="1">
                <a:latin typeface="Monaco" pitchFamily="2" charset="77"/>
              </a:rPr>
              <a:t>onClick</a:t>
            </a:r>
            <a:r>
              <a:rPr lang="en-US" sz="1800" dirty="0">
                <a:latin typeface="Monaco" pitchFamily="2" charset="77"/>
              </a:rPr>
              <a:t>={</a:t>
            </a:r>
            <a:r>
              <a:rPr lang="en-US" sz="1800" dirty="0" err="1">
                <a:latin typeface="Monaco" pitchFamily="2" charset="77"/>
              </a:rPr>
              <a:t>this.handleClick</a:t>
            </a:r>
            <a:r>
              <a:rPr lang="en-US" sz="1800" dirty="0">
                <a:latin typeface="Monaco" pitchFamily="2" charset="77"/>
              </a:rPr>
              <a:t>}</a:t>
            </a:r>
          </a:p>
          <a:p>
            <a:endParaRPr lang="en-US" sz="2000" dirty="0"/>
          </a:p>
          <a:p>
            <a:r>
              <a:rPr lang="en-US" sz="2000" dirty="0"/>
              <a:t>Three ways to do this properly:</a:t>
            </a:r>
          </a:p>
          <a:p>
            <a:endParaRPr lang="en-US" sz="800" dirty="0"/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1800" dirty="0" err="1">
                <a:latin typeface="Monaco" pitchFamily="2" charset="77"/>
              </a:rPr>
              <a:t>onClick</a:t>
            </a:r>
            <a:r>
              <a:rPr lang="en-US" sz="1800" dirty="0">
                <a:latin typeface="Monaco" pitchFamily="2" charset="77"/>
              </a:rPr>
              <a:t>={(e) =&gt; </a:t>
            </a:r>
            <a:r>
              <a:rPr lang="en-US" sz="1800" dirty="0" err="1">
                <a:latin typeface="Monaco" pitchFamily="2" charset="77"/>
              </a:rPr>
              <a:t>this.handleClick</a:t>
            </a:r>
            <a:r>
              <a:rPr lang="en-US" sz="1800" dirty="0">
                <a:latin typeface="Monaco" pitchFamily="2" charset="77"/>
              </a:rPr>
              <a:t>(e)}</a:t>
            </a:r>
            <a:br>
              <a:rPr lang="en-US" sz="2000" dirty="0"/>
            </a:br>
            <a:endParaRPr lang="en-US" sz="1200" dirty="0"/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dirty="0" err="1">
                <a:latin typeface="Monaco" pitchFamily="2" charset="77"/>
              </a:rPr>
              <a:t>onClick</a:t>
            </a:r>
            <a:r>
              <a:rPr lang="en-US" sz="2000" dirty="0">
                <a:latin typeface="Monaco" pitchFamily="2" charset="77"/>
              </a:rPr>
              <a:t>={</a:t>
            </a:r>
            <a:r>
              <a:rPr lang="en-US" sz="2000" dirty="0" err="1">
                <a:latin typeface="Monaco" pitchFamily="2" charset="77"/>
              </a:rPr>
              <a:t>this.handleClick.bind</a:t>
            </a:r>
            <a:r>
              <a:rPr lang="en-US" sz="2000" dirty="0">
                <a:latin typeface="Monaco" pitchFamily="2" charset="77"/>
              </a:rPr>
              <a:t>(this)}</a:t>
            </a:r>
            <a:br>
              <a:rPr lang="en-US" sz="2000" dirty="0"/>
            </a:br>
            <a:endParaRPr lang="en-US" sz="1200" dirty="0"/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Make </a:t>
            </a:r>
            <a:r>
              <a:rPr lang="en-US" sz="1800" dirty="0" err="1">
                <a:latin typeface="Monaco" pitchFamily="2" charset="77"/>
              </a:rPr>
              <a:t>handleClick</a:t>
            </a:r>
            <a:r>
              <a:rPr lang="en-US" sz="2000" dirty="0"/>
              <a:t> a field rather than a method:</a:t>
            </a:r>
            <a:br>
              <a:rPr lang="en-US" sz="2000" dirty="0"/>
            </a:br>
            <a:br>
              <a:rPr lang="en-US" sz="1200" dirty="0"/>
            </a:br>
            <a:r>
              <a:rPr lang="en-US" sz="1800" dirty="0">
                <a:latin typeface="Monaco" pitchFamily="2" charset="77"/>
              </a:rPr>
              <a:t>    </a:t>
            </a:r>
            <a:r>
              <a:rPr lang="en-US" sz="1800" dirty="0" err="1">
                <a:latin typeface="Monaco" pitchFamily="2" charset="77"/>
              </a:rPr>
              <a:t>handleClick</a:t>
            </a:r>
            <a:r>
              <a:rPr lang="en-US" sz="1800" dirty="0">
                <a:latin typeface="Monaco" pitchFamily="2" charset="77"/>
              </a:rPr>
              <a:t>: (e) =&gt; { … };</a:t>
            </a:r>
            <a:br>
              <a:rPr lang="en-US" sz="1800" dirty="0">
                <a:latin typeface="Monaco" pitchFamily="2" charset="77"/>
              </a:rPr>
            </a:br>
            <a:br>
              <a:rPr lang="en-US" sz="1200" dirty="0">
                <a:latin typeface="Monaco" pitchFamily="2" charset="77"/>
              </a:rPr>
            </a:br>
            <a:r>
              <a:rPr lang="en-US" sz="2000" dirty="0"/>
              <a:t>Then </a:t>
            </a:r>
            <a:r>
              <a:rPr lang="en-US" sz="1800" dirty="0" err="1">
                <a:latin typeface="Monaco" pitchFamily="2" charset="77"/>
              </a:rPr>
              <a:t>this.handleClick</a:t>
            </a:r>
            <a:r>
              <a:rPr lang="en-US" sz="2000" dirty="0"/>
              <a:t> is okay.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EF51A-A0F0-2746-85AD-47BC250D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CSE 331 Spring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B2726-C5AE-6142-B929-7C7D8640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118E-4643-EA43-AB08-F60365BF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</a:t>
            </a:r>
            <a:r>
              <a:rPr lang="en-US" dirty="0" err="1"/>
              <a:t>setState</a:t>
            </a:r>
            <a:r>
              <a:rPr lang="en-US" dirty="0"/>
              <a:t> Gotchas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DD39-35C3-4841-B3D0-78065F12B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lang="en-US" dirty="0"/>
              <a:t> does not update state instantly:</a:t>
            </a:r>
          </a:p>
          <a:p>
            <a:endParaRPr lang="en-US" sz="1200" dirty="0"/>
          </a:p>
          <a:p>
            <a:pPr marL="800100" lvl="2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this.state.x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is 2</a:t>
            </a:r>
          </a:p>
          <a:p>
            <a:pPr marL="800100" lvl="2" indent="0">
              <a:buNone/>
            </a:pP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this.setState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({x: 3});</a:t>
            </a:r>
          </a:p>
          <a:p>
            <a:pPr marL="800100" lvl="2" indent="0">
              <a:buNone/>
            </a:pP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this.state.x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 // still 2!</a:t>
            </a:r>
          </a:p>
          <a:p>
            <a:endParaRPr lang="en-US" dirty="0"/>
          </a:p>
          <a:p>
            <a:r>
              <a:rPr lang="en-US" dirty="0"/>
              <a:t>Update occurs after the event finishes processing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lang="en-US" dirty="0"/>
              <a:t> adds a new event to the queue</a:t>
            </a:r>
          </a:p>
          <a:p>
            <a:pPr lvl="1"/>
            <a:r>
              <a:rPr lang="en-US" dirty="0"/>
              <a:t>work is performed when that event is processed</a:t>
            </a:r>
          </a:p>
          <a:p>
            <a:pPr lvl="1"/>
            <a:endParaRPr lang="en-US" dirty="0"/>
          </a:p>
          <a:p>
            <a:r>
              <a:rPr lang="en-US" dirty="0"/>
              <a:t>React can batch together multiple updates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EF51A-A0F0-2746-85AD-47BC250D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CSE 331 Spring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B2726-C5AE-6142-B929-7C7D8640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03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118E-4643-EA43-AB08-F60365BF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React Gotchas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DD39-35C3-4841-B3D0-78065F12B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/>
              <a:t>Model must store all data necessary to generate the exact UI on the screen</a:t>
            </a:r>
          </a:p>
          <a:p>
            <a:pPr lvl="1"/>
            <a:r>
              <a:rPr lang="en-US" dirty="0"/>
              <a:t>react may 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lang="en-US" dirty="0"/>
              <a:t> at any time</a:t>
            </a:r>
          </a:p>
          <a:p>
            <a:pPr lvl="1"/>
            <a:r>
              <a:rPr lang="en-US" dirty="0"/>
              <a:t>must produce identical UI</a:t>
            </a:r>
          </a:p>
          <a:p>
            <a:endParaRPr lang="en-US" dirty="0"/>
          </a:p>
          <a:p>
            <a:r>
              <a:rPr lang="en-US" dirty="0"/>
              <a:t>Any state in the HTML components must be mirrored in the model</a:t>
            </a:r>
          </a:p>
          <a:p>
            <a:pPr lvl="1"/>
            <a:r>
              <a:rPr lang="en-US" dirty="0"/>
              <a:t>e.g., every text field’s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dirty="0"/>
              <a:t> must be part of some React component’s state</a:t>
            </a:r>
          </a:p>
          <a:p>
            <a:pPr lvl="1"/>
            <a:r>
              <a:rPr lang="en-US" dirty="0"/>
              <a:t>render produces</a:t>
            </a:r>
          </a:p>
          <a:p>
            <a:pPr marL="1314450" lvl="3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type=“text” value={…}&gt;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EF51A-A0F0-2746-85AD-47BC250D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CSE 331 Spring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B2726-C5AE-6142-B929-7C7D8640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6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118E-4643-EA43-AB08-F60365BF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React Gotchas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DD39-35C3-4841-B3D0-78065F12B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lang="en-US" dirty="0"/>
              <a:t> should not have side-effects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only </a:t>
            </a:r>
            <a:r>
              <a:rPr lang="en-US" i="1" dirty="0">
                <a:cs typeface="Courier New" panose="02070309020205020404" pitchFamily="49" charset="0"/>
              </a:rPr>
              <a:t>read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</a:t>
            </a:r>
            <a:r>
              <a:rPr lang="en-US" dirty="0">
                <a:cs typeface="Courier New" panose="02070309020205020404" pitchFamily="49" charset="0"/>
              </a:rPr>
              <a:t> in render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Never modify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this.setState</a:t>
            </a:r>
            <a:r>
              <a:rPr lang="en-US" dirty="0">
                <a:cs typeface="Courier New" panose="02070309020205020404" pitchFamily="49" charset="0"/>
              </a:rPr>
              <a:t> instead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Never modify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this.props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read-only information about parent’s state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Not following these rules may introduce bugs that will be hard to catch!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EF51A-A0F0-2746-85AD-47BC250D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CSE 331 Spring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B2726-C5AE-6142-B929-7C7D8640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118E-4643-EA43-AB08-F60365BF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DD39-35C3-4841-B3D0-78065F12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compilers etc. means new tool set</a:t>
            </a:r>
          </a:p>
          <a:p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dirty="0"/>
              <a:t> does much of the work for us</a:t>
            </a:r>
          </a:p>
          <a:p>
            <a:pPr lvl="1"/>
            <a:r>
              <a:rPr lang="en-US" dirty="0"/>
              <a:t>installs third-party libraries</a:t>
            </a:r>
          </a:p>
          <a:p>
            <a:pPr lvl="1"/>
            <a:r>
              <a:rPr lang="en-US" dirty="0"/>
              <a:t>runs the compiler(s)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EF51A-A0F0-2746-85AD-47BC250D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CSE 331 Spring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B2726-C5AE-6142-B929-7C7D8640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82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971800"/>
            <a:ext cx="7772400" cy="1362075"/>
          </a:xfrm>
        </p:spPr>
        <p:txBody>
          <a:bodyPr/>
          <a:lstStyle/>
          <a:p>
            <a:pPr algn="ctr"/>
            <a:r>
              <a:rPr lang="en-US" cap="small" dirty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199427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defect</a:t>
            </a:r>
            <a:r>
              <a:rPr lang="en-US" sz="2000" dirty="0"/>
              <a:t> – mistake committed by a human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error</a:t>
            </a:r>
            <a:r>
              <a:rPr lang="en-US" sz="2000" dirty="0"/>
              <a:t> – incorrect computation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failure</a:t>
            </a:r>
            <a:r>
              <a:rPr lang="en-US" sz="2000" dirty="0"/>
              <a:t> – visible error: program violates its specification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/>
              <a:t>Unit testing</a:t>
            </a:r>
          </a:p>
          <a:p>
            <a:pPr marL="457200" lvl="1" indent="0">
              <a:buNone/>
            </a:pPr>
            <a:r>
              <a:rPr lang="en-US" sz="2000" dirty="0"/>
              <a:t>Integration testing</a:t>
            </a:r>
          </a:p>
          <a:p>
            <a:pPr marL="457200" lvl="1" indent="0">
              <a:buNone/>
            </a:pPr>
            <a:r>
              <a:rPr lang="en-US" sz="2000" dirty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Goal of debugging is to go </a:t>
            </a:r>
            <a:r>
              <a:rPr lang="en-US" sz="2000" i="1" dirty="0">
                <a:solidFill>
                  <a:schemeClr val="accent2"/>
                </a:solidFill>
              </a:rPr>
              <a:t>from failure back to defect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12336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971800"/>
            <a:ext cx="7772400" cy="1362075"/>
          </a:xfrm>
        </p:spPr>
        <p:txBody>
          <a:bodyPr/>
          <a:lstStyle/>
          <a:p>
            <a:pPr algn="ctr"/>
            <a:r>
              <a:rPr lang="en-US" cap="small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605111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Bug Removal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Tools, Inspection, &amp; Testing</a:t>
            </a:r>
          </a:p>
          <a:p>
            <a:pPr lvl="1"/>
            <a:r>
              <a:rPr lang="en-GB" sz="2000" dirty="0"/>
              <a:t>increase confidence that the code is correct</a:t>
            </a:r>
          </a:p>
          <a:p>
            <a:pPr lvl="1"/>
            <a:r>
              <a:rPr lang="en-GB" sz="2000" dirty="0"/>
              <a:t>uncover problems by running the code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/>
              <a:t>lay traps as you code to catch bugs when run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/>
              <a:t>find out why a program is not functioning as intended</a:t>
            </a:r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/>
              <a:t>test</a:t>
            </a:r>
            <a:r>
              <a:rPr lang="en-GB" sz="2000" dirty="0"/>
              <a:t>: reveals existence of problem</a:t>
            </a:r>
          </a:p>
          <a:p>
            <a:pPr lvl="1"/>
            <a:r>
              <a:rPr lang="en-GB" sz="2000" i="1" dirty="0"/>
              <a:t>debug</a:t>
            </a:r>
            <a:r>
              <a:rPr lang="en-GB" sz="2000" dirty="0"/>
              <a:t>: pinpoint location &amp; cause of problem</a:t>
            </a:r>
          </a:p>
          <a:p>
            <a:pPr lvl="1"/>
            <a:r>
              <a:rPr lang="en-GB" sz="2000" dirty="0"/>
              <a:t>debugging is often painful, testing is not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</p:txBody>
      </p:sp>
    </p:spTree>
    <p:extLst>
      <p:ext uri="{BB962C8B-B14F-4D97-AF65-F5344CB8AC3E}">
        <p14:creationId xmlns:p14="http://schemas.microsoft.com/office/powerpoint/2010/main" val="810122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Avoid Debugging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Levels of </a:t>
            </a:r>
            <a:r>
              <a:rPr lang="en-GB" sz="2000" dirty="0" err="1"/>
              <a:t>defense</a:t>
            </a:r>
            <a:r>
              <a:rPr lang="en-GB" sz="2000" dirty="0"/>
              <a:t> against painful debugging:</a:t>
            </a:r>
          </a:p>
          <a:p>
            <a:pPr marL="0" indent="0">
              <a:buNone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errors </a:t>
            </a:r>
            <a:r>
              <a:rPr lang="en-GB" sz="2000" i="1" dirty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/>
              <a:t>examples: Java prevents type errors, memory corruption</a:t>
            </a:r>
            <a:br>
              <a:rPr lang="en-GB" sz="2000" dirty="0"/>
            </a:br>
            <a:r>
              <a:rPr lang="en-GB" sz="2000" dirty="0"/>
              <a:t>		  Python prevents key mutation</a:t>
            </a:r>
          </a:p>
          <a:p>
            <a:pPr marL="457200" lvl="1" indent="0">
              <a:buNone/>
            </a:pPr>
            <a:endParaRPr lang="en-GB" sz="1000" dirty="0"/>
          </a:p>
          <a:p>
            <a:pPr marL="514350" indent="-457200">
              <a:buFont typeface="+mj-lt"/>
              <a:buAutoNum type="arabicPeriod"/>
            </a:pPr>
            <a:r>
              <a:rPr lang="en-GB" sz="2000" dirty="0"/>
              <a:t>Don’t introduce defects</a:t>
            </a:r>
          </a:p>
          <a:p>
            <a:pPr lvl="1"/>
            <a:r>
              <a:rPr lang="en-GB" sz="2000" dirty="0"/>
              <a:t>“get things right the first time” (by reasoning &amp; unit testing)</a:t>
            </a:r>
          </a:p>
          <a:p>
            <a:pPr lvl="1"/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errors </a:t>
            </a:r>
            <a:r>
              <a:rPr lang="en-GB" sz="2000" i="1" dirty="0">
                <a:solidFill>
                  <a:schemeClr val="accent2"/>
                </a:solidFill>
              </a:rPr>
              <a:t>immediately visible</a:t>
            </a:r>
            <a:r>
              <a:rPr lang="en-GB" sz="2000" dirty="0"/>
              <a:t> (often by defensive programming)</a:t>
            </a:r>
          </a:p>
          <a:p>
            <a:pPr lvl="1"/>
            <a:r>
              <a:rPr lang="en-GB" sz="2000" dirty="0"/>
              <a:t>examples:  assertions, </a:t>
            </a:r>
            <a:r>
              <a:rPr lang="en-GB" sz="2000" b="1" dirty="0" err="1">
                <a:latin typeface="Courier New"/>
                <a:cs typeface="Courier New"/>
              </a:rPr>
              <a:t>checkRep</a:t>
            </a:r>
            <a:endParaRPr lang="en-GB" sz="2000" b="1" dirty="0">
              <a:latin typeface="Courier New"/>
              <a:cs typeface="Courier New"/>
            </a:endParaRPr>
          </a:p>
          <a:p>
            <a:pPr lvl="1"/>
            <a:r>
              <a:rPr lang="en-GB" sz="2000" dirty="0">
                <a:latin typeface="+mj-lt"/>
                <a:cs typeface="Courier New"/>
              </a:rPr>
              <a:t>reduce </a:t>
            </a:r>
            <a:r>
              <a:rPr lang="en-GB" sz="2000" i="1" dirty="0">
                <a:solidFill>
                  <a:schemeClr val="accent2"/>
                </a:solidFill>
              </a:rPr>
              <a:t>distance </a:t>
            </a:r>
            <a:r>
              <a:rPr lang="en-GB" sz="2000" dirty="0">
                <a:latin typeface="+mj-lt"/>
                <a:cs typeface="Courier New"/>
              </a:rPr>
              <a:t>from error to failure</a:t>
            </a:r>
            <a:endParaRPr lang="en-GB" sz="2000" dirty="0">
              <a:latin typeface="+mj-lt"/>
            </a:endParaRPr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511225"/>
            <a:ext cx="4817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(subtle bugs like key mutations are hard to find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because of the distance between error and failure)</a:t>
            </a:r>
          </a:p>
        </p:txBody>
      </p:sp>
    </p:spTree>
    <p:extLst>
      <p:ext uri="{BB962C8B-B14F-4D97-AF65-F5344CB8AC3E}">
        <p14:creationId xmlns:p14="http://schemas.microsoft.com/office/powerpoint/2010/main" val="103520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/>
              <a:t>Java prevents type mismatches, memory overwrite bugs; guaranteed sizes of numeric types, …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/>
              <a:t>TCP/IP guarantees data is not reordered</a:t>
            </a:r>
          </a:p>
          <a:p>
            <a:pPr lvl="1"/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/>
              <a:t>guarantees there is no overflow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/>
              <a:t>immutable data structure guarantees </a:t>
            </a:r>
            <a:r>
              <a:rPr lang="en-US" sz="2000" dirty="0"/>
              <a:t>behavioral </a:t>
            </a:r>
            <a:r>
              <a:rPr lang="en-GB" sz="2000" dirty="0"/>
              <a:t>equality</a:t>
            </a:r>
          </a:p>
          <a:p>
            <a:pPr lvl="1"/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/>
              <a:t> block can prevent a resource leak</a:t>
            </a:r>
          </a:p>
          <a:p>
            <a:pPr marL="457200" lvl="1" indent="0">
              <a:buNone/>
            </a:pPr>
            <a:r>
              <a:rPr lang="en-GB" sz="2000" dirty="0"/>
              <a:t>Caution: You must maintain discipline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5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</a:t>
            </a:r>
            <a:r>
              <a:rPr lang="en-US" dirty="0"/>
              <a:t>defense</a:t>
            </a:r>
            <a:r>
              <a:rPr lang="en-GB" dirty="0"/>
              <a:t>: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dirty="0"/>
              <a:t>think</a:t>
            </a:r>
            <a:r>
              <a:rPr lang="en-GB" sz="2000" b="1" dirty="0">
                <a:solidFill>
                  <a:srgbClr val="FF6600"/>
                </a:solidFill>
              </a:rPr>
              <a:t> </a:t>
            </a:r>
            <a:r>
              <a:rPr lang="en-GB" sz="2000" dirty="0"/>
              <a:t>before you code (don’t code before you think!)</a:t>
            </a:r>
          </a:p>
          <a:p>
            <a:pPr lvl="1"/>
            <a:r>
              <a:rPr lang="en-GB" sz="2000" dirty="0"/>
              <a:t>if you're making </a:t>
            </a:r>
            <a:r>
              <a:rPr lang="en-GB" sz="2000" b="1" dirty="0"/>
              <a:t>lots</a:t>
            </a:r>
            <a:r>
              <a:rPr lang="en-GB" sz="2000" dirty="0"/>
              <a:t> of easy-to-find defects,</a:t>
            </a:r>
            <a:br>
              <a:rPr lang="en-GB" sz="2000" dirty="0"/>
            </a:br>
            <a:r>
              <a:rPr lang="en-GB" sz="2000" dirty="0"/>
              <a:t>you're probably </a:t>
            </a:r>
            <a:r>
              <a:rPr lang="en-GB" sz="2000" b="1" dirty="0"/>
              <a:t>also </a:t>
            </a:r>
            <a:r>
              <a:rPr lang="en-GB" sz="2000" dirty="0"/>
              <a:t>making hard-to-find defects</a:t>
            </a: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/>
              <a:t>The key techniques are everything we have been learning:</a:t>
            </a:r>
          </a:p>
          <a:p>
            <a:pPr lvl="1"/>
            <a:r>
              <a:rPr lang="en-GB" sz="2000" dirty="0"/>
              <a:t>forward &amp; backward reasoning</a:t>
            </a:r>
          </a:p>
          <a:p>
            <a:pPr lvl="1"/>
            <a:r>
              <a:rPr lang="en-GB" sz="2000" dirty="0"/>
              <a:t>clear and complete specs</a:t>
            </a:r>
          </a:p>
          <a:p>
            <a:pPr lvl="1"/>
            <a:r>
              <a:rPr lang="en-GB" sz="2000" dirty="0"/>
              <a:t>strive to write </a:t>
            </a:r>
            <a:r>
              <a:rPr lang="en-GB" sz="2000" i="1" dirty="0">
                <a:solidFill>
                  <a:schemeClr val="accent2"/>
                </a:solidFill>
              </a:rPr>
              <a:t>simpler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9971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“There are two ways of constructing a software</a:t>
            </a:r>
            <a:br>
              <a:rPr lang="en-US" sz="2000" dirty="0"/>
            </a:br>
            <a:r>
              <a:rPr lang="en-US" sz="2000" dirty="0"/>
              <a:t>design: </a:t>
            </a:r>
          </a:p>
          <a:p>
            <a:pPr marL="400050" lvl="1" indent="0">
              <a:buNone/>
            </a:pPr>
            <a:r>
              <a:rPr lang="en-US" sz="2000" dirty="0"/>
              <a:t>One way is to make it </a:t>
            </a:r>
            <a:r>
              <a:rPr lang="en-US" sz="2000" dirty="0">
                <a:solidFill>
                  <a:srgbClr val="C00000"/>
                </a:solidFill>
              </a:rPr>
              <a:t>so simple </a:t>
            </a:r>
            <a:r>
              <a:rPr lang="en-US" sz="2000" dirty="0"/>
              <a:t>that there </a:t>
            </a:r>
            <a:br>
              <a:rPr lang="en-US" sz="2000" dirty="0"/>
            </a:br>
            <a:r>
              <a:rPr lang="en-US" sz="2000" dirty="0"/>
              <a:t>are obviously no deficiencies, and</a:t>
            </a:r>
          </a:p>
          <a:p>
            <a:pPr marL="400050" lvl="1" indent="0">
              <a:buNone/>
            </a:pPr>
            <a:r>
              <a:rPr lang="en-US" sz="2000" dirty="0"/>
              <a:t>the other way is to make it </a:t>
            </a:r>
            <a:r>
              <a:rPr lang="en-US" sz="2000" dirty="0">
                <a:solidFill>
                  <a:srgbClr val="C00000"/>
                </a:solidFill>
              </a:rPr>
              <a:t>so complicated </a:t>
            </a:r>
            <a:br>
              <a:rPr lang="en-US" sz="2000" dirty="0"/>
            </a:br>
            <a:r>
              <a:rPr lang="en-US" sz="2000" dirty="0"/>
              <a:t>that there are no obvious deficiencies.</a:t>
            </a:r>
          </a:p>
          <a:p>
            <a:pPr marL="0" indent="0">
              <a:buNone/>
            </a:pPr>
            <a:r>
              <a:rPr lang="en-US" sz="2000" dirty="0"/>
              <a:t>The first method is far more difficult.”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“Debugging is twice as hard as writing the code</a:t>
            </a:r>
            <a:br>
              <a:rPr lang="en-US" sz="2000" dirty="0"/>
            </a:br>
            <a:r>
              <a:rPr lang="en-US" sz="2000" dirty="0"/>
              <a:t>in the first place. Therefore, if you write the code</a:t>
            </a:r>
            <a:br>
              <a:rPr lang="en-US" sz="2000" dirty="0"/>
            </a:br>
            <a:r>
              <a:rPr lang="en-US" sz="2000" dirty="0"/>
              <a:t>as cleverly as possible, you are, by definition,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not smart enough to debug it</a:t>
            </a:r>
            <a:r>
              <a:rPr lang="en-US" sz="2000" dirty="0"/>
              <a:t>.”</a:t>
            </a:r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82" y="66507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1" y="3498098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6324" y="266892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Hoare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777" y="1524000"/>
            <a:ext cx="5669626" cy="2694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969" y="5795312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Kernighan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777" y="4534572"/>
            <a:ext cx="5669626" cy="1520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07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</a:t>
            </a:r>
            <a:r>
              <a:rPr lang="en-GB" dirty="0" err="1"/>
              <a:t>defense</a:t>
            </a:r>
            <a:r>
              <a:rPr lang="en-GB" dirty="0"/>
              <a:t>: Correctness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Find errors by testing before you check in the code: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Unit testing</a:t>
            </a:r>
            <a:r>
              <a:rPr lang="en-GB" sz="2000" dirty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Regression testing</a:t>
            </a:r>
            <a:r>
              <a:rPr lang="en-GB" sz="2000" dirty="0"/>
              <a:t>: run tests as often as possible when changing code.  If there is a failure, chances are there's a mistake in the code you just changed (or the new code is triggering a bug that hadn’t been observed before)</a:t>
            </a:r>
          </a:p>
          <a:p>
            <a:pPr marL="457200" lvl="1" indent="0">
              <a:buNone/>
            </a:pPr>
            <a:endParaRPr lang="en-GB" sz="2000" dirty="0"/>
          </a:p>
          <a:p>
            <a:pPr marL="57150" indent="0">
              <a:buNone/>
            </a:pPr>
            <a:r>
              <a:rPr lang="en-GB" sz="2000" dirty="0"/>
              <a:t>Test early and often. More tests is almost never a bad thing.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591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</a:t>
            </a:r>
            <a:r>
              <a:rPr lang="en-GB" dirty="0" err="1"/>
              <a:t>defense</a:t>
            </a:r>
            <a:r>
              <a:rPr lang="en-GB" dirty="0"/>
              <a:t>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If we can't prevent errors, we can try to spot them early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asserts</a:t>
            </a:r>
            <a:r>
              <a:rPr lang="en-GB" sz="2000" dirty="0">
                <a:sym typeface="Wingdings"/>
              </a:rPr>
              <a:t> (e.g., in </a:t>
            </a:r>
            <a:r>
              <a:rPr lang="en-GB" sz="2000" dirty="0" err="1">
                <a:sym typeface="Wingdings"/>
              </a:rPr>
              <a:t>checkRep</a:t>
            </a:r>
            <a:r>
              <a:rPr lang="en-GB" sz="2000" dirty="0">
                <a:sym typeface="Wingdings"/>
              </a:rPr>
              <a:t>):</a:t>
            </a:r>
            <a:r>
              <a:rPr lang="en-GB" sz="2000" dirty="0"/>
              <a:t> check at runtime that the program is in the state that we are expecting.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Cause a </a:t>
            </a:r>
            <a:r>
              <a:rPr lang="en-GB" sz="2000" dirty="0">
                <a:solidFill>
                  <a:srgbClr val="0070C0"/>
                </a:solidFill>
              </a:rPr>
              <a:t>failure</a:t>
            </a:r>
            <a:r>
              <a:rPr lang="en-GB" sz="2000" dirty="0"/>
              <a:t> that is closer to the </a:t>
            </a:r>
            <a:r>
              <a:rPr lang="en-GB" sz="2000" dirty="0">
                <a:solidFill>
                  <a:srgbClr val="0070C0"/>
                </a:solidFill>
              </a:rPr>
              <a:t>error</a:t>
            </a:r>
            <a:endParaRPr lang="en-GB" sz="2000" i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233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Failure is likely to be closer to the defect</a:t>
            </a:r>
          </a:p>
          <a:p>
            <a:pPr lvl="1"/>
            <a:r>
              <a:rPr lang="en-GB" sz="2000" dirty="0"/>
              <a:t>failure can occur far from the mistake that caused it</a:t>
            </a:r>
          </a:p>
          <a:p>
            <a:pPr lvl="1"/>
            <a:r>
              <a:rPr lang="en-GB" sz="2000" dirty="0"/>
              <a:t>immediate visibility reduces the </a:t>
            </a:r>
            <a:r>
              <a:rPr lang="en-GB" sz="2000" u="sng" dirty="0"/>
              <a:t>search time</a:t>
            </a:r>
            <a:r>
              <a:rPr lang="en-GB" sz="2000" dirty="0"/>
              <a:t> to find the defect</a:t>
            </a:r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Defect is less likely to have infected other parts of the program</a:t>
            </a:r>
          </a:p>
          <a:p>
            <a:pPr lvl="1"/>
            <a:r>
              <a:rPr lang="en-GB" sz="2000" dirty="0"/>
              <a:t>the longer we wait, the more code we’ll likely have to change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8286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requires: x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== x)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This code fragment searches an array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/>
              <a:t> for a value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/>
            <a:r>
              <a:rPr lang="en-GB" sz="2000" dirty="0"/>
              <a:t>value is guaranteed to be in the array</a:t>
            </a:r>
          </a:p>
          <a:p>
            <a:pPr lvl="1"/>
            <a:r>
              <a:rPr lang="en-GB" sz="2000" dirty="0"/>
              <a:t>what if that guarantee is broken (by a defect)?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requires: x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== x)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/>
              <a:t>Fixes the bug so the loop always exits</a:t>
            </a:r>
          </a:p>
          <a:p>
            <a:pPr lvl="1"/>
            <a:r>
              <a:rPr lang="en-GB" sz="2000" dirty="0"/>
              <a:t>but no longer guaranteed that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== x</a:t>
            </a:r>
          </a:p>
          <a:p>
            <a:pPr lvl="1"/>
            <a:r>
              <a:rPr lang="en-GB" sz="2000" dirty="0"/>
              <a:t>if other code relies on this, then problems arise later </a:t>
            </a:r>
          </a:p>
          <a:p>
            <a:pPr lvl="2"/>
            <a:r>
              <a:rPr lang="en-GB" sz="1800" dirty="0"/>
              <a:t>this just hides the bug!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ACA5-CDE9-172E-0E48-BE347755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4A2A-4E2C-276B-C3F0-220E33D3C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is extremely </a:t>
            </a:r>
            <a:r>
              <a:rPr lang="en-US" b="1" dirty="0"/>
              <a:t>verbose</a:t>
            </a:r>
          </a:p>
          <a:p>
            <a:pPr lvl="1"/>
            <a:r>
              <a:rPr lang="en-US" sz="2000" dirty="0"/>
              <a:t>can be improved using Lambdas</a:t>
            </a:r>
          </a:p>
          <a:p>
            <a:pPr lvl="1"/>
            <a:endParaRPr lang="en-US" sz="2000" dirty="0"/>
          </a:p>
          <a:p>
            <a:r>
              <a:rPr lang="en-US" dirty="0"/>
              <a:t>Code is </a:t>
            </a:r>
            <a:r>
              <a:rPr lang="en-US" i="1" dirty="0"/>
              <a:t>not sufficiently</a:t>
            </a:r>
            <a:r>
              <a:rPr lang="en-US" dirty="0"/>
              <a:t> </a:t>
            </a:r>
            <a:r>
              <a:rPr lang="en-US" b="1" dirty="0"/>
              <a:t>modular</a:t>
            </a:r>
          </a:p>
          <a:p>
            <a:pPr lvl="1"/>
            <a:r>
              <a:rPr lang="en-US" sz="2000" dirty="0"/>
              <a:t>one JS mixes data, display, interaction</a:t>
            </a:r>
          </a:p>
          <a:p>
            <a:pPr lvl="1"/>
            <a:endParaRPr lang="en-US" dirty="0"/>
          </a:p>
          <a:p>
            <a:r>
              <a:rPr lang="en-US" b="1" dirty="0"/>
              <a:t>Too much work</a:t>
            </a:r>
            <a:r>
              <a:rPr lang="en-US" dirty="0"/>
              <a:t> involved with laying out elements</a:t>
            </a:r>
          </a:p>
          <a:p>
            <a:pPr lvl="1"/>
            <a:endParaRPr lang="en-US" sz="2000" dirty="0"/>
          </a:p>
          <a:p>
            <a:r>
              <a:rPr lang="en-US" dirty="0"/>
              <a:t>Poor </a:t>
            </a:r>
            <a:r>
              <a:rPr lang="en-US" b="1" dirty="0"/>
              <a:t>tool support</a:t>
            </a:r>
          </a:p>
          <a:p>
            <a:pPr lvl="1"/>
            <a:r>
              <a:rPr lang="en-US" sz="2000" dirty="0"/>
              <a:t>No compile-time types</a:t>
            </a:r>
          </a:p>
          <a:p>
            <a:pPr lvl="1"/>
            <a:r>
              <a:rPr lang="en-US" sz="2000" dirty="0"/>
              <a:t>HTML is created in strings!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53E8C-1B32-DC82-01E1-0772FE52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CSE 331 </a:t>
            </a:r>
            <a:r>
              <a:rPr lang="en-US" dirty="0"/>
              <a:t>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36370-0184-8DA1-CD16-D337B325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B6AE02-E6A4-6D5F-2133-6AE24A440D2E}"/>
              </a:ext>
            </a:extLst>
          </p:cNvPr>
          <p:cNvCxnSpPr>
            <a:cxnSpLocks/>
          </p:cNvCxnSpPr>
          <p:nvPr/>
        </p:nvCxnSpPr>
        <p:spPr>
          <a:xfrm>
            <a:off x="533400" y="1828800"/>
            <a:ext cx="5562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B3C7A9-564B-DA59-FD87-41DCF7A18D67}"/>
              </a:ext>
            </a:extLst>
          </p:cNvPr>
          <p:cNvCxnSpPr>
            <a:cxnSpLocks/>
          </p:cNvCxnSpPr>
          <p:nvPr/>
        </p:nvCxnSpPr>
        <p:spPr>
          <a:xfrm>
            <a:off x="533400" y="2286000"/>
            <a:ext cx="5562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69DF81-8D36-99EE-2DE2-8EAD931DC40D}"/>
              </a:ext>
            </a:extLst>
          </p:cNvPr>
          <p:cNvCxnSpPr>
            <a:cxnSpLocks/>
          </p:cNvCxnSpPr>
          <p:nvPr/>
        </p:nvCxnSpPr>
        <p:spPr>
          <a:xfrm>
            <a:off x="533400" y="4267200"/>
            <a:ext cx="7467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67F09E-D9F3-20F1-68B0-8C8769F03799}"/>
              </a:ext>
            </a:extLst>
          </p:cNvPr>
          <p:cNvCxnSpPr>
            <a:cxnSpLocks/>
          </p:cNvCxnSpPr>
          <p:nvPr/>
        </p:nvCxnSpPr>
        <p:spPr>
          <a:xfrm>
            <a:off x="541638" y="5486400"/>
            <a:ext cx="42589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F83A68-E6E7-B3BF-2AC2-CEA3D4FC251C}"/>
              </a:ext>
            </a:extLst>
          </p:cNvPr>
          <p:cNvCxnSpPr>
            <a:cxnSpLocks/>
          </p:cNvCxnSpPr>
          <p:nvPr/>
        </p:nvCxnSpPr>
        <p:spPr>
          <a:xfrm>
            <a:off x="533400" y="5867400"/>
            <a:ext cx="42589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BF9AED-3987-F389-ADBD-3A3891CB8A11}"/>
              </a:ext>
            </a:extLst>
          </p:cNvPr>
          <p:cNvCxnSpPr>
            <a:cxnSpLocks/>
          </p:cNvCxnSpPr>
          <p:nvPr/>
        </p:nvCxnSpPr>
        <p:spPr>
          <a:xfrm>
            <a:off x="533400" y="3048000"/>
            <a:ext cx="5562600" cy="0"/>
          </a:xfrm>
          <a:prstGeom prst="line">
            <a:avLst/>
          </a:prstGeom>
          <a:ln w="254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13D3CF-AC02-5E77-30D7-6E50A17DE10A}"/>
              </a:ext>
            </a:extLst>
          </p:cNvPr>
          <p:cNvCxnSpPr>
            <a:cxnSpLocks/>
          </p:cNvCxnSpPr>
          <p:nvPr/>
        </p:nvCxnSpPr>
        <p:spPr>
          <a:xfrm>
            <a:off x="533400" y="3429000"/>
            <a:ext cx="5562600" cy="0"/>
          </a:xfrm>
          <a:prstGeom prst="line">
            <a:avLst/>
          </a:prstGeom>
          <a:ln w="254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3C2329C-2281-D5B8-BD2C-10C232CBBF45}"/>
              </a:ext>
            </a:extLst>
          </p:cNvPr>
          <p:cNvSpPr/>
          <p:nvPr/>
        </p:nvSpPr>
        <p:spPr>
          <a:xfrm>
            <a:off x="6301946" y="2861102"/>
            <a:ext cx="304800" cy="762000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944B02-EBBD-6208-5287-F500DB466D09}"/>
              </a:ext>
            </a:extLst>
          </p:cNvPr>
          <p:cNvSpPr txBox="1"/>
          <p:nvPr/>
        </p:nvSpPr>
        <p:spPr>
          <a:xfrm>
            <a:off x="6682946" y="2826603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UI is still</a:t>
            </a:r>
          </a:p>
          <a:p>
            <a:r>
              <a:rPr lang="en-US" dirty="0">
                <a:solidFill>
                  <a:srgbClr val="7030A0"/>
                </a:solidFill>
                <a:latin typeface="+mn-lt"/>
              </a:rPr>
              <a:t>in one file</a:t>
            </a:r>
          </a:p>
        </p:txBody>
      </p:sp>
    </p:spTree>
    <p:extLst>
      <p:ext uri="{BB962C8B-B14F-4D97-AF65-F5344CB8AC3E}">
        <p14:creationId xmlns:p14="http://schemas.microsoft.com/office/powerpoint/2010/main" val="703597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requires: x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== x)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: "key not found";</a:t>
            </a:r>
          </a:p>
          <a:p>
            <a:pPr marL="0" indent="0">
              <a:buNone/>
            </a:pPr>
            <a:endParaRPr lang="en-GB" sz="1400" dirty="0"/>
          </a:p>
          <a:p>
            <a:pPr marL="400050"/>
            <a:r>
              <a:rPr lang="en-GB" sz="2000" dirty="0"/>
              <a:t>Assertions let us document and check invariants at run time</a:t>
            </a:r>
          </a:p>
          <a:p>
            <a:pPr marL="400050"/>
            <a:r>
              <a:rPr lang="en-GB" sz="2000" dirty="0"/>
              <a:t>Abort/debug program as soon as problem is detected</a:t>
            </a:r>
          </a:p>
          <a:p>
            <a:pPr lvl="1"/>
            <a:r>
              <a:rPr lang="en-GB" sz="2000" dirty="0"/>
              <a:t>turn an </a:t>
            </a:r>
            <a:r>
              <a:rPr lang="en-GB" sz="2000" dirty="0">
                <a:solidFill>
                  <a:srgbClr val="C00000"/>
                </a:solidFill>
              </a:rPr>
              <a:t>error</a:t>
            </a:r>
            <a:r>
              <a:rPr lang="en-GB" sz="2000" dirty="0"/>
              <a:t> into a </a:t>
            </a:r>
            <a:r>
              <a:rPr lang="en-GB" sz="2000" dirty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/>
              <a:t>Unfortunately, we may still be a long distance from the </a:t>
            </a:r>
            <a:r>
              <a:rPr lang="en-US" sz="2000" i="1" dirty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/>
              <a:t>the defect is what caused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 not to be in the array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Last resort: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Defects happen</a:t>
            </a:r>
          </a:p>
          <a:p>
            <a:pPr lvl="1"/>
            <a:r>
              <a:rPr lang="en-GB" sz="2000" dirty="0"/>
              <a:t>people are imperfect</a:t>
            </a:r>
          </a:p>
          <a:p>
            <a:pPr lvl="1"/>
            <a:r>
              <a:rPr lang="en-GB" sz="2000" dirty="0"/>
              <a:t>industry average (?): 10 defects per 1000 lines of code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Defects are sometimes not immediately clear from the failure</a:t>
            </a:r>
          </a:p>
          <a:p>
            <a:pPr marL="0" indent="0">
              <a:buNone/>
            </a:pPr>
            <a:r>
              <a:rPr lang="en-US" sz="2000" dirty="0"/>
              <a:t>That means</a:t>
            </a:r>
            <a:r>
              <a:rPr lang="is-IS" sz="2000" dirty="0"/>
              <a:t>…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10F51-DFEC-5E44-8581-FD4B85B98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3514725"/>
            <a:ext cx="36449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4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Bug Removal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Work through the following steps: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1</a:t>
            </a:r>
            <a:r>
              <a:rPr lang="en-GB" sz="2000" dirty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2</a:t>
            </a:r>
            <a:r>
              <a:rPr lang="en-GB" sz="2000" dirty="0"/>
              <a:t> – Localize and understand cause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3</a:t>
            </a:r>
            <a:r>
              <a:rPr lang="en-GB" sz="2000" dirty="0"/>
              <a:t> – Fix the defect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4</a:t>
            </a:r>
            <a:r>
              <a:rPr lang="en-GB" sz="2000" dirty="0"/>
              <a:t> – Rerun </a:t>
            </a:r>
            <a:r>
              <a:rPr lang="en-GB" sz="2000" i="1" dirty="0"/>
              <a:t>all</a:t>
            </a:r>
            <a:r>
              <a:rPr lang="en-GB" sz="2000" dirty="0"/>
              <a:t> tests, old and new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bug removal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1</a:t>
            </a:r>
            <a:r>
              <a:rPr lang="en-GB" sz="2000" dirty="0"/>
              <a:t>: </a:t>
            </a:r>
            <a:r>
              <a:rPr lang="en-GB" sz="2000" i="1" dirty="0"/>
              <a:t>find (small) repeatable test case that produces the failure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smaller test case will make step 2 easier</a:t>
            </a:r>
          </a:p>
          <a:p>
            <a:pPr lvl="1"/>
            <a:r>
              <a:rPr lang="en-GB" sz="2000" dirty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start step 2 until you have a repeatable test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2</a:t>
            </a:r>
            <a:r>
              <a:rPr lang="en-GB" sz="2000" dirty="0"/>
              <a:t>: </a:t>
            </a:r>
            <a:r>
              <a:rPr lang="en-GB" sz="2000" i="1" dirty="0"/>
              <a:t>narrow down location and cause</a:t>
            </a:r>
            <a:endParaRPr lang="en-GB" sz="2000" dirty="0"/>
          </a:p>
          <a:p>
            <a:pPr lvl="1"/>
            <a:r>
              <a:rPr lang="en-GB" sz="2000" i="1" dirty="0"/>
              <a:t>loop</a:t>
            </a:r>
            <a:r>
              <a:rPr lang="en-GB" sz="2000" dirty="0"/>
              <a:t>: (a) study the data (b) hypothesize (c) experiment </a:t>
            </a:r>
          </a:p>
          <a:p>
            <a:pPr lvl="1"/>
            <a:r>
              <a:rPr lang="en-GB" sz="2000" dirty="0"/>
              <a:t>experiments often involve changing the code</a:t>
            </a:r>
          </a:p>
          <a:p>
            <a:pPr lvl="1"/>
            <a:r>
              <a:rPr lang="en-GB" sz="2000" dirty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start step 3 until you understand the cause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3</a:t>
            </a:r>
            <a:r>
              <a:rPr lang="en-GB" sz="2000" dirty="0"/>
              <a:t>: </a:t>
            </a:r>
            <a:r>
              <a:rPr lang="en-GB" sz="2000" i="1" dirty="0"/>
              <a:t>fix the defect</a:t>
            </a:r>
          </a:p>
          <a:p>
            <a:pPr lvl="1"/>
            <a:r>
              <a:rPr lang="en-GB" sz="2000" dirty="0"/>
              <a:t>is it a simple typo or a design flaw?  </a:t>
            </a:r>
          </a:p>
          <a:p>
            <a:pPr lvl="1"/>
            <a:r>
              <a:rPr lang="en-GB" sz="2000" dirty="0"/>
              <a:t>does it occur </a:t>
            </a:r>
            <a:r>
              <a:rPr lang="en-GB" sz="2000" b="1" dirty="0"/>
              <a:t>elsewhere</a:t>
            </a:r>
            <a:r>
              <a:rPr lang="en-GB" sz="2000" dirty="0"/>
              <a:t> in the code?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4</a:t>
            </a:r>
            <a:r>
              <a:rPr lang="en-GB" sz="2000" dirty="0"/>
              <a:t>: </a:t>
            </a:r>
            <a:r>
              <a:rPr lang="en-GB" sz="2000" i="1" dirty="0"/>
              <a:t>run all the tests (including the new one)</a:t>
            </a:r>
          </a:p>
          <a:p>
            <a:pPr lvl="1"/>
            <a:r>
              <a:rPr lang="en-GB" sz="2000" dirty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Debugging should be </a:t>
            </a:r>
            <a:r>
              <a:rPr lang="en-US" sz="2000" i="1" dirty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/>
              <a:t>carefully </a:t>
            </a:r>
            <a:r>
              <a:rPr lang="en-US" sz="2000" i="1" dirty="0">
                <a:solidFill>
                  <a:srgbClr val="009900"/>
                </a:solidFill>
              </a:rPr>
              <a:t>decide</a:t>
            </a:r>
            <a:r>
              <a:rPr lang="en-US" sz="2000" dirty="0"/>
              <a:t> what to do </a:t>
            </a:r>
          </a:p>
          <a:p>
            <a:pPr lvl="2"/>
            <a:r>
              <a:rPr lang="en-US" sz="2000" dirty="0"/>
              <a:t>don’t flail about randomly!</a:t>
            </a:r>
          </a:p>
          <a:p>
            <a:pPr lvl="1"/>
            <a:r>
              <a:rPr lang="en-US" sz="2000" dirty="0"/>
              <a:t>may help to keep a </a:t>
            </a:r>
            <a:r>
              <a:rPr lang="en-US" sz="2000" i="1" dirty="0">
                <a:solidFill>
                  <a:srgbClr val="009900"/>
                </a:solidFill>
              </a:rPr>
              <a:t>record</a:t>
            </a:r>
            <a:r>
              <a:rPr lang="en-US" sz="2000" dirty="0"/>
              <a:t> of what you tried</a:t>
            </a:r>
          </a:p>
          <a:p>
            <a:pPr lvl="1"/>
            <a:r>
              <a:rPr lang="en-US" sz="2000" dirty="0"/>
              <a:t>don’t get sucked into fruitless avenues</a:t>
            </a:r>
          </a:p>
          <a:p>
            <a:endParaRPr lang="en-US" sz="2000" dirty="0"/>
          </a:p>
          <a:p>
            <a:r>
              <a:rPr lang="en-US" sz="2000" dirty="0"/>
              <a:t>Use an iterative scientific process:</a:t>
            </a:r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0943" y="426720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Formulate a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hypothesis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7729" y="508629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Design an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experiment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4054" y="5924490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Perform an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4601" y="508629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Interpret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results</a:t>
            </a:r>
          </a:p>
        </p:txBody>
      </p:sp>
      <p:sp>
        <p:nvSpPr>
          <p:cNvPr id="12" name="Bent Arrow 11"/>
          <p:cNvSpPr/>
          <p:nvPr/>
        </p:nvSpPr>
        <p:spPr>
          <a:xfrm rot="5400000">
            <a:off x="6127935" y="4347150"/>
            <a:ext cx="704910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943600" y="5455919"/>
            <a:ext cx="857311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363105" y="5487306"/>
            <a:ext cx="653508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2302721" y="4343400"/>
            <a:ext cx="821479" cy="763935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/>
          </a:p>
          <a:p>
            <a:pPr marL="0" indent="0">
              <a:buNone/>
            </a:pPr>
            <a:r>
              <a:rPr lang="en-GB" sz="2000" i="1" dirty="0"/>
              <a:t>User bug report:</a:t>
            </a:r>
          </a:p>
          <a:p>
            <a:pPr marL="457200" lvl="1" indent="0">
              <a:buNone/>
            </a:pPr>
            <a:r>
              <a:rPr lang="en-GB" sz="2000" dirty="0"/>
              <a:t>It can't find the string </a:t>
            </a:r>
            <a:r>
              <a:rPr lang="en-GB" sz="2000" b="1" dirty="0">
                <a:latin typeface="Courier New"/>
                <a:cs typeface="Courier New"/>
              </a:rPr>
              <a:t>"very happy"</a:t>
            </a:r>
            <a:r>
              <a:rPr lang="en-GB" sz="2000" dirty="0"/>
              <a:t> within: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/>
              <a:t>See accented characters, panic about not knowing about Unicode, begin unorganized web searches and inserting poorly understood library calls, …</a:t>
            </a:r>
          </a:p>
          <a:p>
            <a:pPr lvl="1"/>
            <a:r>
              <a:rPr lang="en-GB" sz="2000" dirty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Better response</a:t>
            </a:r>
            <a:r>
              <a:rPr lang="en-GB" sz="2000" dirty="0"/>
              <a:t>: simplify/clarify the symptom…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Reducing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Find a simple test case by divide-and-conquer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Pare test down: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Can 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Can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Can 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/>
              <a:t> within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Find simplest input that will provoke failure</a:t>
            </a:r>
          </a:p>
          <a:p>
            <a:pPr lvl="1"/>
            <a:r>
              <a:rPr lang="en-GB" sz="2000" dirty="0"/>
              <a:t>usually not the input that revealed existence of the defect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/>
              <a:t>keep paring it down (binary search can help!)</a:t>
            </a:r>
          </a:p>
          <a:p>
            <a:pPr lvl="1"/>
            <a:r>
              <a:rPr lang="en-GB" sz="2000" dirty="0"/>
              <a:t>sometimes leads directly to an understanding of the cause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When not dealing with just one method call:</a:t>
            </a:r>
          </a:p>
          <a:p>
            <a:pPr lvl="1"/>
            <a:r>
              <a:rPr lang="en-GB" sz="2000" dirty="0"/>
              <a:t>“test input” is the set of steps that reliably trigger the failure</a:t>
            </a:r>
          </a:p>
          <a:p>
            <a:pPr lvl="1"/>
            <a:r>
              <a:rPr lang="en-GB" sz="2000" dirty="0"/>
              <a:t>same basic idea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Sometimes you can take advantage of modularity</a:t>
            </a:r>
          </a:p>
          <a:p>
            <a:pPr lvl="1"/>
            <a:r>
              <a:rPr lang="en-GB" sz="2000" dirty="0"/>
              <a:t>start with everything, take away pieces until failure goes away</a:t>
            </a:r>
          </a:p>
          <a:p>
            <a:pPr lvl="1"/>
            <a:r>
              <a:rPr lang="en-GB" sz="2000" dirty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Binary search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6"/>
                </a:solidFill>
              </a:rPr>
              <a:t>speeds up this process too</a:t>
            </a:r>
          </a:p>
          <a:p>
            <a:pPr lvl="1"/>
            <a:r>
              <a:rPr lang="en-GB" sz="2000" dirty="0"/>
              <a:t>error happens somewhere between first and last statement</a:t>
            </a:r>
          </a:p>
          <a:p>
            <a:pPr lvl="1"/>
            <a:r>
              <a:rPr lang="en-GB" sz="2000" dirty="0"/>
              <a:t>do binary search on that ordered set of statements</a:t>
            </a:r>
          </a:p>
          <a:p>
            <a:pPr lvl="2"/>
            <a:r>
              <a:rPr lang="en-GB" sz="2000" dirty="0"/>
              <a:t>is the state correct after the middle statement?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485D-2F49-4AE2-225C-F2323AC9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Modularity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086C-24C2-B93B-081D-7F8B541B5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14400"/>
          </a:xfrm>
        </p:spPr>
        <p:txBody>
          <a:bodyPr/>
          <a:lstStyle/>
          <a:p>
            <a:r>
              <a:rPr lang="en-US" b="1" dirty="0"/>
              <a:t>Key idea 1</a:t>
            </a:r>
            <a:r>
              <a:rPr lang="en-US" dirty="0"/>
              <a:t>: break the </a:t>
            </a:r>
            <a:r>
              <a:rPr lang="en-US" i="1" dirty="0"/>
              <a:t>visible</a:t>
            </a:r>
            <a:r>
              <a:rPr lang="en-US" dirty="0"/>
              <a:t> UI into pieces that can become separate components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16417-A43E-58D3-8993-B1C2DD9E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CSE 331 Spring </a:t>
            </a:r>
            <a:r>
              <a:rPr lang="en-US"/>
              <a:t>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3F585-684E-9917-54CC-7179763B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C884B56-B851-456A-1088-1D194DC2AC42}"/>
              </a:ext>
            </a:extLst>
          </p:cNvPr>
          <p:cNvSpPr/>
          <p:nvPr/>
        </p:nvSpPr>
        <p:spPr>
          <a:xfrm>
            <a:off x="838200" y="3429000"/>
            <a:ext cx="14478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SideBar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A728870-8D5A-80D1-B236-AFC396C405DF}"/>
              </a:ext>
            </a:extLst>
          </p:cNvPr>
          <p:cNvSpPr/>
          <p:nvPr/>
        </p:nvSpPr>
        <p:spPr>
          <a:xfrm>
            <a:off x="821634" y="2933700"/>
            <a:ext cx="3293165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TitleBar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F5CFA0-B660-7968-0252-B47C844057BC}"/>
              </a:ext>
            </a:extLst>
          </p:cNvPr>
          <p:cNvSpPr/>
          <p:nvPr/>
        </p:nvSpPr>
        <p:spPr>
          <a:xfrm>
            <a:off x="2362200" y="3429000"/>
            <a:ext cx="17526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MainBody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08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/>
              <a:t>large and complex</a:t>
            </a:r>
          </a:p>
          <a:p>
            <a:pPr lvl="1"/>
            <a:r>
              <a:rPr lang="en-US" sz="2000" dirty="0"/>
              <a:t>collection of modules, written by multiple people</a:t>
            </a:r>
          </a:p>
          <a:p>
            <a:pPr lvl="1"/>
            <a:r>
              <a:rPr lang="en-US" sz="2000" dirty="0"/>
              <a:t>complex input</a:t>
            </a:r>
          </a:p>
          <a:p>
            <a:pPr lvl="1"/>
            <a:r>
              <a:rPr lang="en-US" sz="2000" dirty="0"/>
              <a:t>many external interactions </a:t>
            </a:r>
          </a:p>
          <a:p>
            <a:pPr lvl="1"/>
            <a:r>
              <a:rPr lang="en-US" sz="2000" dirty="0"/>
              <a:t>non-deterministic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/>
              <a:t>infrequent failure (the worst)</a:t>
            </a:r>
          </a:p>
          <a:p>
            <a:pPr lvl="1"/>
            <a:r>
              <a:rPr lang="en-US" sz="2000" dirty="0"/>
              <a:t>instrumentation eliminates the failure (the worst of the worst)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Large time lag from corruption (error) to detection (failure)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Heisenbugs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In a sequential, deterministic program, failure is repeatable</a:t>
            </a:r>
            <a:endParaRPr lang="en-US" sz="1000" dirty="0"/>
          </a:p>
          <a:p>
            <a:pPr marL="0" indent="0">
              <a:buNone/>
            </a:pPr>
            <a:r>
              <a:rPr lang="en-US" sz="2000" dirty="0"/>
              <a:t>But the real world is not that nice…</a:t>
            </a:r>
          </a:p>
          <a:p>
            <a:pPr lvl="1"/>
            <a:r>
              <a:rPr lang="en-US" sz="2000" dirty="0"/>
              <a:t>continuous input/environment changes</a:t>
            </a:r>
          </a:p>
          <a:p>
            <a:pPr lvl="1"/>
            <a:r>
              <a:rPr lang="en-US" sz="2000" dirty="0"/>
              <a:t>concurrency and parallelism</a:t>
            </a:r>
          </a:p>
          <a:p>
            <a:pPr lvl="1"/>
            <a:r>
              <a:rPr lang="en-US" sz="2000" dirty="0"/>
              <a:t>failure occurs randomly </a:t>
            </a:r>
          </a:p>
          <a:p>
            <a:pPr lvl="2"/>
            <a:r>
              <a:rPr lang="en-US" sz="2000" dirty="0"/>
              <a:t>literally depends on results of random-number generation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Common for debugging because...</a:t>
            </a:r>
          </a:p>
          <a:p>
            <a:pPr lvl="1"/>
            <a:r>
              <a:rPr lang="en-US" sz="2000" dirty="0"/>
              <a:t>these are most likely bugs to </a:t>
            </a:r>
            <a:r>
              <a:rPr lang="en-US" sz="2000" b="1" dirty="0"/>
              <a:t>sneak past</a:t>
            </a:r>
            <a:r>
              <a:rPr lang="en-US" sz="2000" dirty="0"/>
              <a:t> reasoning &amp; testing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Bugs hard to reproduce when: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use of debugger or assertions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makes</a:t>
            </a:r>
            <a:r>
              <a:rPr lang="en-US" sz="2000" dirty="0">
                <a:solidFill>
                  <a:schemeClr val="accent2"/>
                </a:solidFill>
              </a:rPr>
              <a:t> failure goes away</a:t>
            </a:r>
          </a:p>
          <a:p>
            <a:pPr lvl="2"/>
            <a:r>
              <a:rPr lang="en-US" sz="2000" dirty="0">
                <a:solidFill>
                  <a:schemeClr val="accent2"/>
                </a:solidFill>
              </a:rPr>
              <a:t>due to timing or assertions having side-effects</a:t>
            </a:r>
          </a:p>
          <a:p>
            <a:pPr lvl="1"/>
            <a:r>
              <a:rPr lang="en-US" sz="2000" dirty="0"/>
              <a:t>only happens when under heavy load</a:t>
            </a:r>
          </a:p>
          <a:p>
            <a:pPr lvl="1"/>
            <a:r>
              <a:rPr lang="en-US" sz="2000" dirty="0"/>
              <a:t>only happens once in a while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In Harsh Environments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4038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Failure is non-deterministic, difficult to reproduce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Can’t print or use debugger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Can’t change timing of program (or defect/failure depends on timing)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Such bugs are more common when users are your testers!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78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64326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14" y="1447800"/>
            <a:ext cx="2609850" cy="19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03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Log (record) events during execution as program runs (at full speed)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Examine logs to help reconstruct the past</a:t>
            </a:r>
          </a:p>
          <a:p>
            <a:pPr lvl="1"/>
            <a:r>
              <a:rPr lang="en-US" sz="2000" dirty="0"/>
              <a:t>particularly on failing runs</a:t>
            </a:r>
          </a:p>
          <a:p>
            <a:pPr lvl="1"/>
            <a:r>
              <a:rPr lang="en-US" sz="2000" dirty="0"/>
              <a:t>and/or compare failing and non-failing runs</a:t>
            </a:r>
          </a:p>
          <a:p>
            <a:pPr lvl="1"/>
            <a:endParaRPr lang="en-US" sz="1100" dirty="0"/>
          </a:p>
          <a:p>
            <a:pPr marL="0" indent="0">
              <a:buNone/>
            </a:pPr>
            <a:r>
              <a:rPr lang="en-US" sz="2000" dirty="0"/>
              <a:t>The log may be all you know about a customer’s environment</a:t>
            </a:r>
          </a:p>
          <a:p>
            <a:pPr lvl="1" indent="-342900"/>
            <a:r>
              <a:rPr lang="en-US" sz="2000" dirty="0"/>
              <a:t>(some amount of logging is fairly standard)</a:t>
            </a:r>
          </a:p>
          <a:p>
            <a:pPr lvl="1" indent="-342900"/>
            <a:r>
              <a:rPr lang="en-US" sz="2000" dirty="0"/>
              <a:t>needs to tell you enough to reproduce the failure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Rebuild system from scratch</a:t>
            </a:r>
          </a:p>
          <a:p>
            <a:pPr lvl="1"/>
            <a:r>
              <a:rPr lang="en-US" sz="2000" dirty="0"/>
              <a:t>bug could be in your build system or persistent data structures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Make sure that you have correct source code</a:t>
            </a:r>
          </a:p>
          <a:p>
            <a:pPr lvl="1"/>
            <a:r>
              <a:rPr lang="en-GB" sz="2000" dirty="0"/>
              <a:t>check out fresh copy from repository; recompile everything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lvl="1"/>
            <a:r>
              <a:rPr lang="en-US" sz="2000" dirty="0"/>
              <a:t>The Pragmatic Programmer calls this “rubber ducking”</a:t>
            </a: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/>
              <a:t>program may be working correctly!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4" y="152400"/>
            <a:ext cx="1874833" cy="160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41" y="3742183"/>
            <a:ext cx="2934718" cy="29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Rebuild system from scratch</a:t>
            </a:r>
          </a:p>
          <a:p>
            <a:pPr lvl="1"/>
            <a:r>
              <a:rPr lang="en-US" sz="2000" dirty="0"/>
              <a:t>bug could be in your build system or persistent data structures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lvl="1"/>
            <a:r>
              <a:rPr lang="en-US" sz="2000" dirty="0"/>
              <a:t>The Pragmatic Programmer calls this “rubber ducking”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Make sure that you have correct source code</a:t>
            </a:r>
          </a:p>
          <a:p>
            <a:pPr lvl="1"/>
            <a:r>
              <a:rPr lang="en-GB" sz="2000" dirty="0"/>
              <a:t>check out fresh copy from repository; recompile everything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/>
              <a:t>program may be working correctly!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/>
              <a:t>And things we already know: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add more logging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4" y="152400"/>
            <a:ext cx="1874833" cy="160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The defect is </a:t>
            </a:r>
            <a:r>
              <a:rPr lang="en-GB" sz="2000" b="1" dirty="0"/>
              <a:t>not</a:t>
            </a:r>
            <a:r>
              <a:rPr lang="en-GB" sz="2000" dirty="0"/>
              <a:t> where you think it is (or else you’d have found it)</a:t>
            </a:r>
          </a:p>
          <a:p>
            <a:pPr lvl="1"/>
            <a:r>
              <a:rPr lang="en-GB" sz="2000" dirty="0"/>
              <a:t>ask yourself where it can not be; explain why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/>
              <a:t>reversed order of arguments: 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Collections.copy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/>
              <a:t>spelling of identifiers: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/>
              <a:t> can help catch method name typos</a:t>
            </a:r>
          </a:p>
          <a:p>
            <a:pPr lvl="1"/>
            <a:r>
              <a:rPr lang="en-GB" sz="2000" dirty="0"/>
              <a:t>same object vs. equal: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/>
              <a:t> versus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/>
              <a:t>deep vs. shallow copy</a:t>
            </a:r>
          </a:p>
          <a:p>
            <a:pPr marL="0" indent="0">
              <a:buNone/>
            </a:pPr>
            <a:endParaRPr lang="en-GB" sz="600" dirty="0">
              <a:solidFill>
                <a:srgbClr val="0099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e.g., has the OS changed?  Is there room on the hard drive?  Is it a leap year? 2 full moons in the month?</a:t>
            </a:r>
          </a:p>
          <a:p>
            <a:pPr lvl="1"/>
            <a:r>
              <a:rPr lang="en-GB" sz="2000" dirty="0"/>
              <a:t>debug the code, </a:t>
            </a:r>
            <a:r>
              <a:rPr lang="en-GB" sz="2000" i="1" dirty="0">
                <a:solidFill>
                  <a:srgbClr val="0000FF"/>
                </a:solidFill>
              </a:rPr>
              <a:t>not </a:t>
            </a:r>
            <a:r>
              <a:rPr lang="en-GB" sz="2000" dirty="0"/>
              <a:t>the comments</a:t>
            </a:r>
          </a:p>
          <a:p>
            <a:pPr marL="1200150" lvl="2" indent="-342900"/>
            <a:r>
              <a:rPr lang="en-GB" sz="2000" dirty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/>
              <a:t>we all develop blind spots</a:t>
            </a:r>
          </a:p>
          <a:p>
            <a:pPr lvl="1"/>
            <a:r>
              <a:rPr lang="en-GB" sz="2000" dirty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/>
              <a:t>sleep! often you can’t see the problem because you’re too tired</a:t>
            </a:r>
          </a:p>
          <a:p>
            <a:pPr lvl="1"/>
            <a:r>
              <a:rPr lang="en-GB" sz="2000" dirty="0"/>
              <a:t>one good reason to start early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181600"/>
          </a:xfrm>
        </p:spPr>
        <p:txBody>
          <a:bodyPr/>
          <a:lstStyle/>
          <a:p>
            <a:r>
              <a:rPr lang="en-US" sz="2000" dirty="0"/>
              <a:t>Debugging occurs when tools &amp; inspection fail to catch a bug</a:t>
            </a:r>
          </a:p>
          <a:p>
            <a:pPr lvl="1"/>
            <a:endParaRPr lang="en-US" sz="1600" dirty="0"/>
          </a:p>
          <a:p>
            <a:r>
              <a:rPr lang="en-US" sz="2000" dirty="0"/>
              <a:t>Debugging is the </a:t>
            </a:r>
            <a:r>
              <a:rPr lang="en-US" sz="2000" b="1" u="sng" dirty="0"/>
              <a:t>search</a:t>
            </a:r>
            <a:r>
              <a:rPr lang="en-US" sz="2000" dirty="0"/>
              <a:t> from a </a:t>
            </a:r>
            <a:r>
              <a:rPr lang="en-US" sz="2000" b="1" dirty="0"/>
              <a:t>failure</a:t>
            </a:r>
            <a:r>
              <a:rPr lang="en-US" sz="2000" dirty="0"/>
              <a:t> back to the </a:t>
            </a:r>
            <a:r>
              <a:rPr lang="en-US" sz="2000" b="1" dirty="0"/>
              <a:t>defect</a:t>
            </a:r>
          </a:p>
          <a:p>
            <a:pPr lvl="1"/>
            <a:r>
              <a:rPr lang="en-US" sz="2000" dirty="0"/>
              <a:t>defect = the actual bug, somewhere in the code</a:t>
            </a:r>
          </a:p>
          <a:p>
            <a:pPr lvl="1"/>
            <a:r>
              <a:rPr lang="en-US" sz="2000" dirty="0"/>
              <a:t>failure = bad effects from the bug becoming visible to users</a:t>
            </a:r>
            <a:br>
              <a:rPr lang="en-US" sz="2000" dirty="0"/>
            </a:br>
            <a:r>
              <a:rPr lang="en-US" sz="2000" dirty="0"/>
              <a:t>	            </a:t>
            </a:r>
            <a:r>
              <a:rPr lang="en-US" sz="1800" dirty="0"/>
              <a:t>(crash, error message, incorrect result, etc.)</a:t>
            </a:r>
          </a:p>
          <a:p>
            <a:pPr lvl="1"/>
            <a:endParaRPr lang="en-US" sz="1600" dirty="0"/>
          </a:p>
          <a:p>
            <a:r>
              <a:rPr lang="en-US" sz="2000" dirty="0"/>
              <a:t>Debugging can be </a:t>
            </a:r>
            <a:r>
              <a:rPr lang="en-US" sz="2000" i="1" dirty="0"/>
              <a:t>hours</a:t>
            </a:r>
            <a:r>
              <a:rPr lang="en-US" sz="2000" dirty="0"/>
              <a:t> (or even </a:t>
            </a:r>
            <a:r>
              <a:rPr lang="en-US" sz="2000" i="1" dirty="0"/>
              <a:t>days!</a:t>
            </a:r>
            <a:r>
              <a:rPr lang="en-US" sz="2000" dirty="0"/>
              <a:t>) of </a:t>
            </a:r>
            <a:r>
              <a:rPr lang="en-US" sz="2000" i="1" dirty="0"/>
              <a:t>frustrating</a:t>
            </a:r>
            <a:r>
              <a:rPr lang="en-US" sz="2000" dirty="0"/>
              <a:t> work</a:t>
            </a:r>
          </a:p>
          <a:p>
            <a:pPr lvl="1"/>
            <a:r>
              <a:rPr lang="en-US" sz="2000" dirty="0"/>
              <a:t>bugs that get past tools &amp; inspection are usually the </a:t>
            </a:r>
            <a:r>
              <a:rPr lang="en-US" sz="2000" b="1" dirty="0"/>
              <a:t>most</a:t>
            </a:r>
            <a:r>
              <a:rPr lang="en-US" sz="2000" dirty="0"/>
              <a:t> </a:t>
            </a:r>
            <a:r>
              <a:rPr lang="en-US" sz="2000" b="1" dirty="0"/>
              <a:t>subtle</a:t>
            </a:r>
          </a:p>
          <a:p>
            <a:pPr lvl="1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CSE 331 </a:t>
            </a:r>
            <a:r>
              <a:rPr lang="en-US" dirty="0"/>
              <a:t>Winter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527DC-FB76-8C4B-A800-8E898F195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4800600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485D-2F49-4AE2-225C-F2323AC9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Modularity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086C-24C2-B93B-081D-7F8B541B5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14400"/>
          </a:xfrm>
        </p:spPr>
        <p:txBody>
          <a:bodyPr/>
          <a:lstStyle/>
          <a:p>
            <a:r>
              <a:rPr lang="en-US" b="1" dirty="0"/>
              <a:t>Key idea 2</a:t>
            </a:r>
            <a:r>
              <a:rPr lang="en-US" dirty="0"/>
              <a:t>: allow each piece to implement parts of itself inside of </a:t>
            </a:r>
            <a:r>
              <a:rPr lang="en-US" i="1" dirty="0"/>
              <a:t>sub</a:t>
            </a:r>
            <a:r>
              <a:rPr lang="en-US" dirty="0"/>
              <a:t>-components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16417-A43E-58D3-8993-B1C2DD9E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CSE 331 Spring </a:t>
            </a:r>
            <a:r>
              <a:rPr lang="en-US"/>
              <a:t>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3F585-684E-9917-54CC-7179763B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C884B56-B851-456A-1088-1D194DC2AC42}"/>
              </a:ext>
            </a:extLst>
          </p:cNvPr>
          <p:cNvSpPr/>
          <p:nvPr/>
        </p:nvSpPr>
        <p:spPr>
          <a:xfrm>
            <a:off x="838200" y="3429000"/>
            <a:ext cx="14478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SideBar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A728870-8D5A-80D1-B236-AFC396C405DF}"/>
              </a:ext>
            </a:extLst>
          </p:cNvPr>
          <p:cNvSpPr/>
          <p:nvPr/>
        </p:nvSpPr>
        <p:spPr>
          <a:xfrm>
            <a:off x="821634" y="2933700"/>
            <a:ext cx="3293165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TitleBar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F5CFA0-B660-7968-0252-B47C844057BC}"/>
              </a:ext>
            </a:extLst>
          </p:cNvPr>
          <p:cNvSpPr/>
          <p:nvPr/>
        </p:nvSpPr>
        <p:spPr>
          <a:xfrm>
            <a:off x="2362200" y="3429000"/>
            <a:ext cx="17526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MainBody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1934E-CFCB-CE11-BA52-6200313579DA}"/>
              </a:ext>
            </a:extLst>
          </p:cNvPr>
          <p:cNvSpPr txBox="1"/>
          <p:nvPr/>
        </p:nvSpPr>
        <p:spPr>
          <a:xfrm>
            <a:off x="5288110" y="2753360"/>
            <a:ext cx="253018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Component Tree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Title Bar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Side Bar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Main Body</a:t>
            </a:r>
          </a:p>
          <a:p>
            <a:pPr marL="1257300" lvl="2" indent="-342900">
              <a:buFont typeface="System Font Regular"/>
              <a:buChar char="–"/>
            </a:pPr>
            <a:r>
              <a:rPr lang="en-US" sz="2000" dirty="0">
                <a:latin typeface="+mn-lt"/>
              </a:rPr>
              <a:t>Child 1</a:t>
            </a:r>
          </a:p>
          <a:p>
            <a:pPr marL="1257300" lvl="2" indent="-342900">
              <a:buFont typeface="System Font Regular"/>
              <a:buChar char="–"/>
            </a:pPr>
            <a:r>
              <a:rPr lang="en-US" sz="2000" dirty="0">
                <a:latin typeface="+mn-lt"/>
              </a:rPr>
              <a:t>…</a:t>
            </a:r>
          </a:p>
          <a:p>
            <a:pPr marL="1257300" lvl="2" indent="-342900">
              <a:buFont typeface="System Font Regular"/>
              <a:buChar char="–"/>
            </a:pPr>
            <a:r>
              <a:rPr lang="en-US" sz="2000" dirty="0">
                <a:latin typeface="+mn-lt"/>
              </a:rPr>
              <a:t>Child 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3A63F1B-3B52-3D01-E501-E16E32AB1791}"/>
              </a:ext>
            </a:extLst>
          </p:cNvPr>
          <p:cNvSpPr/>
          <p:nvPr/>
        </p:nvSpPr>
        <p:spPr>
          <a:xfrm>
            <a:off x="2857503" y="5394088"/>
            <a:ext cx="876297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Child 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F986B08-3FA3-8F4A-6993-E06D3ABA5F9B}"/>
              </a:ext>
            </a:extLst>
          </p:cNvPr>
          <p:cNvSpPr/>
          <p:nvPr/>
        </p:nvSpPr>
        <p:spPr>
          <a:xfrm>
            <a:off x="2823856" y="3654286"/>
            <a:ext cx="909944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Child 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7AA1700-EDCF-369F-C81A-8A46A3558A29}"/>
              </a:ext>
            </a:extLst>
          </p:cNvPr>
          <p:cNvSpPr/>
          <p:nvPr/>
        </p:nvSpPr>
        <p:spPr>
          <a:xfrm>
            <a:off x="533400" y="2753360"/>
            <a:ext cx="3886200" cy="323165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48994-B5AB-52B9-8DBD-ECB88D740D84}"/>
              </a:ext>
            </a:extLst>
          </p:cNvPr>
          <p:cNvSpPr txBox="1"/>
          <p:nvPr/>
        </p:nvSpPr>
        <p:spPr>
          <a:xfrm>
            <a:off x="1995753" y="5962075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3059204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Use assertions (&amp; </a:t>
            </a:r>
            <a:r>
              <a:rPr lang="en-US" sz="2000" dirty="0" err="1"/>
              <a:t>checkRep</a:t>
            </a:r>
            <a:r>
              <a:rPr lang="en-US" sz="2000" dirty="0"/>
              <a:t>) to make failures </a:t>
            </a:r>
            <a:r>
              <a:rPr lang="en-US" sz="2000" b="1" dirty="0"/>
              <a:t>visible</a:t>
            </a:r>
            <a:r>
              <a:rPr lang="en-US" sz="2000" dirty="0"/>
              <a:t> ASAP</a:t>
            </a:r>
          </a:p>
          <a:p>
            <a:pPr lvl="1"/>
            <a:r>
              <a:rPr lang="en-US" sz="2000" dirty="0"/>
              <a:t>reduces the work in debugging</a:t>
            </a:r>
          </a:p>
          <a:p>
            <a:pPr lvl="1"/>
            <a:r>
              <a:rPr lang="en-US" sz="2000" dirty="0"/>
              <a:t>shortens the search from failure to defect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Debugging should be a systematic process</a:t>
            </a:r>
          </a:p>
          <a:p>
            <a:pPr lvl="1"/>
            <a:r>
              <a:rPr lang="en-US" sz="2000" dirty="0"/>
              <a:t>use the </a:t>
            </a:r>
            <a:r>
              <a:rPr lang="en-US" sz="2000" i="1" dirty="0"/>
              <a:t>scientific method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Understand the source of defects</a:t>
            </a:r>
          </a:p>
          <a:p>
            <a:pPr lvl="1"/>
            <a:r>
              <a:rPr lang="en-US" sz="2000" dirty="0"/>
              <a:t>find similar ones and prevent them in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485D-2F49-4AE2-225C-F2323AC9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Modularity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086C-24C2-B93B-081D-7F8B541B5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14400"/>
          </a:xfrm>
        </p:spPr>
        <p:txBody>
          <a:bodyPr/>
          <a:lstStyle/>
          <a:p>
            <a:r>
              <a:rPr lang="en-US" b="1" dirty="0"/>
              <a:t>Key ideas</a:t>
            </a:r>
            <a:r>
              <a:rPr lang="en-US" dirty="0"/>
              <a:t>: break the UI into separate components corresponding to meaningful parts of the UI</a:t>
            </a:r>
          </a:p>
          <a:p>
            <a:pPr lvl="1"/>
            <a:r>
              <a:rPr lang="en-US" dirty="0"/>
              <a:t>each component should know how to turn itself into GUI components (panels, buttons, etc.)</a:t>
            </a:r>
          </a:p>
          <a:p>
            <a:pPr lvl="1"/>
            <a:r>
              <a:rPr lang="en-US" dirty="0"/>
              <a:t>each component uses the MVC pattern</a:t>
            </a:r>
          </a:p>
          <a:p>
            <a:endParaRPr lang="en-US" dirty="0"/>
          </a:p>
          <a:p>
            <a:r>
              <a:rPr lang="en-US" b="1" dirty="0"/>
              <a:t>Problem</a:t>
            </a:r>
            <a:r>
              <a:rPr lang="en-US" dirty="0"/>
              <a:t>: How do all the pieces get put together?</a:t>
            </a:r>
          </a:p>
          <a:p>
            <a:pPr lvl="1"/>
            <a:r>
              <a:rPr lang="en-US" dirty="0"/>
              <a:t>the GUI must be </a:t>
            </a:r>
            <a:r>
              <a:rPr lang="en-US" b="1" dirty="0"/>
              <a:t>one tree</a:t>
            </a:r>
            <a:r>
              <a:rPr lang="en-US" dirty="0"/>
              <a:t> of components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16417-A43E-58D3-8993-B1C2DD9E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CSE 331 Spring </a:t>
            </a:r>
            <a:r>
              <a:rPr lang="en-US"/>
              <a:t>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3F585-684E-9917-54CC-7179763B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6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App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register-react2/…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CSE 331 Spring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Example React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C37464D-5029-644B-9023-7F43453F0F7E}"/>
              </a:ext>
            </a:extLst>
          </p:cNvPr>
          <p:cNvSpPr/>
          <p:nvPr/>
        </p:nvSpPr>
        <p:spPr>
          <a:xfrm>
            <a:off x="4878950" y="2221898"/>
            <a:ext cx="1599126" cy="749902"/>
          </a:xfrm>
          <a:custGeom>
            <a:avLst/>
            <a:gdLst>
              <a:gd name="connsiteX0" fmla="*/ 0 w 1060445"/>
              <a:gd name="connsiteY0" fmla="*/ 67338 h 673382"/>
              <a:gd name="connsiteX1" fmla="*/ 67338 w 1060445"/>
              <a:gd name="connsiteY1" fmla="*/ 0 h 673382"/>
              <a:gd name="connsiteX2" fmla="*/ 993107 w 1060445"/>
              <a:gd name="connsiteY2" fmla="*/ 0 h 673382"/>
              <a:gd name="connsiteX3" fmla="*/ 1060445 w 1060445"/>
              <a:gd name="connsiteY3" fmla="*/ 67338 h 673382"/>
              <a:gd name="connsiteX4" fmla="*/ 1060445 w 1060445"/>
              <a:gd name="connsiteY4" fmla="*/ 606044 h 673382"/>
              <a:gd name="connsiteX5" fmla="*/ 993107 w 1060445"/>
              <a:gd name="connsiteY5" fmla="*/ 673382 h 673382"/>
              <a:gd name="connsiteX6" fmla="*/ 67338 w 1060445"/>
              <a:gd name="connsiteY6" fmla="*/ 673382 h 673382"/>
              <a:gd name="connsiteX7" fmla="*/ 0 w 1060445"/>
              <a:gd name="connsiteY7" fmla="*/ 606044 h 673382"/>
              <a:gd name="connsiteX8" fmla="*/ 0 w 1060445"/>
              <a:gd name="connsiteY8" fmla="*/ 67338 h 67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45" h="673382">
                <a:moveTo>
                  <a:pt x="0" y="67338"/>
                </a:moveTo>
                <a:cubicBezTo>
                  <a:pt x="0" y="30148"/>
                  <a:pt x="30148" y="0"/>
                  <a:pt x="67338" y="0"/>
                </a:cubicBezTo>
                <a:lnTo>
                  <a:pt x="993107" y="0"/>
                </a:lnTo>
                <a:cubicBezTo>
                  <a:pt x="1030297" y="0"/>
                  <a:pt x="1060445" y="30148"/>
                  <a:pt x="1060445" y="67338"/>
                </a:cubicBezTo>
                <a:lnTo>
                  <a:pt x="1060445" y="606044"/>
                </a:lnTo>
                <a:cubicBezTo>
                  <a:pt x="1060445" y="643234"/>
                  <a:pt x="1030297" y="673382"/>
                  <a:pt x="993107" y="673382"/>
                </a:cubicBezTo>
                <a:lnTo>
                  <a:pt x="67338" y="673382"/>
                </a:lnTo>
                <a:cubicBezTo>
                  <a:pt x="30148" y="673382"/>
                  <a:pt x="0" y="643234"/>
                  <a:pt x="0" y="606044"/>
                </a:cubicBezTo>
                <a:lnTo>
                  <a:pt x="0" y="67338"/>
                </a:lnTo>
                <a:close/>
              </a:path>
            </a:pathLst>
          </a:custGeom>
          <a:ln w="38100">
            <a:solidFill>
              <a:srgbClr val="7030A0"/>
            </a:solidFill>
          </a:ln>
          <a:effectLst/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43" tIns="65443" rIns="65443" bIns="654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Quarter Picker</a:t>
            </a:r>
            <a:endParaRPr lang="en-US" sz="2000" kern="12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48577F5-14AB-404E-B05A-80194D6FFB29}"/>
              </a:ext>
            </a:extLst>
          </p:cNvPr>
          <p:cNvSpPr/>
          <p:nvPr/>
        </p:nvSpPr>
        <p:spPr>
          <a:xfrm>
            <a:off x="1066800" y="2221898"/>
            <a:ext cx="1599126" cy="749902"/>
          </a:xfrm>
          <a:custGeom>
            <a:avLst/>
            <a:gdLst>
              <a:gd name="connsiteX0" fmla="*/ 0 w 1060445"/>
              <a:gd name="connsiteY0" fmla="*/ 67338 h 673382"/>
              <a:gd name="connsiteX1" fmla="*/ 67338 w 1060445"/>
              <a:gd name="connsiteY1" fmla="*/ 0 h 673382"/>
              <a:gd name="connsiteX2" fmla="*/ 993107 w 1060445"/>
              <a:gd name="connsiteY2" fmla="*/ 0 h 673382"/>
              <a:gd name="connsiteX3" fmla="*/ 1060445 w 1060445"/>
              <a:gd name="connsiteY3" fmla="*/ 67338 h 673382"/>
              <a:gd name="connsiteX4" fmla="*/ 1060445 w 1060445"/>
              <a:gd name="connsiteY4" fmla="*/ 606044 h 673382"/>
              <a:gd name="connsiteX5" fmla="*/ 993107 w 1060445"/>
              <a:gd name="connsiteY5" fmla="*/ 673382 h 673382"/>
              <a:gd name="connsiteX6" fmla="*/ 67338 w 1060445"/>
              <a:gd name="connsiteY6" fmla="*/ 673382 h 673382"/>
              <a:gd name="connsiteX7" fmla="*/ 0 w 1060445"/>
              <a:gd name="connsiteY7" fmla="*/ 606044 h 673382"/>
              <a:gd name="connsiteX8" fmla="*/ 0 w 1060445"/>
              <a:gd name="connsiteY8" fmla="*/ 67338 h 67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45" h="673382">
                <a:moveTo>
                  <a:pt x="0" y="67338"/>
                </a:moveTo>
                <a:cubicBezTo>
                  <a:pt x="0" y="30148"/>
                  <a:pt x="30148" y="0"/>
                  <a:pt x="67338" y="0"/>
                </a:cubicBezTo>
                <a:lnTo>
                  <a:pt x="993107" y="0"/>
                </a:lnTo>
                <a:cubicBezTo>
                  <a:pt x="1030297" y="0"/>
                  <a:pt x="1060445" y="30148"/>
                  <a:pt x="1060445" y="67338"/>
                </a:cubicBezTo>
                <a:lnTo>
                  <a:pt x="1060445" y="606044"/>
                </a:lnTo>
                <a:cubicBezTo>
                  <a:pt x="1060445" y="643234"/>
                  <a:pt x="1030297" y="673382"/>
                  <a:pt x="993107" y="673382"/>
                </a:cubicBezTo>
                <a:lnTo>
                  <a:pt x="67338" y="673382"/>
                </a:lnTo>
                <a:cubicBezTo>
                  <a:pt x="30148" y="673382"/>
                  <a:pt x="0" y="643234"/>
                  <a:pt x="0" y="606044"/>
                </a:cubicBezTo>
                <a:lnTo>
                  <a:pt x="0" y="67338"/>
                </a:lnTo>
                <a:close/>
              </a:path>
            </a:pathLst>
          </a:custGeom>
          <a:ln w="38100">
            <a:solidFill>
              <a:srgbClr val="7030A0"/>
            </a:solidFill>
          </a:ln>
          <a:effectLst/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43" tIns="65443" rIns="65443" bIns="654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App</a:t>
            </a:r>
            <a:endParaRPr lang="en-US" sz="2000" kern="12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B429A5A-1575-7D47-A745-D966A2B82476}"/>
              </a:ext>
            </a:extLst>
          </p:cNvPr>
          <p:cNvSpPr/>
          <p:nvPr/>
        </p:nvSpPr>
        <p:spPr>
          <a:xfrm>
            <a:off x="4878950" y="4321744"/>
            <a:ext cx="1599126" cy="749902"/>
          </a:xfrm>
          <a:custGeom>
            <a:avLst/>
            <a:gdLst>
              <a:gd name="connsiteX0" fmla="*/ 0 w 1060445"/>
              <a:gd name="connsiteY0" fmla="*/ 67338 h 673382"/>
              <a:gd name="connsiteX1" fmla="*/ 67338 w 1060445"/>
              <a:gd name="connsiteY1" fmla="*/ 0 h 673382"/>
              <a:gd name="connsiteX2" fmla="*/ 993107 w 1060445"/>
              <a:gd name="connsiteY2" fmla="*/ 0 h 673382"/>
              <a:gd name="connsiteX3" fmla="*/ 1060445 w 1060445"/>
              <a:gd name="connsiteY3" fmla="*/ 67338 h 673382"/>
              <a:gd name="connsiteX4" fmla="*/ 1060445 w 1060445"/>
              <a:gd name="connsiteY4" fmla="*/ 606044 h 673382"/>
              <a:gd name="connsiteX5" fmla="*/ 993107 w 1060445"/>
              <a:gd name="connsiteY5" fmla="*/ 673382 h 673382"/>
              <a:gd name="connsiteX6" fmla="*/ 67338 w 1060445"/>
              <a:gd name="connsiteY6" fmla="*/ 673382 h 673382"/>
              <a:gd name="connsiteX7" fmla="*/ 0 w 1060445"/>
              <a:gd name="connsiteY7" fmla="*/ 606044 h 673382"/>
              <a:gd name="connsiteX8" fmla="*/ 0 w 1060445"/>
              <a:gd name="connsiteY8" fmla="*/ 67338 h 67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45" h="673382">
                <a:moveTo>
                  <a:pt x="0" y="67338"/>
                </a:moveTo>
                <a:cubicBezTo>
                  <a:pt x="0" y="30148"/>
                  <a:pt x="30148" y="0"/>
                  <a:pt x="67338" y="0"/>
                </a:cubicBezTo>
                <a:lnTo>
                  <a:pt x="993107" y="0"/>
                </a:lnTo>
                <a:cubicBezTo>
                  <a:pt x="1030297" y="0"/>
                  <a:pt x="1060445" y="30148"/>
                  <a:pt x="1060445" y="67338"/>
                </a:cubicBezTo>
                <a:lnTo>
                  <a:pt x="1060445" y="606044"/>
                </a:lnTo>
                <a:cubicBezTo>
                  <a:pt x="1060445" y="643234"/>
                  <a:pt x="1030297" y="673382"/>
                  <a:pt x="993107" y="673382"/>
                </a:cubicBezTo>
                <a:lnTo>
                  <a:pt x="67338" y="673382"/>
                </a:lnTo>
                <a:cubicBezTo>
                  <a:pt x="30148" y="673382"/>
                  <a:pt x="0" y="643234"/>
                  <a:pt x="0" y="606044"/>
                </a:cubicBezTo>
                <a:lnTo>
                  <a:pt x="0" y="67338"/>
                </a:lnTo>
                <a:close/>
              </a:path>
            </a:pathLst>
          </a:custGeom>
          <a:ln w="38100">
            <a:solidFill>
              <a:srgbClr val="7030A0"/>
            </a:solidFill>
          </a:ln>
          <a:effectLst/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43" tIns="65443" rIns="65443" bIns="654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Class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Picker</a:t>
            </a:r>
            <a:endParaRPr lang="en-US" sz="2000" kern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B161E-5996-BA41-9ECE-033C0C210EDF}"/>
              </a:ext>
            </a:extLst>
          </p:cNvPr>
          <p:cNvSpPr txBox="1"/>
          <p:nvPr/>
        </p:nvSpPr>
        <p:spPr>
          <a:xfrm>
            <a:off x="1080052" y="3113559"/>
            <a:ext cx="1007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State:</a:t>
            </a:r>
          </a:p>
          <a:p>
            <a:r>
              <a:rPr lang="en-US" sz="1600" dirty="0">
                <a:latin typeface="+mn-lt"/>
              </a:rPr>
              <a:t>– quarter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8C20A3-A207-B243-9DBF-8573BAE6CE35}"/>
              </a:ext>
            </a:extLst>
          </p:cNvPr>
          <p:cNvSpPr txBox="1"/>
          <p:nvPr/>
        </p:nvSpPr>
        <p:spPr>
          <a:xfrm>
            <a:off x="5158979" y="5184809"/>
            <a:ext cx="1039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Props:</a:t>
            </a:r>
          </a:p>
          <a:p>
            <a:r>
              <a:rPr lang="en-US" sz="1600" dirty="0">
                <a:latin typeface="+mn-lt"/>
              </a:rPr>
              <a:t>– quarter</a:t>
            </a:r>
          </a:p>
          <a:p>
            <a:endParaRPr lang="en-US" sz="800" dirty="0">
              <a:latin typeface="+mn-lt"/>
            </a:endParaRPr>
          </a:p>
          <a:p>
            <a:r>
              <a:rPr lang="en-US" sz="1600" dirty="0">
                <a:latin typeface="+mn-lt"/>
              </a:rPr>
              <a:t>State:</a:t>
            </a:r>
          </a:p>
          <a:p>
            <a:r>
              <a:rPr lang="en-US" sz="1600" dirty="0">
                <a:latin typeface="+mn-lt"/>
              </a:rPr>
              <a:t>– classes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667DF2-5FB0-C341-8E46-2D3B7752510C}"/>
              </a:ext>
            </a:extLst>
          </p:cNvPr>
          <p:cNvCxnSpPr>
            <a:cxnSpLocks/>
          </p:cNvCxnSpPr>
          <p:nvPr/>
        </p:nvCxnSpPr>
        <p:spPr>
          <a:xfrm>
            <a:off x="2584133" y="3076754"/>
            <a:ext cx="2140267" cy="1367908"/>
          </a:xfrm>
          <a:prstGeom prst="straightConnector1">
            <a:avLst/>
          </a:prstGeom>
          <a:ln>
            <a:solidFill>
              <a:srgbClr val="CC60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31D18B3-F56A-B54C-8143-9C6BBC8A2D05}"/>
              </a:ext>
            </a:extLst>
          </p:cNvPr>
          <p:cNvSpPr txBox="1"/>
          <p:nvPr/>
        </p:nvSpPr>
        <p:spPr>
          <a:xfrm>
            <a:off x="3660892" y="3454297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quarter</a:t>
            </a:r>
          </a:p>
        </p:txBody>
      </p:sp>
    </p:spTree>
    <p:extLst>
      <p:ext uri="{BB962C8B-B14F-4D97-AF65-F5344CB8AC3E}">
        <p14:creationId xmlns:p14="http://schemas.microsoft.com/office/powerpoint/2010/main" val="9914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118E-4643-EA43-AB08-F60365BF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DD39-35C3-4841-B3D0-78065F12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Reach component can have its own events</a:t>
            </a:r>
          </a:p>
          <a:p>
            <a:endParaRPr lang="en-US" dirty="0"/>
          </a:p>
          <a:p>
            <a:r>
              <a:rPr lang="en-US" dirty="0"/>
              <a:t>Updating data in a parent:</a:t>
            </a:r>
          </a:p>
          <a:p>
            <a:pPr lvl="1"/>
            <a:r>
              <a:rPr lang="en-US" dirty="0"/>
              <a:t>child fires an event to the parent’s listener</a:t>
            </a:r>
          </a:p>
          <a:p>
            <a:pPr lvl="1"/>
            <a:r>
              <a:rPr lang="en-US" dirty="0"/>
              <a:t>parent updates state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React calls parent’s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lang="en-US" dirty="0"/>
              <a:t> to get new HTML</a:t>
            </a:r>
          </a:p>
          <a:p>
            <a:pPr lvl="2"/>
            <a:r>
              <a:rPr lang="en-US" sz="2000" dirty="0"/>
              <a:t>result can include new children</a:t>
            </a:r>
          </a:p>
          <a:p>
            <a:pPr lvl="2"/>
            <a:r>
              <a:rPr lang="en-US" sz="2000" dirty="0"/>
              <a:t>result can include changes to child props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EF51A-A0F0-2746-85AD-47BC250D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CSE 331 Spring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B2726-C5AE-6142-B929-7C7D8640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19972</TotalTime>
  <Words>3477</Words>
  <Application>Microsoft Macintosh PowerPoint</Application>
  <PresentationFormat>On-screen Show (4:3)</PresentationFormat>
  <Paragraphs>640</Paragraphs>
  <Slides>50</Slides>
  <Notes>28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Courier New</vt:lpstr>
      <vt:lpstr>Monaco</vt:lpstr>
      <vt:lpstr>System Font Regular</vt:lpstr>
      <vt:lpstr>Times New Roman</vt:lpstr>
      <vt:lpstr>simple</vt:lpstr>
      <vt:lpstr>1_simple</vt:lpstr>
      <vt:lpstr>CSE 331 Software Design &amp; Implementation</vt:lpstr>
      <vt:lpstr>React</vt:lpstr>
      <vt:lpstr>Remaining Problems</vt:lpstr>
      <vt:lpstr>UI Modularity</vt:lpstr>
      <vt:lpstr>UI Modularity</vt:lpstr>
      <vt:lpstr>UI Modularity</vt:lpstr>
      <vt:lpstr>Final App Version</vt:lpstr>
      <vt:lpstr>Structure of Example React App</vt:lpstr>
      <vt:lpstr>React State</vt:lpstr>
      <vt:lpstr>Structure of Example React App</vt:lpstr>
      <vt:lpstr>Splitting the Model</vt:lpstr>
      <vt:lpstr>Remaining Problems</vt:lpstr>
      <vt:lpstr>Event Listener Gotchas</vt:lpstr>
      <vt:lpstr>React setState Gotchas</vt:lpstr>
      <vt:lpstr>Other React Gotchas</vt:lpstr>
      <vt:lpstr>Other React Gotchas</vt:lpstr>
      <vt:lpstr>React Tools</vt:lpstr>
      <vt:lpstr>Debugging</vt:lpstr>
      <vt:lpstr>A Bug’s Life</vt:lpstr>
      <vt:lpstr>Bug Removal</vt:lpstr>
      <vt:lpstr>How to Avoid Debugging</vt:lpstr>
      <vt:lpstr>First defense: Impossible by design</vt:lpstr>
      <vt:lpstr>Second defense: Correctness</vt:lpstr>
      <vt:lpstr>Strive for simplicity</vt:lpstr>
      <vt:lpstr>Second defense: Correctness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Last resort: debugging</vt:lpstr>
      <vt:lpstr>Basic Bug Removal</vt:lpstr>
      <vt:lpstr>The bug removal process</vt:lpstr>
      <vt:lpstr>Debugging and the scientific method</vt:lpstr>
      <vt:lpstr>Example</vt:lpstr>
      <vt:lpstr>Reducing input size</vt:lpstr>
      <vt:lpstr>General strategy:  simplify</vt:lpstr>
      <vt:lpstr>Localizing a defect</vt:lpstr>
      <vt:lpstr>Binary search on buggy code</vt:lpstr>
      <vt:lpstr>Binary search on buggy code</vt:lpstr>
      <vt:lpstr>Detecting Bugs in the Real World</vt:lpstr>
      <vt:lpstr>Heisenbugs</vt:lpstr>
      <vt:lpstr>Debugging In Harsh Environments</vt:lpstr>
      <vt:lpstr>Logging Events</vt:lpstr>
      <vt:lpstr>More Tricks for Hard Bugs</vt:lpstr>
      <vt:lpstr>More Tricks for Hard Bugs</vt:lpstr>
      <vt:lpstr>Where is the defect?</vt:lpstr>
      <vt:lpstr>When the going gets tough</vt:lpstr>
      <vt:lpstr>Summary</vt:lpstr>
      <vt:lpstr>Advice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Kevin Zatloukal</cp:lastModifiedBy>
  <cp:revision>342</cp:revision>
  <cp:lastPrinted>2017-11-01T16:54:34Z</cp:lastPrinted>
  <dcterms:created xsi:type="dcterms:W3CDTF">2012-02-17T18:07:42Z</dcterms:created>
  <dcterms:modified xsi:type="dcterms:W3CDTF">2022-05-20T06:25:36Z</dcterms:modified>
</cp:coreProperties>
</file>