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59" r:id="rId2"/>
    <p:sldId id="479" r:id="rId3"/>
    <p:sldId id="564" r:id="rId4"/>
    <p:sldId id="565" r:id="rId5"/>
    <p:sldId id="361" r:id="rId6"/>
    <p:sldId id="561" r:id="rId7"/>
    <p:sldId id="399" r:id="rId8"/>
    <p:sldId id="362" r:id="rId9"/>
    <p:sldId id="364" r:id="rId10"/>
    <p:sldId id="365" r:id="rId11"/>
    <p:sldId id="366" r:id="rId12"/>
    <p:sldId id="400" r:id="rId13"/>
    <p:sldId id="367" r:id="rId14"/>
    <p:sldId id="368" r:id="rId15"/>
    <p:sldId id="369" r:id="rId16"/>
    <p:sldId id="402" r:id="rId17"/>
    <p:sldId id="370" r:id="rId18"/>
    <p:sldId id="404" r:id="rId19"/>
    <p:sldId id="405" r:id="rId20"/>
    <p:sldId id="407" r:id="rId21"/>
    <p:sldId id="373" r:id="rId22"/>
    <p:sldId id="408" r:id="rId23"/>
    <p:sldId id="376" r:id="rId24"/>
    <p:sldId id="449" r:id="rId25"/>
    <p:sldId id="377" r:id="rId26"/>
    <p:sldId id="409" r:id="rId27"/>
    <p:sldId id="412" r:id="rId28"/>
    <p:sldId id="413" r:id="rId29"/>
    <p:sldId id="450" r:id="rId30"/>
    <p:sldId id="414" r:id="rId31"/>
    <p:sldId id="415" r:id="rId32"/>
    <p:sldId id="417" r:id="rId33"/>
    <p:sldId id="422" r:id="rId34"/>
    <p:sldId id="423" r:id="rId35"/>
    <p:sldId id="424" r:id="rId36"/>
    <p:sldId id="492" r:id="rId37"/>
    <p:sldId id="425" r:id="rId38"/>
  </p:sldIdLst>
  <p:sldSz cx="9144000" cy="6858000" type="screen4x3"/>
  <p:notesSz cx="6934200" cy="9220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63" autoAdjust="0"/>
    <p:restoredTop sz="84499" autoAdjust="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Generics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often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supply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Restricting instantiations by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add2(new Date());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 of Object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error, 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// subtype of Number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Upper bounds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definition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supply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Code can perform any operation permitted by the bound</a:t>
            </a:r>
          </a:p>
          <a:p>
            <a:pPr lvl="1"/>
            <a:r>
              <a:rPr lang="en-US" sz="2000" dirty="0"/>
              <a:t>because we know all instantiations will be subtypes!</a:t>
            </a:r>
          </a:p>
          <a:p>
            <a:pPr lvl="1"/>
            <a:r>
              <a:rPr lang="en-US" sz="2000" dirty="0"/>
              <a:t>an enforced precondition on type instantiations</a:t>
            </a:r>
          </a:p>
          <a:p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arg.intValue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   // support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intValue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arg.intValue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   // subtypes support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intValue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Set&lt;Pair&lt;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(Note: you probably don’t want to use this code in your homework.)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/>
              <a:t>an </a:t>
            </a:r>
            <a:r>
              <a:rPr lang="en-US" sz="2000" i="1" dirty="0">
                <a:solidFill>
                  <a:schemeClr val="accent2"/>
                </a:solidFill>
              </a:rPr>
              <a:t>upper bound</a:t>
            </a:r>
            <a:r>
              <a:rPr lang="en-US" sz="2000" dirty="0"/>
              <a:t>; accepts given supertype or any of its subtypes</a:t>
            </a:r>
          </a:p>
          <a:p>
            <a:pPr marL="36576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…&gt;</a:t>
            </a:r>
          </a:p>
          <a:p>
            <a:pPr marL="708660" lvl="1" indent="-342900"/>
            <a:r>
              <a:rPr lang="en-US" sz="2000" i="1" dirty="0">
                <a:solidFill>
                  <a:schemeClr val="accent2"/>
                </a:solidFill>
              </a:rPr>
              <a:t>multiple</a:t>
            </a:r>
            <a:r>
              <a:rPr lang="en-US" sz="2000" dirty="0"/>
              <a:t> upper bounds (superclass/interfaces)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Example:</a:t>
            </a:r>
          </a:p>
          <a:p>
            <a:pPr marL="36576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/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all generics are for collections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 dirty="0">
                <a:sym typeface="Wingdings" panose="05000000000000000000" pitchFamily="2" charset="2"/>
              </a:rPr>
              <a:t> is not generic, but the </a:t>
            </a:r>
            <a:r>
              <a:rPr lang="en-US" sz="2000" i="1" dirty="0">
                <a:sym typeface="Wingdings" panose="05000000000000000000" pitchFamily="2" charset="2"/>
              </a:rPr>
              <a:t>methods</a:t>
            </a:r>
            <a:r>
              <a:rPr lang="en-US" sz="2000" dirty="0">
                <a:sym typeface="Wingdings" panose="05000000000000000000" pitchFamily="2" charset="2"/>
              </a:rPr>
              <a:t> should 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00800" y="14478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This lecture will get into the gritty details of generics</a:t>
            </a:r>
          </a:p>
          <a:p>
            <a:endParaRPr lang="en-US" sz="2000" dirty="0"/>
          </a:p>
          <a:p>
            <a:r>
              <a:rPr lang="en-US" sz="2000" dirty="0"/>
              <a:t>In practice:</a:t>
            </a:r>
          </a:p>
          <a:p>
            <a:pPr lvl="1"/>
            <a:r>
              <a:rPr lang="en-US" sz="2000" dirty="0"/>
              <a:t>you will constantly need to </a:t>
            </a:r>
            <a:r>
              <a:rPr lang="en-US" sz="2000" b="1" dirty="0"/>
              <a:t>use</a:t>
            </a:r>
            <a:r>
              <a:rPr lang="en-US" sz="2000" dirty="0"/>
              <a:t> generic classes</a:t>
            </a:r>
          </a:p>
          <a:p>
            <a:pPr lvl="2"/>
            <a:r>
              <a:rPr lang="en-US" sz="2000" dirty="0"/>
              <a:t>e.g., the collections library</a:t>
            </a:r>
          </a:p>
          <a:p>
            <a:pPr lvl="1"/>
            <a:r>
              <a:rPr lang="en-US" sz="2000" dirty="0"/>
              <a:t>but you will rarely need to </a:t>
            </a:r>
            <a:r>
              <a:rPr lang="en-US" sz="2000" b="1" dirty="0"/>
              <a:t>write</a:t>
            </a:r>
            <a:r>
              <a:rPr lang="en-US" sz="2000" dirty="0"/>
              <a:t> generic classes</a:t>
            </a:r>
          </a:p>
          <a:p>
            <a:pPr lvl="2"/>
            <a:r>
              <a:rPr lang="en-US" sz="2000" dirty="0"/>
              <a:t>(generic methods are a little more common)</a:t>
            </a:r>
          </a:p>
          <a:p>
            <a:pPr lvl="2"/>
            <a:r>
              <a:rPr lang="en-US" sz="2000" dirty="0"/>
              <a:t>unless you are writing a container class, you are probably making a mistake by making it generic</a:t>
            </a:r>
          </a:p>
          <a:p>
            <a:pPr lvl="2"/>
            <a:endParaRPr lang="en-US" sz="2000" dirty="0"/>
          </a:p>
          <a:p>
            <a:r>
              <a:rPr lang="en-US" sz="2000" dirty="0"/>
              <a:t>We will go through all the details so that you have seen it once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66358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generics in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/>
              <a:t>Instance methods can have their own type parameters</a:t>
            </a:r>
          </a:p>
          <a:p>
            <a:pPr lvl="1"/>
            <a:r>
              <a:rPr lang="en-US" sz="2000" dirty="0"/>
              <a:t>generic methods</a:t>
            </a:r>
          </a:p>
          <a:p>
            <a:endParaRPr lang="en-US" sz="2000" dirty="0"/>
          </a:p>
          <a:p>
            <a:r>
              <a:rPr lang="en-US" sz="2000" dirty="0"/>
              <a:t>Callers to generic methods need not explicitly instantiate the methods’ type parameters</a:t>
            </a:r>
          </a:p>
          <a:p>
            <a:pPr lvl="1"/>
            <a:r>
              <a:rPr lang="en-US" sz="2000" dirty="0"/>
              <a:t>compiler just figures it out for you</a:t>
            </a:r>
          </a:p>
          <a:p>
            <a:pPr lvl="2"/>
            <a:r>
              <a:rPr lang="en-US" sz="2000" dirty="0"/>
              <a:t>example of </a:t>
            </a:r>
            <a:r>
              <a:rPr lang="en-US" sz="2000" i="1" dirty="0"/>
              <a:t>type inference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(This works but will be even more useful later with more bounds)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generics and </a:t>
            </a:r>
            <a:r>
              <a:rPr lang="en-US" sz="2000" i="1" dirty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68890"/>
            <a:ext cx="8305800" cy="2831910"/>
          </a:xfrm>
        </p:spPr>
        <p:txBody>
          <a:bodyPr/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/>
              <a:t> can be used wherever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dirty="0"/>
              <a:t> is expected</a:t>
            </a:r>
          </a:p>
          <a:p>
            <a:pPr lvl="1"/>
            <a:r>
              <a:rPr lang="en-US" sz="2000" dirty="0"/>
              <a:t>this is the notion of a subtype</a:t>
            </a:r>
          </a:p>
          <a:p>
            <a:pPr lvl="2"/>
            <a:r>
              <a:rPr lang="en-US" sz="2000" dirty="0"/>
              <a:t>(specifically, the </a:t>
            </a:r>
            <a:r>
              <a:rPr lang="en-US" sz="2000" dirty="0" err="1"/>
              <a:t>Liskov</a:t>
            </a:r>
            <a:r>
              <a:rPr lang="en-US" sz="2000" dirty="0"/>
              <a:t> substitutability principle)</a:t>
            </a:r>
          </a:p>
          <a:p>
            <a:pPr lvl="1"/>
            <a:r>
              <a:rPr lang="en-US" sz="2000" dirty="0" err="1">
                <a:cs typeface="Courier New" pitchFamily="49" charset="0"/>
              </a:rPr>
              <a:t>i.e</a:t>
            </a:r>
            <a:r>
              <a:rPr lang="en-US" sz="2000" dirty="0"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>
                <a:cs typeface="Courier New" pitchFamily="49" charset="0"/>
              </a:rPr>
              <a:t> satisfies a </a:t>
            </a:r>
            <a:r>
              <a:rPr lang="en-US" sz="2000" i="1" dirty="0">
                <a:cs typeface="Courier New" pitchFamily="49" charset="0"/>
              </a:rPr>
              <a:t>stronger spec</a:t>
            </a:r>
            <a:r>
              <a:rPr lang="en-US" sz="2000" dirty="0">
                <a:cs typeface="Courier New" pitchFamily="49" charset="0"/>
              </a:rPr>
              <a:t> than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pPr lvl="2"/>
            <a:r>
              <a:rPr lang="en-US" sz="2000" dirty="0">
                <a:cs typeface="Courier New" pitchFamily="49" charset="0"/>
              </a:rPr>
              <a:t>only adds methods and strengthens existing methods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Can you safely substitute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/>
              <a:t>&gt; wherever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/>
              <a:t>&gt; is used without possibility of error?</a:t>
            </a:r>
          </a:p>
          <a:p>
            <a:pPr lv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10247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5264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and subtyping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pPr marL="57150" indent="0">
              <a:buNone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List&lt;Number&gt;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numList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new List&lt;Number&gt;();</a:t>
            </a:r>
          </a:p>
          <a:p>
            <a:pPr marL="57150" indent="0">
              <a:buNone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List&lt;Integer&gt;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intList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new List&lt;Integer&gt;();</a:t>
            </a:r>
          </a:p>
          <a:p>
            <a:pPr marL="57150" indent="0">
              <a:buNone/>
            </a:pPr>
            <a:endParaRPr lang="en-US" sz="10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57150" indent="0">
              <a:buNone/>
            </a:pP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intList.add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(new Integer(3));</a:t>
            </a:r>
          </a:p>
          <a:p>
            <a:pPr marL="57150" indent="0">
              <a:buNone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numList.add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(new Integer(3));   </a:t>
            </a:r>
            <a:r>
              <a:rPr lang="en-US" sz="20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// okay</a:t>
            </a:r>
          </a:p>
          <a:p>
            <a:pPr marL="57150" indent="0">
              <a:buNone/>
            </a:pP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numList.add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(new Double(3.0));</a:t>
            </a:r>
          </a:p>
          <a:p>
            <a:pPr marL="57150" indent="0">
              <a:buNone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intList.add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(new Double(3.0)); </a:t>
            </a:r>
            <a:r>
              <a:rPr lang="en-US" sz="20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// not legal</a:t>
            </a:r>
          </a:p>
          <a:p>
            <a:pPr marL="57150" indent="0">
              <a:buNone/>
            </a:pPr>
            <a:endParaRPr lang="en-US" sz="1000" b="1" dirty="0">
              <a:solidFill>
                <a:srgbClr val="00B05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7150" indent="0">
              <a:buNone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Number n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numList.get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(0);</a:t>
            </a:r>
          </a:p>
          <a:p>
            <a:pPr marL="57150" indent="0">
              <a:buNone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-&gt; Number n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intList.get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(0);     </a:t>
            </a:r>
            <a:r>
              <a:rPr lang="en-US" sz="20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// okay</a:t>
            </a:r>
          </a:p>
          <a:p>
            <a:pPr marL="57150" indent="0">
              <a:buNone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Integer n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intList.get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(0);</a:t>
            </a:r>
          </a:p>
          <a:p>
            <a:pPr marL="57150" indent="0">
              <a:buNone/>
            </a:pP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-&gt; Integer n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numList.get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(0);    </a:t>
            </a:r>
            <a:r>
              <a:rPr lang="en-US" sz="20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// illegal</a:t>
            </a:r>
          </a:p>
          <a:p>
            <a:pPr marL="57150" indent="0">
              <a:buNone/>
            </a:pPr>
            <a:endParaRPr lang="en-US" sz="1600" b="1" dirty="0">
              <a:solidFill>
                <a:srgbClr val="00B05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57150" indent="0">
              <a:buNone/>
            </a:pPr>
            <a:r>
              <a:rPr lang="en-US" sz="2000" dirty="0">
                <a:ea typeface="Courier New" charset="0"/>
                <a:cs typeface="Courier New" charset="0"/>
              </a:rPr>
              <a:t>Neither type can be substituted for the other legally in all situations!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Java subtyping is </a:t>
            </a:r>
            <a:r>
              <a:rPr lang="en-US" sz="2000" i="1" dirty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Not covariant and not </a:t>
            </a:r>
            <a:r>
              <a:rPr lang="en-US" sz="2000" dirty="0" err="1">
                <a:cs typeface="Courier New" pitchFamily="49" charset="0"/>
              </a:rPr>
              <a:t>contravariant</a:t>
            </a:r>
            <a:endParaRPr lang="en-US" sz="2000" dirty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Neither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nor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subtype of other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to remember?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/>
              <a:t> is </a:t>
            </a:r>
            <a:r>
              <a:rPr lang="en-US" sz="2000" i="1" dirty="0"/>
              <a:t>not</a:t>
            </a:r>
            <a:r>
              <a:rPr lang="en-US" sz="2000" dirty="0"/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Previous example shows why:</a:t>
            </a:r>
          </a:p>
          <a:p>
            <a:pPr lvl="1"/>
            <a:r>
              <a:rPr lang="en-US" sz="2000" dirty="0"/>
              <a:t>Observer method prevents “one direction”</a:t>
            </a:r>
          </a:p>
          <a:p>
            <a:pPr lvl="1"/>
            <a:r>
              <a:rPr lang="en-US" sz="2000" dirty="0" err="1"/>
              <a:t>Mutator</a:t>
            </a:r>
            <a:r>
              <a:rPr lang="en-US" sz="2000" dirty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If</a:t>
            </a:r>
            <a:r>
              <a:rPr lang="en-US" sz="2000" dirty="0"/>
              <a:t> our types have only observers or only </a:t>
            </a:r>
            <a:r>
              <a:rPr lang="en-US" sz="2000" dirty="0" err="1"/>
              <a:t>mutators</a:t>
            </a:r>
            <a:r>
              <a:rPr lang="en-US" sz="2000" dirty="0"/>
              <a:t>, then one direction of subtyping would be sound</a:t>
            </a:r>
          </a:p>
          <a:p>
            <a:pPr lvl="1"/>
            <a:r>
              <a:rPr lang="en-US" sz="2000" dirty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>
                <a:cs typeface="Courier New" pitchFamily="49" charset="0"/>
              </a:rPr>
              <a:t>covariant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+mj-lt"/>
                <a:cs typeface="Courier New" panose="02070309020205020404" pitchFamily="49" charset="0"/>
              </a:rPr>
              <a:t>But 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conservatively disallows this subtyping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67656" y="1676400"/>
            <a:ext cx="10118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98726" y="2438400"/>
            <a:ext cx="11496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Integer</a:t>
            </a:r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flipV="1">
            <a:off x="5673563" y="2076510"/>
            <a:ext cx="0" cy="36189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81800" y="1676400"/>
            <a:ext cx="1838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List&lt;Number&gt;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12870" y="2450910"/>
            <a:ext cx="19768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List&lt;Integer&gt;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682109" y="2076510"/>
            <a:ext cx="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86500" y="3194642"/>
            <a:ext cx="129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covariance</a:t>
            </a:r>
          </a:p>
        </p:txBody>
      </p:sp>
      <p:sp>
        <p:nvSpPr>
          <p:cNvPr id="16" name="Left Brace 15"/>
          <p:cNvSpPr/>
          <p:nvPr/>
        </p:nvSpPr>
        <p:spPr>
          <a:xfrm rot="16200000">
            <a:off x="6721410" y="1128032"/>
            <a:ext cx="273180" cy="3810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itchFamily="49" charset="0"/>
              </a:rPr>
              <a:t>Write-only allows </a:t>
            </a:r>
            <a:r>
              <a:rPr lang="en-US" sz="3600" dirty="0" err="1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 err="1">
                <a:cs typeface="Courier New" pitchFamily="49" charset="0"/>
              </a:rPr>
              <a:t>contravariant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conservatively disallows this subtyping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67656" y="1676400"/>
            <a:ext cx="10118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Number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98726" y="2438400"/>
            <a:ext cx="11496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Integer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673563" y="2076510"/>
            <a:ext cx="0" cy="36189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81800" y="1676400"/>
            <a:ext cx="1838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List&lt;Number&gt;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12870" y="2450910"/>
            <a:ext cx="19768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List&lt;Integer&gt;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2255" y="3194832"/>
            <a:ext cx="1691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contravariance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 rot="16200000">
            <a:off x="6721410" y="1128032"/>
            <a:ext cx="273180" cy="3810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>
            <a:stCxn id="12" idx="2"/>
            <a:endCxn id="13" idx="0"/>
          </p:cNvCxnSpPr>
          <p:nvPr/>
        </p:nvCxnSpPr>
        <p:spPr>
          <a:xfrm flipH="1">
            <a:off x="7701282" y="2045732"/>
            <a:ext cx="1" cy="4051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Co- and Contra-variance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In general,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2000" dirty="0">
                <a:cs typeface="Courier New" pitchFamily="49" charset="0"/>
              </a:rPr>
              <a:t> should be</a:t>
            </a:r>
          </a:p>
          <a:p>
            <a:pPr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covariant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cs typeface="Courier New" pitchFamily="49" charset="0"/>
              </a:rPr>
              <a:t> only appears as a return value</a:t>
            </a:r>
          </a:p>
          <a:p>
            <a:pPr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contravariant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cs typeface="Courier New" pitchFamily="49" charset="0"/>
              </a:rPr>
              <a:t> only appears as an argument</a:t>
            </a:r>
          </a:p>
          <a:p>
            <a:pPr>
              <a:spcBef>
                <a:spcPts val="0"/>
              </a:spcBef>
            </a:pP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Some languages (e.g., Scala and C#) allow this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cs typeface="Courier New" pitchFamily="49" charset="0"/>
              </a:rPr>
              <a:t>Java does not</a:t>
            </a:r>
            <a:r>
              <a:rPr lang="en-US" sz="2000" dirty="0">
                <a:cs typeface="Courier New" pitchFamily="49" charset="0"/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cannot substitute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&lt;T1&gt;</a:t>
            </a:r>
            <a:r>
              <a:rPr lang="en-US" sz="2000" dirty="0">
                <a:cs typeface="Courier New" pitchFamily="49" charset="0"/>
              </a:rPr>
              <a:t> for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&lt;T2&gt;</a:t>
            </a:r>
            <a:r>
              <a:rPr lang="en-US" sz="2000" dirty="0">
                <a:cs typeface="Courier New" pitchFamily="49" charset="0"/>
              </a:rPr>
              <a:t> unless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>
                <a:cs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T2</a:t>
            </a:r>
            <a:endParaRPr lang="en-US" sz="2000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8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Pre-generic Collection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Checking types were correct was done at run-time.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h.put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”, new Integer(3));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(Integer)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 compiler help to ensure type constraints are satisfied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99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/>
              <a:t> are not subtype-related</a:t>
            </a:r>
          </a:p>
          <a:p>
            <a:endParaRPr lang="en-US" sz="2000" dirty="0"/>
          </a:p>
          <a:p>
            <a:r>
              <a:rPr lang="en-US" sz="2000" dirty="0"/>
              <a:t>There is “as expected” subtyping on the generic types themselves</a:t>
            </a:r>
          </a:p>
          <a:p>
            <a:endParaRPr lang="en-US" sz="2000" dirty="0"/>
          </a:p>
          <a:p>
            <a:r>
              <a:rPr lang="en-US" sz="2000" dirty="0"/>
              <a:t>Example: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/>
              <a:t> extends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/>
              <a:t>, then 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bounds</a:t>
            </a:r>
            <a:r>
              <a:rPr lang="en-US" sz="2000" dirty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14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What is the best type for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>
                <a:latin typeface="+mj-lt"/>
              </a:rPr>
              <a:t>’s</a:t>
            </a:r>
            <a:r>
              <a:rPr lang="en-GB" sz="2000" dirty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… while allowing correct implementations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481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does not let clients pass other collections, like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better: use a </a:t>
            </a:r>
            <a:r>
              <a:rPr lang="en-GB" sz="2000" dirty="0" err="1"/>
              <a:t>supertype</a:t>
            </a:r>
            <a:r>
              <a:rPr lang="en-GB" sz="2000" dirty="0"/>
              <a:t> interface with just what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needs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Still 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cannot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that should be okay because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only need to read from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but Java does not allow it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2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The fix: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>
                <a:latin typeface="+mj-lt"/>
              </a:rPr>
              <a:t>can</a:t>
            </a:r>
            <a:r>
              <a:rPr lang="en-GB" sz="2000" dirty="0">
                <a:latin typeface="+mj-lt"/>
              </a:rPr>
              <a:t>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won’t know what element type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/>
              <a:t> is, but will know it is a subtype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it cannot add anything to collection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but this is enough to implement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Generic methods get around invariance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You cannot pass List&lt;Integer&gt; to method expecting List&lt;Number&gt;</a:t>
            </a:r>
          </a:p>
          <a:p>
            <a:pPr lvl="1"/>
            <a:r>
              <a:rPr lang="en-US" sz="2000" dirty="0"/>
              <a:t>Java subtyping is invariant with respect to type parameters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Get around it by making your </a:t>
            </a:r>
            <a:r>
              <a:rPr lang="en-US" sz="2000" b="1" dirty="0"/>
              <a:t>method</a:t>
            </a:r>
            <a:r>
              <a:rPr lang="en-US" sz="2000" dirty="0"/>
              <a:t> generic: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 extends 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double s = 0;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s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s;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897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copy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Now we can do this (which is more general):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4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Alternative: Many, Many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… and many, many more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5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</a:t>
            </a:r>
            <a:r>
              <a:rPr lang="en-US" i="1" dirty="0">
                <a:solidFill>
                  <a:srgbClr val="7030A0"/>
                </a:solidFill>
              </a:rPr>
              <a:t>love</a:t>
            </a:r>
            <a:r>
              <a:rPr lang="en-US" dirty="0"/>
              <a:t>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/>
              <a:t>avoid getting lost in details (readability)</a:t>
            </a:r>
          </a:p>
          <a:p>
            <a:pPr lvl="1"/>
            <a:r>
              <a:rPr lang="en-US" sz="2000" dirty="0"/>
              <a:t>permit details to change later on (changeability)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Give a </a:t>
            </a:r>
            <a:r>
              <a:rPr lang="en-US" sz="2000" i="1" dirty="0">
                <a:solidFill>
                  <a:schemeClr val="accent2"/>
                </a:solidFill>
              </a:rPr>
              <a:t>meaningful name</a:t>
            </a:r>
            <a:r>
              <a:rPr lang="en-US" sz="2000" dirty="0"/>
              <a:t> to a concept (readability)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Permit </a:t>
            </a:r>
            <a:r>
              <a:rPr lang="en-US" sz="2000" i="1" dirty="0">
                <a:solidFill>
                  <a:schemeClr val="accent2"/>
                </a:solidFill>
              </a:rPr>
              <a:t>reuse</a:t>
            </a:r>
            <a:r>
              <a:rPr lang="en-US" sz="2000" dirty="0"/>
              <a:t> in new contexts</a:t>
            </a:r>
          </a:p>
          <a:p>
            <a:pPr lvl="1"/>
            <a:r>
              <a:rPr lang="en-US" sz="2000" dirty="0"/>
              <a:t>avoid duplication:  error-prone, confusing, less changeable</a:t>
            </a:r>
          </a:p>
          <a:p>
            <a:pPr lvl="1"/>
            <a:r>
              <a:rPr lang="en-US" sz="2000" dirty="0"/>
              <a:t>save reimplementation effort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computation</a:t>
            </a:r>
            <a:r>
              <a:rPr lang="en-US" sz="2000" dirty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data</a:t>
            </a:r>
            <a:r>
              <a:rPr lang="en-US" sz="2000" dirty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 p1, p2;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types</a:t>
            </a:r>
            <a:r>
              <a:rPr lang="en-US" sz="2000" dirty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Related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… and many, many more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// </a:t>
            </a:r>
            <a:r>
              <a:rPr lang="en-US" sz="2000" i="1" dirty="0">
                <a:solidFill>
                  <a:srgbClr val="7030A0"/>
                </a:solidFill>
              </a:rPr>
              <a:t>abstracts</a:t>
            </a:r>
            <a:r>
              <a:rPr lang="en-US" sz="2000" dirty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analogous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a </a:t>
            </a:r>
            <a:r>
              <a:rPr lang="en-US" sz="2000" b="1" i="1" dirty="0">
                <a:solidFill>
                  <a:schemeClr val="accent6"/>
                </a:solidFill>
              </a:rPr>
              <a:t>(formal)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.AppleSystemUIFont" charset="-120"/>
              <a:buChar char="-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Symbol"/>
              </a:rPr>
              <a:t>-&gt;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rgbClr val="C00000"/>
                </a:solidFill>
              </a:rPr>
              <a:t>type</a:t>
            </a:r>
            <a:r>
              <a:rPr lang="en-US" sz="2000" b="1" i="1" dirty="0">
                <a:solidFill>
                  <a:schemeClr val="accent6"/>
                </a:solidFill>
              </a:rPr>
              <a:t> variable</a:t>
            </a:r>
            <a:r>
              <a:rPr lang="en-US" sz="2000" dirty="0">
                <a:solidFill>
                  <a:schemeClr val="tx1"/>
                </a:solidFill>
              </a:rPr>
              <a:t>,  called a </a:t>
            </a:r>
            <a:r>
              <a:rPr lang="en-US" sz="2000" b="1" i="1" dirty="0">
                <a:solidFill>
                  <a:srgbClr val="C00000"/>
                </a:solidFill>
              </a:rPr>
              <a:t>type</a:t>
            </a:r>
            <a:r>
              <a:rPr lang="en-US" sz="2000" b="1" i="1" dirty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</a:t>
            </a:r>
            <a:r>
              <a:rPr lang="en-US" sz="2000" dirty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.AppleSystemUIFont" charset="-120"/>
              <a:buChar char="-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Symbol"/>
              </a:rPr>
              <a:t>-&gt;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Type</a:t>
            </a:r>
          </a:p>
          <a:p>
            <a:pPr marL="800100" lvl="1" indent="-342900">
              <a:buFont typeface=".AppleSystemUIFont" charset="-120"/>
              <a:buChar char="-"/>
            </a:pPr>
            <a:r>
              <a:rPr lang="en-US" sz="2000" dirty="0">
                <a:solidFill>
                  <a:schemeClr val="tx1"/>
                </a:solidFill>
              </a:rPr>
              <a:t>never just use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>
                <a:solidFill>
                  <a:schemeClr val="tx1"/>
                </a:solidFill>
              </a:rPr>
              <a:t>(allowed for backward-compatibility only)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implements Set&lt;T&gt;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variables are types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429000" y="1524000"/>
            <a:ext cx="1676400" cy="306324"/>
          </a:xfrm>
          <a:prstGeom prst="wedgeRectCallout">
            <a:avLst>
              <a:gd name="adj1" fmla="val -79059"/>
              <a:gd name="adj2" fmla="val 1502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Declaration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71800" y="5255514"/>
            <a:ext cx="1066800" cy="307086"/>
            <a:chOff x="2971800" y="5255514"/>
            <a:chExt cx="1066800" cy="307086"/>
          </a:xfrm>
        </p:grpSpPr>
        <p:sp>
          <p:nvSpPr>
            <p:cNvPr id="9" name="Rectangular Callout 8"/>
            <p:cNvSpPr/>
            <p:nvPr/>
          </p:nvSpPr>
          <p:spPr>
            <a:xfrm>
              <a:off x="3086100" y="5255514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Use</a:t>
              </a: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429096"/>
                <a:gd name="adj2" fmla="val -1048526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Use</a:t>
              </a: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Use</a:t>
              </a: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20765</TotalTime>
  <Words>3093</Words>
  <Application>Microsoft Macintosh PowerPoint</Application>
  <PresentationFormat>On-screen Show (4:3)</PresentationFormat>
  <Paragraphs>578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.AppleSystemUIFont</vt:lpstr>
      <vt:lpstr>Arial</vt:lpstr>
      <vt:lpstr>Courier New</vt:lpstr>
      <vt:lpstr>Times New Roman</vt:lpstr>
      <vt:lpstr>simple</vt:lpstr>
      <vt:lpstr>CSE 331 Software Design &amp; Implementation</vt:lpstr>
      <vt:lpstr>Preface</vt:lpstr>
      <vt:lpstr>Pre-generic Collection Use</vt:lpstr>
      <vt:lpstr>Alternative: Many, Many Classes</vt:lpstr>
      <vt:lpstr>Why we love abstraction</vt:lpstr>
      <vt:lpstr>Varieties of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Co- and Contra-variance</vt:lpstr>
      <vt:lpstr>About the parameters</vt:lpstr>
      <vt:lpstr>Where are we?</vt:lpstr>
      <vt:lpstr>Best type for addAll</vt:lpstr>
      <vt:lpstr>Best type for addAll</vt:lpstr>
      <vt:lpstr>Best type for addAll</vt:lpstr>
      <vt:lpstr>Best type for addAll</vt:lpstr>
      <vt:lpstr>Generic methods get around invariance</vt:lpstr>
      <vt:lpstr>Revisit copy method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332</cp:revision>
  <cp:lastPrinted>2020-11-06T21:01:14Z</cp:lastPrinted>
  <dcterms:created xsi:type="dcterms:W3CDTF">2012-02-17T18:07:42Z</dcterms:created>
  <dcterms:modified xsi:type="dcterms:W3CDTF">2022-05-09T05:08:38Z</dcterms:modified>
</cp:coreProperties>
</file>