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59" r:id="rId2"/>
    <p:sldId id="364" r:id="rId3"/>
    <p:sldId id="376" r:id="rId4"/>
    <p:sldId id="370" r:id="rId5"/>
    <p:sldId id="405" r:id="rId6"/>
    <p:sldId id="415" r:id="rId7"/>
    <p:sldId id="416" r:id="rId8"/>
    <p:sldId id="424" r:id="rId9"/>
    <p:sldId id="421" r:id="rId10"/>
    <p:sldId id="452" r:id="rId11"/>
    <p:sldId id="451" r:id="rId12"/>
    <p:sldId id="456" r:id="rId13"/>
    <p:sldId id="453" r:id="rId14"/>
    <p:sldId id="562" r:id="rId15"/>
    <p:sldId id="598" r:id="rId16"/>
    <p:sldId id="599" r:id="rId17"/>
    <p:sldId id="425" r:id="rId18"/>
    <p:sldId id="563" r:id="rId19"/>
    <p:sldId id="454" r:id="rId20"/>
    <p:sldId id="455" r:id="rId21"/>
    <p:sldId id="585" r:id="rId22"/>
    <p:sldId id="584" r:id="rId23"/>
    <p:sldId id="586" r:id="rId24"/>
    <p:sldId id="591" r:id="rId25"/>
    <p:sldId id="590" r:id="rId26"/>
    <p:sldId id="592" r:id="rId27"/>
    <p:sldId id="539" r:id="rId28"/>
    <p:sldId id="588" r:id="rId29"/>
    <p:sldId id="587" r:id="rId30"/>
    <p:sldId id="594" r:id="rId31"/>
    <p:sldId id="593" r:id="rId32"/>
    <p:sldId id="589" r:id="rId33"/>
    <p:sldId id="459" r:id="rId34"/>
    <p:sldId id="460" r:id="rId35"/>
    <p:sldId id="461" r:id="rId36"/>
    <p:sldId id="478" r:id="rId37"/>
    <p:sldId id="462" r:id="rId38"/>
    <p:sldId id="463" r:id="rId39"/>
    <p:sldId id="464" r:id="rId40"/>
    <p:sldId id="465" r:id="rId41"/>
    <p:sldId id="466" r:id="rId42"/>
    <p:sldId id="596" r:id="rId43"/>
    <p:sldId id="597" r:id="rId44"/>
    <p:sldId id="595" r:id="rId45"/>
    <p:sldId id="467" r:id="rId46"/>
    <p:sldId id="468" r:id="rId47"/>
    <p:sldId id="469" r:id="rId48"/>
    <p:sldId id="470" r:id="rId49"/>
    <p:sldId id="471" r:id="rId50"/>
    <p:sldId id="472" r:id="rId51"/>
    <p:sldId id="473" r:id="rId52"/>
    <p:sldId id="474" r:id="rId53"/>
    <p:sldId id="374" r:id="rId54"/>
    <p:sldId id="476" r:id="rId55"/>
    <p:sldId id="477" r:id="rId56"/>
  </p:sldIdLst>
  <p:sldSz cx="9144000" cy="6858000" type="screen4x3"/>
  <p:notesSz cx="6934200" cy="9220200"/>
  <p:custDataLst>
    <p:tags r:id="rId5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53" autoAdjust="0"/>
    <p:restoredTop sz="84499" autoAdjust="0"/>
  </p:normalViewPr>
  <p:slideViewPr>
    <p:cSldViewPr>
      <p:cViewPr varScale="1">
        <p:scale>
          <a:sx n="124" d="100"/>
          <a:sy n="124" d="100"/>
        </p:scale>
        <p:origin x="17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8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Generics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powerful) compared to</a:t>
            </a: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More powerful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b="1" i="1" dirty="0">
                <a:latin typeface="+mj-lt"/>
                <a:cs typeface="Courier New" panose="02070309020205020404" pitchFamily="49" charset="0"/>
              </a:rPr>
              <a:t>anonymous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7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any type: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/>
              <a:t>, …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 much more restrictive:</a:t>
            </a:r>
          </a:p>
          <a:p>
            <a:pPr lvl="2"/>
            <a:r>
              <a:rPr lang="en-US" sz="2000" dirty="0"/>
              <a:t>e.g.,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/>
              <a:t>&gt;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Number&gt;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/>
              <a:t>,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first version is much more restrictive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4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</a:rPr>
              <a:t>No change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</a:rPr>
              <a:t> used </a:t>
            </a:r>
            <a:r>
              <a:rPr lang="en-US" sz="2000" i="1" dirty="0">
                <a:latin typeface="+mj-lt"/>
              </a:rPr>
              <a:t>more than once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</a:rPr>
              <a:t>must choose a name to say that two types must match</a:t>
            </a: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6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b="1" i="1" dirty="0">
                <a:latin typeface="+mj-lt"/>
                <a:cs typeface="Courier New" panose="02070309020205020404" pitchFamily="49" charset="0"/>
              </a:rPr>
              <a:t>anonymous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only once (no need to give it a name)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4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superclass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Wildcard can have lower bounds instead of upper bounds!</a:t>
            </a:r>
            <a:endParaRPr lang="en-US" sz="2000" i="1" dirty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says that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must be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or a superclass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581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cs typeface="Courier New" panose="02070309020205020404" pitchFamily="49" charset="0"/>
              </a:rPr>
              <a:t>Upper Bound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Number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075FD-F6CE-281E-C719-91438BDB8022}"/>
              </a:ext>
            </a:extLst>
          </p:cNvPr>
          <p:cNvSpPr txBox="1"/>
          <p:nvPr/>
        </p:nvSpPr>
        <p:spPr>
          <a:xfrm>
            <a:off x="1999600" y="4079755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A16F3-D14C-CEBA-69C6-466D8237A3A7}"/>
              </a:ext>
            </a:extLst>
          </p:cNvPr>
          <p:cNvSpPr txBox="1"/>
          <p:nvPr/>
        </p:nvSpPr>
        <p:spPr>
          <a:xfrm>
            <a:off x="2057400" y="4854265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CB748F-B9A9-38BA-D7C7-6C4A83D72C55}"/>
              </a:ext>
            </a:extLst>
          </p:cNvPr>
          <p:cNvCxnSpPr>
            <a:stCxn id="7" idx="0"/>
            <a:endCxn id="6" idx="2"/>
          </p:cNvCxnSpPr>
          <p:nvPr/>
        </p:nvCxnSpPr>
        <p:spPr>
          <a:xfrm flipH="1" flipV="1">
            <a:off x="2511920" y="4479865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8CC661F-28C1-F18F-1A15-8F75D4888360}"/>
              </a:ext>
            </a:extLst>
          </p:cNvPr>
          <p:cNvSpPr txBox="1"/>
          <p:nvPr/>
        </p:nvSpPr>
        <p:spPr>
          <a:xfrm>
            <a:off x="2057400" y="3291521"/>
            <a:ext cx="86754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Object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08009E-0082-9E7F-0274-6F2BF301CB5C}"/>
              </a:ext>
            </a:extLst>
          </p:cNvPr>
          <p:cNvCxnSpPr/>
          <p:nvPr/>
        </p:nvCxnSpPr>
        <p:spPr>
          <a:xfrm flipH="1" flipV="1">
            <a:off x="2511919" y="3698493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1F4BBB7-8500-F097-9E43-E9AF30F4105C}"/>
              </a:ext>
            </a:extLst>
          </p:cNvPr>
          <p:cNvSpPr txBox="1"/>
          <p:nvPr/>
        </p:nvSpPr>
        <p:spPr>
          <a:xfrm>
            <a:off x="5885800" y="4071651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ECBCD-60C4-04F6-C696-1013E27AE700}"/>
              </a:ext>
            </a:extLst>
          </p:cNvPr>
          <p:cNvSpPr txBox="1"/>
          <p:nvPr/>
        </p:nvSpPr>
        <p:spPr>
          <a:xfrm>
            <a:off x="5943600" y="4846161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3894683-86C3-A2A6-5AE3-887CDB5610A9}"/>
              </a:ext>
            </a:extLst>
          </p:cNvPr>
          <p:cNvCxnSpPr>
            <a:stCxn id="12" idx="0"/>
            <a:endCxn id="11" idx="2"/>
          </p:cNvCxnSpPr>
          <p:nvPr/>
        </p:nvCxnSpPr>
        <p:spPr>
          <a:xfrm flipH="1" flipV="1">
            <a:off x="6398120" y="4471761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6B3307E-98AF-1984-F7F5-37FCDB7BEF12}"/>
              </a:ext>
            </a:extLst>
          </p:cNvPr>
          <p:cNvSpPr txBox="1"/>
          <p:nvPr/>
        </p:nvSpPr>
        <p:spPr>
          <a:xfrm>
            <a:off x="5943600" y="3283417"/>
            <a:ext cx="86754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Object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6C01DB-3D32-B435-CB0A-5F2029236FBC}"/>
              </a:ext>
            </a:extLst>
          </p:cNvPr>
          <p:cNvCxnSpPr/>
          <p:nvPr/>
        </p:nvCxnSpPr>
        <p:spPr>
          <a:xfrm flipH="1" flipV="1">
            <a:off x="6398119" y="3690389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156AF68-9F08-C2BD-7FE1-0C126A66D897}"/>
              </a:ext>
            </a:extLst>
          </p:cNvPr>
          <p:cNvSpPr txBox="1">
            <a:spLocks/>
          </p:cNvSpPr>
          <p:nvPr/>
        </p:nvSpPr>
        <p:spPr bwMode="auto">
          <a:xfrm>
            <a:off x="4000500" y="1595026"/>
            <a:ext cx="464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 dirty="0">
                <a:cs typeface="Courier New" panose="02070309020205020404" pitchFamily="49" charset="0"/>
              </a:rPr>
              <a:t>Lower bound</a:t>
            </a:r>
          </a:p>
          <a:p>
            <a:pPr marL="0" indent="0" algn="ctr">
              <a:buFontTx/>
              <a:buNone/>
            </a:pPr>
            <a:r>
              <a:rPr lang="en-US" sz="20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? super Number</a:t>
            </a:r>
          </a:p>
          <a:p>
            <a:pPr marL="457200" lvl="1" indent="0" algn="ctr">
              <a:buFontTx/>
              <a:buNone/>
            </a:pPr>
            <a:endParaRPr lang="en-US" sz="20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A20F1E25-612F-BB13-185A-264BAB5B062E}"/>
              </a:ext>
            </a:extLst>
          </p:cNvPr>
          <p:cNvSpPr/>
          <p:nvPr/>
        </p:nvSpPr>
        <p:spPr>
          <a:xfrm rot="5400000">
            <a:off x="5010084" y="2412875"/>
            <a:ext cx="2706152" cy="1904080"/>
          </a:xfrm>
          <a:prstGeom prst="arc">
            <a:avLst>
              <a:gd name="adj1" fmla="val 16200000"/>
              <a:gd name="adj2" fmla="val 5528853"/>
            </a:avLst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6255C5A2-35F8-ACFB-CA7D-8EA49392158C}"/>
              </a:ext>
            </a:extLst>
          </p:cNvPr>
          <p:cNvSpPr/>
          <p:nvPr/>
        </p:nvSpPr>
        <p:spPr>
          <a:xfrm rot="16200000">
            <a:off x="1158843" y="4248084"/>
            <a:ext cx="2706152" cy="1904080"/>
          </a:xfrm>
          <a:prstGeom prst="arc">
            <a:avLst>
              <a:gd name="adj1" fmla="val 16200000"/>
              <a:gd name="adj2" fmla="val 5528853"/>
            </a:avLst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63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First version: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More general version: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Why this works: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2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PECS: </a:t>
            </a:r>
            <a:r>
              <a:rPr lang="en-US" u="sng" dirty="0"/>
              <a:t>P</a:t>
            </a:r>
            <a:r>
              <a:rPr lang="en-US" dirty="0"/>
              <a:t>roducer </a:t>
            </a:r>
            <a:r>
              <a:rPr lang="en-US" u="sng" dirty="0"/>
              <a:t>E</a:t>
            </a:r>
            <a:r>
              <a:rPr lang="en-US" dirty="0"/>
              <a:t>xtends, </a:t>
            </a:r>
            <a:r>
              <a:rPr lang="en-US" u="sng" dirty="0"/>
              <a:t>C</a:t>
            </a:r>
            <a:r>
              <a:rPr lang="en-US" dirty="0"/>
              <a:t>onsumer </a:t>
            </a:r>
            <a:r>
              <a:rPr lang="en-US" u="sng" dirty="0"/>
              <a:t>S</a:t>
            </a:r>
            <a:r>
              <a:rPr lang="en-US" dirty="0"/>
              <a:t>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Should you use </a:t>
            </a:r>
            <a:r>
              <a:rPr lang="en-US" sz="2000" b="1" dirty="0">
                <a:latin typeface="Courier New"/>
                <a:cs typeface="Courier New"/>
              </a:rPr>
              <a:t>extends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super</a:t>
            </a:r>
            <a:r>
              <a:rPr lang="en-US" sz="2000" dirty="0"/>
              <a:t> or neither?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(from a </a:t>
            </a:r>
            <a:r>
              <a:rPr lang="en-US" sz="2000" i="1" dirty="0"/>
              <a:t>producer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subtype</a:t>
            </a:r>
          </a:p>
          <a:p>
            <a:pPr lvl="2"/>
            <a:r>
              <a:rPr lang="en-US" sz="2000" dirty="0"/>
              <a:t>(the co-variant subtyping case)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super T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(into a </a:t>
            </a:r>
            <a:r>
              <a:rPr lang="en-US" sz="2000" i="1" dirty="0"/>
              <a:t>consumer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supertype</a:t>
            </a:r>
          </a:p>
          <a:p>
            <a:pPr lvl="2"/>
            <a:r>
              <a:rPr lang="en-US" sz="2000" dirty="0"/>
              <a:t>(the contra-variant subtyping case)</a:t>
            </a:r>
          </a:p>
          <a:p>
            <a:pPr lvl="1"/>
            <a:r>
              <a:rPr lang="en-US" sz="2000" dirty="0"/>
              <a:t>use neither (just </a:t>
            </a:r>
            <a:r>
              <a:rPr lang="en-US" sz="2000" b="1" dirty="0">
                <a:latin typeface="Courier New"/>
                <a:cs typeface="Courier New"/>
              </a:rPr>
              <a:t>T</a:t>
            </a:r>
            <a:r>
              <a:rPr lang="en-US" sz="2000" dirty="0"/>
              <a:t>, not </a:t>
            </a: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dirty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</a:p>
          <a:p>
            <a:pPr lvl="2"/>
            <a:r>
              <a:rPr lang="en-US" sz="2000" dirty="0"/>
              <a:t>can’t be as flexible here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5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implements Set&lt;T&gt; {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sz="2000" dirty="0">
                <a:cs typeface="Courier New"/>
              </a:rPr>
              <a:t>As we’ve seen, lower-bound </a:t>
            </a:r>
            <a:r>
              <a:rPr lang="en-US" sz="2000" b="1" dirty="0">
                <a:latin typeface="Courier New"/>
                <a:cs typeface="Courier New"/>
              </a:rPr>
              <a:t>? super T </a:t>
            </a:r>
            <a:r>
              <a:rPr lang="en-US" sz="2000" dirty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Upper-bound </a:t>
            </a:r>
            <a:r>
              <a:rPr lang="en-US" sz="2000" b="1" dirty="0">
                <a:latin typeface="Courier New"/>
                <a:cs typeface="Courier New"/>
              </a:rPr>
              <a:t>? extends T</a:t>
            </a:r>
            <a:r>
              <a:rPr lang="en-US" sz="2000" dirty="0">
                <a:latin typeface="+mj-lt"/>
                <a:cs typeface="Courier New"/>
              </a:rPr>
              <a:t> could be rewritten without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But lower-bound is </a:t>
            </a:r>
            <a:r>
              <a:rPr lang="en-US" sz="2000" i="1" dirty="0">
                <a:latin typeface="+mj-lt"/>
                <a:cs typeface="Courier New"/>
              </a:rPr>
              <a:t>only</a:t>
            </a:r>
            <a:r>
              <a:rPr lang="en-US" sz="2000" dirty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r>
              <a:rPr lang="en-US" altLang="ja-JP" sz="2000" dirty="0"/>
              <a:t>¯\_(</a:t>
            </a:r>
            <a:r>
              <a:rPr lang="ja-JP" altLang="en-US" sz="2000" dirty="0"/>
              <a:t>ツ</a:t>
            </a:r>
            <a:r>
              <a:rPr lang="en-US" altLang="ja-JP" sz="2000" dirty="0"/>
              <a:t>)_/¯</a:t>
            </a:r>
            <a:endParaRPr lang="en-US" sz="2000" dirty="0">
              <a:latin typeface="+mj-lt"/>
              <a:cs typeface="Courier New"/>
            </a:endParaRP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8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66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26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7400" y="34290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27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A1256F-4671-6140-89A2-248823C5A51B}"/>
              </a:ext>
            </a:extLst>
          </p:cNvPr>
          <p:cNvCxnSpPr/>
          <p:nvPr/>
        </p:nvCxnSpPr>
        <p:spPr>
          <a:xfrm>
            <a:off x="5867400" y="34290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467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8537" y="37832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1642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8537" y="44690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4773881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A1256F-4671-6140-89A2-248823C5A51B}"/>
              </a:ext>
            </a:extLst>
          </p:cNvPr>
          <p:cNvCxnSpPr/>
          <p:nvPr/>
        </p:nvCxnSpPr>
        <p:spPr>
          <a:xfrm>
            <a:off x="5867400" y="34290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565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51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56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9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68890"/>
            <a:ext cx="8305800" cy="283191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extends Collection&lt;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b="1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contravariant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1918271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1800" y="2692781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2036320" y="2318381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13673" y="1923799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6645" y="2698309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4369036" y="2323909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69035" y="2327334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FC3D74-74D6-8D22-2C35-5631C67BA906}"/>
              </a:ext>
            </a:extLst>
          </p:cNvPr>
          <p:cNvSpPr txBox="1"/>
          <p:nvPr/>
        </p:nvSpPr>
        <p:spPr>
          <a:xfrm>
            <a:off x="6016789" y="1918271"/>
            <a:ext cx="226376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Collection&lt;Integer&gt;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97C0DA-950D-2F3F-7C53-DBB992C520E7}"/>
              </a:ext>
            </a:extLst>
          </p:cNvPr>
          <p:cNvSpPr txBox="1"/>
          <p:nvPr/>
        </p:nvSpPr>
        <p:spPr>
          <a:xfrm>
            <a:off x="6351014" y="2692781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1F1A5D3-D140-21A9-65AA-8F6F19802B52}"/>
              </a:ext>
            </a:extLst>
          </p:cNvPr>
          <p:cNvCxnSpPr>
            <a:stCxn id="14" idx="0"/>
            <a:endCxn id="13" idx="2"/>
          </p:cNvCxnSpPr>
          <p:nvPr/>
        </p:nvCxnSpPr>
        <p:spPr>
          <a:xfrm flipV="1">
            <a:off x="7148669" y="2318381"/>
            <a:ext cx="1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26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BC6C0E-E5F2-2943-9FE9-7B7C75105FBA}"/>
              </a:ext>
            </a:extLst>
          </p:cNvPr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F894AD-AE60-B04C-9997-45849DE01737}"/>
              </a:ext>
            </a:extLst>
          </p:cNvPr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794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96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008" y="0"/>
            <a:ext cx="198999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6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8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2DF66D-6ED9-3442-8917-C84592BC3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9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</a:t>
            </a:r>
            <a:br>
              <a:rPr lang="en-US" sz="2000" dirty="0"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i="1" dirty="0">
                <a:cs typeface="Courier New" panose="02070309020205020404" pitchFamily="49" charset="0"/>
              </a:rPr>
              <a:t>is a subtype</a:t>
            </a:r>
            <a:r>
              <a:rPr lang="en-US" sz="2000" dirty="0">
                <a:cs typeface="Courier New" panose="02070309020205020404" pitchFamily="49" charset="0"/>
              </a:rPr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(covariant subtyping)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</a:rPr>
              <a:t>not true subtyping: the subtype does not support setting an array element to hold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/>
              <a:t> (spoiler: throws an exception)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Java (and C#) made this decision in pre-generics days</a:t>
            </a:r>
          </a:p>
          <a:p>
            <a:pPr lvl="2"/>
            <a:r>
              <a:rPr lang="en-US" sz="2000" dirty="0">
                <a:latin typeface="+mj-lt"/>
              </a:rPr>
              <a:t>needed to write reusable sorting routines, etc.</a:t>
            </a:r>
          </a:p>
          <a:p>
            <a:pPr lvl="2"/>
            <a:r>
              <a:rPr lang="en-US" altLang="ja-JP" sz="2000" dirty="0"/>
              <a:t>also ¯\_(</a:t>
            </a:r>
            <a:r>
              <a:rPr lang="ja-JP" altLang="en-US" sz="2000" dirty="0"/>
              <a:t>ツ</a:t>
            </a:r>
            <a:r>
              <a:rPr lang="en-US" altLang="ja-JP" sz="2000" dirty="0"/>
              <a:t>)_/¯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5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… swap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7358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Floyd",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"The Wall", …);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705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/>
              <a:t>Java normally guarantees run-time type is a subtype of the compile-time type</a:t>
            </a:r>
          </a:p>
          <a:p>
            <a:pPr lvl="1"/>
            <a:r>
              <a:rPr lang="en-US" sz="2000" dirty="0"/>
              <a:t>this was violated for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/>
              <a:t>To preserve the guarantee, Java must never get that far:</a:t>
            </a:r>
          </a:p>
          <a:p>
            <a:pPr lvl="1"/>
            <a:r>
              <a:rPr lang="en-US" sz="2000" dirty="0"/>
              <a:t>each array “knows” its actual run-time type (e.g.,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[]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trying to store a supertype into an index causes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r>
              <a:rPr lang="en-US" sz="2000" dirty="0"/>
              <a:t> (at run time)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/>
              <a:t>So the body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would raise an exception</a:t>
            </a:r>
          </a:p>
          <a:p>
            <a:pPr lvl="1"/>
            <a:r>
              <a:rPr lang="en-US" sz="2000" dirty="0"/>
              <a:t>even though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is entirely reasonable</a:t>
            </a:r>
          </a:p>
          <a:p>
            <a:pPr lvl="2"/>
            <a:r>
              <a:rPr lang="en-US" sz="2000" dirty="0"/>
              <a:t>and fine for plenty of “careful” clients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/>
              <a:t>(array-reads never fail this way – why?)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beware careful with array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Consequences of invariant subtyping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C00000"/>
                </a:solidFill>
                <a:cs typeface="Courier New" pitchFamily="49" charset="0"/>
              </a:rPr>
              <a:t>Cannot</a:t>
            </a:r>
            <a:r>
              <a:rPr lang="en-US" sz="20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pass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List&lt;Double&gt;</a:t>
            </a:r>
            <a:r>
              <a:rPr lang="en-US" sz="2000" dirty="0">
                <a:cs typeface="Courier New" pitchFamily="49" charset="0"/>
              </a:rPr>
              <a:t> to this method!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List&lt;Double&gt;</a:t>
            </a:r>
            <a:r>
              <a:rPr lang="en-US" sz="2000" dirty="0">
                <a:cs typeface="Courier New" pitchFamily="49" charset="0"/>
              </a:rPr>
              <a:t> is not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casts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9E080A-E1B5-164E-851D-554599795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008" y="0"/>
            <a:ext cx="198999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104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at runtime, becomes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List&lt;Object&gt;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/>
              <a:t>Generics are purely a </a:t>
            </a:r>
            <a:r>
              <a:rPr lang="en-US" sz="2000" b="1" i="1" dirty="0">
                <a:solidFill>
                  <a:srgbClr val="C00000"/>
                </a:solidFill>
              </a:rPr>
              <a:t>compiler</a:t>
            </a:r>
            <a:r>
              <a:rPr lang="en-US" sz="2000" dirty="0"/>
              <a:t> feature!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3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9580-5EAA-FEB6-2E1A-2187EE76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Type erasure example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5C6B714-A522-9A7C-BB6C-03B4C4BC3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02155"/>
            <a:ext cx="7772400" cy="3691889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C2C6A-DC60-8B39-09EC-5123D7D3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CSE 331 Spring 2022</a:t>
            </a:r>
          </a:p>
          <a:p>
            <a:pPr>
              <a:spcAft>
                <a:spcPts val="600"/>
              </a:spcAft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52EBE-4581-5F54-2162-B8E6B110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48DACF16-E0F0-4B7F-BDAB-0ED6A37A383D}" type="slidenum">
              <a:rPr lang="en-US" smtClean="0"/>
              <a:pPr>
                <a:spcAft>
                  <a:spcPts val="600"/>
                </a:spcAft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004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9580-5EAA-FEB6-2E1A-2187EE76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Type erasure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C2C6A-DC60-8B39-09EC-5123D7D3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CSE 331 Spring 2022</a:t>
            </a:r>
          </a:p>
          <a:p>
            <a:pPr>
              <a:spcAft>
                <a:spcPts val="600"/>
              </a:spcAft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52EBE-4581-5F54-2162-B8E6B110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48DACF16-E0F0-4B7F-BDAB-0ED6A37A383D}" type="slidenum">
              <a:rPr lang="en-US" smtClean="0"/>
              <a:pPr>
                <a:spcAft>
                  <a:spcPts val="600"/>
                </a:spcAft>
                <a:defRPr/>
              </a:pPr>
              <a:t>43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69BDE5-E940-A0DF-204D-6C1E15C02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92007"/>
            <a:ext cx="7620000" cy="2592479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31B7E446-7327-B320-B719-E272E407B1CB}"/>
              </a:ext>
            </a:extLst>
          </p:cNvPr>
          <p:cNvSpPr/>
          <p:nvPr/>
        </p:nvSpPr>
        <p:spPr>
          <a:xfrm>
            <a:off x="5213074" y="3718062"/>
            <a:ext cx="2940326" cy="320537"/>
          </a:xfrm>
          <a:prstGeom prst="frame">
            <a:avLst>
              <a:gd name="adj1" fmla="val 42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2EA0CB54-8235-F0BB-9403-DCC45AD6ED2F}"/>
              </a:ext>
            </a:extLst>
          </p:cNvPr>
          <p:cNvSpPr/>
          <p:nvPr/>
        </p:nvSpPr>
        <p:spPr>
          <a:xfrm>
            <a:off x="5213074" y="4377777"/>
            <a:ext cx="2940326" cy="320537"/>
          </a:xfrm>
          <a:prstGeom prst="frame">
            <a:avLst>
              <a:gd name="adj1" fmla="val 422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65BD125-1396-E404-9DC7-21B322496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/>
              <a:t>Compile-time signature 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add(String)</a:t>
            </a:r>
            <a:r>
              <a:rPr lang="en-US" sz="2000" kern="0" dirty="0"/>
              <a:t> but the bytecodes say…</a:t>
            </a:r>
            <a:endParaRPr lang="en-US" sz="2000" b="1" kern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87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gives backward compatibility (a selling point at time of adoption)</a:t>
            </a:r>
          </a:p>
          <a:p>
            <a:pPr lvl="1"/>
            <a:r>
              <a:rPr lang="en-US" sz="2000" dirty="0"/>
              <a:t>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r>
              <a:rPr lang="en-US" sz="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...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Compiler gives a warning because this is something the runtime system </a:t>
            </a:r>
            <a:r>
              <a:rPr lang="en-US" i="1" dirty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Usually, if you think you need to do this, you're wrong</a:t>
            </a:r>
          </a:p>
          <a:p>
            <a:pPr lvl="1"/>
            <a:r>
              <a:rPr lang="en-US" dirty="0"/>
              <a:t>a real need to do this is extremely rare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can also be cast to any generic type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Java guarantees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holds a (subtype of) the </a:t>
            </a:r>
            <a:r>
              <a:rPr lang="en-US" sz="2000" i="1" dirty="0"/>
              <a:t>raw type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/>
              <a:t>Java does not guarantee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has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elements at run-time</a:t>
            </a:r>
          </a:p>
          <a:p>
            <a:pPr lvl="1"/>
            <a:r>
              <a:rPr lang="en-US" sz="2000" dirty="0"/>
              <a:t>will be true if no unchecked cast warnings are shown</a:t>
            </a:r>
          </a:p>
          <a:p>
            <a:pPr lvl="1"/>
            <a:r>
              <a:rPr lang="en-US" sz="2000" dirty="0"/>
              <a:t>compiler inserts casts to/from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for generics</a:t>
            </a:r>
          </a:p>
          <a:p>
            <a:pPr lvl="2"/>
            <a:r>
              <a:rPr lang="en-US" sz="2000" dirty="0"/>
              <a:t>if these casts fail, </a:t>
            </a:r>
            <a:r>
              <a:rPr lang="en-US" sz="2000" b="1" i="1" dirty="0"/>
              <a:t>hard-to-debug errors result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/>
              <a:t>So, two reasons not to ignore warnings: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You’re violating good style/design/subtyping/generics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You’re risking difficult debugging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46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51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4008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Erasure:  Type arguments do not exist at runtime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D12B83-8DBD-E5B0-B8D3-CAC047D1F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312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66FF"/>
                </a:solidFill>
                <a:cs typeface="Courier New" pitchFamily="49" charset="0"/>
              </a:rPr>
              <a:t>Can</a:t>
            </a:r>
            <a:r>
              <a:rPr lang="en-US" sz="2000" dirty="0">
                <a:cs typeface="Courier New" pitchFamily="49" charset="0"/>
              </a:rPr>
              <a:t> now pass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List&lt;Double&gt;</a:t>
            </a:r>
            <a:r>
              <a:rPr lang="en-US" sz="2000" dirty="0">
                <a:cs typeface="Courier New" pitchFamily="49" charset="0"/>
              </a:rPr>
              <a:t> to this method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Java can see that this is safe by checking the method body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generic methods work around limitations of generic classes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324600" y="2741676"/>
            <a:ext cx="2819400" cy="1222248"/>
          </a:xfrm>
          <a:prstGeom prst="wedgeRectCallout">
            <a:avLst>
              <a:gd name="adj1" fmla="val -121188"/>
              <a:gd name="adj2" fmla="val 688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Works if the type of </a:t>
            </a:r>
            <a:r>
              <a:rPr lang="en-US" sz="2000" dirty="0" err="1">
                <a:solidFill>
                  <a:schemeClr val="tx1"/>
                </a:solidFill>
              </a:rPr>
              <a:t>obj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</a:t>
            </a:r>
            <a:r>
              <a:rPr lang="en-US" sz="2000" dirty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Node&lt;Elephant&gt;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Node&lt;String&gt;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Node&lt;? extends Object&gt;</a:t>
            </a: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45898"/>
              <a:gd name="adj2" fmla="val -7573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13339A-B0C6-CCA3-714F-844108E64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(!(obj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obj;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176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Foo()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= new T();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You cannot create objects or arrays of a parameterized type</a:t>
            </a:r>
          </a:p>
          <a:p>
            <a:pPr lvl="1"/>
            <a:r>
              <a:rPr lang="en-US" dirty="0"/>
              <a:t>type info is not available at runtime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812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 new Object[10]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 (hence the warning)</a:t>
            </a:r>
          </a:p>
          <a:p>
            <a:pPr lvl="1"/>
            <a:r>
              <a:rPr lang="en-US" sz="2000" dirty="0"/>
              <a:t>Effective Java: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931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38161722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clarify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000" dirty="0">
                <a:cs typeface="Courier New" pitchFamily="49" charset="0"/>
              </a:rPr>
              <a:t>Generics always make the client code prettier and safer</a:t>
            </a:r>
          </a:p>
          <a:p>
            <a:r>
              <a:rPr lang="en-US" sz="2000" dirty="0">
                <a:cs typeface="Courier New" pitchFamily="49" charset="0"/>
              </a:rPr>
              <a:t>Generics usually clarify the </a:t>
            </a:r>
            <a:r>
              <a:rPr lang="en-US" sz="2000" i="1" dirty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>
                <a:cs typeface="Courier New" pitchFamily="49" charset="0"/>
              </a:rPr>
              <a:t>(but sometimes </a:t>
            </a:r>
            <a:r>
              <a:rPr lang="en-US" sz="2000" dirty="0" err="1">
                <a:cs typeface="Courier New" pitchFamily="49" charset="0"/>
              </a:rPr>
              <a:t>uglify</a:t>
            </a:r>
            <a:r>
              <a:rPr lang="en-US" sz="2000" dirty="0">
                <a:cs typeface="Courier New" pitchFamily="49" charset="0"/>
              </a:rPr>
              <a:t>:  wildcards, arrays, instantiation)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plus casts in client code</a:t>
            </a:r>
          </a:p>
          <a:p>
            <a:r>
              <a:rPr lang="en-US" sz="2000" dirty="0"/>
              <a:t>→ possibility of run-time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869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Think through whether you </a:t>
            </a:r>
            <a:r>
              <a:rPr lang="en-US" sz="2000" b="1" dirty="0"/>
              <a:t>really need</a:t>
            </a:r>
            <a:r>
              <a:rPr lang="en-US" sz="2000" dirty="0"/>
              <a:t> to make it generic</a:t>
            </a:r>
          </a:p>
          <a:p>
            <a:pPr lvl="1"/>
            <a:r>
              <a:rPr lang="en-US" sz="2000" dirty="0"/>
              <a:t>if it’s not really a container, most likely a </a:t>
            </a:r>
            <a:r>
              <a:rPr lang="en-US" sz="2000" b="1" i="1" dirty="0"/>
              <a:t>mistake</a:t>
            </a:r>
          </a:p>
          <a:p>
            <a:endParaRPr lang="en-US" sz="2000" dirty="0"/>
          </a:p>
          <a:p>
            <a:r>
              <a:rPr lang="en-US" sz="2000" dirty="0"/>
              <a:t>Start by writing a concrete instantiation</a:t>
            </a:r>
          </a:p>
          <a:p>
            <a:pPr lvl="1"/>
            <a:r>
              <a:rPr lang="en-US" sz="2000" dirty="0"/>
              <a:t>get it correct (testing, reasoning, etc.)</a:t>
            </a:r>
          </a:p>
          <a:p>
            <a:pPr lvl="1"/>
            <a:r>
              <a:rPr lang="en-US" sz="2000" dirty="0"/>
              <a:t>consider writing a second concrete version</a:t>
            </a:r>
          </a:p>
          <a:p>
            <a:endParaRPr lang="en-US" sz="2000" dirty="0"/>
          </a:p>
          <a:p>
            <a:r>
              <a:rPr lang="en-US" sz="2000" dirty="0"/>
              <a:t>Generalize it by adding type parameters</a:t>
            </a:r>
          </a:p>
          <a:p>
            <a:pPr lvl="1"/>
            <a:r>
              <a:rPr lang="en-US" sz="2000" dirty="0"/>
              <a:t>think about which types are the same or different</a:t>
            </a:r>
          </a:p>
          <a:p>
            <a:pPr lvl="1"/>
            <a:r>
              <a:rPr lang="en-US" sz="2000" dirty="0"/>
              <a:t>the compiler will help you find errors</a:t>
            </a:r>
          </a:p>
          <a:p>
            <a:endParaRPr lang="en-US" sz="2000" dirty="0"/>
          </a:p>
          <a:p>
            <a:r>
              <a:rPr lang="en-US" sz="2000" dirty="0"/>
              <a:t>It will become easier with practice to write generic from the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1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verbose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Last Time:</a:t>
            </a:r>
          </a:p>
          <a:p>
            <a:pPr lvl="1"/>
            <a:r>
              <a:rPr lang="en-US" sz="2000" dirty="0"/>
              <a:t>how to use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to write reusable code despite invariant subtyping</a:t>
            </a:r>
          </a:p>
          <a:p>
            <a:pPr lvl="1"/>
            <a:r>
              <a:rPr lang="en-US" sz="2000" dirty="0"/>
              <a:t>elegant technique using generic methods</a:t>
            </a:r>
          </a:p>
          <a:p>
            <a:pPr lvl="1"/>
            <a:r>
              <a:rPr lang="en-US" sz="2000" dirty="0"/>
              <a:t>general guidelines for making code as reusable as possible</a:t>
            </a:r>
          </a:p>
          <a:p>
            <a:pPr lvl="2"/>
            <a:r>
              <a:rPr lang="en-US" sz="2000" dirty="0"/>
              <a:t>(though not always the most important consideration)</a:t>
            </a:r>
          </a:p>
          <a:p>
            <a:pPr lvl="1"/>
            <a:endParaRPr lang="en-US" sz="800" dirty="0"/>
          </a:p>
          <a:p>
            <a:pPr marL="0" indent="0">
              <a:buNone/>
            </a:pPr>
            <a:r>
              <a:rPr lang="en-US" sz="2000" dirty="0"/>
              <a:t>Today: </a:t>
            </a:r>
            <a:r>
              <a:rPr lang="en-US" sz="2000" i="1" dirty="0">
                <a:solidFill>
                  <a:schemeClr val="accent2"/>
                </a:solidFill>
              </a:rPr>
              <a:t>Java wildcards</a:t>
            </a:r>
            <a:endParaRPr lang="en-US" sz="2000" dirty="0"/>
          </a:p>
          <a:p>
            <a:pPr lvl="1"/>
            <a:r>
              <a:rPr lang="en-US" sz="2000" dirty="0"/>
              <a:t>essentially provide the same expressiveness</a:t>
            </a:r>
          </a:p>
          <a:p>
            <a:pPr lvl="1"/>
            <a:r>
              <a:rPr lang="en-US" sz="2000" i="1" dirty="0"/>
              <a:t>less verbose</a:t>
            </a:r>
            <a:r>
              <a:rPr lang="en-US" sz="2000" dirty="0"/>
              <a:t>: No need to declare type parameters that would be used only once</a:t>
            </a:r>
          </a:p>
          <a:p>
            <a:pPr lvl="1"/>
            <a:r>
              <a:rPr lang="en-US" sz="2000" i="1" dirty="0"/>
              <a:t>better style</a:t>
            </a:r>
            <a:r>
              <a:rPr lang="en-US" sz="2000" dirty="0"/>
              <a:t> because Java programmers recognize how wildcards are used for common idioms</a:t>
            </a:r>
          </a:p>
          <a:p>
            <a:pPr lvl="2"/>
            <a:r>
              <a:rPr lang="en-US" sz="2000" dirty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3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 marL="0" indent="0"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Can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/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  <a:endParaRPr lang="en-GB" sz="2000" i="1" dirty="0">
              <a:latin typeface="+mj-lt"/>
            </a:endParaRP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Collection&lt;Integer&gt;</a:t>
            </a:r>
            <a:endParaRPr lang="en-GB" sz="2000" dirty="0">
              <a:latin typeface="+mj-lt"/>
            </a:endParaRP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Collection&lt;Integer&gt;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is allowed above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  <a:cs typeface="Courier New" panose="02070309020205020404" pitchFamily="49" charset="0"/>
              </a:rPr>
              <a:t>have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itchFamily="49" charset="0"/>
              </a:rPr>
              <a:t>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wildcards</a:t>
            </a:r>
            <a:r>
              <a:rPr lang="en-US" sz="2000" dirty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21126</TotalTime>
  <Words>4529</Words>
  <Application>Microsoft Macintosh PowerPoint</Application>
  <PresentationFormat>On-screen Show (4:3)</PresentationFormat>
  <Paragraphs>866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Courier New</vt:lpstr>
      <vt:lpstr>Times New Roman</vt:lpstr>
      <vt:lpstr>simple</vt:lpstr>
      <vt:lpstr>CSE 331 Software Design &amp; Implementation</vt:lpstr>
      <vt:lpstr>Generic Classes</vt:lpstr>
      <vt:lpstr>Generics and subtyping</vt:lpstr>
      <vt:lpstr>Consequences of invariant subtyping</vt:lpstr>
      <vt:lpstr>Generic Methods</vt:lpstr>
      <vt:lpstr>Where are we?</vt:lpstr>
      <vt:lpstr>More verbose first</vt:lpstr>
      <vt:lpstr>Best type for addAll</vt:lpstr>
      <vt:lpstr>Where are we?</vt:lpstr>
      <vt:lpstr>Examples</vt:lpstr>
      <vt:lpstr>Wildcards</vt:lpstr>
      <vt:lpstr>? versus Object</vt:lpstr>
      <vt:lpstr>Non-example</vt:lpstr>
      <vt:lpstr>Wildcards</vt:lpstr>
      <vt:lpstr>Wildcards</vt:lpstr>
      <vt:lpstr>Type Bounds</vt:lpstr>
      <vt:lpstr>Revisit copy method</vt:lpstr>
      <vt:lpstr>More examples</vt:lpstr>
      <vt:lpstr>PECS: Producer Extends, Consumer Super</vt:lpstr>
      <vt:lpstr>More on lower bounds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Legal operations on wildcard types</vt:lpstr>
      <vt:lpstr>Where are we?</vt:lpstr>
      <vt:lpstr>Java arrays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Type erasure example</vt:lpstr>
      <vt:lpstr>Type erasure example</vt:lpstr>
      <vt:lpstr>Type erasure</vt:lpstr>
      <vt:lpstr>Generics and casting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Final Thoughts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348</cp:revision>
  <cp:lastPrinted>2020-05-09T00:59:20Z</cp:lastPrinted>
  <dcterms:created xsi:type="dcterms:W3CDTF">2012-02-17T18:07:42Z</dcterms:created>
  <dcterms:modified xsi:type="dcterms:W3CDTF">2022-05-11T06:30:51Z</dcterms:modified>
</cp:coreProperties>
</file>