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9" r:id="rId2"/>
    <p:sldId id="417" r:id="rId3"/>
    <p:sldId id="414" r:id="rId4"/>
    <p:sldId id="416" r:id="rId5"/>
    <p:sldId id="415" r:id="rId6"/>
    <p:sldId id="413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74" r:id="rId16"/>
    <p:sldId id="330" r:id="rId17"/>
    <p:sldId id="331" r:id="rId18"/>
    <p:sldId id="463" r:id="rId19"/>
    <p:sldId id="332" r:id="rId20"/>
    <p:sldId id="333" r:id="rId21"/>
    <p:sldId id="336" r:id="rId22"/>
    <p:sldId id="375" r:id="rId23"/>
    <p:sldId id="338" r:id="rId24"/>
    <p:sldId id="339" r:id="rId25"/>
    <p:sldId id="412" r:id="rId26"/>
    <p:sldId id="396" r:id="rId27"/>
  </p:sldIdLst>
  <p:sldSz cx="9144000" cy="6858000" type="screen4x3"/>
  <p:notesSz cx="6934200" cy="9220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2D050"/>
    <a:srgbClr val="FFFFFF"/>
    <a:srgbClr val="FF2600"/>
    <a:srgbClr val="FFFF99"/>
    <a:srgbClr val="FFFF00"/>
    <a:srgbClr val="009900"/>
    <a:srgbClr val="FF0000"/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75" autoAdjust="0"/>
    <p:restoredTop sz="84558" autoAdjust="0"/>
  </p:normalViewPr>
  <p:slideViewPr>
    <p:cSldViewPr>
      <p:cViewPr varScale="1">
        <p:scale>
          <a:sx n="107" d="100"/>
          <a:sy n="107" d="100"/>
        </p:scale>
        <p:origin x="6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8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98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61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58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68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58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r>
              <a:rPr lang="en-US" dirty="0"/>
              <a:t>consequence of static</a:t>
            </a:r>
            <a:r>
              <a:rPr lang="en-US" baseline="0" dirty="0"/>
              <a:t> dispatch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3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13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31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76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5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6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Not easily changeable</a:t>
            </a:r>
          </a:p>
        </p:txBody>
      </p:sp>
    </p:spTree>
    <p:extLst>
      <p:ext uri="{BB962C8B-B14F-4D97-AF65-F5344CB8AC3E}">
        <p14:creationId xmlns:p14="http://schemas.microsoft.com/office/powerpoint/2010/main" val="472480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20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46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64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3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Subtypes and Subclasses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/>
              <a:t>Inheritance makes adding functionality easy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we run a web store with a class for </a:t>
            </a:r>
            <a:r>
              <a:rPr lang="en-GB" sz="2000" i="1" dirty="0"/>
              <a:t>products…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000" b="1" dirty="0">
                <a:latin typeface="Courier New"/>
                <a:cs typeface="Courier New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title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description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000" b="1" dirty="0">
                <a:latin typeface="Courier New"/>
                <a:cs typeface="Courier New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price;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0.086);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…</a:t>
            </a:r>
            <a:endParaRPr lang="en-GB" sz="2000" b="1" i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 and we need a class for </a:t>
            </a:r>
            <a:r>
              <a:rPr lang="en-GB" sz="2000" i="1" dirty="0"/>
              <a:t>products that are on sale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6599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Copy and Paste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float factor;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*factor)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/>
                <a:cs typeface="Courier New"/>
              </a:rPr>
              <a:t>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0.086);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cs typeface="Courier New" pitchFamily="49" charset="0"/>
              </a:rPr>
              <a:t>Not a good choice. — Why?  (hint: properties of high quality code)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49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Inheritance makes small extensions small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Better: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Product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()*factor);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GB" sz="2000" b="1" i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9665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Benefits of subclassing &amp; inheritance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/>
              <a:t>Don’t repeat unchanged fields and methods</a:t>
            </a:r>
          </a:p>
          <a:p>
            <a:pPr lvl="1"/>
            <a:r>
              <a:rPr lang="en-GB" sz="2000" dirty="0"/>
              <a:t>in implementation:</a:t>
            </a:r>
          </a:p>
          <a:p>
            <a:pPr lvl="2"/>
            <a:r>
              <a:rPr lang="en-GB" sz="2000" dirty="0"/>
              <a:t>simpler maintenance: fix bugs once (changeability)</a:t>
            </a:r>
          </a:p>
          <a:p>
            <a:pPr lvl="1"/>
            <a:r>
              <a:rPr lang="en-US" sz="2000" dirty="0"/>
              <a:t>in specification:</a:t>
            </a:r>
            <a:endParaRPr lang="en-GB" sz="2000" dirty="0"/>
          </a:p>
          <a:p>
            <a:pPr lvl="2"/>
            <a:r>
              <a:rPr lang="en-GB" sz="2000" dirty="0"/>
              <a:t>clients who understand the superclass specification need only study novel parts of the subclass (readability)</a:t>
            </a:r>
          </a:p>
          <a:p>
            <a:pPr lvl="2"/>
            <a:r>
              <a:rPr lang="en-GB" sz="2000" dirty="0"/>
              <a:t>differences not buried under mass of similarities </a:t>
            </a:r>
          </a:p>
          <a:p>
            <a:pPr lvl="1"/>
            <a:r>
              <a:rPr lang="en-US" sz="2000" dirty="0"/>
              <a:t>modularity: can ignore private fields and methods of superclass (if properly designed)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Ability to substitute new implementations (modularity)</a:t>
            </a:r>
          </a:p>
          <a:p>
            <a:pPr lvl="1"/>
            <a:r>
              <a:rPr lang="en-GB" sz="2000" dirty="0"/>
              <a:t>no client code changes required to use new subclasses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293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Subclassing</a:t>
            </a:r>
            <a:r>
              <a:rPr lang="en-GB" dirty="0"/>
              <a:t> can be misused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does not enforce that subclass is a (true) subtype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Poor design can produce subclasses that depend on many implementation details of </a:t>
            </a:r>
            <a:r>
              <a:rPr lang="en-GB" sz="2000" dirty="0" err="1"/>
              <a:t>superclasses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super- and sub-classes are often </a:t>
            </a:r>
            <a:r>
              <a:rPr lang="en-GB" sz="2000" b="1" dirty="0"/>
              <a:t>highly interdependent</a:t>
            </a:r>
            <a:br>
              <a:rPr lang="en-GB" sz="2000" b="1" dirty="0"/>
            </a:br>
            <a:r>
              <a:rPr lang="en-GB" sz="2000" dirty="0"/>
              <a:t>(i.e., tightly coupled)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“fragile base class problem”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Subtyping and implementation inheritance are orthogonal!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subclassing</a:t>
            </a:r>
            <a:r>
              <a:rPr lang="en-GB" sz="2000" dirty="0"/>
              <a:t> gives you both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sometimes you want just one. </a:t>
            </a:r>
            <a:r>
              <a:rPr lang="en-GB" sz="2000" b="1" dirty="0"/>
              <a:t>instead use</a:t>
            </a:r>
            <a:r>
              <a:rPr lang="en-GB" sz="2000" dirty="0"/>
              <a:t>: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interfaces</a:t>
            </a:r>
            <a:r>
              <a:rPr lang="en-GB" sz="2000" dirty="0"/>
              <a:t>: subtyping without inheritance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composition</a:t>
            </a:r>
            <a:r>
              <a:rPr lang="en-GB" sz="2000" dirty="0"/>
              <a:t>: use implementation without subtyping</a:t>
            </a:r>
          </a:p>
          <a:p>
            <a:pPr marL="1657350" lvl="3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can seem less convenient, but often better long-term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26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9718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(Non-)EXAMPLES</a:t>
            </a:r>
          </a:p>
        </p:txBody>
      </p:sp>
    </p:spTree>
    <p:extLst>
      <p:ext uri="{BB962C8B-B14F-4D97-AF65-F5344CB8AC3E}">
        <p14:creationId xmlns:p14="http://schemas.microsoft.com/office/powerpoint/2010/main" val="3816172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every square a rectangle?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size:</a:t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    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w,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dirty="0"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Rectangle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{…}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cs typeface="Courier New" pitchFamily="49" charset="0"/>
              </a:rPr>
              <a:t>What is wrong with these options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>
                <a:cs typeface="Courier New" pitchFamily="49" charset="0"/>
              </a:rPr>
              <a:t> specification?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sets all edges to given size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requires: w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sets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 throws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Square, Rectangle Unrelated (Subtypes)</a:t>
            </a:r>
            <a:endParaRPr lang="en-GB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495800"/>
          </a:xfrm>
          <a:ln/>
        </p:spPr>
        <p:txBody>
          <a:bodyPr>
            <a:noAutofit/>
          </a:bodyPr>
          <a:lstStyle/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 is not 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are expected to have a width and height</a:t>
            </a:r>
            <a:br>
              <a:rPr lang="en-GB" sz="2000" dirty="0"/>
            </a:br>
            <a:r>
              <a:rPr lang="en-GB" sz="2000" dirty="0"/>
              <a:t>that can be mutated independently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 is not 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are expected to have equal widths and heights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/>
              <a:t>Subtyping is not always intuitive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/>
              <a:t>but it forces clear thinking and prevents errors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Solutions: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unrelated (or siblings)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immutable!</a:t>
            </a:r>
          </a:p>
          <a:p>
            <a:pPr lvl="2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recovers elementary-school intuition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83380" y="1425151"/>
            <a:ext cx="1037127" cy="1243768"/>
            <a:chOff x="7683380" y="1425151"/>
            <a:chExt cx="1037127" cy="1243768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7683380" y="1425151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  <a:endParaRPr lang="en-US" sz="2000" dirty="0">
                <a:latin typeface="Arial Unicode MS" pitchFamily="34" charset="-128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7683380" y="2323428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  <a:endParaRPr lang="en-US" sz="2000" dirty="0">
                <a:latin typeface="Arial Unicode MS" pitchFamily="34" charset="-128"/>
              </a:endParaRPr>
            </a:p>
          </p:txBody>
        </p:sp>
        <p:cxnSp>
          <p:nvCxnSpPr>
            <p:cNvPr id="11270" name="AutoShape 6"/>
            <p:cNvCxnSpPr>
              <a:cxnSpLocks noChangeShapeType="1"/>
              <a:stCxn id="11269" idx="0"/>
              <a:endCxn id="11268" idx="2"/>
            </p:cNvCxnSpPr>
            <p:nvPr/>
          </p:nvCxnSpPr>
          <p:spPr bwMode="auto">
            <a:xfrm flipV="1">
              <a:off x="8201944" y="1770642"/>
              <a:ext cx="0" cy="5527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752522" y="3221705"/>
            <a:ext cx="1037127" cy="1243768"/>
            <a:chOff x="5382" y="2430"/>
            <a:chExt cx="720" cy="864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382" y="243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382" y="3054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11278" name="AutoShape 14"/>
            <p:cNvCxnSpPr>
              <a:cxnSpLocks noChangeShapeType="1"/>
              <a:stCxn id="11277" idx="0"/>
              <a:endCxn id="11276" idx="2"/>
            </p:cNvCxnSpPr>
            <p:nvPr/>
          </p:nvCxnSpPr>
          <p:spPr bwMode="auto">
            <a:xfrm flipV="1">
              <a:off x="5742" y="2670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81800" y="4876800"/>
            <a:ext cx="2237265" cy="1219200"/>
            <a:chOff x="6781800" y="4876800"/>
            <a:chExt cx="2237265" cy="1219200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344873" y="4876800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Shape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781800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cxnSp>
          <p:nvCxnSpPr>
            <p:cNvPr id="25" name="AutoShape 14"/>
            <p:cNvCxnSpPr>
              <a:cxnSpLocks noChangeShapeType="1"/>
              <a:stCxn id="24" idx="0"/>
            </p:cNvCxnSpPr>
            <p:nvPr/>
          </p:nvCxnSpPr>
          <p:spPr bwMode="auto">
            <a:xfrm flipV="1">
              <a:off x="7300364" y="5222291"/>
              <a:ext cx="383016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7981938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29" name="AutoShape 14"/>
            <p:cNvCxnSpPr>
              <a:cxnSpLocks noChangeShapeType="1"/>
              <a:stCxn id="28" idx="0"/>
            </p:cNvCxnSpPr>
            <p:nvPr/>
          </p:nvCxnSpPr>
          <p:spPr bwMode="auto">
            <a:xfrm flipH="1" flipV="1">
              <a:off x="8098231" y="5222291"/>
              <a:ext cx="402271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78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61AE2-AEB9-D838-B1A4-FC3C40B0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Immutability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60E00-8F87-15BB-F224-2BC797D08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Seen so far:</a:t>
            </a:r>
          </a:p>
          <a:p>
            <a:pPr marL="0" indent="0">
              <a:buNone/>
            </a:pPr>
            <a:endParaRPr lang="en-US" sz="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No worries about </a:t>
            </a:r>
            <a:r>
              <a:rPr lang="en-US" sz="2000" b="1" dirty="0"/>
              <a:t>representation exposure</a:t>
            </a:r>
          </a:p>
          <a:p>
            <a:pPr marL="857250" lvl="1" indent="-457200"/>
            <a:r>
              <a:rPr lang="en-US" sz="2000" dirty="0"/>
              <a:t>mutable objects need copy-in &amp; copy-out</a:t>
            </a:r>
          </a:p>
          <a:p>
            <a:pPr marL="857250" lvl="1" indent="-457200"/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No worries about </a:t>
            </a:r>
            <a:r>
              <a:rPr lang="en-US" sz="2000" b="1" dirty="0"/>
              <a:t>equals consistency violations</a:t>
            </a:r>
          </a:p>
          <a:p>
            <a:pPr marL="857250" lvl="1" indent="-457200"/>
            <a:r>
              <a:rPr lang="en-US" sz="2000" dirty="0"/>
              <a:t>(no good way to check for this at all!)</a:t>
            </a:r>
          </a:p>
          <a:p>
            <a:pPr marL="857250" lvl="1" indent="-457200"/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 </a:t>
            </a:r>
            <a:r>
              <a:rPr lang="en-US" sz="2000" b="1" dirty="0"/>
              <a:t>Subtyping</a:t>
            </a:r>
            <a:r>
              <a:rPr lang="en-US" sz="2000" dirty="0"/>
              <a:t> relationships more often work as expected</a:t>
            </a:r>
          </a:p>
          <a:p>
            <a:pPr marL="857250" lvl="1" indent="-457200"/>
            <a:r>
              <a:rPr lang="en-US" sz="2000" dirty="0"/>
              <a:t>e.g., Square is then a subtype of Rectangle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C65B2-B018-5397-E90A-B43A4E3C3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2BADA-638E-EDB4-AE01-BF56E52E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64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Inappropriate </a:t>
            </a:r>
            <a:r>
              <a:rPr lang="en-GB" dirty="0" err="1"/>
              <a:t>subtyping</a:t>
            </a:r>
            <a:r>
              <a:rPr lang="en-GB" dirty="0"/>
              <a:t> in the JDK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334000"/>
          </a:xfrm>
        </p:spPr>
        <p:txBody>
          <a:bodyPr>
            <a:noAutofit/>
          </a:bodyPr>
          <a:lstStyle/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){…}</a:t>
            </a:r>
          </a:p>
          <a:p>
            <a:pPr marL="97922" indent="0">
              <a:spcBef>
                <a:spcPts val="0"/>
              </a:spcBef>
              <a:buClr>
                <a:srgbClr val="000000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Object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){…}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0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Keys and values are strings.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 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put(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return (String)get(key);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5185184"/>
            <a:ext cx="5562600" cy="15204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Properties();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tbl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p;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</a:rPr>
              <a:t>tbl.put</a:t>
            </a:r>
            <a:r>
              <a:rPr lang="en-GB" sz="2000" b="1" dirty="0">
                <a:latin typeface="Courier New" pitchFamily="49" charset="0"/>
              </a:rPr>
              <a:t>("One", 1);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</a:rPr>
              <a:t>p.getProperty</a:t>
            </a:r>
            <a:r>
              <a:rPr lang="en-GB" sz="2000" b="1" dirty="0">
                <a:latin typeface="Courier New" pitchFamily="49" charset="0"/>
              </a:rPr>
              <a:t>("One");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crash!</a:t>
            </a:r>
          </a:p>
        </p:txBody>
      </p:sp>
    </p:spTree>
    <p:extLst>
      <p:ext uri="{BB962C8B-B14F-4D97-AF65-F5344CB8AC3E}">
        <p14:creationId xmlns:p14="http://schemas.microsoft.com/office/powerpoint/2010/main" val="1338974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AAE0654-3765-F157-5F83-D70D6EEF64A6}"/>
              </a:ext>
            </a:extLst>
          </p:cNvPr>
          <p:cNvSpPr/>
          <p:nvPr/>
        </p:nvSpPr>
        <p:spPr>
          <a:xfrm>
            <a:off x="762000" y="2381659"/>
            <a:ext cx="7696200" cy="3485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9684E2-F91C-A2DB-E751-CDCBB247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Review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E1483-2CE1-45F9-28F8-49FE2B0C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D4F9C-8B2F-2FEE-C11F-A39A9E44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1BE32E6-AD63-9D3D-D432-D20502AB0319}"/>
              </a:ext>
            </a:extLst>
          </p:cNvPr>
          <p:cNvSpPr/>
          <p:nvPr/>
        </p:nvSpPr>
        <p:spPr>
          <a:xfrm>
            <a:off x="2463952" y="2819397"/>
            <a:ext cx="2662767" cy="266276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BC0A4E8-86FD-3F0B-1306-038B340447BD}"/>
              </a:ext>
            </a:extLst>
          </p:cNvPr>
          <p:cNvSpPr/>
          <p:nvPr/>
        </p:nvSpPr>
        <p:spPr>
          <a:xfrm>
            <a:off x="3933839" y="2804174"/>
            <a:ext cx="2662767" cy="26627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02FAA4-E101-3529-38FC-C1FD391F4054}"/>
              </a:ext>
            </a:extLst>
          </p:cNvPr>
          <p:cNvSpPr txBox="1"/>
          <p:nvPr/>
        </p:nvSpPr>
        <p:spPr>
          <a:xfrm>
            <a:off x="3129120" y="391994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201DAA-F475-40FA-AE15-C24013E9DC9F}"/>
              </a:ext>
            </a:extLst>
          </p:cNvPr>
          <p:cNvSpPr txBox="1"/>
          <p:nvPr/>
        </p:nvSpPr>
        <p:spPr>
          <a:xfrm>
            <a:off x="1205492" y="25885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779694-2593-F180-8395-1E1BB66AB66F}"/>
              </a:ext>
            </a:extLst>
          </p:cNvPr>
          <p:cNvSpPr txBox="1"/>
          <p:nvPr/>
        </p:nvSpPr>
        <p:spPr>
          <a:xfrm>
            <a:off x="5501244" y="390472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C05BD07-86B1-B5BB-582C-ACB5EF280B84}"/>
                  </a:ext>
                </a:extLst>
              </p:cNvPr>
              <p:cNvSpPr txBox="1"/>
              <p:nvPr/>
            </p:nvSpPr>
            <p:spPr>
              <a:xfrm>
                <a:off x="2883725" y="1668146"/>
                <a:ext cx="21018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latin typeface="+mn-lt"/>
                  </a:rPr>
                  <a:t> 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C05BD07-86B1-B5BB-582C-ACB5EF280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725" y="1668146"/>
                <a:ext cx="2101857" cy="461665"/>
              </a:xfrm>
              <a:prstGeom prst="rect">
                <a:avLst/>
              </a:prstGeom>
              <a:blipFill>
                <a:blip r:embed="rId2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441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Violation of rep invariant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class has a simple rep invariant: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keys and values are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/>
              <a:t>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client can treat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as a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put in arbitrary content, break rep invariant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From </a:t>
            </a:r>
            <a:r>
              <a:rPr lang="en-GB" sz="2000" dirty="0" err="1"/>
              <a:t>Javadoc</a:t>
            </a:r>
            <a:r>
              <a:rPr lang="en-GB" sz="2000" dirty="0"/>
              <a:t>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Because Properties inherits from </a:t>
            </a:r>
            <a:r>
              <a:rPr lang="en-GB" sz="2000" i="1" dirty="0" err="1"/>
              <a:t>Hashtable</a:t>
            </a:r>
            <a:r>
              <a:rPr lang="en-GB" sz="2000" i="1" dirty="0"/>
              <a:t>, the put and </a:t>
            </a:r>
            <a:r>
              <a:rPr lang="en-GB" sz="2000" i="1" dirty="0" err="1"/>
              <a:t>putAll</a:t>
            </a:r>
            <a:r>
              <a:rPr lang="en-GB" sz="2000" i="1" dirty="0"/>
              <a:t> methods can be applied to a Properties object. ... If the store or save method is called on a "compromised" Properties object that contains a non-String key or value, </a:t>
            </a:r>
            <a:r>
              <a:rPr lang="en-GB" sz="2000" i="1" dirty="0">
                <a:solidFill>
                  <a:srgbClr val="C00000"/>
                </a:solidFill>
              </a:rPr>
              <a:t>the call will fail</a:t>
            </a:r>
            <a:r>
              <a:rPr lang="en-GB" sz="2000" i="1" dirty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4400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Solution:  Composition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8006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  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(String)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000" dirty="0"/>
              <a:t>Now, there are no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get</a:t>
            </a:r>
            <a:r>
              <a:rPr lang="en-US" sz="2000" dirty="0"/>
              <a:t> and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put</a:t>
            </a:r>
            <a:r>
              <a:rPr lang="en-US" sz="2000" dirty="0"/>
              <a:t> methods on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Properties</a:t>
            </a:r>
            <a:r>
              <a:rPr lang="en-US" sz="2000" dirty="0"/>
              <a:t>. (Best choice.)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4800600"/>
            <a:ext cx="5562600" cy="775469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+mn-lt"/>
              </a:rPr>
              <a:t>You do not need to be a subclass of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+mn-lt"/>
              </a:rPr>
              <a:t>any class whose code you want to use!</a:t>
            </a:r>
          </a:p>
        </p:txBody>
      </p:sp>
    </p:spTree>
    <p:extLst>
      <p:ext uri="{BB962C8B-B14F-4D97-AF65-F5344CB8AC3E}">
        <p14:creationId xmlns:p14="http://schemas.microsoft.com/office/powerpoint/2010/main" val="4137721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971800"/>
            <a:ext cx="7772400" cy="1362075"/>
          </a:xfrm>
          <a:noFill/>
        </p:spPr>
        <p:txBody>
          <a:bodyPr/>
          <a:lstStyle/>
          <a:p>
            <a:pPr algn="ctr"/>
            <a:r>
              <a:rPr lang="en-US" dirty="0"/>
              <a:t>Subtypes vs Subclasses</a:t>
            </a:r>
          </a:p>
        </p:txBody>
      </p:sp>
    </p:spTree>
    <p:extLst>
      <p:ext uri="{BB962C8B-B14F-4D97-AF65-F5344CB8AC3E}">
        <p14:creationId xmlns:p14="http://schemas.microsoft.com/office/powerpoint/2010/main" val="4227938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Substitution principle for methods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Constraints on methods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each </a:t>
            </a:r>
            <a:r>
              <a:rPr lang="en-GB" sz="2000" dirty="0" err="1"/>
              <a:t>supertype</a:t>
            </a:r>
            <a:r>
              <a:rPr lang="en-GB" sz="2000" dirty="0"/>
              <a:t> method, subtype must have such a method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(could be inherited or overridden)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Each overridden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method must </a:t>
            </a:r>
            <a:r>
              <a:rPr lang="en-GB" sz="2000" i="1" dirty="0">
                <a:solidFill>
                  <a:schemeClr val="accent2"/>
                </a:solidFill>
              </a:rPr>
              <a:t>strengthen</a:t>
            </a:r>
            <a:r>
              <a:rPr lang="en-GB" sz="2000" dirty="0"/>
              <a:t> (or match) the spec: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ask nothing extra of client (“weaker precondition”)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</a:t>
            </a:r>
            <a:r>
              <a:rPr lang="en-GB" sz="2000" dirty="0" err="1"/>
              <a:t>supertype’s</a:t>
            </a:r>
            <a:r>
              <a:rPr lang="en-GB" sz="2000" dirty="0"/>
              <a:t> 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guarantee at least as much (“stronger postcondition”)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supertype method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/>
              <a:t>modifies</a:t>
            </a:r>
            <a:r>
              <a:rPr lang="en-GB" sz="2000" dirty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promise more (or the same) in </a:t>
            </a:r>
            <a:r>
              <a:rPr lang="en-GB" sz="2000" i="1" dirty="0"/>
              <a:t>returns</a:t>
            </a:r>
            <a:r>
              <a:rPr lang="en-GB" sz="2000" dirty="0"/>
              <a:t> &amp; </a:t>
            </a:r>
            <a:r>
              <a:rPr lang="en-GB" sz="2000" i="1" dirty="0"/>
              <a:t>throws</a:t>
            </a:r>
            <a:r>
              <a:rPr lang="en-GB" sz="2000" dirty="0"/>
              <a:t> clauses</a:t>
            </a:r>
          </a:p>
          <a:p>
            <a:pPr lvl="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600" dirty="0"/>
              <a:t>cannot change return values or switch between return and throws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799" y="304800"/>
            <a:ext cx="8305801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Spec strengthening: argument/result types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953000"/>
          </a:xfrm>
          <a:ln/>
        </p:spPr>
        <p:txBody>
          <a:bodyPr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For method </a:t>
            </a:r>
            <a:r>
              <a:rPr lang="en-GB" sz="2000" dirty="0">
                <a:solidFill>
                  <a:schemeClr val="accent2"/>
                </a:solidFill>
              </a:rPr>
              <a:t>inputs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argument types in A’s foo </a:t>
            </a:r>
            <a:r>
              <a:rPr lang="en-GB" sz="2000" i="1" dirty="0"/>
              <a:t>could</a:t>
            </a:r>
            <a:r>
              <a:rPr lang="en-GB" sz="2000" dirty="0"/>
              <a:t> be </a:t>
            </a:r>
            <a:br>
              <a:rPr lang="en-GB" sz="2000" dirty="0"/>
            </a:br>
            <a:r>
              <a:rPr lang="en-GB" sz="2000" dirty="0"/>
              <a:t>replaced with </a:t>
            </a:r>
            <a:r>
              <a:rPr lang="en-GB" sz="2000" dirty="0" err="1"/>
              <a:t>supertypes</a:t>
            </a:r>
            <a:r>
              <a:rPr lang="en-GB" sz="2000" dirty="0"/>
              <a:t> in B’s foo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places no extra demand on the clients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/>
              <a:t>but</a:t>
            </a:r>
            <a:r>
              <a:rPr lang="en-GB" sz="2000" dirty="0"/>
              <a:t> Java </a:t>
            </a:r>
            <a:r>
              <a:rPr lang="en-GB" sz="2000" i="1" dirty="0"/>
              <a:t>does not have </a:t>
            </a:r>
            <a:r>
              <a:rPr lang="en-GB" sz="2000" dirty="0"/>
              <a:t>such overriding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these are different methods in Java!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For method </a:t>
            </a:r>
            <a:r>
              <a:rPr lang="en-GB" sz="2000" dirty="0">
                <a:solidFill>
                  <a:schemeClr val="accent2"/>
                </a:solidFill>
              </a:rPr>
              <a:t>outputs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result type of A’s foo may be replaced by</a:t>
            </a:r>
            <a:br>
              <a:rPr lang="en-GB" sz="2000" dirty="0"/>
            </a:br>
            <a:r>
              <a:rPr lang="en-GB" sz="2000" dirty="0"/>
              <a:t>a subtype in B’s foo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no new exceptions (for values in the domain)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existing exceptions can be replaced with subtypes</a:t>
            </a:r>
            <a:br>
              <a:rPr lang="en-GB" sz="2000" dirty="0"/>
            </a:br>
            <a:r>
              <a:rPr lang="en-GB" sz="2000" dirty="0"/>
              <a:t>(none of this violates what client can rely 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31919" y="1524000"/>
            <a:ext cx="2007281" cy="1265787"/>
            <a:chOff x="6831919" y="1524000"/>
            <a:chExt cx="2007281" cy="1265787"/>
          </a:xfrm>
        </p:grpSpPr>
        <p:sp>
          <p:nvSpPr>
            <p:cNvPr id="6" name="TextBox 5"/>
            <p:cNvSpPr txBox="1"/>
            <p:nvPr/>
          </p:nvSpPr>
          <p:spPr>
            <a:xfrm>
              <a:off x="6831919" y="1524000"/>
              <a:ext cx="20072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LibraryHolding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7753" y="2298510"/>
              <a:ext cx="8146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Book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12952" y="2328122"/>
              <a:ext cx="53732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CD</a:t>
              </a:r>
            </a:p>
          </p:txBody>
        </p:sp>
        <p:cxnSp>
          <p:nvCxnSpPr>
            <p:cNvPr id="9" name="Straight Arrow Connector 8"/>
            <p:cNvCxnSpPr>
              <a:stCxn id="7" idx="0"/>
            </p:cNvCxnSpPr>
            <p:nvPr/>
          </p:nvCxnSpPr>
          <p:spPr>
            <a:xfrm flipV="1">
              <a:off x="7365077" y="1985665"/>
              <a:ext cx="0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8381616" y="1985665"/>
              <a:ext cx="0" cy="3424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90600" y="1507025"/>
            <a:ext cx="362600" cy="1236175"/>
            <a:chOff x="5885800" y="1507025"/>
            <a:chExt cx="362600" cy="1236175"/>
          </a:xfrm>
        </p:grpSpPr>
        <p:sp>
          <p:nvSpPr>
            <p:cNvPr id="12" name="TextBox 11"/>
            <p:cNvSpPr txBox="1"/>
            <p:nvPr/>
          </p:nvSpPr>
          <p:spPr>
            <a:xfrm>
              <a:off x="5885800" y="1507025"/>
              <a:ext cx="362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7022" y="2281535"/>
              <a:ext cx="35137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cxnSp>
          <p:nvCxnSpPr>
            <p:cNvPr id="14" name="Straight Arrow Connector 13"/>
            <p:cNvCxnSpPr>
              <a:stCxn id="13" idx="0"/>
              <a:endCxn id="12" idx="2"/>
            </p:cNvCxnSpPr>
            <p:nvPr/>
          </p:nvCxnSpPr>
          <p:spPr>
            <a:xfrm flipH="1" flipV="1">
              <a:off x="6067100" y="1968690"/>
              <a:ext cx="5611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712724" y="3048000"/>
            <a:ext cx="2355076" cy="1236175"/>
            <a:chOff x="6705600" y="3048000"/>
            <a:chExt cx="2355076" cy="1236175"/>
          </a:xfrm>
        </p:grpSpPr>
        <p:sp>
          <p:nvSpPr>
            <p:cNvPr id="16" name="TextBox 15"/>
            <p:cNvSpPr txBox="1"/>
            <p:nvPr/>
          </p:nvSpPr>
          <p:spPr>
            <a:xfrm>
              <a:off x="6957753" y="3048000"/>
              <a:ext cx="15004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Shape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05600" y="3822510"/>
              <a:ext cx="8758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Circle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6200" y="3805535"/>
              <a:ext cx="13644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Rhombus</a:t>
              </a:r>
            </a:p>
          </p:txBody>
        </p:sp>
        <p:cxnSp>
          <p:nvCxnSpPr>
            <p:cNvPr id="19" name="Straight Arrow Connector 18"/>
            <p:cNvCxnSpPr>
              <a:stCxn id="17" idx="0"/>
            </p:cNvCxnSpPr>
            <p:nvPr/>
          </p:nvCxnSpPr>
          <p:spPr>
            <a:xfrm flipV="1">
              <a:off x="7143541" y="3509665"/>
              <a:ext cx="9324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8378438" y="3509665"/>
              <a:ext cx="0" cy="295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56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/>
              <a:t>Recall: Subtyping Example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95718"/>
            <a:ext cx="77724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000" b="1" dirty="0">
                <a:latin typeface="Courier New"/>
                <a:cs typeface="Courier New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int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000" b="1" dirty="0">
                <a:latin typeface="Courier New"/>
                <a:cs typeface="Courier New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int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price;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0.086);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b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Product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(int)(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()*factor);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GB" sz="2000" b="1" i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/>
              <a:cs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5132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Substitution exercise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have a method which, when given one product, recommends another: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4" charset="0"/>
              </a:rPr>
              <a:t>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Product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Which of these are possible forms of this method in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SaleProduct</a:t>
            </a:r>
            <a:r>
              <a:rPr lang="en-GB" sz="2000" dirty="0"/>
              <a:t> (a true subtype of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GB" sz="2000" dirty="0"/>
              <a:t>)?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endParaRPr lang="en-GB" sz="2000" b="1" i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600" b="1" i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throws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>
                <a:latin typeface="Comic Sans MS" pitchFamily="64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3276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8796" y="4344179"/>
            <a:ext cx="10486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good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4754920"/>
            <a:ext cx="30235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good, </a:t>
            </a:r>
            <a:r>
              <a:rPr lang="en-GB" sz="1600" b="1" i="1" u="sng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in Java is</a:t>
            </a:r>
          </a:p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overloading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8538" y="542139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8796" y="399838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99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AAE0654-3765-F157-5F83-D70D6EEF64A6}"/>
              </a:ext>
            </a:extLst>
          </p:cNvPr>
          <p:cNvSpPr/>
          <p:nvPr/>
        </p:nvSpPr>
        <p:spPr>
          <a:xfrm>
            <a:off x="762000" y="2381659"/>
            <a:ext cx="7696200" cy="3485742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9684E2-F91C-A2DB-E751-CDCBB247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Review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E1483-2CE1-45F9-28F8-49FE2B0C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D4F9C-8B2F-2FEE-C11F-A39A9E44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1BE32E6-AD63-9D3D-D432-D20502AB0319}"/>
              </a:ext>
            </a:extLst>
          </p:cNvPr>
          <p:cNvSpPr/>
          <p:nvPr/>
        </p:nvSpPr>
        <p:spPr>
          <a:xfrm>
            <a:off x="2463952" y="2819397"/>
            <a:ext cx="2662767" cy="266276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BC0A4E8-86FD-3F0B-1306-038B340447BD}"/>
              </a:ext>
            </a:extLst>
          </p:cNvPr>
          <p:cNvSpPr/>
          <p:nvPr/>
        </p:nvSpPr>
        <p:spPr>
          <a:xfrm>
            <a:off x="3933839" y="2804174"/>
            <a:ext cx="2662767" cy="2662767"/>
          </a:xfrm>
          <a:prstGeom prst="ellipse">
            <a:avLst/>
          </a:prstGeom>
          <a:solidFill>
            <a:srgbClr val="00B0F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02FAA4-E101-3529-38FC-C1FD391F4054}"/>
              </a:ext>
            </a:extLst>
          </p:cNvPr>
          <p:cNvSpPr txBox="1"/>
          <p:nvPr/>
        </p:nvSpPr>
        <p:spPr>
          <a:xfrm>
            <a:off x="3129120" y="391994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201DAA-F475-40FA-AE15-C24013E9DC9F}"/>
              </a:ext>
            </a:extLst>
          </p:cNvPr>
          <p:cNvSpPr txBox="1"/>
          <p:nvPr/>
        </p:nvSpPr>
        <p:spPr>
          <a:xfrm>
            <a:off x="790323" y="238165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779694-2593-F180-8395-1E1BB66AB66F}"/>
              </a:ext>
            </a:extLst>
          </p:cNvPr>
          <p:cNvSpPr txBox="1"/>
          <p:nvPr/>
        </p:nvSpPr>
        <p:spPr>
          <a:xfrm>
            <a:off x="5501244" y="390472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C05BD07-86B1-B5BB-582C-ACB5EF280B84}"/>
                  </a:ext>
                </a:extLst>
              </p:cNvPr>
              <p:cNvSpPr txBox="1"/>
              <p:nvPr/>
            </p:nvSpPr>
            <p:spPr>
              <a:xfrm>
                <a:off x="2883725" y="1668146"/>
                <a:ext cx="37289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latin typeface="+mn-lt"/>
                  </a:rPr>
                  <a:t>  green \ blue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C05BD07-86B1-B5BB-582C-ACB5EF280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725" y="1668146"/>
                <a:ext cx="3728906" cy="461665"/>
              </a:xfrm>
              <a:prstGeom prst="rect">
                <a:avLst/>
              </a:prstGeom>
              <a:blipFill>
                <a:blip r:embed="rId2"/>
                <a:stretch>
                  <a:fillRect t="-10811" r="-1701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43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AAE0654-3765-F157-5F83-D70D6EEF64A6}"/>
              </a:ext>
            </a:extLst>
          </p:cNvPr>
          <p:cNvSpPr/>
          <p:nvPr/>
        </p:nvSpPr>
        <p:spPr>
          <a:xfrm>
            <a:off x="762000" y="2381659"/>
            <a:ext cx="7696200" cy="3485742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EB6521A-AC32-1944-87C4-12F59FD9CB05}"/>
              </a:ext>
            </a:extLst>
          </p:cNvPr>
          <p:cNvSpPr/>
          <p:nvPr/>
        </p:nvSpPr>
        <p:spPr>
          <a:xfrm>
            <a:off x="3933839" y="2804173"/>
            <a:ext cx="2662767" cy="26627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9684E2-F91C-A2DB-E751-CDCBB247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Review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E1483-2CE1-45F9-28F8-49FE2B0C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D4F9C-8B2F-2FEE-C11F-A39A9E44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1BE32E6-AD63-9D3D-D432-D20502AB0319}"/>
              </a:ext>
            </a:extLst>
          </p:cNvPr>
          <p:cNvSpPr/>
          <p:nvPr/>
        </p:nvSpPr>
        <p:spPr>
          <a:xfrm>
            <a:off x="2463952" y="2819397"/>
            <a:ext cx="2662767" cy="266276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BC0A4E8-86FD-3F0B-1306-038B340447BD}"/>
              </a:ext>
            </a:extLst>
          </p:cNvPr>
          <p:cNvSpPr/>
          <p:nvPr/>
        </p:nvSpPr>
        <p:spPr>
          <a:xfrm>
            <a:off x="3933839" y="2804174"/>
            <a:ext cx="2662767" cy="26627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C05BD07-86B1-B5BB-582C-ACB5EF280B84}"/>
                  </a:ext>
                </a:extLst>
              </p:cNvPr>
              <p:cNvSpPr txBox="1"/>
              <p:nvPr/>
            </p:nvSpPr>
            <p:spPr>
              <a:xfrm>
                <a:off x="2883725" y="1668146"/>
                <a:ext cx="28905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latin typeface="+mn-lt"/>
                  </a:rPr>
                  <a:t>  green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C05BD07-86B1-B5BB-582C-ACB5EF280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725" y="1668146"/>
                <a:ext cx="2890535" cy="461665"/>
              </a:xfrm>
              <a:prstGeom prst="rect">
                <a:avLst/>
              </a:prstGeom>
              <a:blipFill>
                <a:blip r:embed="rId2"/>
                <a:stretch>
                  <a:fillRect t="-10811" r="-2193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D02BE753-F4E3-659B-2FD3-3340BDC940C7}"/>
              </a:ext>
            </a:extLst>
          </p:cNvPr>
          <p:cNvSpPr txBox="1"/>
          <p:nvPr/>
        </p:nvSpPr>
        <p:spPr>
          <a:xfrm>
            <a:off x="3129120" y="391994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9FA2DA-74FC-B4EE-1989-0053DCA6A993}"/>
              </a:ext>
            </a:extLst>
          </p:cNvPr>
          <p:cNvSpPr txBox="1"/>
          <p:nvPr/>
        </p:nvSpPr>
        <p:spPr>
          <a:xfrm>
            <a:off x="5501244" y="390472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3A8304-30B7-DFCD-7BAE-D176C8C1BD41}"/>
              </a:ext>
            </a:extLst>
          </p:cNvPr>
          <p:cNvSpPr txBox="1"/>
          <p:nvPr/>
        </p:nvSpPr>
        <p:spPr>
          <a:xfrm>
            <a:off x="790323" y="238165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25197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AAE0654-3765-F157-5F83-D70D6EEF64A6}"/>
              </a:ext>
            </a:extLst>
          </p:cNvPr>
          <p:cNvSpPr/>
          <p:nvPr/>
        </p:nvSpPr>
        <p:spPr>
          <a:xfrm>
            <a:off x="762000" y="2381659"/>
            <a:ext cx="7696200" cy="3485742"/>
          </a:xfrm>
          <a:prstGeom prst="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9684E2-F91C-A2DB-E751-CDCBB247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Review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E1483-2CE1-45F9-28F8-49FE2B0C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D4F9C-8B2F-2FEE-C11F-A39A9E44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1BE32E6-AD63-9D3D-D432-D20502AB0319}"/>
              </a:ext>
            </a:extLst>
          </p:cNvPr>
          <p:cNvSpPr/>
          <p:nvPr/>
        </p:nvSpPr>
        <p:spPr>
          <a:xfrm>
            <a:off x="2463952" y="2819397"/>
            <a:ext cx="2662767" cy="2662767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BC0A4E8-86FD-3F0B-1306-038B340447BD}"/>
              </a:ext>
            </a:extLst>
          </p:cNvPr>
          <p:cNvSpPr/>
          <p:nvPr/>
        </p:nvSpPr>
        <p:spPr>
          <a:xfrm>
            <a:off x="3933839" y="2804174"/>
            <a:ext cx="2662767" cy="26627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02FAA4-E101-3529-38FC-C1FD391F4054}"/>
              </a:ext>
            </a:extLst>
          </p:cNvPr>
          <p:cNvSpPr txBox="1"/>
          <p:nvPr/>
        </p:nvSpPr>
        <p:spPr>
          <a:xfrm>
            <a:off x="4055631" y="3921041"/>
            <a:ext cx="951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 ∪ 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C05BD07-86B1-B5BB-582C-ACB5EF280B84}"/>
                  </a:ext>
                </a:extLst>
              </p:cNvPr>
              <p:cNvSpPr txBox="1"/>
              <p:nvPr/>
            </p:nvSpPr>
            <p:spPr>
              <a:xfrm>
                <a:off x="2883725" y="1668146"/>
                <a:ext cx="35750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∖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C05BD07-86B1-B5BB-582C-ACB5EF280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725" y="1668146"/>
                <a:ext cx="3575018" cy="461665"/>
              </a:xfrm>
              <a:prstGeom prst="rect">
                <a:avLst/>
              </a:prstGeom>
              <a:blipFill>
                <a:blip r:embed="rId2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9441126F-50DD-BA9A-B470-4A78C9DA779C}"/>
              </a:ext>
            </a:extLst>
          </p:cNvPr>
          <p:cNvSpPr txBox="1"/>
          <p:nvPr/>
        </p:nvSpPr>
        <p:spPr>
          <a:xfrm>
            <a:off x="790323" y="238165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85956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9C14-C866-7119-A3F4-3B0FD9DA6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 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CABEFF-4429-EBA2-0A50-EE91DD6127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Set theory definition</a:t>
                </a:r>
                <a:endParaRPr lang="en-US" sz="2000" b="0" dirty="0"/>
              </a:p>
              <a:p>
                <a:pPr marL="0" indent="0">
                  <a:buNone/>
                </a:pPr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Thus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  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∪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∖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CABEFF-4429-EBA2-0A50-EE91DD6127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9" t="-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8F059-8AA7-09CE-8AA9-A6E8ED77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337CB-238F-45CA-CE35-3376237A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3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subtyping</a:t>
            </a:r>
            <a:r>
              <a:rPr lang="en-US" dirty="0"/>
              <a:t>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Sometimes “</a:t>
            </a:r>
            <a:r>
              <a:rPr lang="en-US" sz="2000" i="1" dirty="0">
                <a:solidFill>
                  <a:schemeClr val="accent6"/>
                </a:solidFill>
              </a:rPr>
              <a:t>every B is an A</a:t>
            </a:r>
            <a:r>
              <a:rPr lang="en-US" sz="2000" i="1" dirty="0"/>
              <a:t>”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examples in a library database: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every book is a library holding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every CD is a library holding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For subtyping, “</a:t>
            </a:r>
            <a:r>
              <a:rPr lang="en-US" sz="2000" i="1" dirty="0">
                <a:solidFill>
                  <a:schemeClr val="accent2"/>
                </a:solidFill>
              </a:rPr>
              <a:t>B is a subtype of A</a:t>
            </a:r>
            <a:r>
              <a:rPr lang="en-US" sz="2000" dirty="0"/>
              <a:t>”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means: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“every object that satisfies the rules for a B</a:t>
            </a:r>
            <a:br>
              <a:rPr lang="en-US" sz="2000" dirty="0"/>
            </a:br>
            <a:r>
              <a:rPr lang="en-US" sz="2000" dirty="0"/>
              <a:t> also satisfies the rules for an A”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(B is a strengthening of A)</a:t>
            </a:r>
          </a:p>
          <a:p>
            <a:pPr marL="457200" lvl="1" indent="0">
              <a:lnSpc>
                <a:spcPct val="83000"/>
              </a:lnSpc>
              <a:buNone/>
            </a:pPr>
            <a:endParaRPr lang="en-US" sz="2000" dirty="0"/>
          </a:p>
          <a:p>
            <a:pPr marL="457200" lvl="1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Goal: code written using A's </a:t>
            </a:r>
            <a:r>
              <a:rPr lang="en-US" sz="2000" b="1" dirty="0"/>
              <a:t>spec</a:t>
            </a:r>
            <a:r>
              <a:rPr lang="en-US" sz="2000" dirty="0"/>
              <a:t> operates correctly if given a B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plus: clarify design, share tests, (sometimes) share code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816573" y="1459868"/>
            <a:ext cx="1823169" cy="1204232"/>
            <a:chOff x="6831919" y="1524000"/>
            <a:chExt cx="1823169" cy="1204232"/>
          </a:xfrm>
        </p:grpSpPr>
        <p:sp>
          <p:nvSpPr>
            <p:cNvPr id="4" name="TextBox 3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LibraryHolding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Book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CD</a:t>
              </a:r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885800" y="1507025"/>
            <a:ext cx="370614" cy="1174620"/>
            <a:chOff x="5885800" y="1507025"/>
            <a:chExt cx="370614" cy="1174620"/>
          </a:xfrm>
        </p:grpSpPr>
        <p:sp>
          <p:nvSpPr>
            <p:cNvPr id="19" name="TextBox 18"/>
            <p:cNvSpPr txBox="1"/>
            <p:nvPr/>
          </p:nvSpPr>
          <p:spPr>
            <a:xfrm>
              <a:off x="5885800" y="1507025"/>
              <a:ext cx="37061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97022" y="2281535"/>
              <a:ext cx="35618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cxnSp>
          <p:nvCxnSpPr>
            <p:cNvPr id="22" name="Straight Arrow Connector 21"/>
            <p:cNvCxnSpPr>
              <a:stCxn id="20" idx="0"/>
              <a:endCxn id="19" idx="2"/>
            </p:cNvCxnSpPr>
            <p:nvPr/>
          </p:nvCxnSpPr>
          <p:spPr>
            <a:xfrm flipH="1" flipV="1">
              <a:off x="6071107" y="1907135"/>
              <a:ext cx="4009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681293" y="3168780"/>
            <a:ext cx="2157907" cy="1174620"/>
            <a:chOff x="6705600" y="3048000"/>
            <a:chExt cx="2157907" cy="1174620"/>
          </a:xfrm>
        </p:grpSpPr>
        <p:sp>
          <p:nvSpPr>
            <p:cNvPr id="12" name="TextBox 11"/>
            <p:cNvSpPr txBox="1"/>
            <p:nvPr/>
          </p:nvSpPr>
          <p:spPr>
            <a:xfrm>
              <a:off x="6957753" y="3048000"/>
              <a:ext cx="150044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Shape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22510"/>
              <a:ext cx="80983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Circle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3805535"/>
              <a:ext cx="116730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Rhombus</a:t>
              </a:r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7110519" y="3448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8279854" y="3448110"/>
              <a:ext cx="0" cy="3574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78632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Subtypes are substitutable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610600" cy="49530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Subtypes are </a:t>
            </a:r>
            <a:r>
              <a:rPr lang="en-GB" sz="2000" b="1" i="1" dirty="0">
                <a:solidFill>
                  <a:srgbClr val="0000FF"/>
                </a:solidFill>
              </a:rPr>
              <a:t>substitutable</a:t>
            </a:r>
            <a:r>
              <a:rPr lang="en-GB" sz="2000" b="1" i="1" dirty="0"/>
              <a:t> </a:t>
            </a:r>
            <a:r>
              <a:rPr lang="en-GB" sz="2000" dirty="0"/>
              <a:t>for </a:t>
            </a:r>
            <a:r>
              <a:rPr lang="en-GB" sz="2000" dirty="0" err="1"/>
              <a:t>supertypes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Liskov</a:t>
            </a:r>
            <a:r>
              <a:rPr lang="en-GB" sz="2000" dirty="0"/>
              <a:t> substitution principle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client by </a:t>
            </a:r>
            <a:r>
              <a:rPr lang="en-GB" sz="2000" b="1" dirty="0"/>
              <a:t>failing to satisfy</a:t>
            </a:r>
            <a:r>
              <a:rPr lang="en-GB" sz="2000" dirty="0"/>
              <a:t>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client with </a:t>
            </a:r>
            <a:r>
              <a:rPr lang="en-GB" sz="2000" b="1" dirty="0"/>
              <a:t>more expectations</a:t>
            </a:r>
            <a:r>
              <a:rPr lang="en-GB" sz="2000" dirty="0"/>
              <a:t> than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say B is a </a:t>
            </a:r>
            <a:r>
              <a:rPr lang="en-GB" sz="2000" b="1" i="1" dirty="0">
                <a:solidFill>
                  <a:srgbClr val="008000"/>
                </a:solidFill>
              </a:rPr>
              <a:t>(true) subtype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of A if B has a stronger specification than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(or is equally strong)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</a:t>
            </a:r>
            <a:r>
              <a:rPr lang="en-GB" sz="2000" dirty="0"/>
              <a:t> the same as a </a:t>
            </a:r>
            <a:r>
              <a:rPr lang="en-GB" sz="2000" b="1" i="1" dirty="0">
                <a:solidFill>
                  <a:srgbClr val="009900"/>
                </a:solidFill>
              </a:rPr>
              <a:t>Java </a:t>
            </a:r>
            <a:r>
              <a:rPr lang="en-GB" sz="2000" b="1" dirty="0">
                <a:solidFill>
                  <a:srgbClr val="009900"/>
                </a:solidFill>
              </a:rPr>
              <a:t>subtype (e.g. subclass)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subclasses that are not true subtypes: </a:t>
            </a:r>
            <a:r>
              <a:rPr lang="en-GB" sz="2000" i="1" dirty="0">
                <a:solidFill>
                  <a:srgbClr val="C00000"/>
                </a:solidFill>
              </a:rPr>
              <a:t>confusing</a:t>
            </a:r>
            <a:r>
              <a:rPr lang="en-GB" sz="2000" dirty="0"/>
              <a:t> &amp; </a:t>
            </a:r>
            <a:r>
              <a:rPr lang="en-GB" sz="2000" i="1" dirty="0">
                <a:solidFill>
                  <a:srgbClr val="C00000"/>
                </a:solidFill>
              </a:rPr>
              <a:t>dangerous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unfortunately common </a:t>
            </a:r>
            <a:r>
              <a:rPr lang="en-GB" sz="2000" dirty="0">
                <a:sym typeface="Wingdings" panose="05000000000000000000" pitchFamily="2" charset="2"/>
              </a:rPr>
              <a:t>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Subtyping vs. </a:t>
            </a:r>
            <a:r>
              <a:rPr lang="en-US" dirty="0" err="1"/>
              <a:t>subclassing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000" dirty="0"/>
              <a:t>Substitution (</a:t>
            </a:r>
            <a:r>
              <a:rPr lang="en-US" sz="2000" dirty="0">
                <a:solidFill>
                  <a:schemeClr val="accent2"/>
                </a:solidFill>
              </a:rPr>
              <a:t>subtype</a:t>
            </a:r>
            <a:r>
              <a:rPr lang="en-US" sz="2000" dirty="0"/>
              <a:t>) is a matter of </a:t>
            </a:r>
            <a:r>
              <a:rPr lang="en-US" sz="2000" dirty="0">
                <a:solidFill>
                  <a:schemeClr val="accent2"/>
                </a:solidFill>
              </a:rPr>
              <a:t>specifications</a:t>
            </a:r>
            <a:endParaRPr lang="en-US" sz="2000" dirty="0"/>
          </a:p>
          <a:p>
            <a:pPr lvl="1"/>
            <a:r>
              <a:rPr lang="en-US" sz="2000" dirty="0"/>
              <a:t>B is a subtype of A </a:t>
            </a:r>
            <a:r>
              <a:rPr lang="en-US" sz="2000" dirty="0" err="1"/>
              <a:t>iff</a:t>
            </a:r>
            <a:r>
              <a:rPr lang="en-US" sz="2000" dirty="0"/>
              <a:t> an object of B can masquerade as an object of A in any context</a:t>
            </a:r>
          </a:p>
          <a:p>
            <a:pPr lvl="1"/>
            <a:r>
              <a:rPr lang="en-US" sz="2000" dirty="0"/>
              <a:t>B is a subtype if its spec is is a strengthening of A’s spec</a:t>
            </a:r>
          </a:p>
          <a:p>
            <a:pPr marL="0" lvl="1" indent="0">
              <a:buNone/>
            </a:pPr>
            <a:endParaRPr lang="en-US" sz="1000" dirty="0"/>
          </a:p>
          <a:p>
            <a:pPr marL="0" lvl="1" indent="0">
              <a:buNone/>
            </a:pPr>
            <a:r>
              <a:rPr lang="en-US" sz="2000" dirty="0"/>
              <a:t>Inheritance (</a:t>
            </a:r>
            <a:r>
              <a:rPr lang="en-US" sz="2000" dirty="0">
                <a:solidFill>
                  <a:schemeClr val="accent2"/>
                </a:solidFill>
              </a:rPr>
              <a:t>subclass</a:t>
            </a:r>
            <a:r>
              <a:rPr lang="en-US" sz="2000" dirty="0"/>
              <a:t>) is a matter of </a:t>
            </a:r>
            <a:r>
              <a:rPr lang="en-US" sz="2000" dirty="0">
                <a:solidFill>
                  <a:schemeClr val="accent2"/>
                </a:solidFill>
              </a:rPr>
              <a:t>implementation</a:t>
            </a:r>
            <a:r>
              <a:rPr lang="en-US" sz="2000" dirty="0"/>
              <a:t>s</a:t>
            </a:r>
          </a:p>
          <a:p>
            <a:pPr lvl="1"/>
            <a:r>
              <a:rPr lang="en-US" sz="2000" dirty="0"/>
              <a:t>factor out repeated code</a:t>
            </a:r>
          </a:p>
          <a:p>
            <a:pPr lvl="1"/>
            <a:r>
              <a:rPr lang="en-US" sz="2000" dirty="0"/>
              <a:t>to create a new class, write only the differences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Java purposely merges these notions for classes:</a:t>
            </a:r>
          </a:p>
          <a:p>
            <a:pPr lvl="1"/>
            <a:r>
              <a:rPr lang="en-US" sz="2000" dirty="0"/>
              <a:t>every subclass is a Java subtype</a:t>
            </a:r>
          </a:p>
          <a:p>
            <a:pPr lvl="1"/>
            <a:r>
              <a:rPr lang="en-US" sz="2000" dirty="0"/>
              <a:t>but not necessarily a true subtype</a:t>
            </a:r>
          </a:p>
          <a:p>
            <a:pPr lvl="1"/>
            <a:r>
              <a:rPr lang="en-US" sz="2000" dirty="0"/>
              <a:t>and Java casting rules </a:t>
            </a:r>
            <a:r>
              <a:rPr lang="en-US" sz="2000" b="1" dirty="0"/>
              <a:t>assume</a:t>
            </a:r>
            <a:r>
              <a:rPr lang="en-US" sz="2000" dirty="0"/>
              <a:t> true subtypes!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12171</TotalTime>
  <Words>1891</Words>
  <Application>Microsoft Macintosh PowerPoint</Application>
  <PresentationFormat>On-screen Show (4:3)</PresentationFormat>
  <Paragraphs>348</Paragraphs>
  <Slides>26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 Unicode MS</vt:lpstr>
      <vt:lpstr>22 03</vt:lpstr>
      <vt:lpstr>Arial</vt:lpstr>
      <vt:lpstr>Cambria Math</vt:lpstr>
      <vt:lpstr>Comic Sans MS</vt:lpstr>
      <vt:lpstr>Courier New</vt:lpstr>
      <vt:lpstr>Times New Roman</vt:lpstr>
      <vt:lpstr>simple</vt:lpstr>
      <vt:lpstr>CSE 331 Software Design &amp; Implementation</vt:lpstr>
      <vt:lpstr>Set Theory Review</vt:lpstr>
      <vt:lpstr>Set Theory Review</vt:lpstr>
      <vt:lpstr>Set Theory Review</vt:lpstr>
      <vt:lpstr>Set Theory Review</vt:lpstr>
      <vt:lpstr>Set Theory Review</vt:lpstr>
      <vt:lpstr>What is subtyping?</vt:lpstr>
      <vt:lpstr>Subtypes are substitutable</vt:lpstr>
      <vt:lpstr>Subtyping vs. subclassing</vt:lpstr>
      <vt:lpstr>Inheritance makes adding functionality easy</vt:lpstr>
      <vt:lpstr>Copy and Paste</vt:lpstr>
      <vt:lpstr>Inheritance makes small extensions small</vt:lpstr>
      <vt:lpstr>Benefits of subclassing &amp; inheritance</vt:lpstr>
      <vt:lpstr>Subclassing can be misused</vt:lpstr>
      <vt:lpstr>(Non-)EXAMPLES</vt:lpstr>
      <vt:lpstr>Is every square a rectangle?</vt:lpstr>
      <vt:lpstr>Square, Rectangle Unrelated (Subtypes)</vt:lpstr>
      <vt:lpstr>Benefits of Immutability</vt:lpstr>
      <vt:lpstr>Inappropriate subtyping in the JDK</vt:lpstr>
      <vt:lpstr>Violation of rep invariant</vt:lpstr>
      <vt:lpstr>Solution:  Composition</vt:lpstr>
      <vt:lpstr>Subtypes vs Subclasses</vt:lpstr>
      <vt:lpstr>Substitution principle for methods</vt:lpstr>
      <vt:lpstr>Spec strengthening: argument/result types</vt:lpstr>
      <vt:lpstr>Recall: Subtyping Example</vt:lpstr>
      <vt:lpstr>Substitution exercise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223</cp:revision>
  <cp:lastPrinted>2020-05-07T19:43:17Z</cp:lastPrinted>
  <dcterms:created xsi:type="dcterms:W3CDTF">2012-02-17T18:07:42Z</dcterms:created>
  <dcterms:modified xsi:type="dcterms:W3CDTF">2022-05-02T04:54:38Z</dcterms:modified>
</cp:coreProperties>
</file>