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59" r:id="rId2"/>
    <p:sldId id="442" r:id="rId3"/>
    <p:sldId id="375" r:id="rId4"/>
    <p:sldId id="337" r:id="rId5"/>
    <p:sldId id="338" r:id="rId6"/>
    <p:sldId id="343" r:id="rId7"/>
    <p:sldId id="344" r:id="rId8"/>
    <p:sldId id="361" r:id="rId9"/>
    <p:sldId id="377" r:id="rId10"/>
    <p:sldId id="430" r:id="rId11"/>
    <p:sldId id="431" r:id="rId12"/>
    <p:sldId id="432" r:id="rId13"/>
    <p:sldId id="433" r:id="rId14"/>
    <p:sldId id="434" r:id="rId15"/>
    <p:sldId id="435" r:id="rId16"/>
    <p:sldId id="436" r:id="rId17"/>
    <p:sldId id="437" r:id="rId18"/>
    <p:sldId id="438" r:id="rId19"/>
    <p:sldId id="439" r:id="rId20"/>
    <p:sldId id="440" r:id="rId21"/>
    <p:sldId id="441" r:id="rId22"/>
    <p:sldId id="376" r:id="rId23"/>
    <p:sldId id="345" r:id="rId24"/>
    <p:sldId id="346" r:id="rId25"/>
    <p:sldId id="347" r:id="rId26"/>
    <p:sldId id="348" r:id="rId27"/>
    <p:sldId id="349" r:id="rId28"/>
    <p:sldId id="350" r:id="rId29"/>
    <p:sldId id="351" r:id="rId30"/>
    <p:sldId id="352" r:id="rId31"/>
    <p:sldId id="358" r:id="rId32"/>
    <p:sldId id="353" r:id="rId33"/>
    <p:sldId id="354" r:id="rId34"/>
  </p:sldIdLst>
  <p:sldSz cx="9144000" cy="6858000" type="screen4x3"/>
  <p:notesSz cx="6934200" cy="9220200"/>
  <p:custDataLst>
    <p:tags r:id="rId3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99"/>
    <a:srgbClr val="FFFF00"/>
    <a:srgbClr val="009900"/>
    <a:srgbClr val="FF0000"/>
    <a:srgbClr val="FF0066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19" autoAdjust="0"/>
    <p:restoredTop sz="84558" autoAdjust="0"/>
  </p:normalViewPr>
  <p:slideViewPr>
    <p:cSldViewPr>
      <p:cViewPr varScale="1">
        <p:scale>
          <a:sx n="107" d="100"/>
          <a:sy n="107" d="100"/>
        </p:scale>
        <p:origin x="2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78"/>
    </p:cViewPr>
  </p:sorterViewPr>
  <p:notesViewPr>
    <p:cSldViewPr>
      <p:cViewPr varScale="1">
        <p:scale>
          <a:sx n="101" d="100"/>
          <a:sy n="101" d="100"/>
        </p:scale>
        <p:origin x="2616" y="20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19wi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12-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58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29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37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r>
              <a:rPr lang="en-US" dirty="0"/>
              <a:t>(Usually) need to copy it</a:t>
            </a:r>
          </a:p>
        </p:txBody>
      </p:sp>
    </p:spTree>
    <p:extLst>
      <p:ext uri="{BB962C8B-B14F-4D97-AF65-F5344CB8AC3E}">
        <p14:creationId xmlns:p14="http://schemas.microsoft.com/office/powerpoint/2010/main" val="20212325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900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907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98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07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04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37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966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r>
              <a:rPr lang="en-US" dirty="0" err="1"/>
              <a:t>addCount</a:t>
            </a:r>
            <a:r>
              <a:rPr lang="en-US" dirty="0"/>
              <a:t> tracks how many items we tried to add (vs the number in the set, which </a:t>
            </a:r>
            <a:r>
              <a:rPr lang="en-US"/>
              <a:t>is size())</a:t>
            </a:r>
          </a:p>
        </p:txBody>
      </p:sp>
    </p:spTree>
    <p:extLst>
      <p:ext uri="{BB962C8B-B14F-4D97-AF65-F5344CB8AC3E}">
        <p14:creationId xmlns:p14="http://schemas.microsoft.com/office/powerpoint/2010/main" val="1558701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86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2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07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1752600"/>
          </a:xfrm>
        </p:spPr>
        <p:txBody>
          <a:bodyPr/>
          <a:lstStyle/>
          <a:p>
            <a:r>
              <a:rPr lang="en-US" dirty="0"/>
              <a:t>Kevin Zatloukal</a:t>
            </a:r>
          </a:p>
          <a:p>
            <a:r>
              <a:rPr lang="en-US" dirty="0"/>
              <a:t>Spring 2022</a:t>
            </a:r>
          </a:p>
          <a:p>
            <a:r>
              <a:rPr lang="en-US" dirty="0"/>
              <a:t>Subtypes and Subclasses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/>
              <a:t>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410200"/>
          </a:xfrm>
        </p:spPr>
        <p:txBody>
          <a:bodyPr>
            <a:normAutofit/>
          </a:bodyPr>
          <a:lstStyle/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/>
              <a:t> should be:</a:t>
            </a:r>
            <a:br>
              <a:rPr lang="en-US" sz="2000" dirty="0"/>
            </a:br>
            <a:endParaRPr lang="en-US" sz="2000" dirty="0"/>
          </a:p>
          <a:p>
            <a:pPr eaLnBrk="1">
              <a:lnSpc>
                <a:spcPct val="73000"/>
              </a:lnSpc>
              <a:spcBef>
                <a:spcPts val="500"/>
              </a:spcBef>
            </a:pPr>
            <a:r>
              <a:rPr lang="en-US" sz="2000" i="1" dirty="0">
                <a:solidFill>
                  <a:schemeClr val="accent2"/>
                </a:solidFill>
              </a:rPr>
              <a:t>reflexive</a:t>
            </a:r>
            <a:r>
              <a:rPr lang="en-US" sz="2000" dirty="0"/>
              <a:t>: for any reference value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2000" dirty="0"/>
              <a:t> ==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2000" dirty="0"/>
          </a:p>
          <a:p>
            <a:pPr lvl="1" eaLnBrk="1">
              <a:lnSpc>
                <a:spcPct val="73000"/>
              </a:lnSpc>
              <a:spcBef>
                <a:spcPts val="500"/>
              </a:spcBef>
            </a:pPr>
            <a:endParaRPr lang="en-US" sz="2000" dirty="0"/>
          </a:p>
          <a:p>
            <a:pPr eaLnBrk="1">
              <a:lnSpc>
                <a:spcPct val="73000"/>
              </a:lnSpc>
              <a:spcBef>
                <a:spcPts val="500"/>
              </a:spcBef>
            </a:pPr>
            <a:r>
              <a:rPr lang="en-US" sz="2000" i="1" dirty="0">
                <a:solidFill>
                  <a:schemeClr val="accent2"/>
                </a:solidFill>
              </a:rPr>
              <a:t>symmetric</a:t>
            </a:r>
            <a:r>
              <a:rPr lang="en-US" sz="2000" dirty="0"/>
              <a:t>: for any reference values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000" dirty="0"/>
              <a:t>,</a:t>
            </a:r>
            <a:br>
              <a:rPr lang="en-US" sz="2000" dirty="0"/>
            </a:b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  <a:r>
              <a:rPr lang="en-US" sz="2000" dirty="0"/>
              <a:t> ==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2000" dirty="0"/>
              <a:t> </a:t>
            </a:r>
          </a:p>
          <a:p>
            <a:pPr lvl="1" eaLnBrk="1">
              <a:lnSpc>
                <a:spcPct val="73000"/>
              </a:lnSpc>
              <a:spcBef>
                <a:spcPts val="500"/>
              </a:spcBef>
            </a:pPr>
            <a:endParaRPr lang="en-US" sz="2000" dirty="0"/>
          </a:p>
          <a:p>
            <a:pPr eaLnBrk="1">
              <a:lnSpc>
                <a:spcPct val="73000"/>
              </a:lnSpc>
              <a:spcBef>
                <a:spcPts val="500"/>
              </a:spcBef>
            </a:pPr>
            <a:r>
              <a:rPr lang="en-US" sz="2000" i="1" dirty="0">
                <a:solidFill>
                  <a:schemeClr val="accent2"/>
                </a:solidFill>
              </a:rPr>
              <a:t>transitive</a:t>
            </a:r>
            <a:r>
              <a:rPr lang="en-US" sz="2000" dirty="0"/>
              <a:t>: for any reference values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000" dirty="0"/>
              <a:t>,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sz="2000" dirty="0"/>
              <a:t>,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  <a:r>
              <a:rPr lang="en-US" sz="2000" dirty="0"/>
              <a:t>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(z)</a:t>
            </a:r>
            <a:r>
              <a:rPr lang="en-US" sz="2000" dirty="0"/>
              <a:t> are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, then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(z)</a:t>
            </a:r>
            <a:r>
              <a:rPr lang="en-US" sz="2000" dirty="0"/>
              <a:t> is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2000" dirty="0"/>
          </a:p>
          <a:p>
            <a:pPr lvl="1" eaLnBrk="1">
              <a:lnSpc>
                <a:spcPct val="73000"/>
              </a:lnSpc>
              <a:spcBef>
                <a:spcPts val="500"/>
              </a:spcBef>
            </a:pPr>
            <a:endParaRPr lang="en-US" sz="2000" dirty="0"/>
          </a:p>
          <a:p>
            <a:pPr>
              <a:spcBef>
                <a:spcPts val="500"/>
              </a:spcBef>
            </a:pPr>
            <a:r>
              <a:rPr lang="en-US" sz="2000" i="1" dirty="0">
                <a:solidFill>
                  <a:schemeClr val="accent2"/>
                </a:solidFill>
              </a:rPr>
              <a:t>consistent</a:t>
            </a:r>
            <a:r>
              <a:rPr lang="en-US" sz="2000" dirty="0"/>
              <a:t>: for any reference values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/>
              <a:t>, multiple invocations of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US" sz="2000" dirty="0"/>
              <a:t> consistently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 or consistently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/>
              <a:t> (provided neither is mutated)</a:t>
            </a:r>
          </a:p>
          <a:p>
            <a:pPr lvl="1">
              <a:spcBef>
                <a:spcPts val="500"/>
              </a:spcBef>
            </a:pPr>
            <a:endParaRPr lang="en-US" sz="2000" dirty="0"/>
          </a:p>
          <a:p>
            <a:pPr>
              <a:spcBef>
                <a:spcPts val="500"/>
              </a:spcBef>
            </a:pPr>
            <a:r>
              <a:rPr lang="en-US" sz="2000" dirty="0"/>
              <a:t>For any </a:t>
            </a:r>
            <a:r>
              <a:rPr lang="en-US" sz="2000" i="1" dirty="0">
                <a:solidFill>
                  <a:schemeClr val="accent2"/>
                </a:solidFill>
              </a:rPr>
              <a:t>non-null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reference value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(null)</a:t>
            </a:r>
            <a:r>
              <a:rPr lang="en-US" sz="2000" dirty="0"/>
              <a:t> should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437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Really fixed 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@Override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if (!(o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Duration))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(Duration) o;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Correct and idiomatic Java</a:t>
            </a:r>
          </a:p>
          <a:p>
            <a:r>
              <a:rPr lang="en-US" sz="2000" dirty="0"/>
              <a:t>Gets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/>
              <a:t> case right 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n-US" sz="2000" dirty="0"/>
              <a:t> always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/>
              <a:t>)</a:t>
            </a:r>
          </a:p>
          <a:p>
            <a:r>
              <a:rPr lang="en-US" sz="2000" dirty="0"/>
              <a:t>Cast cannot fail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14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subclasses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82000" cy="4495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extends Duration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numCountedDurations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super(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min,sec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++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numCountedDurations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extends Duration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private final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super(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min,sec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this.nano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(Object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 …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dirty="0"/>
              <a:t> is (probably) fine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924800" cy="4495800"/>
          </a:xfrm>
        </p:spPr>
        <p:txBody>
          <a:bodyPr/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dirty="0"/>
              <a:t> does not override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inherits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Duration.equals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(Object)</a:t>
            </a:r>
          </a:p>
          <a:p>
            <a:endParaRPr lang="en-US" sz="2000" dirty="0"/>
          </a:p>
          <a:p>
            <a:r>
              <a:rPr lang="en-US" sz="2000" dirty="0"/>
              <a:t>Will (implicitly) treat any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dirty="0"/>
              <a:t> like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when checking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Duration</a:t>
            </a:r>
            <a:r>
              <a:rPr lang="en-US" sz="2000" dirty="0">
                <a:cs typeface="Courier New" panose="02070309020205020404" pitchFamily="49" charset="0"/>
              </a:rPr>
              <a:t> is true if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o</a:t>
            </a:r>
            <a:r>
              <a:rPr lang="en-US" sz="2000" dirty="0">
                <a:cs typeface="Courier New" panose="02070309020205020404" pitchFamily="49" charset="0"/>
              </a:rPr>
              <a:t> is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CountedDuration</a:t>
            </a:r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sz="2000" dirty="0"/>
          </a:p>
          <a:p>
            <a:r>
              <a:rPr lang="en-US" sz="2000" dirty="0"/>
              <a:t>Any combination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dirty="0"/>
              <a:t> objects can be compared</a:t>
            </a:r>
          </a:p>
          <a:p>
            <a:pPr lvl="1"/>
            <a:r>
              <a:rPr lang="en-US" sz="2000" dirty="0"/>
              <a:t>equal if same contents in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sz="2000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sec</a:t>
            </a:r>
            <a:r>
              <a:rPr lang="en-US" sz="2000" dirty="0"/>
              <a:t> fields</a:t>
            </a:r>
          </a:p>
          <a:p>
            <a:pPr lvl="1"/>
            <a:r>
              <a:rPr lang="en-US" sz="2000" dirty="0"/>
              <a:t>works because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Duration</a:t>
            </a:r>
            <a:r>
              <a:rPr lang="en-US" sz="2000" dirty="0"/>
              <a:t> is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 when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dirty="0"/>
              <a:t> is an instance of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82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dirty="0"/>
              <a:t> is (probably) not fine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r>
              <a:rPr lang="en-US" sz="2000" dirty="0"/>
              <a:t>If we don’t override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in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/>
              <a:t>, then objects with different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dirty="0"/>
              <a:t> fields will be equal</a:t>
            </a:r>
          </a:p>
          <a:p>
            <a:endParaRPr lang="en-US" sz="2000" dirty="0"/>
          </a:p>
          <a:p>
            <a:r>
              <a:rPr lang="en-US" sz="2000" dirty="0"/>
              <a:t>Using what we have learned:</a:t>
            </a:r>
          </a:p>
          <a:p>
            <a:endParaRPr lang="en-US" sz="1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@Override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if (!(o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o;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&amp;&amp;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000" dirty="0"/>
          </a:p>
          <a:p>
            <a:r>
              <a:rPr lang="en-US" sz="2000" dirty="0"/>
              <a:t>But we have violated 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contract</a:t>
            </a:r>
          </a:p>
          <a:p>
            <a:pPr lvl="1"/>
            <a:r>
              <a:rPr lang="en-US" sz="2000" dirty="0"/>
              <a:t>Hint: Compare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and a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7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symmetry bug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if (!(o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o;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&amp;&amp;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n-GB" sz="1050" dirty="0">
              <a:latin typeface="Comic Sans MS" pitchFamily="66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This is </a:t>
            </a:r>
            <a:r>
              <a:rPr lang="en-GB" sz="2000" b="1" i="1" dirty="0">
                <a:solidFill>
                  <a:srgbClr val="C00000"/>
                </a:solidFill>
              </a:rPr>
              <a:t>not symmetric</a:t>
            </a:r>
            <a:r>
              <a:rPr lang="en-GB" sz="2000" dirty="0"/>
              <a:t>!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Duration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(5, 10, 15);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Duration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Duration(5, 10);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d1.equals(d2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d2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08427" y="5181600"/>
            <a:ext cx="1415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false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309941" y="5587750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896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symmetry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This version restores symmetry by using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’s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if the argument is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(and not a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endParaRPr lang="en-US" sz="16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if (!(o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Duration))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if o is a normal Duration, compare </a:t>
            </a:r>
            <a:r>
              <a:rPr lang="en-GB" sz="2000" b="1" i="1" u="sng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without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i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i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if (!(o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o;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nd.nano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dirty="0"/>
              <a:t>Alas, this </a:t>
            </a:r>
            <a:r>
              <a:rPr lang="en-US" sz="2000" i="1" dirty="0"/>
              <a:t>still</a:t>
            </a:r>
            <a:r>
              <a:rPr lang="en-US" sz="2000" dirty="0"/>
              <a:t> violates 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contract</a:t>
            </a:r>
          </a:p>
          <a:p>
            <a:pPr lvl="1"/>
            <a:r>
              <a:rPr lang="en-US" sz="2000" dirty="0"/>
              <a:t>Transitivity…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transitivity bug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30500" y="1451064"/>
            <a:ext cx="7808700" cy="2743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kern="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kern="0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(1, 2, 3);</a:t>
            </a: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kern="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 = new Duration(1, 2);</a:t>
            </a: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kern="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d3</a:t>
            </a: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kern="0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(1, 2, 4);</a:t>
            </a: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d1.equals(d2</a:t>
            </a:r>
            <a:r>
              <a:rPr lang="en-GB" sz="20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i="1" kern="0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d2.equals(d3</a:t>
            </a:r>
            <a:r>
              <a:rPr lang="en-GB" sz="20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i="1" kern="0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d1.equals(d3</a:t>
            </a:r>
            <a:r>
              <a:rPr lang="en-GB" sz="20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i="1" kern="0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kern="0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79635" y="4343400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NanoDuration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1982364" y="4800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982364" y="5181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sec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982364" y="5562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err="1">
                <a:solidFill>
                  <a:schemeClr val="tx1"/>
                </a:solidFill>
              </a:rPr>
              <a:t>nano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98009" y="47814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33889" y="517043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 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405648" y="5522267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   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836077" y="4343400"/>
            <a:ext cx="1095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Duration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862378" y="4800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862378" y="5181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sec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478023" y="47814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413903" y="517043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312249" y="4343400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NanoDuration</a:t>
            </a:r>
            <a:endParaRPr lang="en-US" sz="2000" dirty="0"/>
          </a:p>
        </p:txBody>
      </p:sp>
      <p:sp>
        <p:nvSpPr>
          <p:cNvPr id="54" name="Rectangle 53"/>
          <p:cNvSpPr/>
          <p:nvPr/>
        </p:nvSpPr>
        <p:spPr>
          <a:xfrm>
            <a:off x="5614978" y="4800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614978" y="5181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sec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614978" y="5562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err="1">
                <a:solidFill>
                  <a:schemeClr val="tx1"/>
                </a:solidFill>
              </a:rPr>
              <a:t>nano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30623" y="480060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166503" y="517043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 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038262" y="5522267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   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62341" y="2755775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3462341" y="3136775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459314" y="3562290"/>
            <a:ext cx="15698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false!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0020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perfect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/>
              <a:t>Effective Java </a:t>
            </a:r>
            <a:r>
              <a:rPr lang="en-US" sz="2000" dirty="0"/>
              <a:t>says not to (re)override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like this</a:t>
            </a:r>
          </a:p>
          <a:p>
            <a:pPr lvl="1"/>
            <a:r>
              <a:rPr lang="en-US" sz="2000" dirty="0"/>
              <a:t>generally good advice</a:t>
            </a:r>
          </a:p>
          <a:p>
            <a:pPr lvl="1"/>
            <a:r>
              <a:rPr lang="en-US" sz="2000" dirty="0"/>
              <a:t>but there is one way to satisfy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equals</a:t>
            </a:r>
            <a:r>
              <a:rPr lang="en-US" sz="2000" dirty="0"/>
              <a:t> contract (see below)</a:t>
            </a:r>
          </a:p>
          <a:p>
            <a:pPr lvl="1"/>
            <a:endParaRPr lang="en-US" sz="2000" dirty="0"/>
          </a:p>
          <a:p>
            <a:r>
              <a:rPr lang="en-US" sz="2000" dirty="0"/>
              <a:t>Two less-than-perfect approaches on next two slides: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Don’t make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a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endParaRPr lang="en-US" sz="2000" dirty="0"/>
          </a:p>
          <a:p>
            <a:pPr marL="1771650" lvl="3" indent="-457200"/>
            <a:r>
              <a:rPr lang="en-US" sz="1600" dirty="0"/>
              <a:t>fact that equals should be different is a hint it’s not a subtype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Change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’s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so only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objects that are not (proper) subclasses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are equal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89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1: avoid </a:t>
            </a:r>
            <a:r>
              <a:rPr lang="en-US" dirty="0" err="1"/>
              <a:t>subclassing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Choose composition over subclassing (Effective Java)</a:t>
            </a:r>
          </a:p>
          <a:p>
            <a:pPr lvl="1"/>
            <a:r>
              <a:rPr lang="en-US" sz="2000" dirty="0"/>
              <a:t>often good advice in general</a:t>
            </a:r>
          </a:p>
          <a:p>
            <a:pPr lvl="1"/>
            <a:r>
              <a:rPr lang="en-US" sz="2000" dirty="0"/>
              <a:t>many programmers overuse </a:t>
            </a:r>
            <a:r>
              <a:rPr lang="en-US" sz="2000" dirty="0" err="1"/>
              <a:t>subclassing</a:t>
            </a:r>
            <a:endParaRPr lang="en-US" sz="2000" dirty="0"/>
          </a:p>
          <a:p>
            <a:pPr lvl="1"/>
            <a:endParaRPr lang="en-US" sz="2000" dirty="0"/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	public class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	  private final Duration </a:t>
            </a:r>
            <a:r>
              <a:rPr lang="en-GB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	  private final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	  …</a:t>
            </a:r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319685" lvl="1" indent="0">
              <a:spcBef>
                <a:spcPts val="0"/>
              </a:spcBef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2000" dirty="0">
                <a:cs typeface="Courier New" pitchFamily="49" charset="0"/>
              </a:rPr>
              <a:t>Solves some problems</a:t>
            </a:r>
            <a:r>
              <a:rPr lang="en-GB" sz="2000" dirty="0"/>
              <a:t>: </a:t>
            </a:r>
          </a:p>
          <a:p>
            <a:pPr lvl="1"/>
            <a:r>
              <a:rPr lang="en-GB" sz="2000" dirty="0"/>
              <a:t>clients can choose which type of equality to use</a:t>
            </a:r>
          </a:p>
          <a:p>
            <a:pPr marL="0" indent="0">
              <a:buNone/>
            </a:pPr>
            <a:r>
              <a:rPr lang="en-GB" sz="2000" dirty="0"/>
              <a:t>Introduces others:</a:t>
            </a:r>
          </a:p>
          <a:p>
            <a:pPr lvl="1"/>
            <a:r>
              <a:rPr lang="en-GB" sz="2000" dirty="0"/>
              <a:t>can’t use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dirty="0" err="1"/>
              <a:t>s</a:t>
            </a:r>
            <a:r>
              <a:rPr lang="en-GB" sz="2000" dirty="0"/>
              <a:t> where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dirty="0"/>
              <a:t>s are expected (since it is not a subtype)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4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FDB61-6448-3CF7-7198-9AB96D5CD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9955D-8570-F0CF-7A1B-66872AE96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Friday in class</a:t>
            </a:r>
          </a:p>
          <a:p>
            <a:pPr lvl="1"/>
            <a:endParaRPr lang="en-US" sz="2000" dirty="0"/>
          </a:p>
          <a:p>
            <a:r>
              <a:rPr lang="en-US" sz="2000" dirty="0"/>
              <a:t>Covers lecture material through last Friday</a:t>
            </a:r>
          </a:p>
          <a:p>
            <a:pPr lvl="1"/>
            <a:r>
              <a:rPr lang="en-US" sz="2000" dirty="0"/>
              <a:t>required readings are fair game</a:t>
            </a:r>
          </a:p>
          <a:p>
            <a:pPr lvl="1"/>
            <a:endParaRPr lang="en-US" sz="2000" dirty="0"/>
          </a:p>
          <a:p>
            <a:r>
              <a:rPr lang="en-US" sz="2000" dirty="0"/>
              <a:t>No notes or devices (shouldn’t be needed)</a:t>
            </a:r>
          </a:p>
          <a:p>
            <a:pPr lvl="1"/>
            <a:endParaRPr lang="en-US" sz="2000" dirty="0"/>
          </a:p>
          <a:p>
            <a:r>
              <a:rPr lang="en-US" sz="2000" dirty="0"/>
              <a:t>5 problems</a:t>
            </a:r>
          </a:p>
          <a:p>
            <a:pPr lvl="1"/>
            <a:r>
              <a:rPr lang="en-US" sz="2000" dirty="0"/>
              <a:t>Specifications</a:t>
            </a:r>
          </a:p>
          <a:p>
            <a:pPr lvl="1"/>
            <a:r>
              <a:rPr lang="en-US" sz="2000" dirty="0"/>
              <a:t>Reasoning x 2 (of the types mentioned before)</a:t>
            </a:r>
          </a:p>
          <a:p>
            <a:pPr lvl="1"/>
            <a:r>
              <a:rPr lang="en-US" sz="2000" dirty="0"/>
              <a:t>Testing</a:t>
            </a:r>
          </a:p>
          <a:p>
            <a:pPr lvl="1"/>
            <a:r>
              <a:rPr lang="en-US" sz="2000" dirty="0"/>
              <a:t>Multiple choice / short answer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066403-38B5-1687-20DE-E950F80DD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5D17DD-9441-A9C9-5BEE-B5212AB4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92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2: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getClass</a:t>
            </a:r>
            <a:r>
              <a:rPr lang="en-US" dirty="0"/>
              <a:t> trick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4582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Check if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o</a:t>
            </a:r>
            <a:r>
              <a:rPr lang="en-US" sz="2000" dirty="0"/>
              <a:t> is a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Duration</a:t>
            </a:r>
            <a:r>
              <a:rPr lang="en-US" sz="2000" dirty="0"/>
              <a:t> and </a:t>
            </a:r>
            <a:r>
              <a:rPr lang="en-US" sz="2000" b="1" i="1" dirty="0"/>
              <a:t>not</a:t>
            </a:r>
            <a:r>
              <a:rPr lang="en-US" sz="2000" i="1" dirty="0"/>
              <a:t> a subtype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@Overrides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in Duration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if (o == null)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if (!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o.getClass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().equals(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getClass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()))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(Duration) o; 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min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sec;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But this breaks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dirty="0"/>
              <a:t>!</a:t>
            </a:r>
          </a:p>
          <a:p>
            <a:pPr lvl="1"/>
            <a:r>
              <a:rPr lang="en-US" sz="2000" dirty="0"/>
              <a:t>subclasses do not “act like” instances of superclass because behavior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changes with subclasses</a:t>
            </a:r>
          </a:p>
          <a:p>
            <a:pPr lvl="1"/>
            <a:r>
              <a:rPr lang="en-US" sz="2000" dirty="0"/>
              <a:t>generally considered wrong to “break” subtyping like this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4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Subclassing</a:t>
            </a:r>
            <a:r>
              <a:rPr lang="en-US" dirty="0"/>
              <a:t>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sz="2000" dirty="0">
                <a:latin typeface="+mj-lt"/>
              </a:rPr>
              <a:t>Subtypes </a:t>
            </a:r>
            <a:r>
              <a:rPr lang="en-US" sz="2000" i="1" dirty="0">
                <a:latin typeface="+mj-lt"/>
              </a:rPr>
              <a:t>should</a:t>
            </a:r>
            <a:r>
              <a:rPr lang="en-US" sz="2000" dirty="0">
                <a:latin typeface="+mj-lt"/>
              </a:rPr>
              <a:t> be useable wherever the type is used</a:t>
            </a:r>
          </a:p>
          <a:p>
            <a:pPr lvl="1"/>
            <a:r>
              <a:rPr lang="en-US" sz="2000" dirty="0" err="1">
                <a:latin typeface="+mj-lt"/>
              </a:rPr>
              <a:t>Liskov</a:t>
            </a:r>
            <a:r>
              <a:rPr lang="en-US" sz="2000" dirty="0">
                <a:latin typeface="+mj-lt"/>
              </a:rPr>
              <a:t> substitution principle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Unresolvable tension between</a:t>
            </a:r>
          </a:p>
          <a:p>
            <a:pPr lvl="1"/>
            <a:r>
              <a:rPr lang="en-US" sz="2000" dirty="0">
                <a:latin typeface="+mj-lt"/>
              </a:rPr>
              <a:t>what we want for equality: 	</a:t>
            </a:r>
            <a:r>
              <a:rPr lang="en-US" sz="2000" i="1" dirty="0">
                <a:latin typeface="+mj-lt"/>
              </a:rPr>
              <a:t>treat subclasses differently</a:t>
            </a:r>
          </a:p>
          <a:p>
            <a:pPr lvl="1"/>
            <a:r>
              <a:rPr lang="en-US" sz="2000" dirty="0">
                <a:latin typeface="+mj-lt"/>
              </a:rPr>
              <a:t>what we want for subtyping:	</a:t>
            </a:r>
            <a:r>
              <a:rPr lang="en-US" sz="2000" i="1" dirty="0">
                <a:latin typeface="+mj-lt"/>
              </a:rPr>
              <a:t>treat subclasses the same</a:t>
            </a:r>
          </a:p>
          <a:p>
            <a:pPr lvl="1"/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No perfect solution for all cases...</a:t>
            </a:r>
          </a:p>
          <a:p>
            <a:r>
              <a:rPr lang="en-US" sz="2000" dirty="0">
                <a:latin typeface="+mj-lt"/>
              </a:rPr>
              <a:t>Choose whether you want subtyping or not</a:t>
            </a:r>
          </a:p>
          <a:p>
            <a:pPr lvl="1"/>
            <a:r>
              <a:rPr lang="en-US" sz="2000" dirty="0">
                <a:latin typeface="+mj-lt"/>
              </a:rPr>
              <a:t>in former case, don’t override equals (make it final)</a:t>
            </a:r>
          </a:p>
          <a:p>
            <a:pPr lvl="1"/>
            <a:r>
              <a:rPr lang="en-US" sz="2000" dirty="0">
                <a:latin typeface="+mj-lt"/>
              </a:rPr>
              <a:t>in latter case, can still use composition instead</a:t>
            </a:r>
          </a:p>
          <a:p>
            <a:pPr lvl="2"/>
            <a:r>
              <a:rPr lang="en-US" sz="1800" dirty="0">
                <a:latin typeface="+mj-lt"/>
              </a:rPr>
              <a:t>this matches the advice in </a:t>
            </a:r>
            <a:r>
              <a:rPr lang="en-US" sz="1800" i="1" dirty="0">
                <a:latin typeface="+mj-lt"/>
              </a:rPr>
              <a:t>Effective Java</a:t>
            </a:r>
            <a:r>
              <a:rPr lang="en-US" sz="1800" dirty="0">
                <a:latin typeface="+mj-lt"/>
              </a:rPr>
              <a:t> and from us (later)</a:t>
            </a:r>
          </a:p>
          <a:p>
            <a:pPr lvl="1"/>
            <a:r>
              <a:rPr lang="en-US" sz="2000" dirty="0">
                <a:latin typeface="+mj-lt"/>
              </a:rPr>
              <a:t>almost always best to avoid </a:t>
            </a:r>
            <a:r>
              <a:rPr lang="en-US" sz="2000" dirty="0" err="1">
                <a:latin typeface="+mj-lt"/>
              </a:rPr>
              <a:t>getClass</a:t>
            </a:r>
            <a:r>
              <a:rPr lang="en-US" sz="2000" dirty="0">
                <a:latin typeface="+mj-lt"/>
              </a:rPr>
              <a:t> trick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81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971800"/>
            <a:ext cx="7772400" cy="1362075"/>
          </a:xfrm>
          <a:noFill/>
        </p:spPr>
        <p:txBody>
          <a:bodyPr/>
          <a:lstStyle/>
          <a:p>
            <a:pPr algn="ctr"/>
            <a:r>
              <a:rPr lang="en-US" dirty="0"/>
              <a:t>Designing for inheritance</a:t>
            </a:r>
          </a:p>
        </p:txBody>
      </p:sp>
    </p:spTree>
    <p:extLst>
      <p:ext uri="{BB962C8B-B14F-4D97-AF65-F5344CB8AC3E}">
        <p14:creationId xmlns:p14="http://schemas.microsoft.com/office/powerpoint/2010/main" val="17826625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Inheritance can break encapsulation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763000" cy="4495800"/>
          </a:xfrm>
          <a:ln/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                         </a:t>
            </a:r>
            <a:r>
              <a:rPr lang="en-GB" sz="2000" b="1" dirty="0">
                <a:latin typeface="Courier New" pitchFamily="49" charset="0"/>
              </a:rPr>
              <a:t>extends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private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= 0; 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// count # insertions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super(c);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2000" b="1" dirty="0">
                <a:latin typeface="Courier New" pitchFamily="49" charset="0"/>
              </a:rPr>
              <a:t>(E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++;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GB" sz="2000" b="1" dirty="0">
                <a:latin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</a:rPr>
              <a:t>super.add</a:t>
            </a:r>
            <a:r>
              <a:rPr lang="en-GB" sz="2000" b="1" dirty="0">
                <a:latin typeface="Courier New" pitchFamily="49" charset="0"/>
              </a:rPr>
              <a:t>(o);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+=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c.size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();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return </a:t>
            </a:r>
            <a:r>
              <a:rPr lang="en-GB" sz="2000" b="1" dirty="0" err="1">
                <a:latin typeface="Courier New" pitchFamily="49" charset="0"/>
              </a:rPr>
              <a:t>super.addAll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 public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getAddCount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() { return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; }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014907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Dependence on implementation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01000" cy="4648200"/>
          </a:xfrm>
          <a:ln/>
        </p:spPr>
        <p:txBody>
          <a:bodyPr>
            <a:noAutofit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What does this code print?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latin typeface="Comic Sans MS" pitchFamily="66" charset="0"/>
              </a:rPr>
              <a:t>    </a:t>
            </a:r>
            <a:r>
              <a:rPr lang="en-GB" sz="2000" b="1" dirty="0" err="1"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&lt;String&gt;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</a:rPr>
              <a:t> =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new </a:t>
            </a:r>
            <a:r>
              <a:rPr lang="en-GB" sz="2000" b="1" dirty="0" err="1"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&lt;String&gt;();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</a:rPr>
              <a:t>System.out.println</a:t>
            </a:r>
            <a:r>
              <a:rPr lang="en-GB" sz="2000" b="1" dirty="0">
                <a:latin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</a:rPr>
              <a:t>s.getAddCount</a:t>
            </a:r>
            <a:r>
              <a:rPr lang="en-GB" sz="2000" b="1" dirty="0">
                <a:latin typeface="Courier New" pitchFamily="49" charset="0"/>
              </a:rPr>
              <a:t>());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</a:rPr>
              <a:t>s.addAll</a:t>
            </a:r>
            <a:r>
              <a:rPr lang="en-GB" sz="2000" b="1" dirty="0">
                <a:latin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</a:rPr>
              <a:t>Arrays.asList</a:t>
            </a:r>
            <a:r>
              <a:rPr lang="en-GB" sz="2000" b="1" dirty="0">
                <a:latin typeface="Courier New" pitchFamily="49" charset="0"/>
              </a:rPr>
              <a:t>("CSE", "331"));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</a:rPr>
              <a:t>System.out.println</a:t>
            </a:r>
            <a:r>
              <a:rPr lang="en-GB" sz="2000" b="1" dirty="0">
                <a:latin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</a:rPr>
              <a:t>s.getAddCount</a:t>
            </a:r>
            <a:r>
              <a:rPr lang="en-GB" sz="2000" b="1" dirty="0">
                <a:latin typeface="Courier New" pitchFamily="49" charset="0"/>
              </a:rPr>
              <a:t>());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b="1" i="1" dirty="0">
              <a:solidFill>
                <a:srgbClr val="AC202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Answer </a:t>
            </a:r>
            <a:r>
              <a:rPr lang="en-GB" sz="2000" i="1" dirty="0">
                <a:solidFill>
                  <a:srgbClr val="C00000"/>
                </a:solidFill>
              </a:rPr>
              <a:t>depends on</a:t>
            </a:r>
            <a:r>
              <a:rPr lang="en-GB" sz="2000" dirty="0">
                <a:solidFill>
                  <a:srgbClr val="C00000"/>
                </a:solidFill>
              </a:rPr>
              <a:t> </a:t>
            </a:r>
            <a:r>
              <a:rPr lang="en-GB" sz="2000" i="1" dirty="0">
                <a:solidFill>
                  <a:srgbClr val="C00000"/>
                </a:solidFill>
              </a:rPr>
              <a:t>implementation</a:t>
            </a:r>
            <a:r>
              <a:rPr lang="en-GB" sz="2000" dirty="0"/>
              <a:t> of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/>
              <a:t> in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different implementations may behave differently!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GB" sz="2000" dirty="0" err="1"/>
              <a:t>’s</a:t>
            </a:r>
            <a:r>
              <a:rPr lang="en-GB" sz="2000" dirty="0"/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/>
              <a:t> calls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GB" sz="2000" dirty="0">
                <a:cs typeface="Courier New" panose="02070309020205020404" pitchFamily="49" charset="0"/>
              </a:rPr>
              <a:t>, then</a:t>
            </a:r>
            <a:r>
              <a:rPr lang="en-GB" sz="2000" dirty="0">
                <a:sym typeface="Symbol"/>
              </a:rPr>
              <a:t> </a:t>
            </a:r>
            <a:r>
              <a:rPr lang="en-GB" sz="2000" dirty="0"/>
              <a:t>double-counting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AbstractCollection</a:t>
            </a:r>
            <a:r>
              <a:rPr lang="en-US" sz="2000" dirty="0" err="1"/>
              <a:t>’s</a:t>
            </a:r>
            <a:r>
              <a:rPr lang="en-US" sz="2000" dirty="0"/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US" sz="2000" dirty="0"/>
              <a:t> specification:</a:t>
            </a:r>
          </a:p>
          <a:p>
            <a:pPr lvl="1"/>
            <a:r>
              <a:rPr lang="en-US" sz="2000" dirty="0"/>
              <a:t>“adds all elements in the specified collection to this collection.”</a:t>
            </a:r>
          </a:p>
          <a:p>
            <a:pPr lvl="1"/>
            <a:r>
              <a:rPr lang="en-US" sz="2000" dirty="0"/>
              <a:t>does not specify whether it calls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</a:p>
          <a:p>
            <a:r>
              <a:rPr lang="en-US" sz="2000" dirty="0"/>
              <a:t>Lesson: </a:t>
            </a:r>
            <a:r>
              <a:rPr lang="en-US" sz="2000" dirty="0" err="1"/>
              <a:t>subclassing</a:t>
            </a:r>
            <a:r>
              <a:rPr lang="en-US" sz="2000" dirty="0"/>
              <a:t> typically requires </a:t>
            </a:r>
            <a:r>
              <a:rPr lang="en-US" sz="2000" dirty="0">
                <a:solidFill>
                  <a:srgbClr val="C00000"/>
                </a:solidFill>
              </a:rPr>
              <a:t>designing for inheritance</a:t>
            </a:r>
          </a:p>
          <a:p>
            <a:pPr lvl="1"/>
            <a:r>
              <a:rPr lang="en-US" sz="2000" dirty="0"/>
              <a:t>self-calls is not the only example</a:t>
            </a:r>
            <a:r>
              <a:rPr lang="is-IS" sz="2000" dirty="0"/>
              <a:t>… (more in future lectures)</a:t>
            </a:r>
            <a:endParaRPr lang="en-US" sz="2000" dirty="0"/>
          </a:p>
          <a:p>
            <a:pPr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i="1" dirty="0"/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34200" y="2438400"/>
            <a:ext cx="8166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dirty="0">
                <a:solidFill>
                  <a:srgbClr val="AC2020"/>
                </a:solidFill>
                <a:latin typeface="Courier New" pitchFamily="49" charset="0"/>
              </a:rPr>
              <a:t>// 0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6781800" y="3135868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b="1" i="1" dirty="0">
                <a:solidFill>
                  <a:srgbClr val="AC2020"/>
                </a:solidFill>
                <a:latin typeface="Courier New" pitchFamily="49" charset="0"/>
              </a:rPr>
              <a:t>// 4?!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551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Solutions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Change spec of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17270" lvl="1" indent="-342900">
              <a:buFont typeface=".AppleSystemUIFont" charset="-120"/>
              <a:buChar char="–"/>
            </a:pPr>
            <a:r>
              <a:rPr lang="en-US" sz="2000" dirty="0"/>
              <a:t>indicate all self-calls</a:t>
            </a:r>
          </a:p>
          <a:p>
            <a:pPr marL="1017270" lvl="1" indent="-342900">
              <a:buFont typeface=".AppleSystemUIFont" charset="-120"/>
              <a:buChar char="–"/>
            </a:pPr>
            <a:r>
              <a:rPr lang="en-US" sz="2000" dirty="0"/>
              <a:t>less flexibility for implementers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Avoid spec ambiguity by avoiding self-calls</a:t>
            </a:r>
          </a:p>
          <a:p>
            <a:pPr marL="914400" lvl="1" indent="-331470">
              <a:buFont typeface="+mj-lt"/>
              <a:buAutoNum type="alphaLcParenR"/>
            </a:pPr>
            <a:r>
              <a:rPr lang="en-US" sz="2000" dirty="0"/>
              <a:t>“re-implement” methods such as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2" indent="-240030"/>
            <a:r>
              <a:rPr lang="en-US" sz="2000" dirty="0"/>
              <a:t>more work</a:t>
            </a:r>
          </a:p>
          <a:p>
            <a:pPr marL="914400" lvl="1" indent="-331470">
              <a:buFont typeface="+mj-lt"/>
              <a:buAutoNum type="alphaLcParenR"/>
            </a:pPr>
            <a:r>
              <a:rPr lang="en-US" sz="2000" dirty="0"/>
              <a:t>use composition not inheritance</a:t>
            </a:r>
          </a:p>
          <a:p>
            <a:pPr marL="1314450" lvl="2" indent="-240030"/>
            <a:r>
              <a:rPr lang="en-US" sz="2000" dirty="0"/>
              <a:t>no longer a subtype (unless an interface is handy)</a:t>
            </a:r>
          </a:p>
          <a:p>
            <a:pPr marL="1314450" lvl="2" indent="-240030"/>
            <a:r>
              <a:rPr lang="en-US" sz="2000" dirty="0"/>
              <a:t>bad for equality tests, callbacks, etc.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2237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Solution:  composition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763000" cy="50292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private final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private int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</a:rPr>
              <a:t>= 0;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){</a:t>
            </a:r>
          </a:p>
          <a:p>
            <a:pPr lvl="2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err="1">
                <a:latin typeface="Courier New" pitchFamily="49" charset="0"/>
              </a:rPr>
              <a:t>this.addAll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2000" b="1" dirty="0">
                <a:latin typeface="Courier New" pitchFamily="49" charset="0"/>
              </a:rPr>
              <a:t>(E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++;   return </a:t>
            </a:r>
            <a:r>
              <a:rPr lang="en-GB" sz="2000" b="1" dirty="0" err="1">
                <a:latin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</a:rPr>
              <a:t>(o);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 += </a:t>
            </a:r>
            <a:r>
              <a:rPr lang="en-GB" sz="2000" b="1" dirty="0" err="1">
                <a:latin typeface="Courier New" pitchFamily="49" charset="0"/>
              </a:rPr>
              <a:t>c.size</a:t>
            </a:r>
            <a:r>
              <a:rPr lang="en-GB" sz="2000" b="1" dirty="0">
                <a:latin typeface="Courier New" pitchFamily="49" charset="0"/>
              </a:rPr>
              <a:t>();  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return </a:t>
            </a:r>
            <a:r>
              <a:rPr lang="en-GB" sz="2000" b="1" dirty="0" err="1">
                <a:latin typeface="Courier New" pitchFamily="49" charset="0"/>
              </a:rPr>
              <a:t>s.addAll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public int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getAddCount</a:t>
            </a:r>
            <a:r>
              <a:rPr lang="en-GB" sz="2000" b="1" dirty="0">
                <a:latin typeface="Courier New" pitchFamily="49" charset="0"/>
              </a:rPr>
              <a:t>() {  return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;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AC2020"/>
                </a:solidFill>
                <a:latin typeface="Courier New" pitchFamily="49" charset="0"/>
              </a:rPr>
              <a:t>  // ... and every other method specified by </a:t>
            </a:r>
            <a:r>
              <a:rPr lang="en-GB" sz="2000" b="1" dirty="0" err="1">
                <a:solidFill>
                  <a:srgbClr val="AC2020"/>
                </a:solidFill>
                <a:latin typeface="Courier New" pitchFamily="49" charset="0"/>
              </a:rPr>
              <a:t>HashSet</a:t>
            </a:r>
            <a:r>
              <a:rPr lang="en-GB" sz="2000" b="1" dirty="0">
                <a:solidFill>
                  <a:srgbClr val="AC2020"/>
                </a:solidFill>
                <a:latin typeface="Courier New" pitchFamily="49" charset="0"/>
              </a:rPr>
              <a:t>&lt;E&gt;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943600" y="3657600"/>
            <a:ext cx="2514600" cy="609600"/>
          </a:xfrm>
          <a:prstGeom prst="wedgeRectCallout">
            <a:avLst>
              <a:gd name="adj1" fmla="val -158686"/>
              <a:gd name="adj2" fmla="val 1904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The implementation no longer matters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6096000" y="1371600"/>
            <a:ext cx="1447800" cy="304800"/>
          </a:xfrm>
          <a:prstGeom prst="wedgeRectCallout">
            <a:avLst>
              <a:gd name="adj1" fmla="val -171702"/>
              <a:gd name="adj2" fmla="val 16717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Delegate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0933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Composition (wrappers, delegation)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495800"/>
          </a:xfrm>
          <a:ln/>
        </p:spPr>
        <p:txBody>
          <a:bodyPr>
            <a:normAutofit/>
          </a:bodyPr>
          <a:lstStyle/>
          <a:p>
            <a:pPr marL="0" lvl="1" indent="0">
              <a:buClr>
                <a:schemeClr val="tx1"/>
              </a:buCl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Implementation </a:t>
            </a:r>
            <a:r>
              <a:rPr lang="en-GB" sz="2000" i="1" dirty="0"/>
              <a:t>reuse</a:t>
            </a:r>
            <a:r>
              <a:rPr lang="en-GB" sz="2000" dirty="0"/>
              <a:t> without </a:t>
            </a:r>
            <a:r>
              <a:rPr lang="en-GB" sz="2000" i="1" dirty="0"/>
              <a:t>inheritance</a:t>
            </a:r>
          </a:p>
          <a:p>
            <a:pPr marL="0" lvl="1" indent="0">
              <a:buClr>
                <a:schemeClr val="tx1"/>
              </a:buCl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i="1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Easy to reason about. Self-calls are irrelevant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Example of a “wrapper” class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Works around badly-designed / badly-specified classes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Disadvantages (may be worthwhile price to pay):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does not preserve subtyping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sometimes tedious to write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may be hard to apply to equality tests, </a:t>
            </a:r>
            <a:r>
              <a:rPr lang="en-GB" sz="2000" dirty="0" err="1"/>
              <a:t>callbacks</a:t>
            </a:r>
            <a:r>
              <a:rPr lang="en-GB" sz="2000" dirty="0"/>
              <a:t>, etc.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(although we already saw equals is hard for subclasses)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71704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Composition does not preserve </a:t>
            </a:r>
            <a:r>
              <a:rPr lang="en-GB" sz="3200" dirty="0" err="1"/>
              <a:t>subtyping</a:t>
            </a:r>
            <a:endParaRPr lang="en-GB" sz="3200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/>
                <a:cs typeface="Courier New"/>
              </a:rPr>
              <a:t>InstrumentedHashSet</a:t>
            </a:r>
            <a:r>
              <a:rPr lang="en-GB" sz="2000" dirty="0"/>
              <a:t> is not a </a:t>
            </a:r>
            <a:r>
              <a:rPr lang="en-GB" sz="2000" b="1" dirty="0" err="1">
                <a:latin typeface="Courier New"/>
                <a:cs typeface="Courier New"/>
              </a:rPr>
              <a:t>HashSet</a:t>
            </a:r>
            <a:r>
              <a:rPr lang="en-GB" sz="2000" dirty="0"/>
              <a:t> anymore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so can't easily substitute it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It may be a true subtype of </a:t>
            </a:r>
            <a:r>
              <a:rPr lang="en-GB" sz="2000" b="1" dirty="0" err="1">
                <a:latin typeface="Courier New"/>
                <a:cs typeface="Courier New"/>
              </a:rPr>
              <a:t>HashSet</a:t>
            </a:r>
            <a:endParaRPr lang="en-GB" sz="2000" b="1" dirty="0">
              <a:latin typeface="Courier New"/>
              <a:cs typeface="Courier New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Java doesn't know that!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 requires declared relationships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not enough just to meet specification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Interfaces to the rescue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can declare that we implement interface </a:t>
            </a:r>
            <a:r>
              <a:rPr lang="en-GB" sz="2000" b="1" dirty="0">
                <a:latin typeface="Courier New"/>
                <a:cs typeface="Courier New"/>
              </a:rPr>
              <a:t>Set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such an interface exists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454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Interfaces reintroduce Java </a:t>
            </a:r>
            <a:r>
              <a:rPr lang="en-GB" sz="3200" dirty="0" err="1"/>
              <a:t>subtyping</a:t>
            </a:r>
            <a:endParaRPr lang="en-GB" sz="3200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763000" cy="54864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implements Set&lt;E&gt; </a:t>
            </a:r>
            <a:r>
              <a:rPr lang="en-GB" sz="2000" b="1" dirty="0">
                <a:latin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private final Set&lt;E&gt;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private int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</a:rPr>
              <a:t>= 0;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){</a:t>
            </a:r>
          </a:p>
          <a:p>
            <a:pPr lvl="2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>
                <a:latin typeface="Courier New" pitchFamily="49" charset="0"/>
              </a:rPr>
              <a:t>this.addAll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2000" b="1" dirty="0">
                <a:latin typeface="Courier New" pitchFamily="49" charset="0"/>
              </a:rPr>
              <a:t>(E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++;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    return </a:t>
            </a:r>
            <a:r>
              <a:rPr lang="en-GB" sz="2000" b="1" dirty="0" err="1">
                <a:latin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</a:rPr>
              <a:t>(o);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 += </a:t>
            </a:r>
            <a:r>
              <a:rPr lang="en-GB" sz="2000" b="1" dirty="0" err="1">
                <a:latin typeface="Courier New" pitchFamily="49" charset="0"/>
              </a:rPr>
              <a:t>c.size</a:t>
            </a:r>
            <a:r>
              <a:rPr lang="en-GB" sz="2000" b="1" dirty="0">
                <a:latin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    return </a:t>
            </a:r>
            <a:r>
              <a:rPr lang="en-GB" sz="2000" b="1" dirty="0" err="1">
                <a:latin typeface="Courier New" pitchFamily="49" charset="0"/>
              </a:rPr>
              <a:t>s.addAll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getAddCount</a:t>
            </a:r>
            <a:r>
              <a:rPr lang="en-GB" sz="2000" b="1" dirty="0">
                <a:latin typeface="Courier New" pitchFamily="49" charset="0"/>
              </a:rPr>
              <a:t>() {  return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;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AC2020"/>
                </a:solidFill>
                <a:latin typeface="Courier New" pitchFamily="49" charset="0"/>
              </a:rPr>
              <a:t>  // ... and every other method specified by Set&lt;E&gt;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5334000" y="359152"/>
            <a:ext cx="2971800" cy="304800"/>
          </a:xfrm>
          <a:prstGeom prst="wedgeRectCallout">
            <a:avLst>
              <a:gd name="adj1" fmla="val -103001"/>
              <a:gd name="adj2" fmla="val 4169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normal Java style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97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971800"/>
            <a:ext cx="7772400" cy="1362075"/>
          </a:xfrm>
          <a:noFill/>
        </p:spPr>
        <p:txBody>
          <a:bodyPr/>
          <a:lstStyle/>
          <a:p>
            <a:pPr algn="ctr"/>
            <a:r>
              <a:rPr lang="en-US" dirty="0"/>
              <a:t>Subtypes vs Subclasses</a:t>
            </a:r>
          </a:p>
        </p:txBody>
      </p:sp>
    </p:spTree>
    <p:extLst>
      <p:ext uri="{BB962C8B-B14F-4D97-AF65-F5344CB8AC3E}">
        <p14:creationId xmlns:p14="http://schemas.microsoft.com/office/powerpoint/2010/main" val="42279382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Interfaces and abstract classes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Provide </a:t>
            </a:r>
            <a:r>
              <a:rPr lang="en-GB" sz="2000" i="1" dirty="0">
                <a:solidFill>
                  <a:schemeClr val="accent2"/>
                </a:solidFill>
              </a:rPr>
              <a:t>interfaces</a:t>
            </a:r>
            <a:r>
              <a:rPr lang="en-GB" sz="2000" dirty="0"/>
              <a:t> for your functionality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client code to interfaces rather than concrete 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allows different implementations later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facilitates composition, wrapper classes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basis of lots of useful, clever techniques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we'll see more of these later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Consider also providing helper/template </a:t>
            </a:r>
            <a:r>
              <a:rPr lang="en-GB" sz="2000" i="1" dirty="0">
                <a:solidFill>
                  <a:schemeClr val="accent2"/>
                </a:solidFill>
              </a:rPr>
              <a:t>abstract 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makes writing new implementations much easier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not necessary to use them to implement an interface, so retain freedom to create radically different implementations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6120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library interface/class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724400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root interface of collection hierarchy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interface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Collection</a:t>
            </a:r>
            <a:r>
              <a:rPr lang="en-US" sz="2000" b="1" dirty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>
                <a:latin typeface="Courier New"/>
                <a:cs typeface="Courier New"/>
              </a:rPr>
              <a:t>&gt;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skeletal implementation of Collection&lt;E&gt; 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abstract class </a:t>
            </a:r>
            <a:r>
              <a:rPr lang="en-US" sz="2000" b="1" dirty="0" err="1">
                <a:solidFill>
                  <a:srgbClr val="0000FF"/>
                </a:solidFill>
                <a:latin typeface="Courier New"/>
                <a:cs typeface="Courier New"/>
              </a:rPr>
              <a:t>AbstractCollection</a:t>
            </a:r>
            <a:r>
              <a:rPr lang="en-US" sz="2000" b="1" dirty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>
                <a:latin typeface="Courier New"/>
                <a:cs typeface="Courier New"/>
              </a:rPr>
              <a:t>&gt; 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			implements Collection&lt;E&gt;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type of all ordered collections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interface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List</a:t>
            </a:r>
            <a:r>
              <a:rPr lang="en-US" sz="2000" b="1" dirty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>
                <a:latin typeface="Courier New"/>
                <a:cs typeface="Courier New"/>
              </a:rPr>
              <a:t>&gt; extends Collection&lt;E&gt; 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skeletal implementation of List&lt;E&gt;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abstract class </a:t>
            </a:r>
            <a:r>
              <a:rPr lang="en-US" sz="2000" b="1" dirty="0" err="1">
                <a:solidFill>
                  <a:srgbClr val="0000FF"/>
                </a:solidFill>
                <a:latin typeface="Courier New"/>
                <a:cs typeface="Courier New"/>
              </a:rPr>
              <a:t>AbstractList</a:t>
            </a:r>
            <a:r>
              <a:rPr lang="en-US" sz="2000" b="1" dirty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>
                <a:latin typeface="Courier New"/>
                <a:cs typeface="Courier New"/>
              </a:rPr>
              <a:t>&gt; 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			extends </a:t>
            </a:r>
            <a:r>
              <a:rPr lang="en-US" sz="2000" b="1" dirty="0" err="1">
                <a:latin typeface="Courier New"/>
                <a:cs typeface="Courier New"/>
              </a:rPr>
              <a:t>AbstractCollection</a:t>
            </a:r>
            <a:r>
              <a:rPr lang="en-US" sz="2000" b="1" dirty="0">
                <a:latin typeface="Courier New"/>
                <a:cs typeface="Courier New"/>
              </a:rPr>
              <a:t>&lt;E&gt; 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			implements List&lt;E&gt;</a:t>
            </a:r>
          </a:p>
          <a:p>
            <a:pPr marL="5715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an old friend...</a:t>
            </a:r>
          </a:p>
          <a:p>
            <a:pPr marL="5715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/>
                <a:cs typeface="Courier New"/>
              </a:rPr>
              <a:t>ArrayList</a:t>
            </a:r>
            <a:r>
              <a:rPr lang="en-US" sz="2000" b="1" dirty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>
                <a:latin typeface="Courier New"/>
                <a:cs typeface="Courier New"/>
              </a:rPr>
              <a:t>&gt; extends </a:t>
            </a:r>
            <a:r>
              <a:rPr lang="en-US" sz="2000" b="1" dirty="0" err="1">
                <a:latin typeface="Courier New"/>
                <a:cs typeface="Courier New"/>
              </a:rPr>
              <a:t>AbstractList</a:t>
            </a:r>
            <a:r>
              <a:rPr lang="en-US" sz="2000" b="1" dirty="0">
                <a:latin typeface="Courier New"/>
                <a:cs typeface="Courier New"/>
              </a:rPr>
              <a:t>&lt;E&gt;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2846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interfaces instead </a:t>
            </a:r>
            <a:r>
              <a:rPr lang="en-US"/>
              <a:t>of classes</a:t>
            </a:r>
            <a:r>
              <a:rPr lang="en-US" dirty="0"/>
              <a:t>?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Java design decisions:</a:t>
            </a:r>
          </a:p>
          <a:p>
            <a:pPr lvl="1"/>
            <a:r>
              <a:rPr lang="en-US" sz="2000" dirty="0"/>
              <a:t>a class has </a:t>
            </a:r>
            <a:r>
              <a:rPr lang="en-US" sz="2000" b="1" dirty="0"/>
              <a:t>exactly one</a:t>
            </a:r>
            <a:r>
              <a:rPr lang="en-US" sz="2000" dirty="0"/>
              <a:t> superclass</a:t>
            </a:r>
          </a:p>
          <a:p>
            <a:pPr lvl="1"/>
            <a:r>
              <a:rPr lang="en-US" sz="2000" dirty="0"/>
              <a:t>a class may implement multiple interfaces</a:t>
            </a:r>
          </a:p>
          <a:p>
            <a:pPr lvl="1"/>
            <a:r>
              <a:rPr lang="en-US" sz="2000" dirty="0"/>
              <a:t>an interface may extend multiple interfaces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Observation:</a:t>
            </a:r>
          </a:p>
          <a:p>
            <a:pPr lvl="1"/>
            <a:r>
              <a:rPr lang="en-US" sz="2000" dirty="0"/>
              <a:t>multiple </a:t>
            </a:r>
            <a:r>
              <a:rPr lang="en-US" sz="2000" dirty="0" err="1"/>
              <a:t>superclasses</a:t>
            </a:r>
            <a:r>
              <a:rPr lang="en-US" sz="2000" dirty="0"/>
              <a:t> are difficult to use and to implement</a:t>
            </a:r>
          </a:p>
          <a:p>
            <a:pPr lvl="1"/>
            <a:r>
              <a:rPr lang="en-US" sz="2000" dirty="0"/>
              <a:t>multiple interfaces, single superclass gets most of the benefit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9084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Pluses and minuses of inheritance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Inheritance is a powerful way to achieve code reuse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2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Inheritance can break encapsulation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a subclass may need to depend on unspecified details of the implementation of its superclass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e.g., pattern of self-calls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subclass may need to evolve in tandem with superclass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okay when implementation of both is under control of the same programmer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this is tricky to get right and is a source of subtle bugs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2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Effective Java: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either </a:t>
            </a:r>
            <a:r>
              <a:rPr lang="en-GB" sz="2000" b="1" dirty="0"/>
              <a:t>design for inheritance</a:t>
            </a:r>
            <a:r>
              <a:rPr lang="en-GB" sz="2000" dirty="0"/>
              <a:t> or else </a:t>
            </a:r>
            <a:r>
              <a:rPr lang="en-GB" sz="2000" b="1" dirty="0"/>
              <a:t>prohibit it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favor composition (and interfaces) to inheritance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04626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Substitution principle for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If B is a subtype of A, then a B can </a:t>
            </a:r>
            <a:r>
              <a:rPr lang="en-US" sz="2000" i="1" dirty="0"/>
              <a:t>always </a:t>
            </a:r>
            <a:r>
              <a:rPr lang="en-US" sz="2000" b="1" dirty="0"/>
              <a:t>be substituted</a:t>
            </a:r>
            <a:r>
              <a:rPr lang="en-US" sz="2000" dirty="0"/>
              <a:t> for an A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Any property guaranteed by A must be guaranteed by B</a:t>
            </a:r>
          </a:p>
          <a:p>
            <a:pPr lvl="1"/>
            <a:r>
              <a:rPr lang="en-US" sz="2000" dirty="0"/>
              <a:t>anything provable about an A is provable about a B</a:t>
            </a:r>
          </a:p>
          <a:p>
            <a:pPr lvl="1"/>
            <a:r>
              <a:rPr lang="en-GB" sz="2000" dirty="0"/>
              <a:t>if an instance of subtype is treated purely as supertype (only supertype methods/fields used), then the result should be consistent with an object of the supertype being manipulated</a:t>
            </a:r>
          </a:p>
          <a:p>
            <a:pPr lvl="1"/>
            <a:endParaRPr lang="en-GB" sz="1000" dirty="0"/>
          </a:p>
          <a:p>
            <a:pPr marL="0" lvl="1" indent="0">
              <a:buNone/>
            </a:pPr>
            <a:r>
              <a:rPr lang="en-GB" sz="2000" dirty="0"/>
              <a:t>B is </a:t>
            </a:r>
            <a:r>
              <a:rPr lang="en-GB" sz="2000" i="1" dirty="0"/>
              <a:t>permitted to strengthen</a:t>
            </a:r>
            <a:r>
              <a:rPr lang="en-GB" sz="2000" dirty="0"/>
              <a:t> properties and add properties</a:t>
            </a:r>
          </a:p>
          <a:p>
            <a:pPr lvl="1"/>
            <a:r>
              <a:rPr lang="en-US" sz="2000" dirty="0"/>
              <a:t>an overriding method must have a stronger (or equal) spec</a:t>
            </a:r>
          </a:p>
          <a:p>
            <a:pPr lvl="1"/>
            <a:r>
              <a:rPr lang="en-US" sz="2000" dirty="0"/>
              <a:t>fine to add new methods (that preserve invariants)</a:t>
            </a:r>
          </a:p>
          <a:p>
            <a:pPr marL="400050" lvl="2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US" sz="2000" dirty="0"/>
              <a:t>B is </a:t>
            </a:r>
            <a:r>
              <a:rPr lang="en-US" sz="2000" i="1" dirty="0"/>
              <a:t>not permitted to weaken</a:t>
            </a:r>
            <a:r>
              <a:rPr lang="en-US" sz="2000" dirty="0"/>
              <a:t> the spec</a:t>
            </a:r>
          </a:p>
          <a:p>
            <a:pPr lvl="1"/>
            <a:r>
              <a:rPr lang="en-US" sz="2000" dirty="0"/>
              <a:t>no overriding method with a weaker spec</a:t>
            </a:r>
          </a:p>
          <a:p>
            <a:pPr lvl="1"/>
            <a:r>
              <a:rPr lang="en-US" sz="2000" dirty="0"/>
              <a:t>no method removal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464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Substitution principle for methods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153400" cy="48768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Constraints on methods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for each supertype method, subtype must have such a method</a:t>
            </a:r>
          </a:p>
          <a:p>
            <a:pPr marL="1200150" lvl="2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(could be inherited or overridden)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Each overridden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method must </a:t>
            </a:r>
            <a:r>
              <a:rPr lang="en-GB" sz="2000" i="1" dirty="0">
                <a:solidFill>
                  <a:schemeClr val="accent2"/>
                </a:solidFill>
              </a:rPr>
              <a:t>strengthen</a:t>
            </a:r>
            <a:r>
              <a:rPr lang="en-GB" sz="2000" dirty="0"/>
              <a:t> (or match) the spec: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ask nothing extra of client (“weaker precondition”)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requires</a:t>
            </a:r>
            <a:r>
              <a:rPr lang="en-GB" sz="2000" dirty="0"/>
              <a:t> clause is at most as strict as in </a:t>
            </a:r>
            <a:r>
              <a:rPr lang="en-GB" sz="2000" dirty="0" err="1"/>
              <a:t>supertype’s</a:t>
            </a:r>
            <a:r>
              <a:rPr lang="en-GB" sz="2000" dirty="0"/>
              <a:t> method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guarantee at least as much (“stronger postcondition”)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effects</a:t>
            </a:r>
            <a:r>
              <a:rPr lang="en-GB" sz="2000" dirty="0"/>
              <a:t> clause is at least as strict as in the supertype method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 new entries in </a:t>
            </a:r>
            <a:r>
              <a:rPr lang="en-GB" sz="2000" i="1" dirty="0"/>
              <a:t>modifies</a:t>
            </a:r>
            <a:r>
              <a:rPr lang="en-GB" sz="2000" dirty="0"/>
              <a:t> clause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promise more (or the same) in </a:t>
            </a:r>
            <a:r>
              <a:rPr lang="en-GB" sz="2000" i="1" dirty="0"/>
              <a:t>returns</a:t>
            </a:r>
            <a:r>
              <a:rPr lang="en-GB" sz="2000" dirty="0"/>
              <a:t> &amp; </a:t>
            </a:r>
            <a:r>
              <a:rPr lang="en-GB" sz="2000" i="1" dirty="0"/>
              <a:t>throws</a:t>
            </a:r>
            <a:r>
              <a:rPr lang="en-GB" sz="2000" dirty="0"/>
              <a:t> clauses</a:t>
            </a:r>
          </a:p>
          <a:p>
            <a:pPr lvl="3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600" dirty="0"/>
              <a:t>cannot change return values or switch between return and throws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12699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/>
              <a:t>Java subtyping</a:t>
            </a:r>
            <a:endParaRPr lang="en-GB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 types: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defined by classes, interfaces, primitives</a:t>
            </a:r>
          </a:p>
          <a:p>
            <a:endParaRPr lang="en-US" sz="2000" dirty="0"/>
          </a:p>
          <a:p>
            <a:r>
              <a:rPr lang="en-US" sz="2000" dirty="0"/>
              <a:t>Java subtyping stems from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 extends A</a:t>
            </a:r>
            <a:r>
              <a:rPr lang="en-US" sz="2000" b="1" dirty="0"/>
              <a:t>  </a:t>
            </a:r>
            <a:r>
              <a:rPr lang="en-US" sz="2000" dirty="0"/>
              <a:t>and  </a:t>
            </a:r>
            <a:br>
              <a:rPr lang="en-US" sz="2000" dirty="0"/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 implements A</a:t>
            </a:r>
            <a:r>
              <a:rPr lang="en-US" sz="2000" dirty="0"/>
              <a:t>  declarations</a:t>
            </a:r>
          </a:p>
          <a:p>
            <a:endParaRPr lang="en-US" sz="2000" dirty="0"/>
          </a:p>
          <a:p>
            <a:r>
              <a:rPr lang="en-US" sz="2000" dirty="0"/>
              <a:t>In a Java subtype, each corresponding method has:</a:t>
            </a:r>
          </a:p>
          <a:p>
            <a:pPr lvl="1"/>
            <a:r>
              <a:rPr lang="en-US" sz="2000" dirty="0"/>
              <a:t>same argument types</a:t>
            </a:r>
          </a:p>
          <a:p>
            <a:pPr lvl="2"/>
            <a:r>
              <a:rPr lang="en-US" sz="2000" dirty="0"/>
              <a:t>if different, then </a:t>
            </a:r>
            <a:r>
              <a:rPr lang="en-US" sz="2000" i="1" dirty="0"/>
              <a:t>overloading</a:t>
            </a:r>
            <a:r>
              <a:rPr lang="en-US" sz="2000" dirty="0"/>
              <a:t> — unrelated methods</a:t>
            </a:r>
          </a:p>
          <a:p>
            <a:pPr lvl="1"/>
            <a:r>
              <a:rPr lang="en-US" sz="2000" dirty="0"/>
              <a:t>compatible return types</a:t>
            </a:r>
          </a:p>
          <a:p>
            <a:pPr lvl="1"/>
            <a:r>
              <a:rPr lang="en-US" sz="2000" dirty="0"/>
              <a:t>no additional declared exceptions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1217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Java subtyping guarantees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848600" cy="4953000"/>
          </a:xfrm>
          <a:ln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A variable’s run-time type (i.e., the class of its run-time value) is a Java subtype of its declared type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Date();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Object();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a variable of </a:t>
            </a:r>
            <a:r>
              <a:rPr lang="en-GB" sz="2000" i="1" dirty="0"/>
              <a:t>declared (compile-time) </a:t>
            </a:r>
            <a:r>
              <a:rPr lang="en-GB" sz="2000" dirty="0"/>
              <a:t>type T1 holds a reference to an object of </a:t>
            </a:r>
            <a:r>
              <a:rPr lang="en-GB" sz="2000" i="1" dirty="0"/>
              <a:t>actual</a:t>
            </a:r>
            <a:r>
              <a:rPr lang="en-GB" sz="2000" dirty="0"/>
              <a:t> (</a:t>
            </a:r>
            <a:r>
              <a:rPr lang="en-GB" sz="2000" i="1" dirty="0"/>
              <a:t>runtime) </a:t>
            </a:r>
            <a:r>
              <a:rPr lang="en-GB" sz="2000" dirty="0"/>
              <a:t>type T2,</a:t>
            </a:r>
            <a:br>
              <a:rPr lang="en-GB" sz="2000" dirty="0"/>
            </a:br>
            <a:r>
              <a:rPr lang="en-GB" sz="2000" dirty="0"/>
              <a:t>then T2 must be a Java subtype of T1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Corollaries: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objects always have implementations of the methods specified by their declared type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/>
              <a:t>if</a:t>
            </a:r>
            <a:r>
              <a:rPr lang="en-GB" sz="2000" dirty="0"/>
              <a:t> all subtypes are true subtypes, then all objects meet the specification of their declared type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Rules out a huge class of bugs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4077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Java subtyping non-guarantees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848600" cy="4800600"/>
          </a:xfrm>
          <a:ln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Java subtyping does </a:t>
            </a:r>
            <a:r>
              <a:rPr lang="en-US" sz="2000" b="1" dirty="0"/>
              <a:t>not</a:t>
            </a:r>
            <a:r>
              <a:rPr lang="en-US" sz="2000" dirty="0"/>
              <a:t> guarantee that overridden methods</a:t>
            </a:r>
          </a:p>
          <a:p>
            <a:pPr lvl="1"/>
            <a:r>
              <a:rPr lang="en-GB" sz="2000" dirty="0"/>
              <a:t>have smaller requires</a:t>
            </a:r>
          </a:p>
          <a:p>
            <a:pPr lvl="1"/>
            <a:r>
              <a:rPr lang="en-GB" sz="2000" dirty="0"/>
              <a:t>have smaller modifies</a:t>
            </a:r>
          </a:p>
          <a:p>
            <a:pPr lvl="1"/>
            <a:r>
              <a:rPr lang="en-GB" sz="2000" dirty="0"/>
              <a:t>have stronger postconditions</a:t>
            </a:r>
          </a:p>
          <a:p>
            <a:pPr lvl="2"/>
            <a:r>
              <a:rPr lang="en-GB" sz="2000" dirty="0"/>
              <a:t>Java only checks the </a:t>
            </a:r>
            <a:r>
              <a:rPr lang="en-GB" sz="2000" i="1" dirty="0"/>
              <a:t>return type</a:t>
            </a:r>
            <a:r>
              <a:rPr lang="en-GB" sz="2000" dirty="0"/>
              <a:t> not the postcondition</a:t>
            </a:r>
          </a:p>
          <a:p>
            <a:pPr lvl="2"/>
            <a:r>
              <a:rPr lang="en-GB" sz="2000" dirty="0"/>
              <a:t>could compute a completely different function</a:t>
            </a:r>
          </a:p>
          <a:p>
            <a:pPr lvl="1"/>
            <a:r>
              <a:rPr lang="en-GB" sz="2000" dirty="0"/>
              <a:t>have stronger effects</a:t>
            </a:r>
          </a:p>
          <a:p>
            <a:pPr lvl="1"/>
            <a:r>
              <a:rPr lang="en-GB" sz="2000" dirty="0"/>
              <a:t>have stronger throws (&amp; only for the same cases as before)</a:t>
            </a:r>
          </a:p>
          <a:p>
            <a:pPr lvl="1"/>
            <a:r>
              <a:rPr lang="en-GB" sz="2000" dirty="0"/>
              <a:t>have no new unchecked exceptions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87249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971800"/>
            <a:ext cx="7772400" cy="1362075"/>
          </a:xfrm>
          <a:noFill/>
        </p:spPr>
        <p:txBody>
          <a:bodyPr/>
          <a:lstStyle/>
          <a:p>
            <a:pPr algn="ctr"/>
            <a:r>
              <a:rPr lang="en-US" dirty="0"/>
              <a:t>EQUALS With Subclasses</a:t>
            </a:r>
          </a:p>
        </p:txBody>
      </p:sp>
    </p:spTree>
    <p:extLst>
      <p:ext uri="{BB962C8B-B14F-4D97-AF65-F5344CB8AC3E}">
        <p14:creationId xmlns:p14="http://schemas.microsoft.com/office/powerpoint/2010/main" val="9899784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12911</TotalTime>
  <Words>2816</Words>
  <Application>Microsoft Macintosh PowerPoint</Application>
  <PresentationFormat>On-screen Show (4:3)</PresentationFormat>
  <Paragraphs>472</Paragraphs>
  <Slides>33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.AppleSystemUIFont</vt:lpstr>
      <vt:lpstr>Arial</vt:lpstr>
      <vt:lpstr>Comic Sans MS</vt:lpstr>
      <vt:lpstr>Courier New</vt:lpstr>
      <vt:lpstr>Times New Roman</vt:lpstr>
      <vt:lpstr>simple</vt:lpstr>
      <vt:lpstr>CSE 331 Software Design &amp; Implementation</vt:lpstr>
      <vt:lpstr>Midterm</vt:lpstr>
      <vt:lpstr>Subtypes vs Subclasses</vt:lpstr>
      <vt:lpstr>Substitution principle for classes</vt:lpstr>
      <vt:lpstr>Substitution principle for methods</vt:lpstr>
      <vt:lpstr>Java subtyping</vt:lpstr>
      <vt:lpstr>Java subtyping guarantees</vt:lpstr>
      <vt:lpstr>Java subtyping non-guarantees</vt:lpstr>
      <vt:lpstr>EQUALS With Subclasses</vt:lpstr>
      <vt:lpstr>equals specification</vt:lpstr>
      <vt:lpstr>Really fixed now</vt:lpstr>
      <vt:lpstr>Two subclasses</vt:lpstr>
      <vt:lpstr>CountedDuration is (probably) fine</vt:lpstr>
      <vt:lpstr>NanoDuration is (probably) not fine</vt:lpstr>
      <vt:lpstr>The symmetry bug</vt:lpstr>
      <vt:lpstr>Fixing symmetry</vt:lpstr>
      <vt:lpstr>The transitivity bug</vt:lpstr>
      <vt:lpstr>No perfect solution</vt:lpstr>
      <vt:lpstr>Option 1: avoid subclassing</vt:lpstr>
      <vt:lpstr>Option 2: the getClass trick</vt:lpstr>
      <vt:lpstr>Subclassing summary</vt:lpstr>
      <vt:lpstr>Designing for inheritance</vt:lpstr>
      <vt:lpstr>Inheritance can break encapsulation</vt:lpstr>
      <vt:lpstr>Dependence on implementation</vt:lpstr>
      <vt:lpstr>Solutions</vt:lpstr>
      <vt:lpstr>Solution:  composition</vt:lpstr>
      <vt:lpstr>Composition (wrappers, delegation)</vt:lpstr>
      <vt:lpstr>Composition does not preserve subtyping</vt:lpstr>
      <vt:lpstr>Interfaces reintroduce Java subtyping</vt:lpstr>
      <vt:lpstr>Interfaces and abstract classes</vt:lpstr>
      <vt:lpstr>Java library interface/class example</vt:lpstr>
      <vt:lpstr>Why interfaces instead of classes?</vt:lpstr>
      <vt:lpstr>Pluses and minuses of inheritance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Kevin Zatloukal</cp:lastModifiedBy>
  <cp:revision>223</cp:revision>
  <cp:lastPrinted>2020-05-07T19:43:17Z</cp:lastPrinted>
  <dcterms:created xsi:type="dcterms:W3CDTF">2012-02-17T18:07:42Z</dcterms:created>
  <dcterms:modified xsi:type="dcterms:W3CDTF">2022-05-04T05:58:57Z</dcterms:modified>
</cp:coreProperties>
</file>