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5" r:id="rId2"/>
    <p:sldId id="345" r:id="rId3"/>
    <p:sldId id="353" r:id="rId4"/>
    <p:sldId id="289" r:id="rId5"/>
    <p:sldId id="290" r:id="rId6"/>
    <p:sldId id="291" r:id="rId7"/>
    <p:sldId id="292" r:id="rId8"/>
    <p:sldId id="376" r:id="rId9"/>
    <p:sldId id="338" r:id="rId10"/>
    <p:sldId id="374" r:id="rId11"/>
    <p:sldId id="359" r:id="rId12"/>
    <p:sldId id="377" r:id="rId13"/>
    <p:sldId id="339" r:id="rId14"/>
    <p:sldId id="319" r:id="rId15"/>
    <p:sldId id="361" r:id="rId16"/>
    <p:sldId id="321" r:id="rId17"/>
    <p:sldId id="320" r:id="rId18"/>
    <p:sldId id="372" r:id="rId19"/>
    <p:sldId id="342" r:id="rId20"/>
    <p:sldId id="343" r:id="rId21"/>
    <p:sldId id="373" r:id="rId22"/>
    <p:sldId id="382" r:id="rId23"/>
    <p:sldId id="385" r:id="rId24"/>
    <p:sldId id="356" r:id="rId25"/>
    <p:sldId id="384" r:id="rId26"/>
    <p:sldId id="366" r:id="rId27"/>
    <p:sldId id="367" r:id="rId28"/>
    <p:sldId id="368" r:id="rId29"/>
    <p:sldId id="369" r:id="rId30"/>
    <p:sldId id="371" r:id="rId31"/>
    <p:sldId id="370" r:id="rId32"/>
    <p:sldId id="360" r:id="rId33"/>
    <p:sldId id="363" r:id="rId34"/>
  </p:sldIdLst>
  <p:sldSz cx="9144000" cy="6858000" type="screen4x3"/>
  <p:notesSz cx="6934200" cy="9220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66"/>
    <a:srgbClr val="800080"/>
    <a:srgbClr val="FF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28" autoAdjust="0"/>
    <p:restoredTop sz="84433" autoAdjust="0"/>
  </p:normalViewPr>
  <p:slideViewPr>
    <p:cSldViewPr>
      <p:cViewPr varScale="1">
        <p:scale>
          <a:sx n="118" d="100"/>
          <a:sy n="118" d="100"/>
        </p:scale>
        <p:origin x="208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2616" y="2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19wi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11-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922338"/>
            <a:ext cx="4211637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70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922338"/>
            <a:ext cx="4211637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70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0488" y="922338"/>
            <a:ext cx="4211637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70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1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Memset</a:t>
            </a:r>
            <a:r>
              <a:rPr lang="en-US" dirty="0"/>
              <a:t> example from </a:t>
            </a:r>
            <a:r>
              <a:rPr lang="en-US" i="1" dirty="0"/>
              <a:t>Zero Bugs and Program Faster</a:t>
            </a:r>
            <a:r>
              <a:rPr lang="en-US" i="0" dirty="0"/>
              <a:t> by Kate Thompson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</a:t>
            </a:r>
            <a:r>
              <a:rPr lang="en-US" dirty="0" err="1"/>
              <a:t>theSystemIsAboutToDie</a:t>
            </a:r>
            <a:r>
              <a:rPr lang="en-US" baseline="0" dirty="0" err="1"/>
              <a:t>AHorribleDeath</a:t>
            </a:r>
            <a:r>
              <a:rPr lang="en-US" baseline="0" dirty="0"/>
              <a:t> was pretty good in an old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/>
              <a:t>UW CSE331 Autumn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229600" cy="1752600"/>
          </a:xfrm>
        </p:spPr>
        <p:txBody>
          <a:bodyPr/>
          <a:lstStyle/>
          <a:p>
            <a:r>
              <a:rPr lang="en-US" dirty="0"/>
              <a:t>Kevin Zatloukal</a:t>
            </a:r>
          </a:p>
          <a:p>
            <a:r>
              <a:rPr lang="en-US" dirty="0"/>
              <a:t>Spring 2022</a:t>
            </a:r>
          </a:p>
          <a:p>
            <a:r>
              <a:rPr lang="en-US" dirty="0"/>
              <a:t>Module Design &amp; Style</a:t>
            </a:r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9718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DESIGN in Java</a:t>
            </a:r>
          </a:p>
        </p:txBody>
      </p:sp>
    </p:spTree>
    <p:extLst>
      <p:ext uri="{BB962C8B-B14F-4D97-AF65-F5344CB8AC3E}">
        <p14:creationId xmlns:p14="http://schemas.microsoft.com/office/powerpoint/2010/main" val="75824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Class design ideals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543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Cohesion and coupling, already discussed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</a:rPr>
              <a:t>Completeness</a:t>
            </a:r>
            <a:r>
              <a:rPr lang="en-US" sz="2000" dirty="0"/>
              <a:t>: should every class present a complete interface?</a:t>
            </a:r>
          </a:p>
          <a:p>
            <a:pPr lvl="1"/>
            <a:r>
              <a:rPr lang="en-US" sz="2000" dirty="0"/>
              <a:t>good advice for </a:t>
            </a:r>
            <a:r>
              <a:rPr lang="en-US" sz="2000" b="1" dirty="0"/>
              <a:t>public libraries</a:t>
            </a:r>
          </a:p>
          <a:p>
            <a:pPr lvl="1"/>
            <a:r>
              <a:rPr lang="en-US" sz="2000" dirty="0"/>
              <a:t>for other code, better to </a:t>
            </a:r>
            <a:r>
              <a:rPr lang="en-US" sz="2000" b="1" i="1" dirty="0"/>
              <a:t>avoid unnecessary work</a:t>
            </a:r>
          </a:p>
          <a:p>
            <a:pPr lvl="2"/>
            <a:r>
              <a:rPr lang="en-US" sz="2000" dirty="0"/>
              <a:t>can leave TODOs for what you want to add later</a:t>
            </a:r>
          </a:p>
          <a:p>
            <a:pPr lvl="2"/>
            <a:r>
              <a:rPr lang="en-US" sz="2000" dirty="0"/>
              <a:t>or have methods that</a:t>
            </a:r>
            <a:br>
              <a:rPr lang="en-US" sz="2000" dirty="0"/>
            </a:br>
            <a:r>
              <a:rPr lang="en-US" sz="2000" dirty="0"/>
              <a:t>throw </a:t>
            </a:r>
            <a:r>
              <a:rPr lang="en-US" sz="2000" dirty="0" err="1"/>
              <a:t>RuntimeException</a:t>
            </a:r>
            <a:r>
              <a:rPr lang="en-US" sz="2000" dirty="0"/>
              <a:t>(“not yet implemented”)</a:t>
            </a:r>
          </a:p>
          <a:p>
            <a:pPr marL="0" indent="0">
              <a:buNone/>
            </a:pPr>
            <a:endParaRPr lang="en-US" sz="20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</a:rPr>
              <a:t>Consistency</a:t>
            </a:r>
            <a:r>
              <a:rPr lang="en-US" sz="2000" dirty="0"/>
              <a:t>: in names, </a:t>
            </a:r>
            <a:r>
              <a:rPr lang="en-US" sz="2000" dirty="0" err="1"/>
              <a:t>param</a:t>
            </a:r>
            <a:r>
              <a:rPr lang="en-US" sz="2000" dirty="0"/>
              <a:t>/returns, ordering, and behavior</a:t>
            </a:r>
          </a:p>
          <a:p>
            <a:pPr lvl="1"/>
            <a:r>
              <a:rPr lang="en-US" sz="2000" dirty="0"/>
              <a:t>(more later...)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6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Cohesion Examples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Confine user interaction to a core set of “view” classes and isolate these from the classes that maintain the key system data</a:t>
            </a:r>
          </a:p>
          <a:p>
            <a:pPr lvl="1"/>
            <a:r>
              <a:rPr lang="en-US" sz="2000" dirty="0"/>
              <a:t>see HW7-9</a:t>
            </a:r>
          </a:p>
          <a:p>
            <a:endParaRPr lang="en-US" sz="2000" dirty="0"/>
          </a:p>
          <a:p>
            <a:r>
              <a:rPr lang="en-US" sz="2000" dirty="0"/>
              <a:t>Do not put print statements in your core classes</a:t>
            </a:r>
          </a:p>
          <a:p>
            <a:pPr lvl="1"/>
            <a:r>
              <a:rPr lang="en-US" sz="2000" dirty="0"/>
              <a:t>this locks your code into a text representation</a:t>
            </a:r>
          </a:p>
          <a:p>
            <a:pPr lvl="1"/>
            <a:r>
              <a:rPr lang="en-US" sz="2000" dirty="0"/>
              <a:t>makes it less useful if the client wants a GUI, a web app, etc.</a:t>
            </a:r>
          </a:p>
          <a:p>
            <a:endParaRPr lang="en-US" sz="2000" dirty="0"/>
          </a:p>
          <a:p>
            <a:r>
              <a:rPr lang="en-US" sz="2000" dirty="0"/>
              <a:t>Instead, have your core classes return data that can be displayed by the view classes</a:t>
            </a:r>
          </a:p>
          <a:p>
            <a:pPr lvl="1"/>
            <a:r>
              <a:rPr lang="en-US" sz="2000" dirty="0"/>
              <a:t>which of the following is better?</a:t>
            </a:r>
          </a:p>
          <a:p>
            <a:pPr lvl="2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printMyself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public 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9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Methods should do one thing well:</a:t>
            </a:r>
          </a:p>
          <a:p>
            <a:pPr lvl="1"/>
            <a:r>
              <a:rPr lang="en-US" sz="2000" dirty="0"/>
              <a:t>compute a value but let client decide what to do with it</a:t>
            </a:r>
          </a:p>
          <a:p>
            <a:pPr lvl="1"/>
            <a:r>
              <a:rPr lang="en-US" sz="2000" dirty="0"/>
              <a:t>don’t print as a side effect of some other operation</a:t>
            </a:r>
          </a:p>
          <a:p>
            <a:pPr lvl="1"/>
            <a:r>
              <a:rPr lang="en-US" sz="2000" dirty="0"/>
              <a:t>observe or mutate, don’t do both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Having a method do multiple, not-necessarily-related things</a:t>
            </a:r>
            <a:br>
              <a:rPr lang="en-US" sz="2000" dirty="0"/>
            </a:br>
            <a:r>
              <a:rPr lang="en-US" sz="2000" i="1" dirty="0"/>
              <a:t>limits future possible uses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“Flag” variables are often a symptom of poor method cohesion</a:t>
            </a:r>
          </a:p>
          <a:p>
            <a:pPr lvl="1"/>
            <a:r>
              <a:rPr lang="en-US" sz="2000" dirty="0"/>
              <a:t>often mean the method is doing multiple things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design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Effective Java (EJ) Tip: Design method signatures carefully</a:t>
            </a:r>
          </a:p>
          <a:p>
            <a:pPr lvl="1"/>
            <a:r>
              <a:rPr lang="en-US" sz="2000" dirty="0"/>
              <a:t>avoid long parameter lists</a:t>
            </a:r>
          </a:p>
          <a:p>
            <a:pPr lvl="1"/>
            <a:r>
              <a:rPr lang="en-US" sz="2000" dirty="0"/>
              <a:t>especially error-prone if parameters are all the same type</a:t>
            </a:r>
          </a:p>
          <a:p>
            <a:pPr lvl="1"/>
            <a:r>
              <a:rPr lang="en-US" sz="2000" dirty="0"/>
              <a:t>avoid methods that take lots of Boolean “flag” parameters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Which of these has a bug?</a:t>
            </a:r>
          </a:p>
          <a:p>
            <a:pPr lvl="1" indent="-342900"/>
            <a:r>
              <a:rPr lang="en-US" sz="2000" b="1" dirty="0" err="1">
                <a:latin typeface="Courier New"/>
                <a:cs typeface="Courier New"/>
              </a:rPr>
              <a:t>memset</a:t>
            </a:r>
            <a:r>
              <a:rPr lang="en-US" sz="2000" b="1" dirty="0">
                <a:latin typeface="Courier New"/>
                <a:cs typeface="Courier New"/>
              </a:rPr>
              <a:t>(</a:t>
            </a:r>
            <a:r>
              <a:rPr lang="en-US" sz="2000" b="1" dirty="0" err="1">
                <a:latin typeface="Courier New"/>
                <a:cs typeface="Courier New"/>
              </a:rPr>
              <a:t>ptr</a:t>
            </a:r>
            <a:r>
              <a:rPr lang="en-US" sz="2000" b="1" dirty="0">
                <a:latin typeface="Courier New"/>
                <a:cs typeface="Courier New"/>
              </a:rPr>
              <a:t>, size, 0);</a:t>
            </a:r>
          </a:p>
          <a:p>
            <a:pPr lvl="1" indent="-342900"/>
            <a:r>
              <a:rPr lang="en-US" sz="2000" b="1" dirty="0" err="1">
                <a:latin typeface="Courier New"/>
                <a:cs typeface="Courier New"/>
              </a:rPr>
              <a:t>memset</a:t>
            </a:r>
            <a:r>
              <a:rPr lang="en-US" sz="2000" b="1" dirty="0">
                <a:latin typeface="Courier New"/>
                <a:cs typeface="Courier New"/>
              </a:rPr>
              <a:t>(</a:t>
            </a:r>
            <a:r>
              <a:rPr lang="en-US" sz="2000" b="1" dirty="0" err="1">
                <a:latin typeface="Courier New"/>
                <a:cs typeface="Courier New"/>
              </a:rPr>
              <a:t>ptr</a:t>
            </a:r>
            <a:r>
              <a:rPr lang="en-US" sz="2000" b="1" dirty="0">
                <a:latin typeface="Courier New"/>
                <a:cs typeface="Courier New"/>
              </a:rPr>
              <a:t>, 0, size);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EJ Tip: Use overloading judiciously</a:t>
            </a:r>
          </a:p>
          <a:p>
            <a:pPr marL="457200" lvl="1" indent="0">
              <a:buNone/>
            </a:pPr>
            <a:r>
              <a:rPr lang="en-US" sz="2000" dirty="0"/>
              <a:t>Can be useful, but avoid overloading with same number of parameters, and think about whether methods really are related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 class or interface should have consistent names, parameters/returns, ordering, and behavior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Use similar naming; accept parameters in the same order</a:t>
            </a:r>
          </a:p>
          <a:p>
            <a:pPr marL="0" indent="0">
              <a:buNone/>
            </a:pPr>
            <a:r>
              <a:rPr lang="en-US" sz="2000" dirty="0"/>
              <a:t>Counterexamples: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setFirst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index, String value)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setLast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(String value,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index) </a:t>
            </a:r>
            <a:endParaRPr lang="en-US" sz="2000" dirty="0"/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Date/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GregorianCalendar</a:t>
            </a:r>
            <a:r>
              <a:rPr lang="en-US" sz="2000" dirty="0"/>
              <a:t> use 0-based months</a:t>
            </a:r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000" b="1" dirty="0"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methods: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equalsIgnoreCase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compareToIgnoreCase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000" dirty="0"/>
            </a:br>
            <a:r>
              <a:rPr lang="en-US" sz="2000" dirty="0"/>
              <a:t>	        but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regionMatches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String.length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cs typeface="Courier New" pitchFamily="49" charset="0"/>
              </a:rPr>
              <a:t>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000" b="1" dirty="0">
                <a:cs typeface="Courier New" pitchFamily="49" charset="0"/>
              </a:rPr>
              <a:t>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collection.size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Constructor design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Constructors should have all the arguments necessary to initialize the object's state – no more, no less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Object should be completely initialized after constructor is done</a:t>
            </a:r>
          </a:p>
          <a:p>
            <a:pPr marL="400050" lvl="1" indent="0">
              <a:buNone/>
            </a:pPr>
            <a:r>
              <a:rPr lang="en-US" sz="2000" dirty="0"/>
              <a:t>(i.e., the rep invariant should hold)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Shouldn't need to call other methods to “finish” initialization</a:t>
            </a:r>
          </a:p>
          <a:p>
            <a:pPr lvl="1"/>
            <a:r>
              <a:rPr lang="en-US" sz="2000" dirty="0"/>
              <a:t>sometimes tempting but an easy way to cause bugs</a:t>
            </a:r>
          </a:p>
          <a:p>
            <a:pPr lvl="1"/>
            <a:r>
              <a:rPr lang="en-US" sz="2000" dirty="0"/>
              <a:t>complex initialization can be done using a “builder” pattern</a:t>
            </a:r>
          </a:p>
          <a:p>
            <a:pPr lvl="2"/>
            <a:r>
              <a:rPr lang="en-US" sz="2000" dirty="0"/>
              <a:t>(more on this in later in the course)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design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variable should be made into a field if and only if:</a:t>
            </a:r>
          </a:p>
          <a:p>
            <a:pPr lvl="1"/>
            <a:r>
              <a:rPr lang="en-US" sz="2000" dirty="0"/>
              <a:t>it has a value that retains meaning throughout the object's life</a:t>
            </a:r>
          </a:p>
          <a:p>
            <a:pPr lvl="1"/>
            <a:r>
              <a:rPr lang="en-US" sz="2000" dirty="0"/>
              <a:t>its state must persist past the end of any one public method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other variables can and should be local to the methods</a:t>
            </a:r>
          </a:p>
          <a:p>
            <a:pPr lvl="1"/>
            <a:r>
              <a:rPr lang="en-US" sz="2000" dirty="0"/>
              <a:t>fields should not be used to avoid parameter passing</a:t>
            </a:r>
          </a:p>
          <a:p>
            <a:pPr lvl="1"/>
            <a:r>
              <a:rPr lang="en-US" sz="2000" dirty="0"/>
              <a:t>not every constructor parameter needs to be a field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Exception to the rule: when we don’t control the interface</a:t>
            </a:r>
          </a:p>
          <a:p>
            <a:pPr lvl="1"/>
            <a:r>
              <a:rPr lang="en-US" sz="2000" dirty="0"/>
              <a:t>example: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Thread.run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types – some hints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Numbers: favor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dirty="0"/>
              <a:t> for most numeric computations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EJ Tip: avoid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dirty="0"/>
              <a:t> /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dirty="0"/>
              <a:t> if exact answers are required</a:t>
            </a:r>
          </a:p>
          <a:p>
            <a:pPr marL="457200" lvl="1" indent="0">
              <a:buNone/>
            </a:pPr>
            <a:r>
              <a:rPr lang="en-US" sz="2000" dirty="0"/>
              <a:t>Classic example: money  (round-off is bad here)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Strings are often used since much data is read as text,</a:t>
            </a:r>
          </a:p>
          <a:p>
            <a:pPr marL="0" indent="0">
              <a:buNone/>
            </a:pPr>
            <a:r>
              <a:rPr lang="en-US" sz="2000" dirty="0"/>
              <a:t>but keeping numbers as strings is a bad idea.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Enums</a:t>
            </a:r>
            <a:r>
              <a:rPr lang="en-US" dirty="0"/>
              <a:t> make code more readable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Consider use of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enums</a:t>
            </a:r>
            <a:r>
              <a:rPr lang="en-US" sz="2000" dirty="0"/>
              <a:t>, even with only two values – which of the following is better? 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(97, true); </a:t>
            </a:r>
          </a:p>
          <a:p>
            <a:pPr marL="457200" lvl="1" indent="0">
              <a:buNone/>
            </a:pPr>
            <a:br>
              <a:rPr lang="en-US" sz="2000" dirty="0"/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(97,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Temperature.CELSIUS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3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limits of scaling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334000" cy="2971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Can’t built arbitrarily large physical structures that work perfectly and indefinitely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friction, gravity, wear-and-tear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Software has no such problems!</a:t>
            </a:r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So what prevents arbitrarily large software?</a:t>
            </a:r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… it’s the difficulty of </a:t>
            </a:r>
            <a:r>
              <a:rPr lang="en-GB" sz="2000" i="1" dirty="0">
                <a:solidFill>
                  <a:schemeClr val="accent2"/>
                </a:solidFill>
              </a:rPr>
              <a:t>understanding</a:t>
            </a:r>
            <a:r>
              <a:rPr lang="en-GB" sz="2000" dirty="0"/>
              <a:t> it!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286" y="1613732"/>
            <a:ext cx="2598578" cy="2694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779918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The force of friction is replaced by a force in software that creates </a:t>
            </a:r>
            <a:r>
              <a:rPr lang="en-US" sz="2000" b="1" dirty="0">
                <a:latin typeface="+mn-lt"/>
              </a:rPr>
              <a:t>interdependence</a:t>
            </a:r>
            <a:r>
              <a:rPr lang="en-US" sz="2000" dirty="0">
                <a:latin typeface="+mn-lt"/>
              </a:rPr>
              <a:t> (“coupling”) between different parts of the code</a:t>
            </a:r>
          </a:p>
          <a:p>
            <a:endParaRPr lang="en-US" sz="800" dirty="0">
              <a:latin typeface="+mn-lt"/>
            </a:endParaRPr>
          </a:p>
          <a:p>
            <a:pPr marL="800100" lvl="1" indent="-342900">
              <a:buFont typeface=".AppleSystemUIFont" charset="-120"/>
              <a:buChar char="–"/>
            </a:pPr>
            <a:r>
              <a:rPr lang="en-US" sz="2000" dirty="0">
                <a:latin typeface="+mn-lt"/>
              </a:rPr>
              <a:t>in particular, this force makes it hard to understand one part of the code without understanding many other parts</a:t>
            </a:r>
          </a:p>
        </p:txBody>
      </p:sp>
    </p:spTree>
    <p:extLst>
      <p:ext uri="{BB962C8B-B14F-4D97-AF65-F5344CB8AC3E}">
        <p14:creationId xmlns:p14="http://schemas.microsoft.com/office/powerpoint/2010/main" val="1699056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thoughts (for now)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sz="2000" dirty="0"/>
              <a:t>Always remember your reader and add </a:t>
            </a:r>
            <a:r>
              <a:rPr lang="en-US" sz="2000" b="1" dirty="0"/>
              <a:t>comments</a:t>
            </a:r>
            <a:r>
              <a:rPr lang="en-US" sz="2000" dirty="0"/>
              <a:t> for them</a:t>
            </a:r>
          </a:p>
          <a:p>
            <a:pPr lvl="1"/>
            <a:r>
              <a:rPr lang="en-US" sz="2000" dirty="0"/>
              <a:t>Who are they?</a:t>
            </a:r>
          </a:p>
          <a:p>
            <a:pPr lvl="2"/>
            <a:r>
              <a:rPr lang="en-US" sz="2000" dirty="0"/>
              <a:t>Clients of your code</a:t>
            </a:r>
          </a:p>
          <a:p>
            <a:pPr lvl="2"/>
            <a:r>
              <a:rPr lang="en-US" sz="2000" dirty="0"/>
              <a:t>Other programmers working with the code </a:t>
            </a:r>
          </a:p>
          <a:p>
            <a:pPr lvl="3"/>
            <a:r>
              <a:rPr lang="en-US" dirty="0"/>
              <a:t>(including yourself in 6 weeks/months/years)</a:t>
            </a:r>
          </a:p>
          <a:p>
            <a:pPr lvl="1"/>
            <a:r>
              <a:rPr lang="en-US" sz="2000" dirty="0"/>
              <a:t>What do they need to know?</a:t>
            </a:r>
          </a:p>
          <a:p>
            <a:pPr lvl="2"/>
            <a:r>
              <a:rPr lang="en-US" sz="2000" dirty="0"/>
              <a:t>How to use it (clients)</a:t>
            </a:r>
          </a:p>
          <a:p>
            <a:pPr lvl="2"/>
            <a:r>
              <a:rPr lang="en-US" sz="2000" dirty="0"/>
              <a:t>How it works, but more important, </a:t>
            </a:r>
            <a:r>
              <a:rPr lang="en-US" sz="2000" i="1" dirty="0">
                <a:solidFill>
                  <a:srgbClr val="000090"/>
                </a:solidFill>
              </a:rPr>
              <a:t>why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/>
              <a:t>it was done this way (implementers)</a:t>
            </a:r>
          </a:p>
          <a:p>
            <a:endParaRPr lang="en-US" sz="1200" dirty="0"/>
          </a:p>
          <a:p>
            <a:r>
              <a:rPr lang="en-US" sz="2000" dirty="0"/>
              <a:t>Think about mistakes that might be made (by you or others)</a:t>
            </a:r>
          </a:p>
          <a:p>
            <a:pPr lvl="1"/>
            <a:r>
              <a:rPr lang="en-US" sz="2000" dirty="0"/>
              <a:t>if you have enough clients, someone </a:t>
            </a:r>
            <a:r>
              <a:rPr lang="en-US" sz="2000" i="1" dirty="0"/>
              <a:t>will</a:t>
            </a:r>
            <a:r>
              <a:rPr lang="en-US" sz="2000" dirty="0"/>
              <a:t> make that mistake</a:t>
            </a:r>
          </a:p>
          <a:p>
            <a:pPr lvl="1"/>
            <a:r>
              <a:rPr lang="en-US" sz="2000" dirty="0"/>
              <a:t>design to prevent or at least catch those mistakes</a:t>
            </a:r>
          </a:p>
          <a:p>
            <a:pPr lvl="1"/>
            <a:r>
              <a:rPr lang="en-US" sz="2000" dirty="0"/>
              <a:t>pay special attention to bugs that will be hard to detect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9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9718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Readability</a:t>
            </a:r>
          </a:p>
        </p:txBody>
      </p:sp>
    </p:spTree>
    <p:extLst>
      <p:ext uri="{BB962C8B-B14F-4D97-AF65-F5344CB8AC3E}">
        <p14:creationId xmlns:p14="http://schemas.microsoft.com/office/powerpoint/2010/main" val="187912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r>
              <a:rPr lang="en-US" sz="2000" dirty="0"/>
              <a:t>Choosing good names is important for </a:t>
            </a:r>
            <a:r>
              <a:rPr lang="en-US" sz="2000" b="1" dirty="0"/>
              <a:t>readability</a:t>
            </a:r>
          </a:p>
          <a:p>
            <a:endParaRPr lang="en-US" sz="2000" dirty="0"/>
          </a:p>
          <a:p>
            <a:r>
              <a:rPr lang="en-US" sz="2000" dirty="0"/>
              <a:t>With well chosen names, code can be “self-documenting”</a:t>
            </a:r>
          </a:p>
          <a:p>
            <a:pPr lvl="1"/>
            <a:r>
              <a:rPr lang="en-US" sz="2000" dirty="0"/>
              <a:t>no need to include comments with explanation</a:t>
            </a:r>
          </a:p>
          <a:p>
            <a:pPr lvl="1"/>
            <a:r>
              <a:rPr lang="en-US" sz="2000" dirty="0"/>
              <a:t>code explains itself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6D74B-5E82-714B-80DA-CA2FAF69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 descr="Programmers' hardest tasks : ProgrammerHumor">
            <a:extLst>
              <a:ext uri="{FF2B5EF4-FFF2-40B4-BE49-F238E27FC236}">
                <a16:creationId xmlns:a16="http://schemas.microsoft.com/office/drawing/2014/main" id="{44CA3D2F-5371-CB4A-8890-CF386694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0"/>
            <a:ext cx="5876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flag, status, compute, check, pointer</a:t>
            </a:r>
            <a:r>
              <a:rPr lang="en-US" dirty="0">
                <a:cs typeface="Courier New" pitchFamily="49" charset="0"/>
              </a:rPr>
              <a:t>,</a:t>
            </a:r>
            <a:br>
              <a:rPr lang="en-US" dirty="0">
                <a:cs typeface="Courier New" pitchFamily="49" charset="0"/>
              </a:rPr>
            </a:br>
            <a:r>
              <a:rPr lang="en-US" dirty="0">
                <a:cs typeface="Courier New" pitchFamily="49" charset="0"/>
              </a:rPr>
              <a:t>names starting with </a:t>
            </a:r>
            <a:r>
              <a:rPr lang="en-US" b="1" dirty="0">
                <a:latin typeface="Courier New"/>
                <a:cs typeface="Courier New"/>
              </a:rPr>
              <a:t>my…</a:t>
            </a:r>
            <a:r>
              <a:rPr lang="en-US" dirty="0"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convey very little useful information!</a:t>
            </a:r>
          </a:p>
          <a:p>
            <a:pPr lvl="1"/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dirty="0"/>
              <a:t> is okay if meaning is </a:t>
            </a:r>
            <a:r>
              <a:rPr lang="en-US" i="1" dirty="0"/>
              <a:t>very</a:t>
            </a:r>
            <a:r>
              <a:rPr lang="en-US" dirty="0"/>
              <a:t> clear from context)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Describe what is being counted, what the “flag” indicates, etc.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numStudents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courseIsFull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…		(fields)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calculatePayroll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validateWebForm</a:t>
            </a:r>
            <a:r>
              <a:rPr lang="en-US" dirty="0"/>
              <a:t>, …	(methods)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But</a:t>
            </a:r>
            <a:r>
              <a:rPr lang="en-US" dirty="0"/>
              <a:t> short names in local contexts are good:</a:t>
            </a:r>
          </a:p>
          <a:p>
            <a:pPr marL="457200" lvl="1" indent="0">
              <a:buNone/>
            </a:pPr>
            <a:r>
              <a:rPr lang="en-US" dirty="0"/>
              <a:t>Good: </a:t>
            </a:r>
            <a:r>
              <a:rPr lang="en-US" b="1" dirty="0">
                <a:latin typeface="Courier New"/>
                <a:cs typeface="Courier New"/>
              </a:rPr>
              <a:t>for 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= 0;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&lt; size;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++) items[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]=0;</a:t>
            </a:r>
          </a:p>
          <a:p>
            <a:pPr marL="457200" lvl="1" indent="0">
              <a:buNone/>
            </a:pPr>
            <a:r>
              <a:rPr lang="en-US" dirty="0"/>
              <a:t>Bad:   </a:t>
            </a:r>
            <a:r>
              <a:rPr lang="en-US" b="1" dirty="0">
                <a:latin typeface="Courier New"/>
                <a:cs typeface="Courier New"/>
              </a:rPr>
              <a:t>for (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 =  0; 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	  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 &lt; </a:t>
            </a:r>
            <a:r>
              <a:rPr lang="en-US" b="1" dirty="0" err="1">
                <a:latin typeface="Courier New"/>
                <a:cs typeface="Courier New"/>
              </a:rPr>
              <a:t>theCollectionSize</a:t>
            </a:r>
            <a:r>
              <a:rPr lang="en-US" b="1" dirty="0">
                <a:latin typeface="Courier New"/>
                <a:cs typeface="Courier New"/>
              </a:rPr>
              <a:t>;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	  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++) 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    </a:t>
            </a:r>
            <a:r>
              <a:rPr lang="en-US" b="1" dirty="0" err="1">
                <a:latin typeface="Courier New"/>
                <a:cs typeface="Courier New"/>
              </a:rPr>
              <a:t>theCollectionItems</a:t>
            </a:r>
            <a:r>
              <a:rPr lang="en-US" b="1" dirty="0">
                <a:latin typeface="Courier New"/>
                <a:cs typeface="Courier New"/>
              </a:rPr>
              <a:t>[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]=0;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names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EJ Tip: Adhere to generally accepted naming conventions</a:t>
            </a:r>
          </a:p>
          <a:p>
            <a:r>
              <a:rPr lang="en-US" sz="2000" dirty="0"/>
              <a:t>Class names: generally nouns </a:t>
            </a:r>
          </a:p>
          <a:p>
            <a:pPr lvl="1"/>
            <a:r>
              <a:rPr lang="en-US" sz="2000" dirty="0"/>
              <a:t>start with a capital letter (unlike fields &amp; variables)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err="1"/>
              <a:t>CamelCaps</a:t>
            </a:r>
            <a:r>
              <a:rPr lang="en-US" sz="2000" dirty="0"/>
              <a:t> not </a:t>
            </a:r>
            <a:r>
              <a:rPr lang="en-US" sz="2000" dirty="0" err="1"/>
              <a:t>Underscore_Name</a:t>
            </a:r>
            <a:endParaRPr lang="en-US" sz="2000" dirty="0"/>
          </a:p>
          <a:p>
            <a:r>
              <a:rPr lang="en-US" sz="2000" dirty="0"/>
              <a:t>Interface names often –able/-</a:t>
            </a:r>
            <a:r>
              <a:rPr lang="en-US" sz="2000" dirty="0" err="1"/>
              <a:t>ible</a:t>
            </a:r>
            <a:r>
              <a:rPr lang="en-US" sz="2000" dirty="0"/>
              <a:t> adjectives: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sz="2000" dirty="0">
                <a:latin typeface="+mj-lt"/>
                <a:cs typeface="Courier New" pitchFamily="49" charset="0"/>
              </a:rPr>
              <a:t>, …</a:t>
            </a:r>
            <a:endParaRPr lang="en-US" sz="2000" dirty="0">
              <a:latin typeface="+mj-lt"/>
            </a:endParaRPr>
          </a:p>
          <a:p>
            <a:r>
              <a:rPr lang="en-US" sz="2000" dirty="0"/>
              <a:t>Method names: noun or verb phrases </a:t>
            </a:r>
          </a:p>
          <a:p>
            <a:pPr lvl="1"/>
            <a:r>
              <a:rPr lang="en-US" sz="2000" dirty="0" err="1"/>
              <a:t>verbs+noun</a:t>
            </a:r>
            <a:r>
              <a:rPr lang="en-US" sz="2000" dirty="0"/>
              <a:t> for observers: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getX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isX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verbs for mutators: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</a:p>
          <a:p>
            <a:pPr lvl="1"/>
            <a:r>
              <a:rPr lang="en-US" sz="2000" dirty="0" err="1"/>
              <a:t>verbs+noun</a:t>
            </a:r>
            <a:r>
              <a:rPr lang="en-US" sz="2000" dirty="0"/>
              <a:t> for mutators: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setX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choose affirmative, positive names over negative ones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isSafe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isUnsafe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hasNoElements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Write method bodies to make them </a:t>
            </a:r>
            <a:r>
              <a:rPr lang="en-US" sz="2000" b="1" dirty="0"/>
              <a:t>easy to read</a:t>
            </a:r>
          </a:p>
          <a:p>
            <a:pPr lvl="1"/>
            <a:r>
              <a:rPr lang="en-US" sz="2000" dirty="0"/>
              <a:t>make life easier for your code reviewer</a:t>
            </a:r>
          </a:p>
          <a:p>
            <a:pPr lvl="1"/>
            <a:r>
              <a:rPr lang="en-US" sz="2000" dirty="0"/>
              <a:t>(make life easier for yourself when you come back later)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>
                <a:cs typeface="Courier New" pitchFamily="49" charset="0"/>
              </a:rPr>
              <a:t>Break code into nicely sized “paragraphs”</a:t>
            </a:r>
          </a:p>
          <a:p>
            <a:pPr lvl="1"/>
            <a:r>
              <a:rPr lang="en-US" sz="2000" dirty="0">
                <a:cs typeface="Courier New" pitchFamily="49" charset="0"/>
              </a:rPr>
              <a:t>i.e., consecutive lines of code with no blank lines</a:t>
            </a:r>
          </a:p>
          <a:p>
            <a:pPr lvl="1"/>
            <a:endParaRPr lang="en-US" sz="2000" dirty="0">
              <a:cs typeface="Courier New" pitchFamily="49" charset="0"/>
            </a:endParaRPr>
          </a:p>
          <a:p>
            <a:r>
              <a:rPr lang="en-US" sz="2000" dirty="0">
                <a:cs typeface="Courier New" pitchFamily="49" charset="0"/>
              </a:rPr>
              <a:t>Put a comment at the top of the paragraph</a:t>
            </a:r>
          </a:p>
          <a:p>
            <a:pPr lvl="1"/>
            <a:r>
              <a:rPr lang="en-US" sz="2000" dirty="0">
                <a:cs typeface="Courier New" pitchFamily="49" charset="0"/>
              </a:rPr>
              <a:t>(unless the code is just as readable as the comment)</a:t>
            </a:r>
          </a:p>
          <a:p>
            <a:pPr lvl="1"/>
            <a:r>
              <a:rPr lang="en-US" sz="2000" dirty="0">
                <a:cs typeface="Courier New" pitchFamily="49" charset="0"/>
              </a:rPr>
              <a:t>use full sentences and correct English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44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Example 1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This code computes “edit distance” (see CSE 421)</a:t>
            </a:r>
          </a:p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Even if you know what it does, it’s hard to follow.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][0]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0;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A[0][j] = j;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1;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1;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][j] = min(A[i-1][j] + 1,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][j-1] + 1,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(s[i-1] == t[j-1]) ? A[i-1][j-1] : infinity);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return A[m][n];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9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Example 1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Break into smaller paragraphs and explain what each does.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Fill in match costs for empty prefixes.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][0]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0;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A[0][j] = j;</a:t>
            </a:r>
          </a:p>
          <a:p>
            <a:pPr marL="40005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Find the match costs between every pair of prefixes.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1;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1;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][j] = min(A[i-1][j] + 1,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][j-1] + 1,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(s[i-1] == t[j-1]) ? A[i-1][j-1] : infinity);</a:t>
            </a:r>
          </a:p>
          <a:p>
            <a:pPr marL="40005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Return the least cost to match the whole strings.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return A[m][n];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4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Example 1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Break into smaller paragraphs and comment each one.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Fill in match costs for empty prefixes.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][0]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0;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A[0][j] = j;</a:t>
            </a:r>
          </a:p>
          <a:p>
            <a:pPr marL="40005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Find the match costs between every pair of prefixes.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1;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 m;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++) {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for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j = 1; j &lt; n;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j++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// Least cost way to match s[0:i] to t[0:j] is lowest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// of three options: (1) </a:t>
            </a:r>
            <a:r>
              <a:rPr lang="is-IS" sz="1600" dirty="0">
                <a:latin typeface="Courier New" charset="0"/>
                <a:ea typeface="Courier New" charset="0"/>
                <a:cs typeface="Courier New" charset="0"/>
              </a:rPr>
              <a:t>...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][j] = min(A[i-1][j] + 1, A[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][j-1] + 1,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  (s[i-1] == t[j-1]) ? A[i-1][j-1] : infinity);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limits of scaling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334000" cy="46482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Can’t built arbitrarily large physical structures that work perfectly and indefinitely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friction, gravity, wear-and-tear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Software has no such problems!</a:t>
            </a:r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So what prevents arbitrarily large software?</a:t>
            </a:r>
          </a:p>
          <a:p>
            <a:pPr marL="5715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… it’s the difficulty of </a:t>
            </a:r>
            <a:r>
              <a:rPr lang="en-GB" sz="2000" i="1" dirty="0">
                <a:solidFill>
                  <a:schemeClr val="accent2"/>
                </a:solidFill>
              </a:rPr>
              <a:t>understanding</a:t>
            </a:r>
            <a:r>
              <a:rPr lang="en-GB" sz="2000" dirty="0"/>
              <a:t> it!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We make software easier to understand by breaking it into pieces that can be understood (and built) separately — using </a:t>
            </a:r>
            <a:r>
              <a:rPr lang="en-GB" sz="2000" b="1" dirty="0"/>
              <a:t>modularity</a:t>
            </a: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286" y="1613732"/>
            <a:ext cx="2598578" cy="2694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562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Example 2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Don’t necessarily need to comment each loop.</a:t>
            </a:r>
          </a:p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This has one comment that describes two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2000" dirty="0">
                <a:ea typeface="Courier New" charset="0"/>
                <a:cs typeface="Courier New" charset="0"/>
              </a:rPr>
              <a:t> loops.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// Create directed edges between each pair of nodes.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for (Node start : nodes) {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for (Node end : nodes) {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if (!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start.equals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(end)) {</a:t>
            </a:r>
            <a:endParaRPr lang="en-US" sz="1600" dirty="0">
              <a:ea typeface="Courier New" charset="0"/>
              <a:cs typeface="Courier New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graph.addEdge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(start, end);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}</a:t>
            </a:r>
          </a:p>
          <a:p>
            <a:pPr marL="40005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ea typeface="Courier New" charset="0"/>
                <a:cs typeface="Courier New" charset="0"/>
              </a:rPr>
              <a:t>This is also a case where writing the invariant in detail makes it </a:t>
            </a:r>
            <a:r>
              <a:rPr lang="en-US" sz="2000" i="1" dirty="0">
                <a:ea typeface="Courier New" charset="0"/>
                <a:cs typeface="Courier New" charset="0"/>
              </a:rPr>
              <a:t>harder</a:t>
            </a:r>
            <a:r>
              <a:rPr lang="en-US" sz="2000" dirty="0">
                <a:ea typeface="Courier New" charset="0"/>
                <a:cs typeface="Courier New" charset="0"/>
              </a:rPr>
              <a:t> to understand. (Generally true for “do X for each Y” loops.)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Bodies Example 3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ourier New" pitchFamily="49" charset="0"/>
              </a:rPr>
              <a:t>This comment is unnecessary (even insulting):</a:t>
            </a: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// close the reader		</a:t>
            </a:r>
          </a:p>
          <a:p>
            <a:pPr marL="400050" lvl="1" indent="0"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reader.close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			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		😑</a:t>
            </a:r>
            <a:endParaRPr lang="en-US" sz="1800" dirty="0">
              <a:solidFill>
                <a:srgbClr val="00B0F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0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cs typeface="Courier New" pitchFamily="49" charset="0"/>
              </a:rPr>
              <a:t>A comment should add something. This adds a little:</a:t>
            </a: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// clean up</a:t>
            </a:r>
          </a:p>
          <a:p>
            <a:pPr marL="400050" lvl="1" indent="0"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reader.close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cs typeface="Courier New" pitchFamily="49" charset="0"/>
              </a:rPr>
              <a:t>But really, the code is fine by itself:</a:t>
            </a: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reader.close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13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C00000"/>
                </a:solidFill>
              </a:rPr>
              <a:t>Don’t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include everything you can possibly think of</a:t>
            </a:r>
          </a:p>
          <a:p>
            <a:pPr lvl="1"/>
            <a:r>
              <a:rPr lang="en-US" sz="2000" dirty="0"/>
              <a:t>if you include it, you’re stuck with it forever</a:t>
            </a:r>
            <a:br>
              <a:rPr lang="en-US" sz="2000" dirty="0"/>
            </a:br>
            <a:r>
              <a:rPr lang="en-US" sz="2000" dirty="0"/>
              <a:t>(even if almost nobody ever uses it)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Tricky balancing act: include what’s useful, but don’t make things overly complicated</a:t>
            </a:r>
          </a:p>
          <a:p>
            <a:pPr lvl="1"/>
            <a:r>
              <a:rPr lang="en-US" sz="2000" dirty="0"/>
              <a:t>you can always add it later if you really need it</a:t>
            </a:r>
          </a:p>
          <a:p>
            <a:pPr lvl="1"/>
            <a:r>
              <a:rPr lang="en-US" sz="2000" dirty="0"/>
              <a:t>except for public libraries, better to wait if you can</a:t>
            </a:r>
          </a:p>
          <a:p>
            <a:pPr lvl="2"/>
            <a:r>
              <a:rPr lang="en-US" sz="2000" dirty="0"/>
              <a:t>less code is thrown away when you realize it’s all wrong</a:t>
            </a:r>
          </a:p>
          <a:p>
            <a:pPr marL="457200" lvl="1" indent="0">
              <a:buNone/>
            </a:pPr>
            <a:endParaRPr lang="en-US" sz="2000" dirty="0"/>
          </a:p>
          <a:p>
            <a:pPr marL="57150" indent="0" algn="r">
              <a:buNone/>
            </a:pPr>
            <a:r>
              <a:rPr lang="en-US" sz="2000" dirty="0"/>
              <a:t>“Everything should be made as simple </a:t>
            </a:r>
            <a:br>
              <a:rPr lang="en-US" sz="2000" dirty="0"/>
            </a:br>
            <a:r>
              <a:rPr lang="en-US" sz="2000" dirty="0"/>
              <a:t>as possible, but not simpler.”</a:t>
            </a:r>
          </a:p>
          <a:p>
            <a:pPr marL="57150" indent="0" algn="r">
              <a:buNone/>
            </a:pPr>
            <a:r>
              <a:rPr lang="en-US" sz="2000" dirty="0"/>
              <a:t>- Einstein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5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Documenting a class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78812"/>
            <a:ext cx="7924800" cy="4921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Keep internal and external documentation separate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000" dirty="0"/>
              <a:t>External: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/** ... */ </a:t>
            </a:r>
            <a:r>
              <a:rPr lang="en-US" sz="2000" dirty="0" err="1"/>
              <a:t>Javadoc</a:t>
            </a:r>
            <a:r>
              <a:rPr lang="en-US" sz="2000" dirty="0"/>
              <a:t> for classes, interfaces, methods</a:t>
            </a:r>
          </a:p>
          <a:p>
            <a:pPr lvl="1"/>
            <a:r>
              <a:rPr lang="en-US" sz="2000" dirty="0"/>
              <a:t>describes things that </a:t>
            </a:r>
            <a:r>
              <a:rPr lang="en-US" sz="2000" b="1" dirty="0"/>
              <a:t>clients</a:t>
            </a:r>
            <a:r>
              <a:rPr lang="en-US" sz="2000" dirty="0"/>
              <a:t> need to know about the class</a:t>
            </a:r>
          </a:p>
          <a:p>
            <a:pPr lvl="1"/>
            <a:r>
              <a:rPr lang="en-US" sz="2000" dirty="0"/>
              <a:t>should be specific enough to exclude unacceptable implementations, but general enough to allow for all correct implementations</a:t>
            </a:r>
          </a:p>
          <a:p>
            <a:pPr lvl="1"/>
            <a:r>
              <a:rPr lang="en-US" sz="2000" dirty="0"/>
              <a:t>includes all pre/</a:t>
            </a:r>
            <a:r>
              <a:rPr lang="en-US" sz="2000" dirty="0" err="1"/>
              <a:t>postconditons</a:t>
            </a:r>
            <a:r>
              <a:rPr lang="en-US" sz="2000" dirty="0"/>
              <a:t>, etc.</a:t>
            </a:r>
          </a:p>
          <a:p>
            <a:pPr lvl="1"/>
            <a:endParaRPr lang="en-US" sz="1100" dirty="0"/>
          </a:p>
          <a:p>
            <a:pPr marL="0" indent="0">
              <a:buNone/>
            </a:pPr>
            <a:r>
              <a:rPr lang="en-US" sz="2000" dirty="0"/>
              <a:t>Internal: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000" dirty="0"/>
              <a:t>  comments inside method bodies</a:t>
            </a:r>
          </a:p>
          <a:p>
            <a:pPr lvl="1"/>
            <a:r>
              <a:rPr lang="en-US" sz="2000" dirty="0"/>
              <a:t>describes details of how the code is implemented</a:t>
            </a:r>
          </a:p>
          <a:p>
            <a:pPr lvl="1"/>
            <a:r>
              <a:rPr lang="en-US" sz="2000" dirty="0"/>
              <a:t>information for fellow developer working on this class</a:t>
            </a:r>
          </a:p>
          <a:p>
            <a:pPr lvl="2"/>
            <a:r>
              <a:rPr lang="en-US" sz="2000" dirty="0"/>
              <a:t>tricky parts of the code</a:t>
            </a:r>
          </a:p>
          <a:p>
            <a:pPr lvl="2"/>
            <a:r>
              <a:rPr lang="en-US" sz="2000" dirty="0"/>
              <a:t>loop and representation invariants</a:t>
            </a:r>
          </a:p>
          <a:p>
            <a:pPr lvl="2"/>
            <a:r>
              <a:rPr lang="en-US" sz="2000" dirty="0"/>
              <a:t>important decisions you made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goals of modular software...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609295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Decomposable </a:t>
            </a:r>
            <a:r>
              <a:rPr lang="en-US" sz="2000" dirty="0"/>
              <a:t>– can be broken down into modules to reduce complexity and allow teamwork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Composable </a:t>
            </a:r>
            <a:r>
              <a:rPr lang="en-US" sz="2000" dirty="0"/>
              <a:t>– “Having divided to conquer, we must reunite to rule [M. Jackson].”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Understandable </a:t>
            </a:r>
            <a:r>
              <a:rPr lang="en-US" sz="2000" dirty="0"/>
              <a:t>– one module can be examined, reasoned about, &amp; developed in isolation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Continuity </a:t>
            </a:r>
            <a:r>
              <a:rPr lang="en-US" sz="2000" dirty="0"/>
              <a:t>– a small change in the requirements should affect a small number of modules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Isolation </a:t>
            </a:r>
            <a:r>
              <a:rPr lang="en-US" sz="2000" dirty="0"/>
              <a:t>– an error in one module should be as contained as possible</a:t>
            </a:r>
          </a:p>
        </p:txBody>
      </p:sp>
      <p:pic>
        <p:nvPicPr>
          <p:cNvPr id="436228" name="Picture 4" descr="intr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28800" cy="738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intr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676400" cy="733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0" name="Picture 6" descr="intr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522413" cy="77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1" name="Picture 7" descr="intro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751189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2" name="Picture 8" descr="intro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825625" cy="681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18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design issues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Coupling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how much dependency there is between components</a:t>
            </a:r>
          </a:p>
          <a:p>
            <a:pPr marL="742950" lvl="2" indent="-342900"/>
            <a:r>
              <a:rPr lang="en-US" sz="2000" dirty="0"/>
              <a:t>want to understand each component without (much) understanding of the others</a:t>
            </a:r>
          </a:p>
          <a:p>
            <a:pPr marL="742950" lvl="2" indent="-342900"/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Cohesion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how well parts of a component fit and work together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form something that is self-contained, independent, and with a single, well-defined purpose</a:t>
            </a:r>
            <a:endParaRPr lang="en-US" sz="20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Goals: </a:t>
            </a:r>
            <a:r>
              <a:rPr lang="en-US" sz="2000" i="1" dirty="0">
                <a:solidFill>
                  <a:srgbClr val="FF0000"/>
                </a:solidFill>
              </a:rPr>
              <a:t>decrease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coupling, </a:t>
            </a:r>
            <a:r>
              <a:rPr lang="en-US" sz="2000" i="1" dirty="0">
                <a:solidFill>
                  <a:srgbClr val="008000"/>
                </a:solidFill>
              </a:rPr>
              <a:t>increase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cohesion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Applies to modules and smaller units</a:t>
            </a:r>
          </a:p>
          <a:p>
            <a:pPr lvl="1"/>
            <a:r>
              <a:rPr lang="en-US" sz="2000" dirty="0"/>
              <a:t>each method should do one thing well</a:t>
            </a:r>
          </a:p>
          <a:p>
            <a:pPr lvl="1"/>
            <a:r>
              <a:rPr lang="en-US" sz="2000" dirty="0"/>
              <a:t>each module should provide a single abstraction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common design objective, </a:t>
            </a:r>
            <a:r>
              <a:rPr lang="en-US" sz="2000" i="1" dirty="0">
                <a:solidFill>
                  <a:schemeClr val="accent6"/>
                </a:solidFill>
              </a:rPr>
              <a:t>separation of concerns</a:t>
            </a:r>
            <a:r>
              <a:rPr lang="en-US" sz="2000" i="1" dirty="0"/>
              <a:t>,</a:t>
            </a:r>
          </a:p>
          <a:p>
            <a:pPr marL="0" indent="0">
              <a:buNone/>
            </a:pPr>
            <a:r>
              <a:rPr lang="en-US" sz="2000" dirty="0"/>
              <a:t>suggests a module should represent a single concept </a:t>
            </a:r>
          </a:p>
          <a:p>
            <a:pPr lvl="1"/>
            <a:r>
              <a:rPr lang="en-US" sz="2000" dirty="0"/>
              <a:t>a common kind of “concept” is an ADT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a module implements more than one abstraction,</a:t>
            </a:r>
          </a:p>
          <a:p>
            <a:pPr marL="0" indent="0">
              <a:buNone/>
            </a:pPr>
            <a:r>
              <a:rPr lang="en-US" sz="2000" dirty="0"/>
              <a:t>consider breaking it into separate modules for each one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How are modules dependent on one another?</a:t>
            </a:r>
          </a:p>
          <a:p>
            <a:pPr lvl="1"/>
            <a:r>
              <a:rPr lang="en-US" sz="2000" dirty="0"/>
              <a:t>statically (in the code)?  dynamically (at run-time)?  for us:</a:t>
            </a:r>
          </a:p>
          <a:p>
            <a:pPr lvl="2"/>
            <a:r>
              <a:rPr lang="en-US" sz="2000" dirty="0"/>
              <a:t>do we need to </a:t>
            </a:r>
            <a:r>
              <a:rPr lang="en-US" sz="2000" b="1" dirty="0"/>
              <a:t>understand</a:t>
            </a:r>
            <a:r>
              <a:rPr lang="en-US" sz="2000" dirty="0"/>
              <a:t> one to understand the other?</a:t>
            </a:r>
          </a:p>
          <a:p>
            <a:pPr lvl="1"/>
            <a:r>
              <a:rPr lang="en-GB" sz="2000" dirty="0"/>
              <a:t>ideally, split design into parts with little interdependency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more coupled modules are, the more they need to be thought about all at the </a:t>
            </a:r>
            <a:r>
              <a:rPr lang="en-GB" sz="2000" b="1" dirty="0"/>
              <a:t>same time</a:t>
            </a:r>
            <a:r>
              <a:rPr lang="en-GB" sz="2000" dirty="0"/>
              <a:t> in order to be understood</a:t>
            </a:r>
          </a:p>
        </p:txBody>
      </p:sp>
      <p:sp>
        <p:nvSpPr>
          <p:cNvPr id="493587" name="AutoShape 19"/>
          <p:cNvSpPr>
            <a:spLocks noChangeArrowheads="1"/>
          </p:cNvSpPr>
          <p:nvPr/>
        </p:nvSpPr>
        <p:spPr bwMode="auto">
          <a:xfrm>
            <a:off x="554038" y="4953000"/>
            <a:ext cx="1452562" cy="41592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1800" i="1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An application</a:t>
            </a:r>
          </a:p>
        </p:txBody>
      </p:sp>
      <p:sp>
        <p:nvSpPr>
          <p:cNvPr id="493572" name="AutoShape 3"/>
          <p:cNvSpPr>
            <a:spLocks noChangeArrowheads="1"/>
          </p:cNvSpPr>
          <p:nvPr/>
        </p:nvSpPr>
        <p:spPr bwMode="auto">
          <a:xfrm>
            <a:off x="304800" y="3124200"/>
            <a:ext cx="1658938" cy="1657350"/>
          </a:xfrm>
          <a:prstGeom prst="roundRect">
            <a:avLst>
              <a:gd name="adj" fmla="val 83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MY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FINAL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PROJECT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01900" y="3173412"/>
            <a:ext cx="2743200" cy="2195513"/>
            <a:chOff x="2501900" y="2944812"/>
            <a:chExt cx="2743200" cy="2195513"/>
          </a:xfrm>
        </p:grpSpPr>
        <p:sp>
          <p:nvSpPr>
            <p:cNvPr id="493588" name="AutoShape 20"/>
            <p:cNvSpPr>
              <a:spLocks noChangeArrowheads="1"/>
            </p:cNvSpPr>
            <p:nvPr/>
          </p:nvSpPr>
          <p:spPr bwMode="auto">
            <a:xfrm>
              <a:off x="2959100" y="47244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poor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strongly coupled)</a:t>
              </a:r>
            </a:p>
          </p:txBody>
        </p:sp>
        <p:sp>
          <p:nvSpPr>
            <p:cNvPr id="493573" name="AutoShape 4"/>
            <p:cNvSpPr>
              <a:spLocks noChangeArrowheads="1"/>
            </p:cNvSpPr>
            <p:nvPr/>
          </p:nvSpPr>
          <p:spPr bwMode="auto">
            <a:xfrm>
              <a:off x="3328988" y="2944812"/>
              <a:ext cx="1036637" cy="387350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74" name="AutoShape 5"/>
            <p:cNvSpPr>
              <a:spLocks noChangeArrowheads="1"/>
            </p:cNvSpPr>
            <p:nvPr/>
          </p:nvSpPr>
          <p:spPr bwMode="auto">
            <a:xfrm>
              <a:off x="2501900" y="3963987"/>
              <a:ext cx="990600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FINAL</a:t>
              </a:r>
            </a:p>
          </p:txBody>
        </p:sp>
        <p:sp>
          <p:nvSpPr>
            <p:cNvPr id="493575" name="AutoShape 6"/>
            <p:cNvSpPr>
              <a:spLocks noChangeArrowheads="1"/>
            </p:cNvSpPr>
            <p:nvPr/>
          </p:nvSpPr>
          <p:spPr bwMode="auto">
            <a:xfrm>
              <a:off x="4178300" y="3954462"/>
              <a:ext cx="1017588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PROJECT</a:t>
              </a:r>
            </a:p>
          </p:txBody>
        </p:sp>
        <p:cxnSp>
          <p:nvCxnSpPr>
            <p:cNvPr id="493576" name="AutoShape 7"/>
            <p:cNvCxnSpPr>
              <a:cxnSpLocks noChangeShapeType="1"/>
              <a:stCxn id="493574" idx="1"/>
              <a:endCxn id="493573" idx="1"/>
            </p:cNvCxnSpPr>
            <p:nvPr/>
          </p:nvCxnSpPr>
          <p:spPr bwMode="auto">
            <a:xfrm rot="10800000" flipH="1">
              <a:off x="2501900" y="3138487"/>
              <a:ext cx="827088" cy="1019175"/>
            </a:xfrm>
            <a:prstGeom prst="curvedConnector3">
              <a:avLst>
                <a:gd name="adj1" fmla="val -276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77" name="AutoShape 8"/>
            <p:cNvCxnSpPr>
              <a:cxnSpLocks noChangeShapeType="1"/>
            </p:cNvCxnSpPr>
            <p:nvPr/>
          </p:nvCxnSpPr>
          <p:spPr bwMode="auto">
            <a:xfrm rot="10800000">
              <a:off x="3492500" y="42687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78" name="AutoShape 9"/>
            <p:cNvCxnSpPr>
              <a:cxnSpLocks noChangeShapeType="1"/>
              <a:stCxn id="493573" idx="2"/>
              <a:endCxn id="493574" idx="0"/>
            </p:cNvCxnSpPr>
            <p:nvPr/>
          </p:nvCxnSpPr>
          <p:spPr bwMode="auto">
            <a:xfrm rot="5400000">
              <a:off x="3106737" y="3222625"/>
              <a:ext cx="631825" cy="8509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79" name="AutoShape 10"/>
            <p:cNvCxnSpPr>
              <a:cxnSpLocks noChangeShapeType="1"/>
              <a:stCxn id="493573" idx="2"/>
              <a:endCxn id="493575" idx="0"/>
            </p:cNvCxnSpPr>
            <p:nvPr/>
          </p:nvCxnSpPr>
          <p:spPr bwMode="auto">
            <a:xfrm rot="16200000" flipH="1">
              <a:off x="3956844" y="3223418"/>
              <a:ext cx="622300" cy="8397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80" name="AutoShape 11"/>
            <p:cNvCxnSpPr>
              <a:cxnSpLocks noChangeShapeType="1"/>
            </p:cNvCxnSpPr>
            <p:nvPr/>
          </p:nvCxnSpPr>
          <p:spPr bwMode="auto">
            <a:xfrm>
              <a:off x="3492500" y="40401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81" name="AutoShape 12"/>
            <p:cNvCxnSpPr>
              <a:cxnSpLocks noChangeShapeType="1"/>
              <a:stCxn id="493575" idx="3"/>
              <a:endCxn id="493573" idx="3"/>
            </p:cNvCxnSpPr>
            <p:nvPr/>
          </p:nvCxnSpPr>
          <p:spPr bwMode="auto">
            <a:xfrm flipH="1" flipV="1">
              <a:off x="4365625" y="3138487"/>
              <a:ext cx="830263" cy="1009650"/>
            </a:xfrm>
            <a:prstGeom prst="curvedConnector3">
              <a:avLst>
                <a:gd name="adj1" fmla="val -2755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7C65E27-A4F8-CE6A-D38C-C0A143E07586}"/>
              </a:ext>
            </a:extLst>
          </p:cNvPr>
          <p:cNvGrpSpPr/>
          <p:nvPr/>
        </p:nvGrpSpPr>
        <p:grpSpPr>
          <a:xfrm>
            <a:off x="6002338" y="3146425"/>
            <a:ext cx="2697162" cy="2222500"/>
            <a:chOff x="6002338" y="3146425"/>
            <a:chExt cx="2697162" cy="2222500"/>
          </a:xfrm>
        </p:grpSpPr>
        <p:sp>
          <p:nvSpPr>
            <p:cNvPr id="493589" name="AutoShape 21"/>
            <p:cNvSpPr>
              <a:spLocks noChangeArrowheads="1"/>
            </p:cNvSpPr>
            <p:nvPr/>
          </p:nvSpPr>
          <p:spPr bwMode="auto">
            <a:xfrm>
              <a:off x="6388100" y="49530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better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weakly coupled)</a:t>
              </a:r>
            </a:p>
          </p:txBody>
        </p:sp>
        <p:sp>
          <p:nvSpPr>
            <p:cNvPr id="493582" name="AutoShape 13"/>
            <p:cNvSpPr>
              <a:spLocks noChangeArrowheads="1"/>
            </p:cNvSpPr>
            <p:nvPr/>
          </p:nvSpPr>
          <p:spPr bwMode="auto">
            <a:xfrm>
              <a:off x="6853238" y="3146425"/>
              <a:ext cx="1036637" cy="388937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83" name="AutoShape 14"/>
            <p:cNvSpPr>
              <a:spLocks noChangeArrowheads="1"/>
            </p:cNvSpPr>
            <p:nvPr/>
          </p:nvSpPr>
          <p:spPr bwMode="auto">
            <a:xfrm>
              <a:off x="6002338" y="4183062"/>
              <a:ext cx="1036637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FINECT</a:t>
              </a:r>
            </a:p>
          </p:txBody>
        </p:sp>
        <p:sp>
          <p:nvSpPr>
            <p:cNvPr id="493584" name="AutoShape 15"/>
            <p:cNvSpPr>
              <a:spLocks noChangeArrowheads="1"/>
            </p:cNvSpPr>
            <p:nvPr/>
          </p:nvSpPr>
          <p:spPr bwMode="auto">
            <a:xfrm>
              <a:off x="7661275" y="4183062"/>
              <a:ext cx="1038225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PROJAL</a:t>
              </a:r>
            </a:p>
          </p:txBody>
        </p:sp>
        <p:cxnSp>
          <p:nvCxnSpPr>
            <p:cNvPr id="493586" name="AutoShape 18"/>
            <p:cNvCxnSpPr>
              <a:cxnSpLocks noChangeShapeType="1"/>
              <a:stCxn id="493583" idx="3"/>
              <a:endCxn id="493584" idx="1"/>
            </p:cNvCxnSpPr>
            <p:nvPr/>
          </p:nvCxnSpPr>
          <p:spPr bwMode="auto">
            <a:xfrm>
              <a:off x="7038975" y="4376737"/>
              <a:ext cx="6223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90" name="AutoShape 9"/>
            <p:cNvCxnSpPr>
              <a:cxnSpLocks noChangeShapeType="1"/>
              <a:stCxn id="493582" idx="2"/>
              <a:endCxn id="493583" idx="0"/>
            </p:cNvCxnSpPr>
            <p:nvPr/>
          </p:nvCxnSpPr>
          <p:spPr bwMode="auto">
            <a:xfrm rot="5400000">
              <a:off x="6622257" y="3434555"/>
              <a:ext cx="647700" cy="8493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Coupling leads to Spaghetti Code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Coupling induces more and more coupling</a:t>
            </a:r>
            <a:br>
              <a:rPr lang="en-US" sz="2000" dirty="0"/>
            </a:br>
            <a:r>
              <a:rPr lang="en-US" sz="2000" dirty="0"/>
              <a:t>eventually turning into ”spaghetti code”</a:t>
            </a:r>
          </a:p>
          <a:p>
            <a:endParaRPr lang="en-US" sz="2000" dirty="0"/>
          </a:p>
          <a:p>
            <a:r>
              <a:rPr lang="en-US" sz="2000" dirty="0"/>
              <a:t>Lacks all the properties of</a:t>
            </a:r>
            <a:br>
              <a:rPr lang="en-US" sz="2000" dirty="0"/>
            </a:br>
            <a:r>
              <a:rPr lang="en-US" sz="2000" dirty="0"/>
              <a:t>high quality code</a:t>
            </a:r>
          </a:p>
          <a:p>
            <a:pPr lvl="1"/>
            <a:r>
              <a:rPr lang="en-US" sz="2000" dirty="0"/>
              <a:t>hard to understand</a:t>
            </a:r>
          </a:p>
          <a:p>
            <a:pPr lvl="1"/>
            <a:r>
              <a:rPr lang="en-US" sz="2000" dirty="0"/>
              <a:t>hard to change</a:t>
            </a:r>
          </a:p>
          <a:p>
            <a:pPr lvl="1"/>
            <a:r>
              <a:rPr lang="en-US" sz="2000" dirty="0"/>
              <a:t>hard to make correct</a:t>
            </a:r>
          </a:p>
          <a:p>
            <a:pPr lvl="1"/>
            <a:endParaRPr lang="en-US" sz="2000" dirty="0"/>
          </a:p>
          <a:p>
            <a:r>
              <a:rPr lang="en-US" sz="2000" dirty="0"/>
              <a:t>Can be necessary to </a:t>
            </a:r>
            <a:r>
              <a:rPr lang="en-US" sz="2000" b="1" dirty="0"/>
              <a:t>throw away</a:t>
            </a:r>
            <a:br>
              <a:rPr lang="en-US" sz="2000" dirty="0"/>
            </a:br>
            <a:r>
              <a:rPr lang="en-US" sz="2000" dirty="0"/>
              <a:t>the code and start over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35200"/>
            <a:ext cx="4013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661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“God” classes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god class</a:t>
            </a:r>
            <a:r>
              <a:rPr lang="en-US" sz="2000" dirty="0"/>
              <a:t>: hoards most of the data or functionality of a system</a:t>
            </a:r>
          </a:p>
          <a:p>
            <a:pPr lvl="1"/>
            <a:r>
              <a:rPr lang="en-US" sz="2000" dirty="0"/>
              <a:t>depends on and is depended on by every other module</a:t>
            </a:r>
          </a:p>
          <a:p>
            <a:pPr lvl="1"/>
            <a:r>
              <a:rPr lang="en-US" sz="2000" dirty="0"/>
              <a:t>poor cohesion – little thought about why all the elements are placed together</a:t>
            </a:r>
          </a:p>
          <a:p>
            <a:pPr lvl="1"/>
            <a:r>
              <a:rPr lang="en-US" sz="2000" dirty="0"/>
              <a:t>reduces coupling but only by collapsing multiple modules into one (which replaces dependences between modules with dependences within a module)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 god class is an example of an </a:t>
            </a:r>
            <a:r>
              <a:rPr lang="en-US" sz="2000" i="1" dirty="0">
                <a:solidFill>
                  <a:schemeClr val="accent2"/>
                </a:solidFill>
              </a:rPr>
              <a:t>anti-pattern</a:t>
            </a:r>
            <a:endParaRPr lang="en-US" sz="2000" dirty="0"/>
          </a:p>
          <a:p>
            <a:pPr lvl="1"/>
            <a:r>
              <a:rPr lang="en-US" sz="2000" dirty="0"/>
              <a:t>a known </a:t>
            </a:r>
            <a:r>
              <a:rPr lang="en-US" sz="2000" b="1" dirty="0"/>
              <a:t>bad </a:t>
            </a:r>
            <a:r>
              <a:rPr lang="en-US" sz="2000" dirty="0"/>
              <a:t>way of doing things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CSE 331 Spring 2022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676231" y="3962400"/>
            <a:ext cx="1658938" cy="1657350"/>
          </a:xfrm>
          <a:prstGeom prst="roundRect">
            <a:avLst>
              <a:gd name="adj" fmla="val 83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endParaRPr lang="en-GB" sz="2000" dirty="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474618" y="6030186"/>
            <a:ext cx="403225" cy="387350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063184" y="6030186"/>
            <a:ext cx="403225" cy="387350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647976" y="6028948"/>
            <a:ext cx="403225" cy="387350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8256587" y="6028948"/>
            <a:ext cx="403225" cy="387350"/>
          </a:xfrm>
          <a:prstGeom prst="roundRect">
            <a:avLst>
              <a:gd name="adj" fmla="val 370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</a:tabLst>
            </a:pPr>
            <a:endParaRPr lang="en-GB" sz="2000">
              <a:solidFill>
                <a:srgbClr val="000000"/>
              </a:solidFill>
              <a:latin typeface="Calibri" pitchFamily="34" charset="0"/>
              <a:ea typeface="msmincho"/>
              <a:cs typeface="msmincho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76231" y="5619750"/>
            <a:ext cx="386953" cy="4091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</p:cNvCxnSpPr>
          <p:nvPr/>
        </p:nvCxnSpPr>
        <p:spPr>
          <a:xfrm flipV="1">
            <a:off x="7264797" y="5619750"/>
            <a:ext cx="50403" cy="41043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647976" y="5619750"/>
            <a:ext cx="200624" cy="4091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051201" y="5619750"/>
            <a:ext cx="406999" cy="4091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3611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5252</TotalTime>
  <Words>2772</Words>
  <Application>Microsoft Macintosh PowerPoint</Application>
  <PresentationFormat>On-screen Show (4:3)</PresentationFormat>
  <Paragraphs>407</Paragraphs>
  <Slides>33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.AppleSystemUIFont</vt:lpstr>
      <vt:lpstr>Arial</vt:lpstr>
      <vt:lpstr>Calibri</vt:lpstr>
      <vt:lpstr>Courier New</vt:lpstr>
      <vt:lpstr>Times New Roman</vt:lpstr>
      <vt:lpstr>simple</vt:lpstr>
      <vt:lpstr>CSE 331 Software Design &amp; Implementation</vt:lpstr>
      <vt:lpstr>The limits of scaling</vt:lpstr>
      <vt:lpstr>The limits of scaling</vt:lpstr>
      <vt:lpstr>Many goals of modular software...</vt:lpstr>
      <vt:lpstr>Most important design issues</vt:lpstr>
      <vt:lpstr>Cohesion</vt:lpstr>
      <vt:lpstr>Coupling</vt:lpstr>
      <vt:lpstr>Coupling leads to Spaghetti Code</vt:lpstr>
      <vt:lpstr>“God” classes</vt:lpstr>
      <vt:lpstr>DESIGN in Java</vt:lpstr>
      <vt:lpstr>Class design ideals</vt:lpstr>
      <vt:lpstr>Class Cohesion Examples</vt:lpstr>
      <vt:lpstr>Method Cohesion</vt:lpstr>
      <vt:lpstr>Method design</vt:lpstr>
      <vt:lpstr>Consistency</vt:lpstr>
      <vt:lpstr>Constructor design</vt:lpstr>
      <vt:lpstr>Field design</vt:lpstr>
      <vt:lpstr>Choosing types – some hints</vt:lpstr>
      <vt:lpstr>Enums make code more readable</vt:lpstr>
      <vt:lpstr>Last thoughts (for now)</vt:lpstr>
      <vt:lpstr>Readability</vt:lpstr>
      <vt:lpstr>Naming</vt:lpstr>
      <vt:lpstr>PowerPoint Presentation</vt:lpstr>
      <vt:lpstr>Bad names</vt:lpstr>
      <vt:lpstr>Good names</vt:lpstr>
      <vt:lpstr>Method Bodies</vt:lpstr>
      <vt:lpstr>Method Bodies Example 1</vt:lpstr>
      <vt:lpstr>Method Bodies Example 1</vt:lpstr>
      <vt:lpstr>Method Bodies Example 1</vt:lpstr>
      <vt:lpstr>Method Bodies Example 2</vt:lpstr>
      <vt:lpstr>Method Bodies Example 3</vt:lpstr>
      <vt:lpstr>But…</vt:lpstr>
      <vt:lpstr>Documenting a class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Kevin Zatloukal</cp:lastModifiedBy>
  <cp:revision>226</cp:revision>
  <cp:lastPrinted>2017-10-27T17:05:26Z</cp:lastPrinted>
  <dcterms:created xsi:type="dcterms:W3CDTF">2012-02-06T17:35:54Z</dcterms:created>
  <dcterms:modified xsi:type="dcterms:W3CDTF">2022-04-29T04:35:40Z</dcterms:modified>
</cp:coreProperties>
</file>