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85" r:id="rId2"/>
    <p:sldId id="339" r:id="rId3"/>
    <p:sldId id="290" r:id="rId4"/>
    <p:sldId id="297" r:id="rId5"/>
    <p:sldId id="291" r:id="rId6"/>
    <p:sldId id="330" r:id="rId7"/>
    <p:sldId id="332" r:id="rId8"/>
    <p:sldId id="293" r:id="rId9"/>
    <p:sldId id="294" r:id="rId10"/>
    <p:sldId id="338" r:id="rId11"/>
    <p:sldId id="295" r:id="rId12"/>
    <p:sldId id="296" r:id="rId13"/>
    <p:sldId id="298" r:id="rId14"/>
    <p:sldId id="299" r:id="rId15"/>
    <p:sldId id="331" r:id="rId16"/>
    <p:sldId id="379" r:id="rId17"/>
    <p:sldId id="380" r:id="rId18"/>
    <p:sldId id="382" r:id="rId19"/>
    <p:sldId id="357" r:id="rId20"/>
    <p:sldId id="362" r:id="rId21"/>
    <p:sldId id="363" r:id="rId22"/>
    <p:sldId id="325" r:id="rId23"/>
    <p:sldId id="326" r:id="rId24"/>
    <p:sldId id="334" r:id="rId25"/>
    <p:sldId id="310" r:id="rId26"/>
    <p:sldId id="311" r:id="rId27"/>
    <p:sldId id="333" r:id="rId28"/>
    <p:sldId id="305" r:id="rId29"/>
    <p:sldId id="306" r:id="rId30"/>
    <p:sldId id="307" r:id="rId31"/>
    <p:sldId id="316" r:id="rId32"/>
    <p:sldId id="335" r:id="rId33"/>
    <p:sldId id="329" r:id="rId34"/>
    <p:sldId id="336" r:id="rId35"/>
    <p:sldId id="317" r:id="rId36"/>
    <p:sldId id="318" r:id="rId37"/>
  </p:sldIdLst>
  <p:sldSz cx="9144000" cy="6858000" type="screen4x3"/>
  <p:notesSz cx="6934200" cy="9220200"/>
  <p:custDataLst>
    <p:tags r:id="rId4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846" autoAdjust="0"/>
    <p:restoredTop sz="84558" autoAdjust="0"/>
  </p:normalViewPr>
  <p:slideViewPr>
    <p:cSldViewPr>
      <p:cViewPr varScale="1">
        <p:scale>
          <a:sx n="107" d="100"/>
          <a:sy n="107" d="100"/>
        </p:scale>
        <p:origin x="132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3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815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951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11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23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e.g.,</a:t>
            </a:r>
            <a:r>
              <a:rPr lang="en-US" baseline="0" dirty="0"/>
              <a:t> </a:t>
            </a:r>
            <a:r>
              <a:rPr lang="en-US" baseline="0" dirty="0" err="1"/>
              <a:t>AssertionError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679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25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337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26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9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28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9982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29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84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30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9822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Counter-example:</a:t>
            </a:r>
            <a:r>
              <a:rPr lang="en-US" baseline="0" dirty="0"/>
              <a:t> exception during cleanup code (e.g., </a:t>
            </a:r>
            <a:r>
              <a:rPr lang="en-US" baseline="0" dirty="0" err="1"/>
              <a:t>Writer.close</a:t>
            </a:r>
            <a:r>
              <a:rPr lang="en-US" baseline="0" dirty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382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33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6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4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815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35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70083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36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8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5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829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097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8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0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07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0641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13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07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0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Don’t perform side effects: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1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5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assert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CSE 331’s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is another dynamic check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Strategy: use </a:t>
            </a:r>
            <a:r>
              <a:rPr lang="en-US" sz="2000" b="1" dirty="0">
                <a:latin typeface="Courier New"/>
                <a:cs typeface="Courier New"/>
              </a:rPr>
              <a:t>assert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to test and fail with meaningful message if trouble found</a:t>
            </a:r>
          </a:p>
          <a:p>
            <a:pPr lvl="1"/>
            <a:r>
              <a:rPr lang="en-US" sz="2000" dirty="0"/>
              <a:t>CSE 331 tests</a:t>
            </a:r>
            <a:r>
              <a:rPr lang="en-US" sz="2000" b="1" dirty="0"/>
              <a:t> </a:t>
            </a:r>
            <a:r>
              <a:rPr lang="en-US" sz="2000" dirty="0"/>
              <a:t>will check that assertions are enabled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Easy to forget to enable them in your own projects</a:t>
            </a:r>
          </a:p>
          <a:p>
            <a:pPr lvl="1"/>
            <a:r>
              <a:rPr lang="en-US" sz="2000" dirty="0"/>
              <a:t>Google didn’t use them for this reason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Expensive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/>
              <a:t>Detailed checks can be too slow in production</a:t>
            </a:r>
          </a:p>
          <a:p>
            <a:pPr marL="800100" lvl="1"/>
            <a:r>
              <a:rPr lang="en-US" sz="2000" dirty="0"/>
              <a:t>especially if asymptotically slower than code being checked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But complex tests can be very helpful during testing &amp; debugging (let the computer find problems for you!)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Suggested strategy for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create a static, global “debug” or “</a:t>
            </a:r>
            <a:r>
              <a:rPr lang="en-US" sz="2000" dirty="0" err="1"/>
              <a:t>debugLevel</a:t>
            </a:r>
            <a:r>
              <a:rPr lang="en-US" sz="2000" dirty="0"/>
              <a:t>” variable </a:t>
            </a:r>
          </a:p>
          <a:p>
            <a:pPr lvl="1"/>
            <a:r>
              <a:rPr lang="en-US" sz="2000" dirty="0"/>
              <a:t>run expensive tests when this is enabled</a:t>
            </a:r>
          </a:p>
          <a:p>
            <a:pPr lvl="1"/>
            <a:r>
              <a:rPr lang="en-US" sz="2000" dirty="0"/>
              <a:t>turn it on during unit tests</a:t>
            </a:r>
          </a:p>
          <a:p>
            <a:pPr lvl="2"/>
            <a:r>
              <a:rPr lang="en-US" sz="2000" dirty="0"/>
              <a:t>can use JUnit’s @Before for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&gt;=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&gt;=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x &gt;= 0.0;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  … compute result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Math.abs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(result*result – x) &lt; .0001;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r>
              <a:rPr lang="en-US" sz="2000" dirty="0">
                <a:latin typeface="+mj-lt"/>
              </a:rPr>
              <a:t>These two assertions serve different 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(Note: the Java library </a:t>
            </a:r>
            <a:r>
              <a:rPr lang="en-US" sz="1400" dirty="0" err="1">
                <a:latin typeface="+mj-lt"/>
              </a:rPr>
              <a:t>Math.sqrt</a:t>
            </a:r>
            <a:r>
              <a:rPr lang="en-US" sz="1400" dirty="0">
                <a:latin typeface="+mj-lt"/>
              </a:rPr>
              <a:t> method returns </a:t>
            </a:r>
            <a:r>
              <a:rPr lang="en-US" sz="1400" dirty="0" err="1">
                <a:latin typeface="+mj-lt"/>
              </a:rPr>
              <a:t>NaN</a:t>
            </a:r>
            <a:r>
              <a:rPr lang="en-US" sz="1400" dirty="0">
                <a:latin typeface="+mj-lt"/>
              </a:rPr>
              <a:t> for x&lt;0. We use different specifications in this lecture as examples.)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root, specified for all inputs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>
                <a:latin typeface="+mj-lt"/>
              </a:rPr>
              <a:t>comma-separated list</a:t>
            </a:r>
          </a:p>
          <a:p>
            <a:pPr lvl="1"/>
            <a:r>
              <a:rPr lang="en-US" sz="2000" dirty="0">
                <a:latin typeface="+mj-lt"/>
              </a:rPr>
              <a:t>like @modifies, promises are in what is </a:t>
            </a:r>
            <a:r>
              <a:rPr lang="en-US" sz="2000" b="1" dirty="0">
                <a:latin typeface="+mj-lt"/>
              </a:rPr>
              <a:t>not listed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>
                <a:latin typeface="+mj-lt"/>
              </a:rPr>
              <a:t>immediate control transfer [like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+mj-lt"/>
              </a:rPr>
              <a:t> but different]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3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Using try-catch to handle exceptions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NegativeArgumentException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Client code:</a:t>
            </a:r>
          </a:p>
          <a:p>
            <a:pPr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(…);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... other statements ...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</a:rPr>
              <a:t>// or other actions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  <a:p>
            <a:r>
              <a:rPr lang="en-US" sz="2000" dirty="0"/>
              <a:t>Handled by nearest </a:t>
            </a:r>
            <a:r>
              <a:rPr lang="en-US" sz="2000" i="1" dirty="0"/>
              <a:t>dynamically</a:t>
            </a:r>
            <a:r>
              <a:rPr lang="en-US" sz="2000" dirty="0"/>
              <a:t> enclosing </a:t>
            </a:r>
            <a:r>
              <a:rPr lang="en-US" sz="2000" b="1" dirty="0">
                <a:latin typeface="Courier New"/>
                <a:cs typeface="Courier New"/>
              </a:rPr>
              <a:t>try/catch</a:t>
            </a:r>
          </a:p>
          <a:p>
            <a:pPr lvl="1"/>
            <a:r>
              <a:rPr lang="en-US" sz="2000" dirty="0"/>
              <a:t>top-level default handler: print stack trace &amp; crash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781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Catching with inheritance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dirty="0"/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dirty="0"/>
              <a:t>code…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FileNotFoundException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</a:t>
            </a:r>
            <a:r>
              <a:rPr lang="en-US" sz="2000" i="1" dirty="0"/>
              <a:t>code to handle a file not found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IOException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i="1" dirty="0"/>
              <a:t>code to handle any other I/O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(Exception 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000" i="1" dirty="0"/>
              <a:t>code to handle any other exception</a:t>
            </a:r>
            <a:br>
              <a:rPr lang="en-US" sz="2000" i="1" dirty="0"/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(Subsequent catch blocks need not be </a:t>
            </a:r>
            <a:r>
              <a:rPr lang="en-US" sz="2000" dirty="0" err="1">
                <a:latin typeface="+mj-lt"/>
              </a:rPr>
              <a:t>supertypes</a:t>
            </a:r>
            <a:r>
              <a:rPr lang="en-US" sz="2000" dirty="0">
                <a:latin typeface="+mj-lt"/>
              </a:rPr>
              <a:t> like this)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992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/>
              <a:t>Executing program has a stack of currently executing methods</a:t>
            </a:r>
          </a:p>
          <a:p>
            <a:pPr lvl="1"/>
            <a:r>
              <a:rPr lang="en-US" sz="2000" dirty="0"/>
              <a:t>dynamic: reflects runtime order of method calls</a:t>
            </a:r>
          </a:p>
          <a:p>
            <a:pPr lvl="1"/>
            <a:r>
              <a:rPr lang="en-US" sz="2000" dirty="0"/>
              <a:t>no relation to static nesting of classes, packages, etc.</a:t>
            </a:r>
          </a:p>
          <a:p>
            <a:r>
              <a:rPr lang="en-US" sz="2000" dirty="0"/>
              <a:t>When an exception is thrown, control transfers to nearest method with a </a:t>
            </a:r>
            <a:r>
              <a:rPr lang="en-US" sz="2000" i="1" dirty="0"/>
              <a:t>matching</a:t>
            </a:r>
            <a:r>
              <a:rPr lang="en-US" sz="2000" dirty="0"/>
              <a:t> catch block</a:t>
            </a:r>
          </a:p>
          <a:p>
            <a:pPr lvl="1"/>
            <a:r>
              <a:rPr lang="en-US" sz="2000" dirty="0"/>
              <a:t>if none found, top-level handler used</a:t>
            </a:r>
          </a:p>
          <a:p>
            <a:r>
              <a:rPr lang="en-US" sz="2000" dirty="0"/>
              <a:t>Exceptions allow </a:t>
            </a:r>
            <a:r>
              <a:rPr lang="en-US" sz="2000" i="1" dirty="0"/>
              <a:t>non-local</a:t>
            </a:r>
            <a:r>
              <a:rPr lang="en-US" sz="2000" dirty="0"/>
              <a:t> error handling</a:t>
            </a:r>
          </a:p>
          <a:p>
            <a:pPr lvl="1"/>
            <a:r>
              <a:rPr lang="en-US" sz="2000" dirty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20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in Java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492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block is always executed</a:t>
            </a:r>
          </a:p>
          <a:p>
            <a:pPr lvl="1" indent="-342900"/>
            <a:r>
              <a:rPr lang="en-US" sz="2000" dirty="0"/>
              <a:t>whether an exception is thrown or not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is-IS" sz="2000" b="1" dirty="0">
                <a:latin typeface="Courier New"/>
                <a:cs typeface="Courier New"/>
              </a:rPr>
              <a:t>…</a:t>
            </a:r>
            <a:r>
              <a:rPr lang="en-US" sz="2000" b="1" dirty="0">
                <a:latin typeface="Courier New"/>
                <a:cs typeface="Courier New"/>
              </a:rPr>
              <a:t>code…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catch (Type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code to handle the exception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finally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code to run after the try or catch finishes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301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for common 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0" indent="0">
              <a:buNone/>
            </a:pPr>
            <a:endParaRPr lang="en-US" sz="2000" dirty="0"/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8090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(Abridged) Exception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Java’s checked/unchecked distinction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799"/>
            <a:ext cx="7772400" cy="4833939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cases / abnormal cases</a:t>
            </a:r>
            <a:r>
              <a:rPr lang="en-US" sz="2000" dirty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b="1" dirty="0" err="1"/>
              <a:t>callee</a:t>
            </a:r>
            <a:r>
              <a:rPr lang="en-US" sz="2000" dirty="0"/>
              <a:t> must declare in signature (else type error)</a:t>
            </a:r>
          </a:p>
          <a:p>
            <a:pPr lvl="1"/>
            <a:r>
              <a:rPr lang="en-US" sz="2000" b="1" dirty="0"/>
              <a:t>client</a:t>
            </a:r>
            <a:r>
              <a:rPr lang="en-US" sz="2000" dirty="0"/>
              <a:t> must either catch or declare (else type error)</a:t>
            </a:r>
          </a:p>
          <a:p>
            <a:pPr lvl="2"/>
            <a:r>
              <a:rPr lang="en-US" sz="2000" dirty="0"/>
              <a:t>even if you can prove it will never happen at run time, the type system does not “believe you”</a:t>
            </a:r>
          </a:p>
          <a:p>
            <a:pPr lvl="1"/>
            <a:r>
              <a:rPr lang="en-US" sz="2000" dirty="0"/>
              <a:t>guaranteed to be a matching enclosing catch </a:t>
            </a:r>
            <a:r>
              <a:rPr lang="en-US" sz="2000" i="1" dirty="0"/>
              <a:t>at runtime</a:t>
            </a:r>
          </a:p>
          <a:p>
            <a:pPr>
              <a:buClr>
                <a:schemeClr val="tx1"/>
              </a:buCl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Unchecked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dirty="0">
                <a:solidFill>
                  <a:schemeClr val="accent6"/>
                </a:solidFill>
              </a:rPr>
              <a:t>never-expected</a:t>
            </a:r>
            <a:r>
              <a:rPr lang="en-US" sz="2000" dirty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b="1" dirty="0"/>
              <a:t>library</a:t>
            </a:r>
            <a:r>
              <a:rPr lang="en-US" sz="2000" dirty="0"/>
              <a:t> has no need to declare</a:t>
            </a:r>
          </a:p>
          <a:p>
            <a:pPr lvl="1"/>
            <a:r>
              <a:rPr lang="en-US" sz="2000" b="1" dirty="0"/>
              <a:t>client</a:t>
            </a:r>
            <a:r>
              <a:rPr lang="en-US" sz="2000" dirty="0"/>
              <a:t> has no need to catch</a:t>
            </a:r>
          </a:p>
          <a:p>
            <a:pPr lvl="1"/>
            <a:r>
              <a:rPr lang="en-US" sz="2000" dirty="0"/>
              <a:t>these are subclasses of:</a:t>
            </a:r>
          </a:p>
          <a:p>
            <a:pPr lvl="2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endParaRPr lang="en-US" sz="2000" dirty="0"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en-US" sz="2000" dirty="0">
                <a:cs typeface="Courier New" panose="02070309020205020404" pitchFamily="49" charset="0"/>
              </a:rPr>
              <a:t> (rarely caught)</a:t>
            </a: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Checked</a:t>
              </a:r>
              <a:br>
                <a:rPr lang="en-US" u="none" dirty="0">
                  <a:latin typeface="Times New Roman" pitchFamily="18" charset="0"/>
                </a:rPr>
              </a:br>
              <a:r>
                <a:rPr lang="en-US" u="none" dirty="0">
                  <a:latin typeface="Times New Roman" pitchFamily="18" charset="0"/>
                </a:rPr>
                <a:t>exceptions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in Java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Exceptions: why </a:t>
            </a:r>
            <a:r>
              <a:rPr lang="en-US" sz="2000" i="1" dirty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Errors that should be failures</a:t>
            </a:r>
          </a:p>
          <a:p>
            <a:pPr lvl="1"/>
            <a:r>
              <a:rPr lang="en-US" sz="2000" dirty="0"/>
              <a:t>unexpected (ideally, should not happen at all)</a:t>
            </a:r>
          </a:p>
          <a:p>
            <a:pPr lvl="1"/>
            <a:r>
              <a:rPr lang="en-US" sz="2000" dirty="0"/>
              <a:t>should be rare with high quality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often </a:t>
            </a:r>
            <a:r>
              <a:rPr lang="en-US" sz="2000" dirty="0">
                <a:solidFill>
                  <a:srgbClr val="7878DE"/>
                </a:solidFill>
              </a:rPr>
              <a:t>unrecoverable</a:t>
            </a:r>
          </a:p>
          <a:p>
            <a:endParaRPr lang="en-US" sz="2000" dirty="0"/>
          </a:p>
          <a:p>
            <a:r>
              <a:rPr lang="en-US" sz="2000" dirty="0"/>
              <a:t>Special cases (a.k.a. exceptional cases)</a:t>
            </a:r>
          </a:p>
          <a:p>
            <a:pPr lvl="1"/>
            <a:r>
              <a:rPr lang="en-US" sz="2000" dirty="0"/>
              <a:t>expected, just not the common case</a:t>
            </a:r>
          </a:p>
          <a:p>
            <a:pPr lvl="1"/>
            <a:r>
              <a:rPr lang="en-US" sz="2000" dirty="0"/>
              <a:t>possibly unpredictable or unpreventable by client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476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Errors that should be 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unchecked exceptions the better choice (avoids much work)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2"/>
            <a:r>
              <a:rPr lang="en-US" sz="2000" dirty="0"/>
              <a:t>top-level handler prints the stack trace</a:t>
            </a:r>
          </a:p>
          <a:p>
            <a:endParaRPr lang="en-US" sz="2000" dirty="0"/>
          </a:p>
          <a:p>
            <a:r>
              <a:rPr lang="en-US" sz="2000" dirty="0"/>
              <a:t>Special cases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507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vs. unchecked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the question “should clients be forced to catch (or declare they throw) this exception?”</a:t>
            </a:r>
          </a:p>
          <a:p>
            <a:pPr lvl="1"/>
            <a:r>
              <a:rPr lang="en-US" sz="2000" dirty="0"/>
              <a:t>Java provided both options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</a:t>
            </a:r>
            <a:r>
              <a:rPr lang="en-US" sz="2000" dirty="0" err="1"/>
              <a:t>callee</a:t>
            </a:r>
            <a:r>
              <a:rPr lang="en-US" sz="2000" dirty="0"/>
              <a:t>: only declared exceptions are thrown</a:t>
            </a:r>
          </a:p>
          <a:p>
            <a:pPr lvl="1"/>
            <a:r>
              <a:rPr lang="en-US" sz="2000" dirty="0"/>
              <a:t>Static checking of caller: exception is caught or declared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 (can’t add exceptions)</a:t>
            </a:r>
          </a:p>
          <a:p>
            <a:pPr lvl="2"/>
            <a:r>
              <a:rPr lang="en-US" sz="1600" dirty="0"/>
              <a:t>prevents truly giving </a:t>
            </a:r>
            <a:r>
              <a:rPr lang="en-US" sz="1600" i="1" dirty="0"/>
              <a:t>no promises</a:t>
            </a:r>
            <a:r>
              <a:rPr lang="en-US" sz="1600" dirty="0"/>
              <a:t> when @requires is false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if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NegativeArgumentException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  </a:t>
            </a:r>
            <a:r>
              <a:rPr lang="en-US" sz="1800" b="1" dirty="0">
                <a:latin typeface="Courier New" pitchFamily="49" charset="0"/>
              </a:rPr>
              <a:t>throws </a:t>
            </a:r>
            <a:r>
              <a:rPr lang="en-US" sz="1800" b="1" dirty="0" err="1">
                <a:latin typeface="Courier New" pitchFamily="49" charset="0"/>
              </a:rPr>
              <a:t>NegativeArgumentException</a:t>
            </a:r>
            <a:r>
              <a:rPr lang="en-US" sz="1800" b="1" dirty="0">
                <a:latin typeface="Courier New" pitchFamily="49" charset="0"/>
              </a:rPr>
              <a:t> 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pPr marL="0" indent="0">
              <a:buNone/>
            </a:pPr>
            <a:r>
              <a:rPr lang="en-US" sz="2000" dirty="0"/>
              <a:t>Aside: </a:t>
            </a:r>
            <a:r>
              <a:rPr lang="en-US" sz="2000" b="0" dirty="0"/>
              <a:t>does “</a:t>
            </a:r>
            <a:r>
              <a:rPr lang="en-US" sz="2000" b="1" dirty="0"/>
              <a:t>negative argument</a:t>
            </a:r>
            <a:r>
              <a:rPr lang="en-US" sz="2000" b="0" dirty="0"/>
              <a:t>” make sense to the caller?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Problems:</a:t>
            </a:r>
          </a:p>
          <a:p>
            <a:pPr marL="0" indent="0">
              <a:lnSpc>
                <a:spcPct val="90000"/>
              </a:lnSpc>
              <a:buNone/>
            </a:pPr>
            <a:endParaRPr lang="en-US" sz="1000" dirty="0">
              <a:latin typeface="+mj-l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000" dirty="0">
                <a:latin typeface="+mj-lt"/>
              </a:rPr>
              <a:t>Failure to catch exceptions often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2000" dirty="0">
                <a:latin typeface="+mj-lt"/>
                <a:sym typeface="Symbol" pitchFamily="18" charset="2"/>
              </a:rPr>
              <a:t>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sz="2000" dirty="0">
                <a:latin typeface="+mj-lt"/>
                <a:sym typeface="Symbol" pitchFamily="18" charset="2"/>
              </a:rPr>
              <a:t>  </a:t>
            </a:r>
            <a:r>
              <a:rPr lang="en-US" sz="2000" dirty="0" err="1">
                <a:latin typeface="+mj-lt"/>
              </a:rPr>
              <a:t>IntList.insert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1000" dirty="0">
              <a:latin typeface="+mj-lt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 startAt="2"/>
            </a:pPr>
            <a:r>
              <a:rPr lang="en-US" sz="2000" dirty="0">
                <a:latin typeface="+mj-lt"/>
              </a:rPr>
              <a:t>Possible that a method on the stack may think that it is handling an exception raised by 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Alternative:  catch it and throw again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“errors” should be failures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Some “error” cases: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dirty="0"/>
              <a:t>e.g., precondition violation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2000" b="1" dirty="0"/>
              <a:t>should</a:t>
            </a:r>
            <a:r>
              <a:rPr lang="en-US" sz="2000" dirty="0"/>
              <a:t> be a failure (i.e., made visible to the user)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2. Errors in your code vs reasoning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representation invariant fails to hold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should</a:t>
            </a:r>
            <a:r>
              <a:rPr lang="en-US" sz="2000" dirty="0"/>
              <a:t> be a failure</a:t>
            </a:r>
          </a:p>
          <a:p>
            <a:pPr lvl="1">
              <a:lnSpc>
                <a:spcPct val="110000"/>
              </a:lnSpc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3. Unexpected resource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e.g., missing file, server offline, …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not an error in the sense above (... these are not bugs)</a:t>
            </a:r>
          </a:p>
          <a:p>
            <a:pPr lvl="1">
              <a:spcBef>
                <a:spcPts val="0"/>
              </a:spcBef>
            </a:pPr>
            <a:r>
              <a:rPr lang="en-US" sz="2000" b="1" dirty="0"/>
              <a:t>should</a:t>
            </a:r>
            <a:r>
              <a:rPr lang="en-US" sz="2000" dirty="0"/>
              <a:t> </a:t>
            </a:r>
            <a:r>
              <a:rPr lang="en-US" sz="2000" b="1" dirty="0"/>
              <a:t>not </a:t>
            </a:r>
            <a:r>
              <a:rPr lang="en-US" sz="2000" dirty="0"/>
              <a:t>be a failure (i.e., do try to recover)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             				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NegativeArgumentException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Effective Java</a:t>
            </a:r>
            <a:r>
              <a:rPr lang="en-US" sz="2000" dirty="0"/>
              <a:t> Tip: Don't ignore exceptions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Empty catch block is poor style</a:t>
            </a:r>
          </a:p>
          <a:p>
            <a:pPr marL="0" indent="0">
              <a:buNone/>
            </a:pPr>
            <a:endParaRPr lang="en-US" sz="1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>
              <a:solidFill>
                <a:srgbClr val="7030A0"/>
              </a:solidFill>
            </a:endParaRP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At a minimum, print out the exception so you know it happened</a:t>
            </a:r>
          </a:p>
          <a:p>
            <a:pPr lvl="1"/>
            <a:r>
              <a:rPr lang="en-US" sz="2000" dirty="0"/>
              <a:t>and exit if that’s appropriate for the application</a:t>
            </a:r>
          </a:p>
          <a:p>
            <a:pPr lvl="1"/>
            <a:endParaRPr lang="en-US" sz="1000" dirty="0"/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362700" y="2286000"/>
            <a:ext cx="25527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sometimes okay inside of </a:t>
            </a:r>
            <a:r>
              <a:rPr lang="en-US" sz="1600"/>
              <a:t>an exception handler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8001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Special value: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can be less verbose than try/catch machinery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error-prone: callers forget to check, forget spec, etc.</a:t>
            </a:r>
          </a:p>
          <a:p>
            <a:pPr lvl="1"/>
            <a:r>
              <a:rPr lang="en-US" sz="2000" dirty="0"/>
              <a:t>need “extra” result: doesn’t work if every result could be real </a:t>
            </a:r>
          </a:p>
          <a:p>
            <a:pPr lvl="2"/>
            <a:r>
              <a:rPr lang="en-US" sz="2000" dirty="0"/>
              <a:t>example: if a map could store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keys</a:t>
            </a:r>
          </a:p>
          <a:p>
            <a:pPr lvl="1"/>
            <a:r>
              <a:rPr lang="en-US" sz="2000" dirty="0"/>
              <a:t>has to be propagated manually one call at a time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General Java style advice: exceptions for exceptional conditions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review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assertion</a:t>
            </a:r>
            <a:r>
              <a:rPr lang="en-US" sz="2000" dirty="0"/>
              <a:t> for internal consistency checks that should not fail</a:t>
            </a:r>
          </a:p>
          <a:p>
            <a:pPr lvl="1"/>
            <a:r>
              <a:rPr lang="en-US" sz="2000" dirty="0"/>
              <a:t>when checking at runtime is possible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Use </a:t>
            </a:r>
            <a:r>
              <a:rPr lang="en-US" sz="2000" u="sng" dirty="0"/>
              <a:t>only</a:t>
            </a:r>
            <a:r>
              <a:rPr lang="en-US" sz="2000" dirty="0"/>
              <a:t> 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context in which calls can be checked via reasoning</a:t>
            </a:r>
          </a:p>
          <a:p>
            <a:pPr lvl="1"/>
            <a:r>
              <a:rPr lang="en-US" sz="2000" dirty="0"/>
              <a:t>but checking at runtime would be prohibitive</a:t>
            </a:r>
          </a:p>
          <a:p>
            <a:pPr lvl="2"/>
            <a:r>
              <a:rPr lang="en-US" sz="2000" dirty="0"/>
              <a:t>e.g., requiring that a list be sorted</a:t>
            </a:r>
          </a:p>
          <a:p>
            <a:pPr marL="342900" lvl="1" indent="-342900"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when</a:t>
            </a:r>
          </a:p>
          <a:p>
            <a:pPr lvl="1"/>
            <a:r>
              <a:rPr lang="en-US" sz="2000" dirty="0"/>
              <a:t>used in a dynamic / unpredictable context (client can’t predict)</a:t>
            </a:r>
          </a:p>
          <a:p>
            <a:pPr lvl="1"/>
            <a:r>
              <a:rPr lang="en-US" sz="2000" dirty="0"/>
              <a:t>for exceptional cases only</a:t>
            </a:r>
          </a:p>
          <a:p>
            <a:pPr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Use a </a:t>
            </a:r>
            <a:r>
              <a:rPr lang="en-US" sz="2000" dirty="0">
                <a:solidFill>
                  <a:schemeClr val="accent2"/>
                </a:solidFill>
              </a:rPr>
              <a:t>special value </a:t>
            </a:r>
            <a:r>
              <a:rPr lang="en-US" sz="2000" dirty="0"/>
              <a:t>when</a:t>
            </a:r>
          </a:p>
          <a:p>
            <a:pPr lvl="1"/>
            <a:r>
              <a:rPr lang="en-US" sz="2000" dirty="0"/>
              <a:t>it is a common case (not really exceptional)</a:t>
            </a:r>
          </a:p>
          <a:p>
            <a:pPr lvl="1"/>
            <a:r>
              <a:rPr lang="en-US" sz="2000" dirty="0"/>
              <a:t>clients are likely (?) to remember to check for 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review, continued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/>
              <a:t>checked</a:t>
            </a:r>
            <a:r>
              <a:rPr lang="en-US" sz="2000" dirty="0"/>
              <a:t> exceptions most of the time</a:t>
            </a:r>
          </a:p>
          <a:p>
            <a:pPr lvl="1"/>
            <a:r>
              <a:rPr lang="en-US" sz="2000" dirty="0"/>
              <a:t>static checking is helpful! (</a:t>
            </a:r>
            <a:r>
              <a:rPr lang="en-US" sz="2000" b="1" dirty="0"/>
              <a:t>tools</a:t>
            </a:r>
            <a:r>
              <a:rPr lang="en-US" sz="2000" dirty="0"/>
              <a:t>, inspection, &amp; testing)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Avoid checked exceptions if there is probably no way to recover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Handle exceptions sooner rather than later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Good reference: Effective Java chapter</a:t>
            </a:r>
          </a:p>
          <a:p>
            <a:pPr lvl="1"/>
            <a:r>
              <a:rPr lang="en-US" sz="2000" dirty="0"/>
              <a:t>a whole chapter: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to do when failing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Fail fast and fail friendly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2000" dirty="0"/>
              <a:t>Goal 1:  </a:t>
            </a:r>
            <a:r>
              <a:rPr lang="en-US" sz="2000" i="1" dirty="0"/>
              <a:t>Prevent harm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stop before anything worse happens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(do still need to perform cleanup: close open resources etc.)</a:t>
            </a:r>
          </a:p>
          <a:p>
            <a:pPr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/>
              <a:t>Give information 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failing quickly helps localize the defect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 good error message is important for debugging</a:t>
            </a:r>
          </a:p>
          <a:p>
            <a:pPr marL="0" indent="0">
              <a:lnSpc>
                <a:spcPct val="90000"/>
              </a:lnSpc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Errors that should be failures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weakens the spec by throwing out unhandled cases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problem of errors-will-happen</a:t>
            </a:r>
          </a:p>
          <a:p>
            <a:pPr lvl="1"/>
            <a:r>
              <a:rPr lang="en-US" sz="2000" dirty="0"/>
              <a:t>with </a:t>
            </a:r>
            <a:r>
              <a:rPr lang="en-US" sz="2000" b="1" dirty="0"/>
              <a:t>enough clients</a:t>
            </a:r>
            <a:r>
              <a:rPr lang="en-US" sz="2000" dirty="0"/>
              <a:t>, someone will use your code incorrectly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Practice </a:t>
            </a:r>
            <a:r>
              <a:rPr lang="en-US" sz="2000" i="1" dirty="0"/>
              <a:t>defensive programming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usually makes sense to check for these errors</a:t>
            </a:r>
          </a:p>
          <a:p>
            <a:pPr lvl="1"/>
            <a:r>
              <a:rPr lang="en-US" sz="2000" dirty="0"/>
              <a:t>even though you don’t specify what the behavior will be,</a:t>
            </a:r>
            <a:br>
              <a:rPr lang="en-US" sz="2000" dirty="0"/>
            </a:br>
            <a:r>
              <a:rPr lang="en-US" sz="2000" dirty="0"/>
              <a:t>it still makes sense to 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fail fast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</a:t>
            </a:r>
            <a:r>
              <a:rPr lang="en-US" sz="2000" i="1" dirty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Assertions about your code:</a:t>
            </a:r>
          </a:p>
          <a:p>
            <a:pPr lvl="1"/>
            <a:r>
              <a:rPr lang="en-US" sz="2000" dirty="0"/>
              <a:t>precondition, postcondition, representation invariant, etc.</a:t>
            </a:r>
          </a:p>
          <a:p>
            <a:pPr lvl="1"/>
            <a:endParaRPr lang="en-US" sz="2000" dirty="0"/>
          </a:p>
          <a:p>
            <a:pPr>
              <a:buNone/>
            </a:pPr>
            <a:r>
              <a:rPr lang="en-US" sz="2000" dirty="0"/>
              <a:t>Check these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reasoning and tools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Check these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items != null : "null item list argument"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"Bad size for " + 						</a:t>
            </a:r>
            <a:r>
              <a:rPr lang="en-US" sz="2000" b="1" dirty="0" err="1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throws </a:t>
            </a:r>
            <a:r>
              <a:rPr lang="en-US" sz="2000" dirty="0" err="1"/>
              <a:t>AssertionError</a:t>
            </a:r>
            <a:r>
              <a:rPr lang="en-US" sz="2000" dirty="0"/>
              <a:t> if condition is false</a:t>
            </a:r>
          </a:p>
          <a:p>
            <a:pPr lvl="1"/>
            <a:r>
              <a:rPr lang="en-US" sz="2000" dirty="0"/>
              <a:t>includes descriptive messages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Java, assertions can be enabled or disabled at runtime</a:t>
            </a:r>
          </a:p>
          <a:p>
            <a:pPr marL="0" indent="0">
              <a:buNone/>
            </a:pPr>
            <a:r>
              <a:rPr lang="en-US" sz="2000" dirty="0"/>
              <a:t>(no recompile is required)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–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</a:t>
            </a:r>
            <a:r>
              <a:rPr lang="en-US" sz="2000" dirty="0"/>
              <a:t>runs code with assertions disabled (default)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Eclipse:</a:t>
            </a:r>
          </a:p>
          <a:p>
            <a:pPr marL="457200" lvl="1" indent="0">
              <a:buNone/>
            </a:pPr>
            <a:r>
              <a:rPr lang="en-US" sz="2000" dirty="0"/>
              <a:t>Select Run &gt; Run Configurations… then add </a:t>
            </a:r>
            <a:r>
              <a:rPr lang="en-US" sz="2000" b="1" dirty="0">
                <a:latin typeface="Courier New"/>
                <a:cs typeface="Courier New"/>
              </a:rPr>
              <a:t>-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dirty="0"/>
              <a:t> to VM arguments under (x)=arguments tab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only in </a:t>
            </a:r>
            <a:r>
              <a:rPr lang="en-US" sz="2000" b="1" dirty="0"/>
              <a:t>rare</a:t>
            </a:r>
            <a:r>
              <a:rPr lang="en-US" sz="2000" dirty="0"/>
              <a:t> circumstances</a:t>
            </a:r>
          </a:p>
          <a:p>
            <a:pPr marL="0" indent="0">
              <a:buNone/>
            </a:pPr>
            <a:r>
              <a:rPr lang="en-US" sz="2000" dirty="0"/>
              <a:t>(e.g., production code running on a client machine)</a:t>
            </a: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Don’t </a:t>
            </a:r>
            <a:r>
              <a:rPr lang="en-US" sz="2000" b="1" dirty="0">
                <a:solidFill>
                  <a:srgbClr val="FF0000"/>
                </a:solidFill>
              </a:rPr>
              <a:t>clutter</a:t>
            </a:r>
            <a:r>
              <a:rPr lang="en-US" sz="2000" dirty="0"/>
              <a:t> the code with useless assertions</a:t>
            </a:r>
          </a:p>
          <a:p>
            <a:pPr>
              <a:buNone/>
            </a:pPr>
            <a:endParaRPr lang="en-US" sz="1000" dirty="0"/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   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Courier New" charset="0"/>
                <a:ea typeface="Courier New" charset="0"/>
                <a:cs typeface="Courier New" charset="0"/>
              </a:rPr>
              <a:t>// the compiler worked!</a:t>
            </a:r>
          </a:p>
          <a:p>
            <a:pPr lvl="1">
              <a:buNone/>
            </a:pPr>
            <a:endParaRPr lang="en-US" sz="2000" dirty="0"/>
          </a:p>
          <a:p>
            <a:r>
              <a:rPr lang="en-US" sz="2000" dirty="0"/>
              <a:t>Too many assertions can make the code hard to read</a:t>
            </a:r>
          </a:p>
          <a:p>
            <a:r>
              <a:rPr lang="en-US" sz="2000" dirty="0"/>
              <a:t>Be judicious about where you include them. Good choices:</a:t>
            </a:r>
          </a:p>
          <a:p>
            <a:pPr lvl="1"/>
            <a:r>
              <a:rPr lang="en-US" sz="2000" dirty="0"/>
              <a:t>preconditions &amp; postconditions</a:t>
            </a:r>
          </a:p>
          <a:p>
            <a:pPr lvl="1"/>
            <a:r>
              <a:rPr lang="en-US" sz="2000" dirty="0"/>
              <a:t>invariants of non-trivial loops</a:t>
            </a:r>
          </a:p>
          <a:p>
            <a:pPr lvl="1"/>
            <a:r>
              <a:rPr lang="en-US" sz="2000" dirty="0"/>
              <a:t>representation invariants after mutations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13074</TotalTime>
  <Words>2918</Words>
  <Application>Microsoft Macintosh PowerPoint</Application>
  <PresentationFormat>On-screen Show (4:3)</PresentationFormat>
  <Paragraphs>533</Paragraphs>
  <Slides>36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Courier New</vt:lpstr>
      <vt:lpstr>Times New Roman</vt:lpstr>
      <vt:lpstr>simple</vt:lpstr>
      <vt:lpstr>CSE 331 Software Design &amp; Implementation</vt:lpstr>
      <vt:lpstr>Outline</vt:lpstr>
      <vt:lpstr>Not all “errors” should be failures</vt:lpstr>
      <vt:lpstr>What to do when failing</vt:lpstr>
      <vt:lpstr>Errors that should be failures</vt:lpstr>
      <vt:lpstr>Outline</vt:lpstr>
      <vt:lpstr>Defensive programming</vt:lpstr>
      <vt:lpstr>Enabling assertions</vt:lpstr>
      <vt:lpstr>How not to use assertions</vt:lpstr>
      <vt:lpstr>How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Catching with inheritance</vt:lpstr>
      <vt:lpstr>Throwing and catching</vt:lpstr>
      <vt:lpstr>The finally block</vt:lpstr>
      <vt:lpstr>What finally is for</vt:lpstr>
      <vt:lpstr>(Abridged) Exception Hierarchy</vt:lpstr>
      <vt:lpstr>Java’s checked/unchecked distinction</vt:lpstr>
      <vt:lpstr>Outline</vt:lpstr>
      <vt:lpstr>Two distinct uses of exceptions</vt:lpstr>
      <vt:lpstr>Handling exceptions</vt:lpstr>
      <vt:lpstr>Checked vs. unchecked</vt:lpstr>
      <vt:lpstr>Propagating an exception</vt:lpstr>
      <vt:lpstr>Why catch exceptions locally?</vt:lpstr>
      <vt:lpstr>Exception translation</vt:lpstr>
      <vt:lpstr>Don’t ignore exceptions</vt:lpstr>
      <vt:lpstr>Outline</vt:lpstr>
      <vt:lpstr>Informing the client of a problem</vt:lpstr>
      <vt:lpstr>Outline</vt:lpstr>
      <vt:lpstr>Exceptions: review</vt:lpstr>
      <vt:lpstr>Exceptions: review, continued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330</cp:revision>
  <cp:lastPrinted>2022-04-25T02:34:02Z</cp:lastPrinted>
  <dcterms:created xsi:type="dcterms:W3CDTF">2012-02-06T17:35:54Z</dcterms:created>
  <dcterms:modified xsi:type="dcterms:W3CDTF">2022-04-25T02:39:21Z</dcterms:modified>
</cp:coreProperties>
</file>