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2" r:id="rId2"/>
    <p:sldId id="420" r:id="rId3"/>
    <p:sldId id="424" r:id="rId4"/>
    <p:sldId id="425" r:id="rId5"/>
    <p:sldId id="426" r:id="rId6"/>
    <p:sldId id="377" r:id="rId7"/>
    <p:sldId id="457" r:id="rId8"/>
    <p:sldId id="419" r:id="rId9"/>
    <p:sldId id="460" r:id="rId10"/>
    <p:sldId id="462" r:id="rId11"/>
    <p:sldId id="353" r:id="rId12"/>
    <p:sldId id="354" r:id="rId13"/>
    <p:sldId id="355" r:id="rId14"/>
    <p:sldId id="356" r:id="rId15"/>
    <p:sldId id="357" r:id="rId16"/>
    <p:sldId id="463" r:id="rId17"/>
    <p:sldId id="359" r:id="rId18"/>
    <p:sldId id="348" r:id="rId19"/>
    <p:sldId id="349" r:id="rId20"/>
    <p:sldId id="459" r:id="rId21"/>
    <p:sldId id="350" r:id="rId22"/>
    <p:sldId id="458" r:id="rId23"/>
    <p:sldId id="351" r:id="rId24"/>
    <p:sldId id="352" r:id="rId25"/>
  </p:sldIdLst>
  <p:sldSz cx="9144000" cy="6858000" type="screen4x3"/>
  <p:notesSz cx="6934200" cy="9220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5" autoAdjust="0"/>
    <p:restoredTop sz="90612" autoAdjust="0"/>
  </p:normalViewPr>
  <p:slideViewPr>
    <p:cSldViewPr>
      <p:cViewPr varScale="1">
        <p:scale>
          <a:sx n="115" d="100"/>
          <a:sy n="115" d="100"/>
        </p:scale>
        <p:origin x="49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3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8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01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02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21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9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46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082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contrapositive of the last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7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Identity,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84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4B76-B937-97EC-90B3-2E14D8178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javap</a:t>
            </a:r>
            <a:r>
              <a:rPr lang="en-US" dirty="0"/>
              <a:t> –c Duration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DADFA-F2BD-BB8A-E831-F5E7A750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5899B-848B-DDA0-7763-84E9C87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053BB4-9C73-9BCF-2BE1-925EFDA6D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17650"/>
            <a:ext cx="7602956" cy="4813300"/>
          </a:xfrm>
          <a:prstGeom prst="rect">
            <a:avLst/>
          </a:prstGeom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9AA4383B-904E-0F3E-1374-C6BF53DECAFC}"/>
              </a:ext>
            </a:extLst>
          </p:cNvPr>
          <p:cNvSpPr/>
          <p:nvPr/>
        </p:nvSpPr>
        <p:spPr>
          <a:xfrm>
            <a:off x="4487278" y="2057400"/>
            <a:ext cx="1837322" cy="228600"/>
          </a:xfrm>
          <a:prstGeom prst="frame">
            <a:avLst>
              <a:gd name="adj1" fmla="val 4224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89A2A699-F8F6-49B4-47C4-5D41FCDF0932}"/>
              </a:ext>
            </a:extLst>
          </p:cNvPr>
          <p:cNvSpPr/>
          <p:nvPr/>
        </p:nvSpPr>
        <p:spPr>
          <a:xfrm>
            <a:off x="5867400" y="2971800"/>
            <a:ext cx="2286000" cy="228600"/>
          </a:xfrm>
          <a:prstGeom prst="frame">
            <a:avLst>
              <a:gd name="adj1" fmla="val 4224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594688D-A613-9D41-05E4-80B1638A82D8}"/>
              </a:ext>
            </a:extLst>
          </p:cNvPr>
          <p:cNvSpPr/>
          <p:nvPr/>
        </p:nvSpPr>
        <p:spPr>
          <a:xfrm>
            <a:off x="4556234" y="3886200"/>
            <a:ext cx="2286000" cy="228600"/>
          </a:xfrm>
          <a:prstGeom prst="frame">
            <a:avLst>
              <a:gd name="adj1" fmla="val 4224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344C77F8-3177-CE05-5750-8EDEF6733CAE}"/>
              </a:ext>
            </a:extLst>
          </p:cNvPr>
          <p:cNvSpPr/>
          <p:nvPr/>
        </p:nvSpPr>
        <p:spPr>
          <a:xfrm>
            <a:off x="5867400" y="4800600"/>
            <a:ext cx="2286000" cy="228600"/>
          </a:xfrm>
          <a:prstGeom prst="frame">
            <a:avLst>
              <a:gd name="adj1" fmla="val 4224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3C9A5A87-F685-5515-B373-27A07DB6F191}"/>
              </a:ext>
            </a:extLst>
          </p:cNvPr>
          <p:cNvSpPr/>
          <p:nvPr/>
        </p:nvSpPr>
        <p:spPr>
          <a:xfrm>
            <a:off x="4572000" y="5715000"/>
            <a:ext cx="2286000" cy="228600"/>
          </a:xfrm>
          <a:prstGeom prst="frame">
            <a:avLst>
              <a:gd name="adj1" fmla="val 4224"/>
            </a:avLst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9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Equality, mutation, and time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If two objects are </a:t>
            </a:r>
            <a:r>
              <a:rPr lang="en-GB" sz="2000" dirty="0">
                <a:latin typeface="+mj-lt"/>
                <a:cs typeface="Courier New" pitchFamily="49" charset="0"/>
              </a:rPr>
              <a:t>equal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00FF"/>
                </a:solidFill>
              </a:rPr>
              <a:t>now</a:t>
            </a:r>
            <a:r>
              <a:rPr lang="en-GB" sz="2000" dirty="0"/>
              <a:t>, will they </a:t>
            </a:r>
            <a:r>
              <a:rPr lang="en-GB" sz="2000" dirty="0">
                <a:solidFill>
                  <a:srgbClr val="0000FF"/>
                </a:solidFill>
              </a:rPr>
              <a:t>always</a:t>
            </a:r>
            <a:r>
              <a:rPr lang="en-GB" sz="2000" dirty="0"/>
              <a:t> be </a:t>
            </a:r>
            <a:r>
              <a:rPr lang="en-GB" sz="2000" dirty="0">
                <a:cs typeface="Courier New" pitchFamily="49" charset="0"/>
              </a:rPr>
              <a:t>equal</a:t>
            </a:r>
            <a:r>
              <a:rPr lang="en-GB" sz="2000" dirty="0"/>
              <a:t>?</a:t>
            </a:r>
          </a:p>
          <a:p>
            <a:pPr lvl="1"/>
            <a:r>
              <a:rPr lang="en-GB" sz="2000" dirty="0"/>
              <a:t>in mathematics, “yes”</a:t>
            </a:r>
          </a:p>
          <a:p>
            <a:pPr lvl="1"/>
            <a:r>
              <a:rPr lang="en-GB" sz="2000" dirty="0"/>
              <a:t>in Java, “you choose”</a:t>
            </a:r>
          </a:p>
          <a:p>
            <a:pPr lvl="1"/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dirty="0"/>
              <a:t> contract doesn't specify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00FF"/>
                </a:solidFill>
              </a:rPr>
              <a:t>immutable</a:t>
            </a:r>
            <a:r>
              <a:rPr lang="en-GB" sz="2000" dirty="0"/>
              <a:t> objects:</a:t>
            </a:r>
          </a:p>
          <a:p>
            <a:pPr lvl="1" indent="-342900"/>
            <a:r>
              <a:rPr lang="en-GB" sz="2000" dirty="0"/>
              <a:t>abstract value never changes</a:t>
            </a:r>
          </a:p>
          <a:p>
            <a:pPr lvl="1" indent="-342900"/>
            <a:r>
              <a:rPr lang="en-GB" sz="2000" dirty="0"/>
              <a:t>equality should be forever (even if rep changes)</a:t>
            </a:r>
          </a:p>
          <a:p>
            <a:pPr lvl="1" indent="-342900"/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00FF"/>
                </a:solidFill>
              </a:rPr>
              <a:t>mutable</a:t>
            </a:r>
            <a:r>
              <a:rPr lang="en-GB" sz="2000" dirty="0"/>
              <a:t> objects, either: </a:t>
            </a:r>
          </a:p>
          <a:p>
            <a:pPr lvl="1"/>
            <a:r>
              <a:rPr lang="en-GB" sz="2000" dirty="0"/>
              <a:t>use reference equality (never changes)</a:t>
            </a:r>
          </a:p>
          <a:p>
            <a:pPr lvl="1"/>
            <a:r>
              <a:rPr lang="en-GB" sz="2000" dirty="0"/>
              <a:t>not forever: mutation changes abstract value hence equals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b="1" dirty="0"/>
              <a:t>Common source of bugs</a:t>
            </a:r>
            <a:r>
              <a:rPr lang="en-GB" sz="2000" dirty="0"/>
              <a:t>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55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/>
              <a:t>is mutable and sticks with reference-equality: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s1.equals(s1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s1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By contrast: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Jan 1, 1970 00:00:00 GMT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 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i="1" dirty="0">
                <a:solidFill>
                  <a:srgbClr val="AC202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21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Behavioral</a:t>
            </a:r>
            <a:r>
              <a:rPr lang="en-GB" dirty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objects are “</a:t>
            </a:r>
            <a:r>
              <a:rPr lang="en-GB" sz="2000" dirty="0">
                <a:solidFill>
                  <a:schemeClr val="accent6"/>
                </a:solidFill>
              </a:rPr>
              <a:t>behaviorally equivalent</a:t>
            </a:r>
            <a:r>
              <a:rPr lang="en-GB" sz="2000" dirty="0"/>
              <a:t>” if there is no sequence of operations (excluding 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GB" sz="2000" dirty="0"/>
              <a:t>) that can distinguish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objects are “</a:t>
            </a:r>
            <a:r>
              <a:rPr lang="en-GB" sz="2000" dirty="0">
                <a:solidFill>
                  <a:schemeClr val="accent6"/>
                </a:solidFill>
              </a:rPr>
              <a:t>observationally equivalent</a:t>
            </a:r>
            <a:r>
              <a:rPr lang="en-GB" sz="2000" dirty="0"/>
              <a:t>” if there is no sequence of </a:t>
            </a:r>
            <a:r>
              <a:rPr lang="en-GB" sz="2000" i="1" u="sng" dirty="0"/>
              <a:t>observer</a:t>
            </a:r>
            <a:r>
              <a:rPr lang="en-GB" sz="2000" dirty="0"/>
              <a:t> operations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excludes mutators and 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==</a:t>
            </a:r>
            <a:endParaRPr lang="en-GB" sz="2000" dirty="0"/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1872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dirty="0"/>
              <a:t> class implements (only)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Set&lt;Date&gt;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HashSet&lt;Date&gt;();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for (Date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two of same date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C00000"/>
                </a:solidFill>
              </a:rPr>
              <a:t>Violates rep invariant </a:t>
            </a:r>
            <a:r>
              <a:rPr lang="en-GB" sz="2000" dirty="0"/>
              <a:t>of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/>
              <a:t> by </a:t>
            </a:r>
            <a:r>
              <a:rPr lang="en-GB" sz="2000" dirty="0">
                <a:solidFill>
                  <a:srgbClr val="C00000"/>
                </a:solidFill>
              </a:rPr>
              <a:t>mutating after insertion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01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“Note: Great care must be exercised if mutable objects are used as set elements. The behavior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6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problem applies to </a:t>
            </a:r>
            <a:r>
              <a:rPr lang="en-GB" sz="2000" dirty="0">
                <a:solidFill>
                  <a:srgbClr val="C00000"/>
                </a:solidFill>
              </a:rPr>
              <a:t>keys in maps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problem applies to mutations that </a:t>
            </a:r>
            <a:r>
              <a:rPr lang="en-GB" sz="2000" dirty="0">
                <a:solidFill>
                  <a:srgbClr val="C00000"/>
                </a:solidFill>
              </a:rPr>
              <a:t>change hash codes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Courier New" panose="02070309020205020404" pitchFamily="49" charset="0"/>
              </a:rPr>
              <a:t>Especially hard bugs to detect! (Be frightened!)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Courier New" panose="02070309020205020404" pitchFamily="49" charset="0"/>
              </a:rPr>
              <a:t>failure doesn’t show up on the line with the bug (e.g., </a:t>
            </a:r>
            <a:r>
              <a:rPr lang="en-GB" sz="2000" dirty="0" err="1">
                <a:cs typeface="Courier New" panose="02070309020205020404" pitchFamily="49" charset="0"/>
              </a:rPr>
              <a:t>setTime</a:t>
            </a:r>
            <a:r>
              <a:rPr lang="en-GB" sz="2000" dirty="0">
                <a:cs typeface="Courier New" panose="02070309020205020404" pitchFamily="49" charset="0"/>
              </a:rPr>
              <a:t>)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Courier New" panose="02070309020205020404" pitchFamily="49" charset="0"/>
              </a:rPr>
              <a:t>Easy to cause when modules don’t list everything they </a:t>
            </a:r>
            <a:r>
              <a:rPr lang="en-GB" sz="2000" b="1" dirty="0">
                <a:cs typeface="Courier New" panose="02070309020205020404" pitchFamily="49" charset="0"/>
              </a:rPr>
              <a:t>mutate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Courier New" panose="02070309020205020404" pitchFamily="49" charset="0"/>
              </a:rPr>
              <a:t>why we need 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@modifies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01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1AE2-AEB9-D838-B1A4-FC3C40B0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Immutability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0E00-8F87-15BB-F224-2BC797D08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Seen so far:</a:t>
            </a:r>
          </a:p>
          <a:p>
            <a:pPr marL="0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 worries about </a:t>
            </a:r>
            <a:r>
              <a:rPr lang="en-US" sz="2000" b="1" dirty="0"/>
              <a:t>representation exposure</a:t>
            </a:r>
          </a:p>
          <a:p>
            <a:pPr marL="857250" lvl="1" indent="-457200"/>
            <a:r>
              <a:rPr lang="en-US" sz="2000" dirty="0"/>
              <a:t>mutable objects need copy-in &amp; copy-out</a:t>
            </a:r>
          </a:p>
          <a:p>
            <a:pPr marL="857250" lvl="1" indent="-457200"/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 worries about </a:t>
            </a:r>
            <a:r>
              <a:rPr lang="en-US" sz="2000" b="1" dirty="0"/>
              <a:t>equals consistency violations</a:t>
            </a:r>
          </a:p>
          <a:p>
            <a:pPr marL="857250" lvl="1" indent="-457200"/>
            <a:r>
              <a:rPr lang="en-US" sz="2000" dirty="0"/>
              <a:t>(no good way to check for this at all!)</a:t>
            </a:r>
          </a:p>
          <a:p>
            <a:pPr marL="857250" lvl="1" indent="-457200"/>
            <a:endParaRPr lang="en-US" sz="2000" dirty="0"/>
          </a:p>
          <a:p>
            <a:pPr marL="857250" lvl="1" indent="-457200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Some other languages have tools to prevent this</a:t>
            </a:r>
          </a:p>
          <a:p>
            <a:pPr lvl="1"/>
            <a:r>
              <a:rPr lang="en-US" sz="2000" dirty="0"/>
              <a:t>e.g., Python</a:t>
            </a:r>
          </a:p>
          <a:p>
            <a:pPr lvl="1"/>
            <a:r>
              <a:rPr lang="en-US" sz="2000" dirty="0"/>
              <a:t>I would include similar tools in any new language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C65B2-B018-5397-E90A-B43A4E3C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2BADA-638E-EDB4-AE01-BF56E52E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4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Different notions of equality:</a:t>
            </a:r>
          </a:p>
          <a:p>
            <a:pPr lvl="1"/>
            <a:r>
              <a:rPr lang="en-US" sz="2000" dirty="0"/>
              <a:t>reference equality stronger than</a:t>
            </a:r>
          </a:p>
          <a:p>
            <a:pPr lvl="1"/>
            <a:r>
              <a:rPr lang="en-US" sz="2000" dirty="0"/>
              <a:t>behavioral equality stronger than</a:t>
            </a:r>
          </a:p>
          <a:p>
            <a:pPr lvl="1"/>
            <a:r>
              <a:rPr lang="en-US" sz="2000" dirty="0"/>
              <a:t>observational equality</a:t>
            </a:r>
          </a:p>
          <a:p>
            <a:pPr lvl="1"/>
            <a:endParaRPr lang="en-US" sz="2000" dirty="0"/>
          </a:p>
          <a:p>
            <a:r>
              <a:rPr lang="en-US" sz="2000" dirty="0"/>
              <a:t>Java’s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has an elaborate specification, but does not require any one of the above notions</a:t>
            </a:r>
          </a:p>
          <a:p>
            <a:pPr lvl="1"/>
            <a:r>
              <a:rPr lang="en-US" sz="2000" dirty="0"/>
              <a:t>concepts more general than Java</a:t>
            </a:r>
          </a:p>
          <a:p>
            <a:pPr lvl="1"/>
            <a:endParaRPr lang="en-US" sz="2000" dirty="0"/>
          </a:p>
          <a:p>
            <a:r>
              <a:rPr lang="en-US" sz="2000" dirty="0"/>
              <a:t>Mutation and/or subtyping make things even murkier</a:t>
            </a:r>
          </a:p>
          <a:p>
            <a:pPr lvl="1"/>
            <a:r>
              <a:rPr lang="en-US" sz="2000" dirty="0"/>
              <a:t>more on this later…</a:t>
            </a:r>
          </a:p>
          <a:p>
            <a:pPr lvl="1"/>
            <a:r>
              <a:rPr lang="en-US" sz="2000" dirty="0"/>
              <a:t>good reason not to overuse/misuse either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2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Another method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“Returns a hash code value for the object. This method is supported for the benefit of hash tables such as those provided by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dirty="0"/>
              <a:t>.”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Contract (again 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GB" sz="2000" dirty="0"/>
              <a:t> is fixed (unless 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o</a:t>
            </a:r>
            <a:r>
              <a:rPr lang="en-GB" sz="2000" dirty="0"/>
              <a:t> is mutated)</a:t>
            </a:r>
            <a:endParaRPr lang="en-GB" sz="2000" dirty="0">
              <a:solidFill>
                <a:schemeClr val="accent6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dirty="0">
                <a:sym typeface="Symbol"/>
              </a:rPr>
              <a:t>implies</a:t>
            </a:r>
            <a:r>
              <a:rPr lang="en-GB" sz="2000" dirty="0"/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3844AA-74B3-3A82-80EE-C978314A38C8}"/>
              </a:ext>
            </a:extLst>
          </p:cNvPr>
          <p:cNvSpPr txBox="1"/>
          <p:nvPr/>
        </p:nvSpPr>
        <p:spPr>
          <a:xfrm>
            <a:off x="685800" y="5791200"/>
            <a:ext cx="794385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Contrapositive: 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GB" sz="1600" b="1" dirty="0">
                <a:latin typeface="+mn-lt"/>
                <a:cs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+mn-lt"/>
              </a:rPr>
              <a:t>  implies  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(b)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554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of it as a pre-filter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two objects are equal, they </a:t>
            </a:r>
            <a:r>
              <a:rPr lang="en-US" sz="2000" i="1" dirty="0"/>
              <a:t>must</a:t>
            </a:r>
            <a:r>
              <a:rPr lang="en-US" sz="2000" dirty="0"/>
              <a:t> have the same hash 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up to implementers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to satisfy this</a:t>
            </a:r>
          </a:p>
          <a:p>
            <a:pPr lvl="1"/>
            <a:r>
              <a:rPr lang="en-US" sz="2000" b="1" u="sng" dirty="0"/>
              <a:t>if</a:t>
            </a:r>
            <a:r>
              <a:rPr lang="en-US" sz="2000" dirty="0"/>
              <a:t> you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, you </a:t>
            </a:r>
            <a:r>
              <a:rPr lang="en-US" sz="2000" b="1" u="sng" dirty="0"/>
              <a:t>must</a:t>
            </a:r>
            <a:r>
              <a:rPr lang="en-US" sz="2000" dirty="0"/>
              <a:t> override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/>
              <a:t>If objects have same hash code, they </a:t>
            </a:r>
            <a:r>
              <a:rPr lang="en-US" sz="2000" i="1" dirty="0"/>
              <a:t>may or may not</a:t>
            </a:r>
            <a:r>
              <a:rPr lang="en-US" sz="2000" dirty="0"/>
              <a:t> be equal</a:t>
            </a:r>
          </a:p>
          <a:p>
            <a:pPr lvl="1"/>
            <a:r>
              <a:rPr lang="en-US" sz="2000" dirty="0"/>
              <a:t>“usually not” leads to better performance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tries to (but may not) give every object a different hash code</a:t>
            </a:r>
          </a:p>
          <a:p>
            <a:pPr lvl="1"/>
            <a:endParaRPr lang="en-US" sz="2000" dirty="0"/>
          </a:p>
          <a:p>
            <a:r>
              <a:rPr lang="en-US" sz="2000" dirty="0"/>
              <a:t>If hash codes are cheaper to compute, you could first check if those are the same before doing a full comparison – a pre-filter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1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/>
              <a:t>Using the libraries reduces bugs in most cases</a:t>
            </a:r>
          </a:p>
          <a:p>
            <a:pPr lvl="1"/>
            <a:r>
              <a:rPr lang="en-GB" sz="2000" dirty="0"/>
              <a:t>take advantage of code already inspected &amp; tested</a:t>
            </a:r>
          </a:p>
          <a:p>
            <a:endParaRPr lang="en-GB" sz="2000" dirty="0"/>
          </a:p>
          <a:p>
            <a:r>
              <a:rPr lang="en-GB" sz="2000" dirty="0"/>
              <a:t>In Java, collection classes depend on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equals</a:t>
            </a:r>
            <a:r>
              <a:rPr lang="en-GB" sz="2000" dirty="0"/>
              <a:t> and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hashCode</a:t>
            </a:r>
            <a:endParaRPr lang="en-GB" sz="20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GB" sz="2000" dirty="0"/>
              <a:t>EJ 47: “Know and use the libraries”</a:t>
            </a:r>
          </a:p>
          <a:p>
            <a:pPr lvl="2"/>
            <a:r>
              <a:rPr lang="en-GB" sz="2000" dirty="0"/>
              <a:t>“every programmer should be familiar with the contents of </a:t>
            </a:r>
            <a:r>
              <a:rPr lang="en-GB" sz="2000" dirty="0" err="1"/>
              <a:t>java.lang</a:t>
            </a:r>
            <a:r>
              <a:rPr lang="en-GB" sz="2000" dirty="0"/>
              <a:t> and </a:t>
            </a:r>
            <a:r>
              <a:rPr lang="en-GB" sz="2000" dirty="0" err="1"/>
              <a:t>java.util</a:t>
            </a:r>
            <a:r>
              <a:rPr lang="en-GB" sz="2000" dirty="0"/>
              <a:t>”</a:t>
            </a:r>
          </a:p>
          <a:p>
            <a:pPr lvl="1"/>
            <a:r>
              <a:rPr lang="en-GB" sz="2000" dirty="0"/>
              <a:t>e.g.,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List</a:t>
            </a:r>
            <a:r>
              <a:rPr lang="en-GB" sz="2000" dirty="0"/>
              <a:t> may not work properly if </a:t>
            </a:r>
            <a:r>
              <a:rPr lang="en-GB" sz="2000" dirty="0">
                <a:latin typeface="Courier New" charset="0"/>
                <a:ea typeface="Courier New" charset="0"/>
                <a:cs typeface="Courier New" charset="0"/>
              </a:rPr>
              <a:t>equals</a:t>
            </a:r>
            <a:r>
              <a:rPr lang="en-GB" sz="2000" dirty="0"/>
              <a:t> is wrong</a:t>
            </a:r>
          </a:p>
          <a:p>
            <a:pPr lvl="1"/>
            <a:r>
              <a:rPr lang="en-GB" sz="2000" dirty="0"/>
              <a:t>e.g.,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HashSet</a:t>
            </a:r>
            <a:r>
              <a:rPr lang="en-GB" sz="2000" dirty="0"/>
              <a:t> may not work properly of </a:t>
            </a:r>
            <a:r>
              <a:rPr lang="en-GB" sz="2000" dirty="0" err="1">
                <a:latin typeface="Courier New" charset="0"/>
                <a:ea typeface="Courier New" charset="0"/>
                <a:cs typeface="Courier New" charset="0"/>
              </a:rPr>
              <a:t>hashCode</a:t>
            </a:r>
            <a:r>
              <a:rPr lang="en-GB" sz="2000" dirty="0"/>
              <a:t> is wrong</a:t>
            </a:r>
          </a:p>
          <a:p>
            <a:pPr lvl="1"/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216290580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95E6D9-9BA6-264F-8B91-6E47999D9E03}"/>
              </a:ext>
            </a:extLst>
          </p:cNvPr>
          <p:cNvSpPr/>
          <p:nvPr/>
        </p:nvSpPr>
        <p:spPr>
          <a:xfrm>
            <a:off x="685800" y="5562600"/>
            <a:ext cx="8229600" cy="8382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Another method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“Returns a hash code value for the object. This method is supported for the benefit of hash tables such as those provided by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dirty="0"/>
              <a:t>.”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Contract (again 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GB" sz="2000" dirty="0"/>
              <a:t> is fixed (unless 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o</a:t>
            </a:r>
            <a:r>
              <a:rPr lang="en-GB" sz="2000" dirty="0"/>
              <a:t> is mutated)</a:t>
            </a:r>
            <a:endParaRPr lang="en-GB" sz="2000" dirty="0">
              <a:solidFill>
                <a:schemeClr val="accent6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dirty="0">
                <a:sym typeface="Symbol"/>
              </a:rPr>
              <a:t>implies</a:t>
            </a:r>
            <a:r>
              <a:rPr lang="en-GB" sz="2000" dirty="0"/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Want</a:t>
            </a:r>
            <a:r>
              <a:rPr lang="en-GB" sz="2000" dirty="0"/>
              <a:t>	 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!</a:t>
            </a:r>
            <a:r>
              <a:rPr lang="en-GB" sz="2000" b="1" dirty="0" err="1">
                <a:latin typeface="Courier New" charset="0"/>
                <a:ea typeface="Courier New" charset="0"/>
                <a:cs typeface="Courier New" charset="0"/>
              </a:rPr>
              <a:t>a.equals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(b)</a:t>
            </a:r>
            <a:r>
              <a:rPr lang="en-GB" sz="2000" dirty="0"/>
              <a:t> implies </a:t>
            </a:r>
            <a:r>
              <a:rPr lang="en-GB" sz="2000" b="1" dirty="0" err="1">
                <a:latin typeface="Courier New" charset="0"/>
                <a:ea typeface="Courier New" charset="0"/>
                <a:cs typeface="Courier New" charset="0"/>
              </a:rPr>
              <a:t>a.hashCode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() != </a:t>
            </a:r>
            <a:r>
              <a:rPr lang="en-GB" sz="2000" b="1" dirty="0" err="1">
                <a:latin typeface="Courier New" charset="0"/>
                <a:ea typeface="Courier New" charset="0"/>
                <a:cs typeface="Courier New" charset="0"/>
              </a:rPr>
              <a:t>b.hashCode</a:t>
            </a:r>
            <a:r>
              <a:rPr lang="en-GB" sz="20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ea typeface="Courier New" charset="0"/>
                <a:cs typeface="Courier New" charset="0"/>
              </a:rPr>
              <a:t>but not actually in contract and (not true in most implementations)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0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sz="2000" dirty="0"/>
              <a:t>Hash codes are used for hash tables</a:t>
            </a:r>
          </a:p>
          <a:p>
            <a:pPr lvl="1"/>
            <a:r>
              <a:rPr lang="en-US" sz="2000" dirty="0"/>
              <a:t>common implementation of collection ADTs</a:t>
            </a:r>
          </a:p>
          <a:p>
            <a:pPr lvl="1"/>
            <a:r>
              <a:rPr lang="en-US" sz="2000" dirty="0"/>
              <a:t>see CSE332</a:t>
            </a:r>
          </a:p>
          <a:p>
            <a:pPr lvl="1"/>
            <a:r>
              <a:rPr lang="en-US" sz="2000" dirty="0"/>
              <a:t>libraries won’t work if your classes break relevant contracts</a:t>
            </a:r>
          </a:p>
          <a:p>
            <a:pPr lvl="1"/>
            <a:endParaRPr lang="en-US" sz="2000" dirty="0"/>
          </a:p>
          <a:p>
            <a:r>
              <a:rPr lang="en-US" sz="2000" dirty="0"/>
              <a:t>Cheaper pre-filtering is a more general idea</a:t>
            </a:r>
          </a:p>
          <a:p>
            <a:pPr lvl="1"/>
            <a:r>
              <a:rPr lang="en-US" sz="2000" dirty="0"/>
              <a:t>Example: Are two large video files the exact same video?</a:t>
            </a:r>
          </a:p>
          <a:p>
            <a:pPr lvl="2"/>
            <a:r>
              <a:rPr lang="en-US" sz="2000" dirty="0"/>
              <a:t>Quick pre-filter: Are the files the same size?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83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Duration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private final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// RI: min&gt;=0 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private final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// RI: 0&lt;=sec&lt;60 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@Override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78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So: we have to override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/>
              <a:t>Must obey contract</a:t>
            </a:r>
          </a:p>
          <a:p>
            <a:pPr lvl="1"/>
            <a:r>
              <a:rPr lang="en-US" sz="2000" dirty="0"/>
              <a:t>Aim for non-equals objects usually having different results</a:t>
            </a:r>
          </a:p>
          <a:p>
            <a:pPr lvl="1"/>
            <a:endParaRPr lang="en-US" sz="1000" dirty="0"/>
          </a:p>
          <a:p>
            <a:r>
              <a:rPr lang="en-US" sz="2000" dirty="0"/>
              <a:t>Correct but expect 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A bit better: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min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000" dirty="0"/>
          </a:p>
          <a:p>
            <a:r>
              <a:rPr lang="en-US" sz="2000" dirty="0"/>
              <a:t>Better: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min ^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cs typeface="Courier New" pitchFamily="49" charset="0"/>
            </a:endParaRPr>
          </a:p>
          <a:p>
            <a:r>
              <a:rPr lang="en-US" sz="2000" dirty="0"/>
              <a:t>Best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depends 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change the spec for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/>
              <a:t>’s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min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sec/10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/10;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Must update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/>
              <a:t> –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    return 6*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/10;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	  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…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/>
          </a:p>
          <a:p>
            <a:r>
              <a:rPr lang="en-GB" sz="2000" dirty="0"/>
              <a:t>Implements reference equality</a:t>
            </a:r>
          </a:p>
          <a:p>
            <a:r>
              <a:rPr lang="en-GB" sz="2000" dirty="0"/>
              <a:t>Subclasses can override to implement a different equality</a:t>
            </a:r>
          </a:p>
          <a:p>
            <a:r>
              <a:rPr lang="en-GB" sz="2000" dirty="0"/>
              <a:t>But library includes a </a:t>
            </a:r>
            <a:r>
              <a:rPr lang="en-GB" sz="2000" i="1" dirty="0"/>
              <a:t>contract</a:t>
            </a:r>
            <a:r>
              <a:rPr lang="en-GB" sz="2000" dirty="0"/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 should satisfy</a:t>
            </a:r>
          </a:p>
          <a:p>
            <a:pPr lvl="1"/>
            <a:r>
              <a:rPr lang="en-GB" sz="2000" dirty="0"/>
              <a:t>Reference equality satisfies it</a:t>
            </a:r>
          </a:p>
          <a:p>
            <a:pPr lvl="1"/>
            <a:r>
              <a:rPr lang="en-GB" sz="2000" dirty="0"/>
              <a:t>So should </a:t>
            </a:r>
            <a:r>
              <a:rPr lang="en-GB" sz="2000" i="1" dirty="0"/>
              <a:t>any</a:t>
            </a:r>
            <a:r>
              <a:rPr lang="en-GB" sz="2000" dirty="0"/>
              <a:t> overriding implementation</a:t>
            </a:r>
          </a:p>
          <a:p>
            <a:pPr lvl="1"/>
            <a:r>
              <a:rPr lang="en-GB" sz="2000" dirty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309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should be:</a:t>
            </a:r>
            <a:br>
              <a:rPr lang="en-US" sz="2000" dirty="0"/>
            </a:b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==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/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</a:t>
            </a:r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 eaLnBrk="1">
              <a:lnSpc>
                <a:spcPct val="73000"/>
              </a:lnSpc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are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000" dirty="0"/>
          </a:p>
          <a:p>
            <a:pPr lvl="1" eaLnBrk="1">
              <a:lnSpc>
                <a:spcPct val="73000"/>
              </a:lnSpc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consistent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, multiple invocations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/>
              <a:t>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or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 (provided neither is mutated)</a:t>
            </a:r>
          </a:p>
          <a:p>
            <a:pPr lvl="1"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dirty="0"/>
              <a:t>For any </a:t>
            </a:r>
            <a:r>
              <a:rPr lang="en-US" sz="2000" i="1" dirty="0">
                <a:solidFill>
                  <a:schemeClr val="accent2"/>
                </a:solidFill>
              </a:rPr>
              <a:t>non-null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reference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6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@Override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Correct and idiomatic Java</a:t>
            </a:r>
          </a:p>
          <a:p>
            <a:r>
              <a:rPr lang="en-US" sz="2000" dirty="0"/>
              <a:t>Cast cannot fail </a:t>
            </a:r>
          </a:p>
          <a:p>
            <a:r>
              <a:rPr lang="en-US" sz="2000" dirty="0"/>
              <a:t>Gets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case right too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/>
              <a:t> always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vs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r>
              <a:rPr lang="en-US" sz="2000" dirty="0"/>
              <a:t>Methods in Java are identified by the </a:t>
            </a:r>
            <a:r>
              <a:rPr lang="en-US" sz="2000" i="1" dirty="0"/>
              <a:t>signature</a:t>
            </a:r>
          </a:p>
          <a:p>
            <a:pPr lvl="1"/>
            <a:r>
              <a:rPr lang="en-US" sz="2000" dirty="0"/>
              <a:t>name + argument types</a:t>
            </a:r>
          </a:p>
          <a:p>
            <a:pPr lvl="1"/>
            <a:endParaRPr lang="en-US" sz="2000" dirty="0"/>
          </a:p>
          <a:p>
            <a:r>
              <a:rPr lang="en-US" sz="2000" dirty="0"/>
              <a:t>Classes can have only one method with a given signature</a:t>
            </a:r>
          </a:p>
          <a:p>
            <a:pPr lvl="1"/>
            <a:r>
              <a:rPr lang="en-US" sz="2000" dirty="0"/>
              <a:t>subclass method </a:t>
            </a:r>
            <a:r>
              <a:rPr lang="en-US" sz="2000" b="1" dirty="0"/>
              <a:t>overrides</a:t>
            </a:r>
            <a:r>
              <a:rPr lang="en-US" sz="2000" dirty="0"/>
              <a:t> superclass method with its own</a:t>
            </a:r>
          </a:p>
          <a:p>
            <a:pPr lvl="1"/>
            <a:endParaRPr lang="en-US" sz="2000" dirty="0"/>
          </a:p>
          <a:p>
            <a:r>
              <a:rPr lang="en-US" sz="2000" dirty="0"/>
              <a:t>Classes can have many methods with the same name</a:t>
            </a:r>
          </a:p>
          <a:p>
            <a:pPr lvl="1"/>
            <a:r>
              <a:rPr lang="en-US" sz="2000" dirty="0"/>
              <a:t>e.g., </a:t>
            </a:r>
            <a:r>
              <a:rPr lang="en-US" sz="1800" dirty="0" err="1">
                <a:latin typeface="Monaco" pitchFamily="2" charset="77"/>
              </a:rPr>
              <a:t>List.add</a:t>
            </a:r>
            <a:r>
              <a:rPr lang="en-US" sz="1800" dirty="0">
                <a:latin typeface="Monaco" pitchFamily="2" charset="77"/>
              </a:rPr>
              <a:t>(Object)</a:t>
            </a:r>
            <a:r>
              <a:rPr lang="en-US" sz="2000" dirty="0"/>
              <a:t> and </a:t>
            </a:r>
            <a:r>
              <a:rPr lang="en-US" sz="1800" dirty="0" err="1">
                <a:latin typeface="Monaco" pitchFamily="2" charset="77"/>
              </a:rPr>
              <a:t>List.add</a:t>
            </a:r>
            <a:r>
              <a:rPr lang="en-US" sz="1800" dirty="0">
                <a:latin typeface="Monaco" pitchFamily="2" charset="77"/>
              </a:rPr>
              <a:t>(int, Object)</a:t>
            </a:r>
          </a:p>
          <a:p>
            <a:pPr lvl="1"/>
            <a:r>
              <a:rPr lang="en-US" sz="2000" dirty="0"/>
              <a:t>this is called </a:t>
            </a:r>
            <a:r>
              <a:rPr lang="en-US" sz="2000" b="1" dirty="0"/>
              <a:t>overloading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Method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r>
              <a:rPr lang="en-US" sz="2000" dirty="0"/>
              <a:t>Signature of the method to call is chosen at </a:t>
            </a:r>
            <a:r>
              <a:rPr lang="en-US" sz="2000" b="1" dirty="0"/>
              <a:t>compile time</a:t>
            </a:r>
          </a:p>
          <a:p>
            <a:pPr lvl="1"/>
            <a:r>
              <a:rPr lang="en-US" sz="2000" dirty="0"/>
              <a:t>suppose class has </a:t>
            </a:r>
            <a:r>
              <a:rPr lang="en-US" sz="1800" dirty="0">
                <a:latin typeface="Monaco" pitchFamily="2" charset="77"/>
              </a:rPr>
              <a:t>equals(Object)</a:t>
            </a:r>
            <a:r>
              <a:rPr lang="en-US" sz="2000" dirty="0"/>
              <a:t> and </a:t>
            </a:r>
            <a:r>
              <a:rPr lang="en-US" sz="1800" dirty="0">
                <a:latin typeface="Monaco" pitchFamily="2" charset="77"/>
              </a:rPr>
              <a:t>equals(Duration)</a:t>
            </a:r>
          </a:p>
          <a:p>
            <a:pPr lvl="1"/>
            <a:r>
              <a:rPr lang="en-US" sz="1800" dirty="0" err="1">
                <a:latin typeface="Monaco" pitchFamily="2" charset="77"/>
              </a:rPr>
              <a:t>x.equals</a:t>
            </a:r>
            <a:r>
              <a:rPr lang="en-US" sz="1800" dirty="0">
                <a:latin typeface="Monaco" pitchFamily="2" charset="77"/>
              </a:rPr>
              <a:t>(d1)</a:t>
            </a:r>
            <a:r>
              <a:rPr lang="en-US" sz="2000" dirty="0"/>
              <a:t> becomes a call to </a:t>
            </a:r>
            <a:r>
              <a:rPr lang="en-US" sz="1800" dirty="0">
                <a:latin typeface="Monaco" pitchFamily="2" charset="77"/>
              </a:rPr>
              <a:t>equals(Duration)</a:t>
            </a:r>
            <a:r>
              <a:rPr lang="en-US" sz="2000" dirty="0"/>
              <a:t>, best match</a:t>
            </a:r>
          </a:p>
          <a:p>
            <a:pPr lvl="1"/>
            <a:r>
              <a:rPr lang="en-US" sz="1800" dirty="0" err="1">
                <a:latin typeface="Monaco" pitchFamily="2" charset="77"/>
              </a:rPr>
              <a:t>x.equals</a:t>
            </a:r>
            <a:r>
              <a:rPr lang="en-US" sz="1800" dirty="0">
                <a:latin typeface="Monaco" pitchFamily="2" charset="77"/>
              </a:rPr>
              <a:t>(o1)</a:t>
            </a:r>
            <a:r>
              <a:rPr lang="en-US" sz="2000" dirty="0"/>
              <a:t> becomes a call to </a:t>
            </a:r>
            <a:r>
              <a:rPr lang="en-US" sz="1800" dirty="0">
                <a:latin typeface="Monaco" pitchFamily="2" charset="77"/>
              </a:rPr>
              <a:t>equals(Object)</a:t>
            </a:r>
            <a:r>
              <a:rPr lang="en-US" sz="2000" dirty="0"/>
              <a:t>, only match</a:t>
            </a:r>
          </a:p>
          <a:p>
            <a:pPr lvl="1"/>
            <a:endParaRPr lang="en-US" sz="2000" dirty="0"/>
          </a:p>
          <a:p>
            <a:r>
              <a:rPr lang="en-US" sz="2000" dirty="0"/>
              <a:t>Finding the method with that signature to call happens at </a:t>
            </a:r>
            <a:r>
              <a:rPr lang="en-US" sz="2000" b="1" dirty="0"/>
              <a:t>run time</a:t>
            </a:r>
          </a:p>
          <a:p>
            <a:pPr lvl="1"/>
            <a:r>
              <a:rPr lang="en-US" sz="2000" dirty="0"/>
              <a:t>Java looks in the actual class of </a:t>
            </a:r>
            <a:r>
              <a:rPr lang="en-US" sz="1800" dirty="0">
                <a:latin typeface="Monaco" pitchFamily="2" charset="77"/>
              </a:rPr>
              <a:t>x</a:t>
            </a:r>
            <a:r>
              <a:rPr lang="en-US" sz="2000" dirty="0"/>
              <a:t> (at run time)</a:t>
            </a:r>
          </a:p>
          <a:p>
            <a:pPr lvl="1"/>
            <a:r>
              <a:rPr lang="en-US" sz="2000" dirty="0"/>
              <a:t>if it has a method with that signature, that method is called</a:t>
            </a:r>
          </a:p>
          <a:p>
            <a:pPr lvl="1"/>
            <a:r>
              <a:rPr lang="en-US" sz="2000" dirty="0"/>
              <a:t>otherwise, it continues looking in the superclass (recursively)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06401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F549EE-92D4-A9F8-2BC9-5924C7869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68610"/>
            <a:ext cx="7772400" cy="252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26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12929</TotalTime>
  <Words>1876</Words>
  <Application>Microsoft Macintosh PowerPoint</Application>
  <PresentationFormat>On-screen Show (4:3)</PresentationFormat>
  <Paragraphs>284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Comic Sans MS</vt:lpstr>
      <vt:lpstr>Courier New</vt:lpstr>
      <vt:lpstr>Monaco</vt:lpstr>
      <vt:lpstr>Times New Roman</vt:lpstr>
      <vt:lpstr>simple</vt:lpstr>
      <vt:lpstr>CSE 331 Software Design &amp; Implementation</vt:lpstr>
      <vt:lpstr>Overview</vt:lpstr>
      <vt:lpstr>Object.equals method</vt:lpstr>
      <vt:lpstr>equals specification</vt:lpstr>
      <vt:lpstr>Overriding equals</vt:lpstr>
      <vt:lpstr>Overloading vs Overriding</vt:lpstr>
      <vt:lpstr>Java Method Calls</vt:lpstr>
      <vt:lpstr>DEMO</vt:lpstr>
      <vt:lpstr>PowerPoint Presentation</vt:lpstr>
      <vt:lpstr>javap –c Duration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Benefits of Immutability</vt:lpstr>
      <vt:lpstr>Summary</vt:lpstr>
      <vt:lpstr>hashCode</vt:lpstr>
      <vt:lpstr>Think of it as a pre-filter</vt:lpstr>
      <vt:lpstr>hashCode</vt:lpstr>
      <vt:lpstr>Asides</vt:lpstr>
      <vt:lpstr>Recall: Duration example</vt:lpstr>
      <vt:lpstr>Doing it</vt:lpstr>
      <vt:lpstr>Correctness depends on equals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297</cp:revision>
  <cp:lastPrinted>2020-04-29T17:19:04Z</cp:lastPrinted>
  <dcterms:created xsi:type="dcterms:W3CDTF">2012-02-06T17:35:54Z</dcterms:created>
  <dcterms:modified xsi:type="dcterms:W3CDTF">2022-04-25T02:32:49Z</dcterms:modified>
</cp:coreProperties>
</file>