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5" r:id="rId2"/>
    <p:sldId id="449" r:id="rId3"/>
    <p:sldId id="425" r:id="rId4"/>
    <p:sldId id="388" r:id="rId5"/>
    <p:sldId id="387" r:id="rId6"/>
    <p:sldId id="380" r:id="rId7"/>
    <p:sldId id="426" r:id="rId8"/>
    <p:sldId id="420" r:id="rId9"/>
    <p:sldId id="391" r:id="rId10"/>
    <p:sldId id="393" r:id="rId11"/>
    <p:sldId id="395" r:id="rId12"/>
    <p:sldId id="396" r:id="rId13"/>
    <p:sldId id="397" r:id="rId14"/>
    <p:sldId id="398" r:id="rId15"/>
    <p:sldId id="399" r:id="rId16"/>
    <p:sldId id="448" r:id="rId17"/>
    <p:sldId id="401" r:id="rId18"/>
    <p:sldId id="402" r:id="rId19"/>
    <p:sldId id="403" r:id="rId20"/>
    <p:sldId id="428" r:id="rId21"/>
    <p:sldId id="429" r:id="rId22"/>
    <p:sldId id="430" r:id="rId23"/>
    <p:sldId id="450" r:id="rId24"/>
    <p:sldId id="405" r:id="rId25"/>
    <p:sldId id="437" r:id="rId26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84490" autoAdjust="0"/>
  </p:normalViewPr>
  <p:slideViewPr>
    <p:cSldViewPr>
      <p:cViewPr varScale="1">
        <p:scale>
          <a:sx n="104" d="100"/>
          <a:sy n="104" d="100"/>
        </p:scale>
        <p:origin x="21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75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Cannot</a:t>
            </a:r>
            <a:r>
              <a:rPr lang="en-US" baseline="0" dirty="0"/>
              <a:t> skip any and produce highest quality software.</a:t>
            </a:r>
          </a:p>
          <a:p>
            <a:endParaRPr lang="en-US" baseline="0" dirty="0"/>
          </a:p>
          <a:p>
            <a:r>
              <a:rPr lang="en-US" baseline="0" dirty="0"/>
              <a:t>Which is the most effective? </a:t>
            </a:r>
            <a:r>
              <a:rPr lang="en-US" dirty="0"/>
              <a:t>Inspection!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3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0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3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9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79450"/>
            <a:ext cx="4648200" cy="3486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7406" y="4392097"/>
            <a:ext cx="5069730" cy="4160371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2" tIns="45427" rIns="90852" bIns="45427"/>
          <a:lstStyle/>
          <a:p>
            <a:r>
              <a:rPr lang="en-US" dirty="0"/>
              <a:t>(But, can think about doing this many tests today)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0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48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testing done?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3048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Write the test</a:t>
            </a:r>
          </a:p>
          <a:p>
            <a:pPr marL="457200" lvl="1" indent="0">
              <a:buNone/>
            </a:pPr>
            <a:r>
              <a:rPr lang="en-GB" sz="2000" dirty="0"/>
              <a:t>1) Choose input / configuration</a:t>
            </a:r>
          </a:p>
          <a:p>
            <a:pPr marL="457200" lvl="1" indent="0">
              <a:buNone/>
            </a:pPr>
            <a:r>
              <a:rPr lang="en-GB" sz="2000" dirty="0"/>
              <a:t>2) Define the expected outcome </a:t>
            </a:r>
          </a:p>
          <a:p>
            <a:pPr marL="457200" lvl="1" indent="0">
              <a:buNone/>
            </a:pPr>
            <a:endParaRPr lang="en-GB" sz="2000" dirty="0"/>
          </a:p>
          <a:p>
            <a:pPr marL="5715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Run the test</a:t>
            </a:r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3) Run with input and record the actual outcome</a:t>
            </a:r>
          </a:p>
          <a:p>
            <a:pPr marL="457200" lvl="1" indent="0">
              <a:buNone/>
            </a:pPr>
            <a:r>
              <a:rPr lang="en-GB" sz="2000" dirty="0"/>
              <a:t>4) Compare </a:t>
            </a:r>
            <a:r>
              <a:rPr lang="en-GB" sz="2000" i="1" dirty="0"/>
              <a:t>actual</a:t>
            </a:r>
            <a:r>
              <a:rPr lang="en-GB" sz="2000" dirty="0"/>
              <a:t> outcome to </a:t>
            </a:r>
            <a:r>
              <a:rPr lang="en-GB" sz="2000" i="1" dirty="0"/>
              <a:t>expected</a:t>
            </a:r>
            <a:r>
              <a:rPr lang="en-GB" sz="2000" dirty="0"/>
              <a:t> outcome</a:t>
            </a:r>
          </a:p>
          <a:p>
            <a:pPr marL="0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71140017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What’s So Hard About Testing?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/>
              <a:t>“Just try it and see if it works...”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1 ≤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≤ 100,000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returns:  computes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some f(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func1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z</a:t>
            </a:r>
            <a:r>
              <a:rPr lang="en-US" sz="2000" b="1" dirty="0">
                <a:latin typeface="Courier New" pitchFamily="49" charset="0"/>
              </a:rPr>
              <a:t>){…}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latin typeface="Courier New" pitchFamily="49" charset="0"/>
              </a:rPr>
              <a:t>       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Exhaustive testing would require 1 quadrillion cases!</a:t>
            </a:r>
          </a:p>
          <a:p>
            <a:pPr lvl="1" eaLnBrk="1"/>
            <a:r>
              <a:rPr lang="en-US" sz="2000" dirty="0"/>
              <a:t>impractical even for this trivially small problem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Key problem: choosing test suite</a:t>
            </a:r>
          </a:p>
          <a:p>
            <a:pPr lvl="1" eaLnBrk="1"/>
            <a:r>
              <a:rPr lang="en-US" sz="2000" dirty="0"/>
              <a:t>Large/diverse enough to provide a useful amount of validation</a:t>
            </a:r>
          </a:p>
          <a:p>
            <a:pPr lvl="1" eaLnBrk="1"/>
            <a:r>
              <a:rPr lang="en-US" sz="2000" dirty="0"/>
              <a:t>(Small enough to write in reasonable amount of time.)</a:t>
            </a:r>
          </a:p>
          <a:p>
            <a:pPr lvl="2" eaLnBrk="1"/>
            <a:r>
              <a:rPr lang="en-US" sz="1600" dirty="0"/>
              <a:t>need to think through the expected outcome</a:t>
            </a:r>
          </a:p>
          <a:p>
            <a:pPr lvl="2" eaLnBrk="1"/>
            <a:r>
              <a:rPr lang="en-US" sz="1600" dirty="0"/>
              <a:t>very few software projects have </a:t>
            </a:r>
            <a:r>
              <a:rPr lang="en-US" sz="1600" i="1" dirty="0"/>
              <a:t>too many </a:t>
            </a:r>
            <a:r>
              <a:rPr lang="en-US" sz="1600" dirty="0"/>
              <a:t>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4652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Approach: Partition the Input Space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defTabSz="829452" eaLnBrk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Ideal test suite: 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Identify sets with “same behavior”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(actual and expected)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Test </a:t>
            </a:r>
            <a:r>
              <a:rPr lang="en-US" sz="2000" b="1" dirty="0"/>
              <a:t>at least </a:t>
            </a:r>
            <a:r>
              <a:rPr lang="en-US" sz="2000" dirty="0"/>
              <a:t>one input from each set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(we call this set a </a:t>
            </a:r>
            <a:r>
              <a:rPr lang="en-US" sz="2000" i="1" dirty="0"/>
              <a:t>subdomain</a:t>
            </a:r>
            <a:r>
              <a:rPr lang="en-US" sz="2000" dirty="0"/>
              <a:t>)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defTabSz="829452" eaLnBrk="1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Two problems: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1. Notion of </a:t>
            </a:r>
            <a:r>
              <a:rPr lang="en-US" sz="2000" dirty="0">
                <a:solidFill>
                  <a:srgbClr val="0206AC"/>
                </a:solidFill>
              </a:rPr>
              <a:t>same behavior</a:t>
            </a:r>
            <a:r>
              <a:rPr lang="en-US" sz="2000" dirty="0"/>
              <a:t> is subtle</a:t>
            </a:r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Naive approach: </a:t>
            </a:r>
            <a:r>
              <a:rPr lang="en-US" sz="2000" dirty="0">
                <a:solidFill>
                  <a:srgbClr val="0206AC"/>
                </a:solidFill>
              </a:rPr>
              <a:t>execution equivalence</a:t>
            </a:r>
            <a:endParaRPr lang="en-US" sz="2000" dirty="0"/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Better approach: </a:t>
            </a:r>
            <a:r>
              <a:rPr lang="en-US" sz="2000" dirty="0">
                <a:solidFill>
                  <a:srgbClr val="0206AC"/>
                </a:solidFill>
              </a:rPr>
              <a:t>revealing subdomains</a:t>
            </a:r>
          </a:p>
          <a:p>
            <a:pPr marL="1244178" lvl="3" indent="0" defTabSz="829452" eaLnBrk="1">
              <a:lnSpc>
                <a:spcPct val="90000"/>
              </a:lnSpc>
              <a:buNone/>
            </a:pPr>
            <a:endParaRPr lang="en-US" sz="800" dirty="0"/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2. Discovering the sets requires perfect knowledge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If we had it, we wouldn’t need to test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Use heuristics to approximate cheaply</a:t>
            </a:r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1618242"/>
            <a:ext cx="2143395" cy="1658358"/>
            <a:chOff x="6646253" y="2116133"/>
            <a:chExt cx="2143395" cy="1658358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37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5367" name="Oval 10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Oval 11"/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Oval 12"/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Oval 13"/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Oval 14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3167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Naive Approach: Execution Equivalence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All x &lt; 0 are </a:t>
            </a:r>
            <a:r>
              <a:rPr lang="en-US" sz="2000" dirty="0">
                <a:solidFill>
                  <a:srgbClr val="0206AC"/>
                </a:solidFill>
              </a:rPr>
              <a:t>execution equivalent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Program takes same sequence of steps for any x &lt; 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x ≥ 0 are execution equivalent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Suggests that {-3, 3}, for example, is a good test suite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88714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Execution Equivalence Can Be Wrong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-2)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{-3, 3} does not reveal the error!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possible executions: x &lt; -2 and x &gt;= -2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Three possible behaviors:</a:t>
            </a:r>
          </a:p>
          <a:p>
            <a:pPr lvl="1"/>
            <a:r>
              <a:rPr lang="en-US" sz="2000" dirty="0"/>
              <a:t>x &lt; -2 OK, x = -2 or x= -1 (BAD)</a:t>
            </a:r>
          </a:p>
          <a:p>
            <a:pPr lvl="1"/>
            <a:r>
              <a:rPr lang="en-US" sz="2000" dirty="0"/>
              <a:t>x &gt;= 0 OK</a:t>
            </a:r>
          </a:p>
          <a:p>
            <a:pPr lvl="1" eaLnBrk="1">
              <a:buFont typeface="22 03" charset="0"/>
              <a:buNone/>
            </a:pPr>
            <a:endParaRPr lang="en-US" sz="2000" dirty="0"/>
          </a:p>
          <a:p>
            <a:pPr lvl="1" eaLnBrk="1">
              <a:buFont typeface="22 03" charset="0"/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3178248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Revealing Subdomains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GB" sz="2000" dirty="0"/>
              <a:t>A </a:t>
            </a:r>
            <a:r>
              <a:rPr lang="en-GB" sz="2000" i="1" dirty="0">
                <a:solidFill>
                  <a:srgbClr val="0000FF"/>
                </a:solidFill>
              </a:rPr>
              <a:t>subdomain</a:t>
            </a:r>
            <a:r>
              <a:rPr lang="en-GB" sz="2000" dirty="0"/>
              <a:t> is a subset of possible inputs</a:t>
            </a:r>
          </a:p>
          <a:p>
            <a:endParaRPr lang="en-GB" sz="2000" dirty="0"/>
          </a:p>
          <a:p>
            <a:r>
              <a:rPr lang="en-GB" sz="2000" dirty="0"/>
              <a:t>A subdomain is </a:t>
            </a:r>
            <a:r>
              <a:rPr lang="en-GB" sz="2000" i="1" dirty="0">
                <a:solidFill>
                  <a:srgbClr val="0000FF"/>
                </a:solidFill>
              </a:rPr>
              <a:t>revealing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/>
              <a:t>for error </a:t>
            </a:r>
            <a:r>
              <a:rPr lang="en-GB" sz="2000" i="1" dirty="0"/>
              <a:t>E</a:t>
            </a:r>
            <a:r>
              <a:rPr lang="en-GB" sz="2000" dirty="0"/>
              <a:t> if either: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every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E, </a:t>
            </a:r>
            <a:r>
              <a:rPr lang="en-GB" sz="2000" i="1" dirty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no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</a:t>
            </a:r>
          </a:p>
          <a:p>
            <a:pPr lvl="1"/>
            <a:endParaRPr lang="en-GB" sz="2000" dirty="0"/>
          </a:p>
          <a:p>
            <a:r>
              <a:rPr lang="en-GB" sz="2000" dirty="0"/>
              <a:t>Need test at least one input from a revealing subdomain to find bug</a:t>
            </a:r>
          </a:p>
          <a:p>
            <a:pPr lvl="1"/>
            <a:r>
              <a:rPr lang="en-GB" sz="2000" dirty="0"/>
              <a:t>if you test one input from every revealing subdomain for E,</a:t>
            </a:r>
            <a:br>
              <a:rPr lang="en-GB" sz="2000" dirty="0"/>
            </a:br>
            <a:r>
              <a:rPr lang="en-GB" sz="2000" dirty="0"/>
              <a:t>you are guaranteed to find the bug</a:t>
            </a:r>
          </a:p>
          <a:p>
            <a:pPr lvl="1"/>
            <a:endParaRPr lang="en-GB" sz="2000" dirty="0"/>
          </a:p>
          <a:p>
            <a:r>
              <a:rPr lang="en-GB" sz="2000" dirty="0"/>
              <a:t>The trick is to </a:t>
            </a:r>
            <a:r>
              <a:rPr lang="en-GB" sz="2000" i="1" dirty="0"/>
              <a:t>guess</a:t>
            </a:r>
            <a:r>
              <a:rPr lang="en-GB" sz="2000" dirty="0"/>
              <a:t> revealing subdomains for </a:t>
            </a:r>
            <a:r>
              <a:rPr lang="en-GB" sz="2000" b="1" dirty="0"/>
              <a:t>the errors present</a:t>
            </a:r>
          </a:p>
          <a:p>
            <a:pPr lvl="1"/>
            <a:r>
              <a:rPr lang="en-GB" sz="2000" dirty="0"/>
              <a:t>even though your reasoning says your code is correct,</a:t>
            </a:r>
            <a:br>
              <a:rPr lang="en-GB" sz="2000" dirty="0"/>
            </a:br>
            <a:r>
              <a:rPr lang="en-GB" sz="2000" dirty="0"/>
              <a:t>make educated guesses where the bugs might be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E45D971-A439-77C1-ABD9-058AA87F0E15}"/>
              </a:ext>
            </a:extLst>
          </p:cNvPr>
          <p:cNvGrpSpPr/>
          <p:nvPr/>
        </p:nvGrpSpPr>
        <p:grpSpPr>
          <a:xfrm>
            <a:off x="6559378" y="466221"/>
            <a:ext cx="2143395" cy="1658358"/>
            <a:chOff x="6646253" y="2116133"/>
            <a:chExt cx="2143395" cy="1658358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D20BF6E6-C1AD-B530-06F4-69EFAA542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8" name="Group 5">
              <a:extLst>
                <a:ext uri="{FF2B5EF4-FFF2-40B4-BE49-F238E27FC236}">
                  <a16:creationId xmlns:a16="http://schemas.microsoft.com/office/drawing/2014/main" id="{DA4FA59B-F1A1-441D-FE57-4A876DA09F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" name="Freeform 6">
                <a:extLst>
                  <a:ext uri="{FF2B5EF4-FFF2-40B4-BE49-F238E27FC236}">
                    <a16:creationId xmlns:a16="http://schemas.microsoft.com/office/drawing/2014/main" id="{09AA6B3B-B856-DF1D-672D-C20543A0C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7">
                <a:extLst>
                  <a:ext uri="{FF2B5EF4-FFF2-40B4-BE49-F238E27FC236}">
                    <a16:creationId xmlns:a16="http://schemas.microsoft.com/office/drawing/2014/main" id="{5BF84E47-B44D-2EC4-4433-B922198F75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">
                <a:extLst>
                  <a:ext uri="{FF2B5EF4-FFF2-40B4-BE49-F238E27FC236}">
                    <a16:creationId xmlns:a16="http://schemas.microsoft.com/office/drawing/2014/main" id="{23BF8CD1-9D66-8D75-B684-E99794C016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A6A4698B-6757-8161-EC3A-4F644288189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0" name="Oval 10">
                <a:extLst>
                  <a:ext uri="{FF2B5EF4-FFF2-40B4-BE49-F238E27FC236}">
                    <a16:creationId xmlns:a16="http://schemas.microsoft.com/office/drawing/2014/main" id="{83A04438-E93D-249D-F060-9FC6F4C6F7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11">
                <a:extLst>
                  <a:ext uri="{FF2B5EF4-FFF2-40B4-BE49-F238E27FC236}">
                    <a16:creationId xmlns:a16="http://schemas.microsoft.com/office/drawing/2014/main" id="{09375B2A-2C21-8760-C79B-BD301BF43A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2">
                <a:extLst>
                  <a:ext uri="{FF2B5EF4-FFF2-40B4-BE49-F238E27FC236}">
                    <a16:creationId xmlns:a16="http://schemas.microsoft.com/office/drawing/2014/main" id="{FED34AEC-1405-A9D2-CFEA-5D67303623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Oval 13">
                <a:extLst>
                  <a:ext uri="{FF2B5EF4-FFF2-40B4-BE49-F238E27FC236}">
                    <a16:creationId xmlns:a16="http://schemas.microsoft.com/office/drawing/2014/main" id="{48704449-F607-1400-B627-B272D7185C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Oval 14">
                <a:extLst>
                  <a:ext uri="{FF2B5EF4-FFF2-40B4-BE49-F238E27FC236}">
                    <a16:creationId xmlns:a16="http://schemas.microsoft.com/office/drawing/2014/main" id="{D4CB6F99-69DE-B04E-7ABC-33DAA5960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257854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</a:t>
            </a:r>
            <a:r>
              <a:rPr lang="en-US" i="1" dirty="0"/>
              <a:t>essential</a:t>
            </a:r>
            <a:r>
              <a:rPr lang="en-US" dirty="0"/>
              <a:t> but difficult</a:t>
            </a:r>
          </a:p>
          <a:p>
            <a:pPr lvl="1"/>
            <a:r>
              <a:rPr lang="en-US" sz="2000" dirty="0"/>
              <a:t>want set of tests likely to reveal the bugs present</a:t>
            </a:r>
          </a:p>
          <a:p>
            <a:pPr lvl="1"/>
            <a:r>
              <a:rPr lang="en-US" sz="2000" dirty="0"/>
              <a:t>but we don’t know where the bugs are</a:t>
            </a:r>
          </a:p>
          <a:p>
            <a:pPr lvl="1"/>
            <a:endParaRPr lang="en-US" sz="1200" dirty="0"/>
          </a:p>
          <a:p>
            <a:r>
              <a:rPr lang="en-US" dirty="0"/>
              <a:t>Our approach:</a:t>
            </a:r>
          </a:p>
          <a:p>
            <a:pPr lvl="1"/>
            <a:r>
              <a:rPr lang="en-US" sz="2000" dirty="0"/>
              <a:t>split the input space into enough subsets (subdomains)</a:t>
            </a:r>
            <a:br>
              <a:rPr lang="en-US" sz="2000" dirty="0"/>
            </a:br>
            <a:r>
              <a:rPr lang="en-US" sz="2000" dirty="0"/>
              <a:t>such that inputs in each one are likely all correct or incorrect</a:t>
            </a:r>
          </a:p>
          <a:p>
            <a:pPr lvl="1"/>
            <a:r>
              <a:rPr lang="en-US" sz="2000" dirty="0"/>
              <a:t>can then take just one example from each subdomain</a:t>
            </a:r>
          </a:p>
          <a:p>
            <a:pPr lvl="1"/>
            <a:endParaRPr lang="en-US" sz="1200" dirty="0"/>
          </a:p>
          <a:p>
            <a:r>
              <a:rPr lang="en-US" dirty="0"/>
              <a:t>Some heuristics are useful for choosing subdomains...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Heuristics for Designing Test Suites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pPr eaLnBrk="1">
              <a:buFont typeface="22 03" charset="0"/>
              <a:buNone/>
            </a:pPr>
            <a:r>
              <a:rPr lang="en-US" sz="2000" dirty="0"/>
              <a:t>A good heuristic gives:</a:t>
            </a:r>
          </a:p>
          <a:p>
            <a:pPr lvl="1" eaLnBrk="1"/>
            <a:r>
              <a:rPr lang="en-US" sz="2000" dirty="0"/>
              <a:t>for all errors </a:t>
            </a:r>
            <a:r>
              <a:rPr lang="en-US" sz="2000" dirty="0">
                <a:sym typeface="Symbol" pitchFamily="18" charset="2"/>
              </a:rPr>
              <a:t>in some class of errors E: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h</a:t>
            </a:r>
            <a:r>
              <a:rPr lang="en-US" sz="2000" dirty="0"/>
              <a:t>igh probability that some subdomain is revealing for E</a:t>
            </a:r>
          </a:p>
          <a:p>
            <a:pPr lvl="1" eaLnBrk="1"/>
            <a:r>
              <a:rPr lang="en-US" sz="2000" dirty="0"/>
              <a:t>not an </a:t>
            </a:r>
            <a:r>
              <a:rPr lang="en-US" sz="2000" i="1" dirty="0"/>
              <a:t>absurdly</a:t>
            </a:r>
            <a:r>
              <a:rPr lang="en-US" sz="2000" dirty="0"/>
              <a:t> large number of subdomains</a:t>
            </a:r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Different heuristics target different classes of errors</a:t>
            </a:r>
          </a:p>
          <a:p>
            <a:pPr lvl="1" eaLnBrk="1"/>
            <a:r>
              <a:rPr lang="en-US" sz="2000" dirty="0"/>
              <a:t>in practice, combine multiple heuristics </a:t>
            </a:r>
          </a:p>
          <a:p>
            <a:pPr lvl="2" eaLnBrk="1"/>
            <a:r>
              <a:rPr lang="en-US" sz="2000" dirty="0"/>
              <a:t>(we will see several)</a:t>
            </a:r>
          </a:p>
          <a:p>
            <a:pPr lvl="1" eaLnBrk="1"/>
            <a:r>
              <a:rPr lang="en-US" sz="2000" dirty="0"/>
              <a:t>a way to think about and communicate your test choices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331060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Specification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Heuristic: Explore alternate cases in the specification</a:t>
            </a:r>
          </a:p>
          <a:p>
            <a:pPr marL="457200" lvl="1" indent="0" eaLnBrk="1">
              <a:buNone/>
            </a:pPr>
            <a:r>
              <a:rPr lang="en-US" sz="2000" dirty="0"/>
              <a:t>Procedure is </a:t>
            </a:r>
            <a:r>
              <a:rPr lang="en-US" sz="2000" dirty="0">
                <a:solidFill>
                  <a:srgbClr val="0206AC"/>
                </a:solidFill>
              </a:rPr>
              <a:t>opaque-box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 specification visible, internals hidden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Example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returns:  a &gt; b =&gt; returns a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&lt; b =&gt; returns b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= b =&gt; returns a</a:t>
            </a:r>
          </a:p>
          <a:p>
            <a:pPr marL="457200" lvl="1" indent="0" eaLnBrk="1">
              <a:buNone/>
            </a:pP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 {…}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457200" lvl="1" indent="0" eaLnBrk="1">
              <a:buNone/>
            </a:pPr>
            <a:r>
              <a:rPr lang="en-US" sz="2000" dirty="0"/>
              <a:t>3 cases lead to 3 tests</a:t>
            </a:r>
          </a:p>
          <a:p>
            <a:pPr marL="457200" lvl="1" indent="0" eaLnBrk="1">
              <a:buNone/>
            </a:pPr>
            <a:r>
              <a:rPr lang="en-US" sz="2000" dirty="0"/>
              <a:t>	(4, 3)  =&gt; 4   </a:t>
            </a:r>
            <a:r>
              <a:rPr lang="en-US" sz="2000" i="1" dirty="0"/>
              <a:t>(i.e. any input in the subdomain a &gt; b)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(3, 4)  =&gt; 4   </a:t>
            </a:r>
            <a:r>
              <a:rPr lang="en-US" sz="2000" i="1" dirty="0"/>
              <a:t>(i.e. any input in the subdomain a &lt; b)</a:t>
            </a:r>
            <a:br>
              <a:rPr lang="en-US" sz="2000" i="1" dirty="0"/>
            </a:br>
            <a:r>
              <a:rPr lang="en-US" sz="2000" i="1" dirty="0"/>
              <a:t> 	</a:t>
            </a:r>
            <a:r>
              <a:rPr lang="en-US" sz="2000" dirty="0"/>
              <a:t>(3, 3)  =&gt; 3   </a:t>
            </a:r>
            <a:r>
              <a:rPr lang="en-US" sz="2000" i="1" dirty="0"/>
              <a:t>(i.e. any input in the subdomain a = b)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9409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Testing: Advantages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Process is not influenced by component being tested</a:t>
            </a:r>
          </a:p>
          <a:p>
            <a:pPr lvl="1"/>
            <a:r>
              <a:rPr lang="en-US" sz="2000" dirty="0"/>
              <a:t>avoids psychological biases we discussed earlier</a:t>
            </a:r>
          </a:p>
          <a:p>
            <a:pPr lvl="1"/>
            <a:r>
              <a:rPr lang="en-US" sz="2000" dirty="0"/>
              <a:t>can only do this for your own code if you </a:t>
            </a:r>
            <a:r>
              <a:rPr lang="en-US" sz="2000" b="1" dirty="0"/>
              <a:t>write tests first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Robust with respect to changes in implementation</a:t>
            </a:r>
          </a:p>
          <a:p>
            <a:pPr lvl="1"/>
            <a:r>
              <a:rPr lang="en-US" sz="2000" dirty="0"/>
              <a:t>test data need not be changed when code is changed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Allows others to test the code </a:t>
            </a:r>
            <a:r>
              <a:rPr lang="en-US" sz="2000" dirty="0"/>
              <a:t>(rare nowadays)</a:t>
            </a:r>
            <a:endParaRPr lang="en-US" sz="2000" dirty="0">
              <a:solidFill>
                <a:schemeClr val="accent6"/>
              </a:solidFill>
            </a:endParaRP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48468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BB044-9477-9D80-E827-7A9F5D5BD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90742-DBAD-5798-DF8A-98E26F65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HW3 due Wednesday</a:t>
            </a:r>
          </a:p>
          <a:p>
            <a:pPr lvl="1"/>
            <a:r>
              <a:rPr lang="en-US" sz="2000" dirty="0"/>
              <a:t>works with familiar data and algorithms</a:t>
            </a:r>
          </a:p>
          <a:p>
            <a:pPr lvl="1"/>
            <a:r>
              <a:rPr lang="en-US" sz="2000" dirty="0"/>
              <a:t>surprisingly tricky to prove that these are correct</a:t>
            </a:r>
          </a:p>
          <a:p>
            <a:pPr lvl="2"/>
            <a:r>
              <a:rPr lang="en-US" sz="1800" dirty="0"/>
              <a:t>(similar issues arise with most code that we write)</a:t>
            </a:r>
          </a:p>
          <a:p>
            <a:pPr lvl="1"/>
            <a:endParaRPr lang="en-US" sz="2000" dirty="0"/>
          </a:p>
          <a:p>
            <a:r>
              <a:rPr lang="en-US" dirty="0"/>
              <a:t>Updating instructions with </a:t>
            </a:r>
            <a:r>
              <a:rPr lang="en-US" b="1" dirty="0"/>
              <a:t>errata</a:t>
            </a:r>
          </a:p>
          <a:p>
            <a:r>
              <a:rPr lang="en-US" dirty="0"/>
              <a:t>So far:</a:t>
            </a:r>
          </a:p>
          <a:p>
            <a:pPr lvl="1"/>
            <a:r>
              <a:rPr lang="en-US" sz="2000" dirty="0"/>
              <a:t>missing precondition in part 2</a:t>
            </a:r>
          </a:p>
          <a:p>
            <a:pPr lvl="1"/>
            <a:r>
              <a:rPr lang="en-US" sz="2000" dirty="0"/>
              <a:t>missing definitions of shorthand notation in part 3</a:t>
            </a:r>
          </a:p>
          <a:p>
            <a:pPr lvl="1"/>
            <a:r>
              <a:rPr lang="en-US" sz="2000" dirty="0"/>
              <a:t>strengthened invariant in part 4 (third </a:t>
            </a:r>
            <a:r>
              <a:rPr lang="en-US" sz="2000"/>
              <a:t>loop)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EB3CC-0D27-5B39-072F-165BC4766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5963D-B6FE-3304-9CE6-E8B7027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2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Heuristic: Clear-box testing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i="1" dirty="0"/>
              <a:t>Focus</a:t>
            </a:r>
            <a:r>
              <a:rPr lang="en-US" sz="2000" dirty="0"/>
              <a:t> on features not described by specification	</a:t>
            </a:r>
          </a:p>
          <a:p>
            <a:pPr lvl="1" eaLnBrk="1"/>
            <a:r>
              <a:rPr lang="en-US" sz="2000" dirty="0"/>
              <a:t>control-flow details (e.g., conditions of “if” statements in code)</a:t>
            </a:r>
          </a:p>
          <a:p>
            <a:pPr lvl="1" eaLnBrk="1"/>
            <a:r>
              <a:rPr lang="en-US" sz="2000" dirty="0"/>
              <a:t>performance optimizations</a:t>
            </a:r>
          </a:p>
          <a:p>
            <a:pPr lvl="1" eaLnBrk="1"/>
            <a:r>
              <a:rPr lang="en-US" sz="2000" dirty="0"/>
              <a:t>alternate algorithms for different cases</a:t>
            </a:r>
          </a:p>
          <a:p>
            <a:pPr lvl="1" eaLnBrk="1"/>
            <a:endParaRPr lang="en-US" sz="2000" dirty="0"/>
          </a:p>
          <a:p>
            <a:pPr marL="457200" lvl="1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Example: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dirty="0"/>
              <a:t> from before (different behavior &lt; 0 and &gt;= 0)</a:t>
            </a:r>
          </a:p>
          <a:p>
            <a:pPr marL="0" indent="0" eaLnBrk="1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@return |x|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5744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Clear-box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There are some subdomains that opaque-box testing won't catch: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(x &gt; CACHE_SIZE)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*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&lt;= x;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(x %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== 0)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4997198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Clear Box Testing:  [Dis]Advantages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eaLnBrk="1"/>
            <a:r>
              <a:rPr lang="en-US" sz="2000" dirty="0">
                <a:solidFill>
                  <a:schemeClr val="accent6"/>
                </a:solidFill>
              </a:rPr>
              <a:t>Finds an important class of boundaries</a:t>
            </a:r>
          </a:p>
          <a:p>
            <a:pPr lvl="1" eaLnBrk="1"/>
            <a:r>
              <a:rPr lang="en-US" sz="2000" dirty="0"/>
              <a:t>yields useful test cases</a:t>
            </a:r>
          </a:p>
          <a:p>
            <a:pPr lvl="1" eaLnBrk="1"/>
            <a:r>
              <a:rPr lang="en-US" sz="2000" dirty="0"/>
              <a:t>wouldn’t know about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US" sz="2000" dirty="0"/>
              <a:t> otherwise</a:t>
            </a:r>
          </a:p>
          <a:p>
            <a:pPr marL="0" indent="0" eaLnBrk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 eaLnBrk="1">
              <a:buNone/>
            </a:pPr>
            <a:r>
              <a:rPr lang="en-US" sz="2000" dirty="0"/>
              <a:t>Disadvantage:</a:t>
            </a:r>
          </a:p>
          <a:p>
            <a:pPr lvl="1" eaLnBrk="1"/>
            <a:r>
              <a:rPr lang="en-US" sz="2000" dirty="0"/>
              <a:t>buggy code tricks you into thinking it’s right once you look at it</a:t>
            </a:r>
          </a:p>
          <a:p>
            <a:pPr lvl="2" eaLnBrk="1"/>
            <a:r>
              <a:rPr lang="en-US" sz="2000" dirty="0"/>
              <a:t>(confirmation bias)</a:t>
            </a:r>
          </a:p>
          <a:p>
            <a:pPr lvl="1" eaLnBrk="1"/>
            <a:r>
              <a:rPr lang="en-US" sz="2000" dirty="0"/>
              <a:t>can end up with tests having same bugs as implementation</a:t>
            </a:r>
          </a:p>
          <a:p>
            <a:pPr lvl="1" eaLnBrk="1"/>
            <a:r>
              <a:rPr lang="en-US" sz="2000" dirty="0"/>
              <a:t>so also write tests </a:t>
            </a:r>
            <a:r>
              <a:rPr lang="en-US" sz="2000" b="1" dirty="0"/>
              <a:t>before</a:t>
            </a:r>
            <a:r>
              <a:rPr lang="en-US" sz="2000" dirty="0"/>
              <a:t> looking at the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09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Clear-box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There are some subdomains that opaque-box testing won't catch: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(x &gt; CACHE_SIZE)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(int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*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&lt;= x;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(x %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== 0)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72475-97DD-2CA3-C568-BCD48B4C96DE}"/>
              </a:ext>
            </a:extLst>
          </p:cNvPr>
          <p:cNvSpPr txBox="1"/>
          <p:nvPr/>
        </p:nvSpPr>
        <p:spPr>
          <a:xfrm>
            <a:off x="6019800" y="4572000"/>
            <a:ext cx="268374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Where is the bug?</a:t>
            </a:r>
          </a:p>
        </p:txBody>
      </p:sp>
    </p:spTree>
    <p:extLst>
      <p:ext uri="{BB962C8B-B14F-4D97-AF65-F5344CB8AC3E}">
        <p14:creationId xmlns:p14="http://schemas.microsoft.com/office/powerpoint/2010/main" val="173543755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Boundary Cases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52" y="1627263"/>
            <a:ext cx="8325822" cy="4773537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Create tests at the boundaries between subdomains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Edges of the “main” subdomains have a</a:t>
            </a:r>
            <a:br>
              <a:rPr lang="en-US" sz="2000" dirty="0"/>
            </a:br>
            <a:r>
              <a:rPr lang="en-US" sz="2000" dirty="0"/>
              <a:t>high probability of revealing errors</a:t>
            </a:r>
            <a:endParaRPr lang="en-US" sz="2000" dirty="0">
              <a:solidFill>
                <a:schemeClr val="accent6"/>
              </a:solidFill>
            </a:endParaRPr>
          </a:p>
          <a:p>
            <a:pPr lvl="1" eaLnBrk="1"/>
            <a:r>
              <a:rPr lang="en-US" sz="2000" dirty="0"/>
              <a:t>e.g., off-by-one bugs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457200" lvl="1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57150" indent="0" eaLnBrk="1">
              <a:buNone/>
            </a:pPr>
            <a:r>
              <a:rPr lang="en-US" sz="2000" dirty="0"/>
              <a:t>Include one example </a:t>
            </a:r>
            <a:r>
              <a:rPr lang="en-US" sz="2000" dirty="0">
                <a:solidFill>
                  <a:schemeClr val="accent6"/>
                </a:solidFill>
              </a:rPr>
              <a:t>on each side</a:t>
            </a:r>
            <a:r>
              <a:rPr lang="en-US" sz="2000" i="1" dirty="0"/>
              <a:t> </a:t>
            </a:r>
            <a:r>
              <a:rPr lang="en-US" sz="2000" dirty="0"/>
              <a:t>of the boundary</a:t>
            </a:r>
          </a:p>
          <a:p>
            <a:pPr marL="57150" indent="0" eaLnBrk="1">
              <a:buNone/>
            </a:pPr>
            <a:endParaRPr lang="en-US" sz="2000" dirty="0"/>
          </a:p>
          <a:p>
            <a:pPr marL="57150" indent="0" eaLnBrk="1">
              <a:buNone/>
            </a:pPr>
            <a:r>
              <a:rPr lang="en-US" sz="2000" dirty="0"/>
              <a:t>Also want to test the side edges of the subdomains…</a:t>
            </a:r>
          </a:p>
          <a:p>
            <a:pPr marL="57150" indent="0" eaLnBrk="1">
              <a:buNone/>
            </a:pP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2286000"/>
            <a:ext cx="2831557" cy="2049297"/>
            <a:chOff x="5822314" y="2107496"/>
            <a:chExt cx="3174760" cy="2320549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2460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24590" name="Oval 10"/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Oval 11"/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Oval 12"/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Oval 13"/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Oval 14"/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Oval 15"/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Oval 16"/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Oval 17"/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Oval 18"/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Oval 19"/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Oval 20"/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Oval 21"/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24584" name="Oval 23"/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Oval 24"/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6" name="Oval 25"/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26"/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8" name="Oval 27"/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Oval 28"/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9453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Heuristics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Before you write the code (part of ”test-driven development”):</a:t>
            </a:r>
          </a:p>
          <a:p>
            <a:pPr marL="457200"/>
            <a:r>
              <a:rPr lang="en-GB" sz="2000" dirty="0"/>
              <a:t>split subdomains on boundaries appearing in the specification</a:t>
            </a:r>
          </a:p>
          <a:p>
            <a:pPr marL="457200"/>
            <a:r>
              <a:rPr lang="en-GB" sz="2000" dirty="0"/>
              <a:t>choose a test along both sides of each boundary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After you write the code:</a:t>
            </a:r>
          </a:p>
          <a:p>
            <a:pPr marL="457200"/>
            <a:r>
              <a:rPr lang="en-GB" sz="2000" dirty="0"/>
              <a:t>split further on boundaries appearing in the implementation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More </a:t>
            </a:r>
            <a:r>
              <a:rPr lang="en-GB" sz="2000"/>
              <a:t>next time…</a:t>
            </a:r>
            <a:endParaRPr lang="en-GB" sz="2000" dirty="0"/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On the other hand, don't confuse </a:t>
            </a:r>
            <a:r>
              <a:rPr lang="en-GB" sz="2000" i="1" dirty="0">
                <a:solidFill>
                  <a:schemeClr val="accent6"/>
                </a:solidFill>
              </a:rPr>
              <a:t>volume</a:t>
            </a:r>
            <a:r>
              <a:rPr lang="en-GB" sz="2000" dirty="0">
                <a:solidFill>
                  <a:schemeClr val="accent6"/>
                </a:solidFill>
              </a:rPr>
              <a:t> with </a:t>
            </a:r>
            <a:r>
              <a:rPr lang="en-GB" sz="2000" i="1" dirty="0">
                <a:solidFill>
                  <a:schemeClr val="accent6"/>
                </a:solidFill>
              </a:rPr>
              <a:t>quality</a:t>
            </a:r>
            <a:r>
              <a:rPr lang="en-GB" sz="2000" dirty="0">
                <a:solidFill>
                  <a:schemeClr val="accent6"/>
                </a:solidFill>
              </a:rPr>
              <a:t> of tests</a:t>
            </a:r>
          </a:p>
          <a:p>
            <a:pPr marL="457200"/>
            <a:r>
              <a:rPr lang="en-GB" sz="2000" dirty="0"/>
              <a:t>look for revealing subdomains</a:t>
            </a:r>
          </a:p>
          <a:p>
            <a:pPr marL="457200"/>
            <a:r>
              <a:rPr lang="en-GB" sz="2000" dirty="0"/>
              <a:t>want tests in every revealing subdomain not </a:t>
            </a:r>
            <a:r>
              <a:rPr lang="en-GB" sz="2000" b="1" dirty="0"/>
              <a:t>just </a:t>
            </a:r>
            <a:r>
              <a:rPr lang="en-GB" sz="2000" dirty="0"/>
              <a:t>lots of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414990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practice: use three techniques</a:t>
            </a:r>
          </a:p>
          <a:p>
            <a:pPr marL="0" indent="0">
              <a:buNone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Tools</a:t>
            </a:r>
            <a:endParaRPr lang="en-US" dirty="0"/>
          </a:p>
          <a:p>
            <a:pPr lvl="1"/>
            <a:r>
              <a:rPr lang="en-US" dirty="0"/>
              <a:t>e.g., type checking, @Override, libraries,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Inspection</a:t>
            </a:r>
          </a:p>
          <a:p>
            <a:pPr lvl="1"/>
            <a:r>
              <a:rPr lang="en-US" dirty="0"/>
              <a:t>think through your code carefully</a:t>
            </a:r>
          </a:p>
          <a:p>
            <a:pPr lvl="1"/>
            <a:r>
              <a:rPr lang="en-US" dirty="0"/>
              <a:t>have another person review your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Testing</a:t>
            </a:r>
          </a:p>
          <a:p>
            <a:pPr lvl="1"/>
            <a:r>
              <a:rPr lang="en-US" dirty="0"/>
              <a:t>usually &gt;50% of the work in building software</a:t>
            </a:r>
          </a:p>
          <a:p>
            <a:pPr marL="57150" indent="0">
              <a:buNone/>
            </a:pPr>
            <a:endParaRPr lang="en-US" sz="1200" dirty="0"/>
          </a:p>
          <a:p>
            <a:pPr marL="57150" indent="0">
              <a:buNone/>
            </a:pPr>
            <a:r>
              <a:rPr lang="en-US" dirty="0"/>
              <a:t>Each removes ~2/3 of bugs. Together &gt;97%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learn from testing?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5720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“Program testing can be used to show the presence of bugs, but never to show their absence!”</a:t>
            </a:r>
          </a:p>
          <a:p>
            <a:pPr marL="0" indent="0" algn="r">
              <a:buNone/>
            </a:pPr>
            <a:r>
              <a:rPr lang="en-US" sz="2000" i="1" dirty="0" err="1"/>
              <a:t>Edsgar</a:t>
            </a:r>
            <a:r>
              <a:rPr lang="en-US" sz="2000" i="1" dirty="0"/>
              <a:t> </a:t>
            </a:r>
            <a:r>
              <a:rPr lang="en-US" sz="2000" i="1" dirty="0" err="1"/>
              <a:t>Dijkstra</a:t>
            </a:r>
            <a:endParaRPr lang="en-US" sz="2000" i="1" dirty="0"/>
          </a:p>
          <a:p>
            <a:pPr marL="0" indent="0" algn="r">
              <a:buNone/>
            </a:pPr>
            <a:r>
              <a:rPr lang="en-US" sz="2000" i="1" dirty="0"/>
              <a:t>Notes on Structured Programming, </a:t>
            </a:r>
            <a:r>
              <a:rPr lang="en-US" sz="2000" dirty="0"/>
              <a:t>1970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52625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5800" y="5308937"/>
            <a:ext cx="7772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Testing is </a:t>
            </a:r>
            <a:r>
              <a:rPr lang="en-US" sz="2000" i="1" dirty="0">
                <a:latin typeface="+mn-lt"/>
              </a:rPr>
              <a:t>essential</a:t>
            </a:r>
            <a:r>
              <a:rPr lang="en-US" sz="2000" dirty="0">
                <a:latin typeface="+mn-lt"/>
              </a:rPr>
              <a:t> but it is insufficient by itself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Only </a:t>
            </a:r>
            <a:r>
              <a:rPr lang="en-US" sz="2000" b="1" dirty="0">
                <a:latin typeface="+mn-lt"/>
              </a:rPr>
              <a:t>reasoning</a:t>
            </a:r>
            <a:r>
              <a:rPr lang="en-US" sz="2000" dirty="0">
                <a:latin typeface="+mn-lt"/>
              </a:rPr>
              <a:t> can prove there are no bugs. Yet...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230294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dirty="0"/>
              <a:t>		“Beware of bugs in the above code;</a:t>
            </a:r>
            <a:br>
              <a:rPr lang="en-US" sz="2000" dirty="0"/>
            </a:br>
            <a:r>
              <a:rPr lang="en-US" sz="2000" dirty="0"/>
              <a:t>		I have only proved it correct, not tried it.”</a:t>
            </a:r>
            <a:br>
              <a:rPr lang="en-US" sz="2000" dirty="0"/>
            </a:br>
            <a:r>
              <a:rPr lang="en-US" sz="2000" dirty="0"/>
              <a:t>			-Donald Knuth, 1977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u="sng" dirty="0"/>
              <a:t>Trying it</a:t>
            </a:r>
            <a:r>
              <a:rPr lang="en-US" sz="2000" dirty="0"/>
              <a:t> is a surprisingly useful way to find mistakes!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No </a:t>
            </a:r>
            <a:r>
              <a:rPr lang="en-US" sz="2000" b="1" dirty="0">
                <a:solidFill>
                  <a:schemeClr val="accent6"/>
                </a:solidFill>
              </a:rPr>
              <a:t>single activity</a:t>
            </a:r>
            <a:r>
              <a:rPr lang="en-US" sz="2000" dirty="0">
                <a:solidFill>
                  <a:schemeClr val="accent6"/>
                </a:solidFill>
              </a:rPr>
              <a:t> or approach can guarantee correctness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dirty="0"/>
              <a:t>We need tools </a:t>
            </a:r>
            <a:r>
              <a:rPr lang="en-US" sz="2000" b="1" dirty="0"/>
              <a:t>and</a:t>
            </a:r>
            <a:r>
              <a:rPr lang="en-US" sz="2000" dirty="0"/>
              <a:t> inspection </a:t>
            </a:r>
            <a:r>
              <a:rPr lang="en-US" sz="2000" b="1" dirty="0"/>
              <a:t>and</a:t>
            </a:r>
            <a:r>
              <a:rPr lang="en-US" sz="2000" dirty="0"/>
              <a:t> testing to ensure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2" descr="http://upload.wikimedia.org/wikipedia/commons/thumb/4/4f/KnuthAtOpenContentAlliance.jpg/192px-KnuthAtOpenContentAlli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1371600" cy="162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41768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will care about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all likelihood, you will be expected to </a:t>
            </a:r>
            <a:r>
              <a:rPr lang="en-US" sz="2000" b="1" dirty="0"/>
              <a:t>test your own code</a:t>
            </a:r>
          </a:p>
          <a:p>
            <a:endParaRPr lang="en-US" sz="2000" dirty="0"/>
          </a:p>
          <a:p>
            <a:r>
              <a:rPr lang="en-US" sz="2000" dirty="0"/>
              <a:t>Industry-wide trend toward developers doing more testing</a:t>
            </a:r>
          </a:p>
          <a:p>
            <a:pPr lvl="1"/>
            <a:r>
              <a:rPr lang="en-US" sz="2000" dirty="0"/>
              <a:t>20 years ago, we had large test teams</a:t>
            </a:r>
          </a:p>
          <a:p>
            <a:pPr lvl="1"/>
            <a:r>
              <a:rPr lang="en-US" sz="2000" dirty="0"/>
              <a:t>now, test teams are small to nonexistent</a:t>
            </a:r>
          </a:p>
          <a:p>
            <a:pPr lvl="2"/>
            <a:endParaRPr lang="en-US" sz="1600" dirty="0"/>
          </a:p>
          <a:p>
            <a:r>
              <a:rPr lang="en-US" sz="2000" dirty="0"/>
              <a:t>Reasons for this change: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easy to update products after shipping (users are testers)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often lowered quality expectations (startups, games)</a:t>
            </a:r>
          </a:p>
          <a:p>
            <a:pPr marL="1314450" lvl="2" indent="-457200"/>
            <a:r>
              <a:rPr lang="en-US" sz="2000" dirty="0"/>
              <a:t>some larger companies want to be more like startups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This has positive and negative effects</a:t>
            </a:r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It’s hard to test your own code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Autofit/>
          </a:bodyPr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Your </a:t>
            </a:r>
            <a:r>
              <a:rPr lang="en-GB" sz="2000" b="1" dirty="0"/>
              <a:t>psychology</a:t>
            </a:r>
            <a:r>
              <a:rPr lang="en-GB" sz="2000" dirty="0"/>
              <a:t> is fighting against you:</a:t>
            </a:r>
          </a:p>
          <a:p>
            <a:pPr marL="457200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confirmation bias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tendency to avoid evidence that you’re wrong</a:t>
            </a:r>
          </a:p>
          <a:p>
            <a:pPr marL="457200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operant conditioning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programmers get cookies when the code works</a:t>
            </a:r>
          </a:p>
          <a:p>
            <a:pPr marL="822960"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testers get cookies when the code breaks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 can avoid some effects of confirmation bias by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dirty="0"/>
          </a:p>
          <a:p>
            <a:pPr marL="0" indent="0" algn="ctr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/>
              <a:t>writing most of your tests before the code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much you can do about operant conditioning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700233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Testing field has terminology for different kinds of tests</a:t>
            </a:r>
          </a:p>
          <a:p>
            <a:pPr lvl="1"/>
            <a:r>
              <a:rPr lang="en-US" sz="2000" dirty="0"/>
              <a:t>we won’t discuss all the kinds and terms</a:t>
            </a:r>
          </a:p>
          <a:p>
            <a:pPr lvl="1"/>
            <a:endParaRPr lang="en-US" sz="1200" dirty="0"/>
          </a:p>
          <a:p>
            <a:r>
              <a:rPr lang="en-US" sz="2000" dirty="0"/>
              <a:t>Here are three orthogonal dimensions [so 8 varieties total]:</a:t>
            </a:r>
          </a:p>
          <a:p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unit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system / integration / end-to-end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one module’s functionality versus pieces fitting together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clear-box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opaque-box / black-box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did you look at the code before writing the test?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specification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implementation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test only behavior guaranteed by specification or other behavior expected for the implementation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 unit test focuses on one class / module (or even less)</a:t>
            </a:r>
          </a:p>
          <a:p>
            <a:pPr lvl="1"/>
            <a:r>
              <a:rPr lang="en-US" sz="2000" dirty="0"/>
              <a:t>could write a unit test for a single method</a:t>
            </a:r>
          </a:p>
          <a:p>
            <a:endParaRPr lang="en-US" sz="2000" dirty="0"/>
          </a:p>
          <a:p>
            <a:r>
              <a:rPr lang="en-US" sz="2000" dirty="0"/>
              <a:t>Tests a single unit in isolation from all others</a:t>
            </a:r>
          </a:p>
          <a:p>
            <a:endParaRPr lang="en-US" sz="2000" dirty="0"/>
          </a:p>
          <a:p>
            <a:r>
              <a:rPr lang="en-US" sz="2000" dirty="0"/>
              <a:t>Integration tests verify that the modules fit together properly</a:t>
            </a:r>
          </a:p>
          <a:p>
            <a:pPr lvl="1"/>
            <a:r>
              <a:rPr lang="en-US" sz="2000" dirty="0"/>
              <a:t>usually don’t want these until the units are well tested</a:t>
            </a:r>
          </a:p>
          <a:p>
            <a:pPr lvl="2"/>
            <a:r>
              <a:rPr lang="en-US" sz="2000" dirty="0"/>
              <a:t>i.e., unit tests come first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</p:spTree>
    <p:extLst>
      <p:ext uri="{BB962C8B-B14F-4D97-AF65-F5344CB8AC3E}">
        <p14:creationId xmlns:p14="http://schemas.microsoft.com/office/powerpoint/2010/main" val="1170909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13444</TotalTime>
  <Words>2021</Words>
  <Application>Microsoft Macintosh PowerPoint</Application>
  <PresentationFormat>On-screen Show (4:3)</PresentationFormat>
  <Paragraphs>338</Paragraphs>
  <Slides>25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22 03</vt:lpstr>
      <vt:lpstr>Arial</vt:lpstr>
      <vt:lpstr>Courier New</vt:lpstr>
      <vt:lpstr>Times New Roman</vt:lpstr>
      <vt:lpstr>simple</vt:lpstr>
      <vt:lpstr>CSE 331 Software Design &amp; Implementation</vt:lpstr>
      <vt:lpstr>Administrivia</vt:lpstr>
      <vt:lpstr>How do we ensure correctness?</vt:lpstr>
      <vt:lpstr>What can you learn from testing?</vt:lpstr>
      <vt:lpstr>How do we ensure correctness?</vt:lpstr>
      <vt:lpstr>Why you will care about testing</vt:lpstr>
      <vt:lpstr>It’s hard to test your own code</vt:lpstr>
      <vt:lpstr>Kinds of testing</vt:lpstr>
      <vt:lpstr>Unit Testing</vt:lpstr>
      <vt:lpstr>How is testing done?</vt:lpstr>
      <vt:lpstr>What’s So Hard About Testing?</vt:lpstr>
      <vt:lpstr>Approach: Partition the Input Space</vt:lpstr>
      <vt:lpstr>Naive Approach: Execution Equivalence</vt:lpstr>
      <vt:lpstr>Execution Equivalence Can Be Wrong</vt:lpstr>
      <vt:lpstr>Revealing Subdomains</vt:lpstr>
      <vt:lpstr>Testing Heuristics</vt:lpstr>
      <vt:lpstr>Heuristics for Designing Test Suites</vt:lpstr>
      <vt:lpstr>Specification Testing</vt:lpstr>
      <vt:lpstr>Specification Testing: Advantages</vt:lpstr>
      <vt:lpstr>Heuristic: Clear-box testing</vt:lpstr>
      <vt:lpstr>Clear-box Example</vt:lpstr>
      <vt:lpstr>Clear Box Testing:  [Dis]Advantages</vt:lpstr>
      <vt:lpstr>Clear-box Example</vt:lpstr>
      <vt:lpstr>Heuristic: Boundary Cases</vt:lpstr>
      <vt:lpstr>Summary of Heuristics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374</cp:revision>
  <cp:lastPrinted>2020-04-20T17:25:22Z</cp:lastPrinted>
  <dcterms:created xsi:type="dcterms:W3CDTF">2012-01-27T17:46:36Z</dcterms:created>
  <dcterms:modified xsi:type="dcterms:W3CDTF">2022-04-18T18:44:47Z</dcterms:modified>
</cp:coreProperties>
</file>