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49" r:id="rId2"/>
    <p:sldId id="480" r:id="rId3"/>
    <p:sldId id="471" r:id="rId4"/>
    <p:sldId id="450" r:id="rId5"/>
    <p:sldId id="452" r:id="rId6"/>
    <p:sldId id="446" r:id="rId7"/>
    <p:sldId id="400" r:id="rId8"/>
    <p:sldId id="453" r:id="rId9"/>
    <p:sldId id="454" r:id="rId10"/>
    <p:sldId id="408" r:id="rId11"/>
    <p:sldId id="475" r:id="rId12"/>
    <p:sldId id="481" r:id="rId13"/>
    <p:sldId id="456" r:id="rId14"/>
    <p:sldId id="476" r:id="rId15"/>
    <p:sldId id="409" r:id="rId16"/>
    <p:sldId id="394" r:id="rId17"/>
    <p:sldId id="436" r:id="rId18"/>
    <p:sldId id="479" r:id="rId19"/>
    <p:sldId id="473" r:id="rId20"/>
    <p:sldId id="431" r:id="rId21"/>
    <p:sldId id="432" r:id="rId22"/>
    <p:sldId id="433" r:id="rId23"/>
    <p:sldId id="434" r:id="rId24"/>
    <p:sldId id="435" r:id="rId25"/>
    <p:sldId id="457" r:id="rId26"/>
    <p:sldId id="438" r:id="rId27"/>
    <p:sldId id="477" r:id="rId28"/>
  </p:sldIdLst>
  <p:sldSz cx="9144000" cy="6858000" type="screen4x3"/>
  <p:notesSz cx="6934200" cy="92202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FF99"/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53" autoAdjust="0"/>
    <p:restoredTop sz="84490" autoAdjust="0"/>
  </p:normalViewPr>
  <p:slideViewPr>
    <p:cSldViewPr>
      <p:cViewPr varScale="1">
        <p:scale>
          <a:sx n="107" d="100"/>
          <a:sy n="107" d="100"/>
        </p:scale>
        <p:origin x="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8754"/>
    </p:cViewPr>
  </p:sorterViewPr>
  <p:notesViewPr>
    <p:cSldViewPr>
      <p:cViewPr varScale="1">
        <p:scale>
          <a:sx n="101" d="100"/>
          <a:sy n="101" d="100"/>
        </p:scale>
        <p:origin x="2616" y="20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19wi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08-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69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0488" y="922338"/>
            <a:ext cx="4211637" cy="3160712"/>
          </a:xfrm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888" y="4389048"/>
            <a:ext cx="4824446" cy="350788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05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0488" y="922338"/>
            <a:ext cx="4211637" cy="3160712"/>
          </a:xfrm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888" y="4389048"/>
            <a:ext cx="4824446" cy="350788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12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9392" y="4390571"/>
            <a:ext cx="4824446" cy="350788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35" tIns="41418" rIns="82835" bIns="41418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6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9392" y="4390571"/>
            <a:ext cx="4824446" cy="350788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35" tIns="41418" rIns="82835" bIns="41418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50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Partition using both the spec and the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14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59392" y="4390571"/>
            <a:ext cx="4824446" cy="350788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20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59392" y="4390571"/>
            <a:ext cx="4824446" cy="350788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01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59392" y="4390571"/>
            <a:ext cx="4824446" cy="350788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31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0488" y="922338"/>
            <a:ext cx="4211637" cy="3160712"/>
          </a:xfrm>
          <a:ln/>
        </p:spPr>
      </p:sp>
      <p:sp>
        <p:nvSpPr>
          <p:cNvPr id="450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888" y="4389048"/>
            <a:ext cx="4824446" cy="350788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60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9392" y="4390571"/>
            <a:ext cx="4824446" cy="350788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35" tIns="41418" rIns="82835" bIns="41418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7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0488" y="922338"/>
            <a:ext cx="4211637" cy="3160712"/>
          </a:xfrm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888" y="4389048"/>
            <a:ext cx="4824446" cy="350788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2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0488" y="922338"/>
            <a:ext cx="4211637" cy="3160712"/>
          </a:xfrm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888" y="4389048"/>
            <a:ext cx="4824446" cy="350788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96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/>
              <a:t>Kevin Zatloukal</a:t>
            </a:r>
          </a:p>
          <a:p>
            <a:r>
              <a:rPr lang="en-US" dirty="0"/>
              <a:t>Spring 2022</a:t>
            </a:r>
          </a:p>
          <a:p>
            <a:r>
              <a:rPr lang="en-US" dirty="0"/>
              <a:t>Testing</a:t>
            </a:r>
          </a:p>
        </p:txBody>
      </p:sp>
    </p:spTree>
    <p:extLst>
      <p:ext uri="{BB962C8B-B14F-4D97-AF65-F5344CB8AC3E}">
        <p14:creationId xmlns:p14="http://schemas.microsoft.com/office/powerpoint/2010/main" val="54797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Boundary Cases: Integers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924800" cy="5029200"/>
          </a:xfrm>
        </p:spPr>
        <p:txBody>
          <a:bodyPr>
            <a:noAutofit/>
          </a:bodyPr>
          <a:lstStyle/>
          <a:p>
            <a:pPr marL="0" indent="0" eaLnBrk="1">
              <a:lnSpc>
                <a:spcPct val="94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returns: |x|</a:t>
            </a:r>
            <a:endParaRPr lang="en-GB" sz="2000" dirty="0">
              <a:solidFill>
                <a:srgbClr val="7030A0"/>
              </a:solidFill>
            </a:endParaRPr>
          </a:p>
          <a:p>
            <a:pPr marL="0" indent="0" eaLnBrk="1">
              <a:lnSpc>
                <a:spcPct val="94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</a:rPr>
              <a:t>abs</a:t>
            </a:r>
            <a:r>
              <a:rPr lang="en-GB" sz="2000" b="1" dirty="0"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</a:rPr>
              <a:t>x</a:t>
            </a:r>
            <a:r>
              <a:rPr lang="en-GB" sz="2000" b="1" dirty="0">
                <a:latin typeface="Courier New" pitchFamily="49" charset="0"/>
              </a:rPr>
              <a:t>) {…}</a:t>
            </a:r>
            <a:endParaRPr lang="en-GB" sz="2000" dirty="0"/>
          </a:p>
          <a:p>
            <a:pPr marL="457200" lvl="1" indent="0" eaLnBrk="1">
              <a:lnSpc>
                <a:spcPct val="7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/>
          </a:p>
          <a:p>
            <a:pPr marL="0" lvl="1" indent="0" eaLnBrk="1">
              <a:lnSpc>
                <a:spcPct val="7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What are some values or ranges of </a:t>
            </a:r>
            <a:r>
              <a:rPr lang="en-GB" sz="2000" i="1" dirty="0"/>
              <a:t>x</a:t>
            </a:r>
            <a:r>
              <a:rPr lang="en-GB" sz="2000" dirty="0"/>
              <a:t> that might be worth probing?</a:t>
            </a:r>
          </a:p>
          <a:p>
            <a:pPr marL="800100" lvl="3" indent="-342900" eaLnBrk="1">
              <a:lnSpc>
                <a:spcPct val="7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i="1" dirty="0"/>
              <a:t>x </a:t>
            </a:r>
            <a:r>
              <a:rPr lang="en-GB" dirty="0"/>
              <a:t>&lt; 0 (flips sign) or </a:t>
            </a:r>
            <a:r>
              <a:rPr lang="en-GB" i="1" dirty="0"/>
              <a:t>x </a:t>
            </a:r>
            <a:r>
              <a:rPr lang="en-GB" i="1" dirty="0">
                <a:cs typeface="Times New Roman" pitchFamily="18" charset="0"/>
              </a:rPr>
              <a:t>≥ </a:t>
            </a:r>
            <a:r>
              <a:rPr lang="en-GB" dirty="0"/>
              <a:t>0 (returns unchanged)</a:t>
            </a:r>
          </a:p>
          <a:p>
            <a:pPr marL="800100" lvl="3" indent="-342900" eaLnBrk="1">
              <a:lnSpc>
                <a:spcPct val="7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Around </a:t>
            </a:r>
            <a:r>
              <a:rPr lang="en-GB" i="1" dirty="0"/>
              <a:t>x </a:t>
            </a:r>
            <a:r>
              <a:rPr lang="en-GB" dirty="0"/>
              <a:t>= 0 (boundary condition)</a:t>
            </a:r>
          </a:p>
          <a:p>
            <a:pPr marL="800100" lvl="3" indent="-342900" eaLnBrk="1">
              <a:lnSpc>
                <a:spcPct val="7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i="1" dirty="0"/>
              <a:t>Specific tests: say x = -1, 0, 1</a:t>
            </a:r>
          </a:p>
          <a:p>
            <a:pPr marL="0" indent="0" eaLnBrk="1">
              <a:lnSpc>
                <a:spcPct val="7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i="1" dirty="0">
              <a:solidFill>
                <a:schemeClr val="accent6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3700668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Boundary Testing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>
              <a:lnSpc>
                <a:spcPct val="83000"/>
              </a:lnSpc>
              <a:buNone/>
            </a:pPr>
            <a:r>
              <a:rPr lang="en-US" sz="2000" dirty="0"/>
              <a:t>To define the boundary, need a notion of </a:t>
            </a:r>
            <a:r>
              <a:rPr lang="en-US" sz="2000" dirty="0">
                <a:solidFill>
                  <a:schemeClr val="accent2"/>
                </a:solidFill>
              </a:rPr>
              <a:t>adjacent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6"/>
                </a:solidFill>
              </a:rPr>
              <a:t>inputs </a:t>
            </a:r>
          </a:p>
          <a:p>
            <a:pPr marL="0" indent="0" eaLnBrk="1">
              <a:lnSpc>
                <a:spcPct val="83000"/>
              </a:lnSpc>
              <a:buNone/>
            </a:pPr>
            <a:endParaRPr lang="en-US" sz="2000" dirty="0">
              <a:solidFill>
                <a:schemeClr val="accent6"/>
              </a:solidFill>
            </a:endParaRPr>
          </a:p>
          <a:p>
            <a:pPr marL="0" indent="0" eaLnBrk="1">
              <a:lnSpc>
                <a:spcPct val="83000"/>
              </a:lnSpc>
              <a:buNone/>
            </a:pPr>
            <a:r>
              <a:rPr lang="en-US" sz="2000" dirty="0"/>
              <a:t>Example approach: 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identify basic operations on input points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two points are adjacent if one basic operation apart</a:t>
            </a:r>
          </a:p>
          <a:p>
            <a:pPr marL="0" indent="0" eaLnBrk="1">
              <a:lnSpc>
                <a:spcPct val="83000"/>
              </a:lnSpc>
              <a:buNone/>
            </a:pPr>
            <a:endParaRPr lang="en-US" sz="2000" dirty="0">
              <a:solidFill>
                <a:schemeClr val="accent6"/>
              </a:solidFill>
            </a:endParaRPr>
          </a:p>
          <a:p>
            <a:pPr marL="0" indent="0" eaLnBrk="1">
              <a:lnSpc>
                <a:spcPct val="83000"/>
              </a:lnSpc>
              <a:buNone/>
            </a:pPr>
            <a:r>
              <a:rPr lang="en-US" sz="2000" dirty="0"/>
              <a:t>Point is on a boundary if either: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there exists an adjacent point in a different subdomain</a:t>
            </a:r>
          </a:p>
          <a:p>
            <a:pPr lvl="1" eaLnBrk="1">
              <a:lnSpc>
                <a:spcPct val="83000"/>
              </a:lnSpc>
            </a:pPr>
            <a:r>
              <a:rPr lang="en-US" sz="2000" i="1" dirty="0"/>
              <a:t>no </a:t>
            </a:r>
            <a:r>
              <a:rPr lang="en-US" sz="2000" dirty="0"/>
              <a:t>adjacent point in some direction</a:t>
            </a:r>
          </a:p>
          <a:p>
            <a:pPr marL="0" indent="0" eaLnBrk="1">
              <a:lnSpc>
                <a:spcPct val="83000"/>
              </a:lnSpc>
              <a:buNone/>
            </a:pPr>
            <a:endParaRPr lang="en-US" sz="2000" dirty="0"/>
          </a:p>
          <a:p>
            <a:pPr marL="0" indent="0" eaLnBrk="1">
              <a:lnSpc>
                <a:spcPct val="83000"/>
              </a:lnSpc>
              <a:buNone/>
            </a:pPr>
            <a:r>
              <a:rPr lang="en-US" sz="2000" dirty="0"/>
              <a:t>Example: f(x) which requires x &gt;= 0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x = 0 is a boundary because x &lt; 0 is not allowed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1170483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Boundary Testing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>
              <a:lnSpc>
                <a:spcPct val="83000"/>
              </a:lnSpc>
              <a:buNone/>
            </a:pPr>
            <a:r>
              <a:rPr lang="en-US" sz="2000" dirty="0"/>
              <a:t>To define the boundary, need a notion of </a:t>
            </a:r>
            <a:r>
              <a:rPr lang="en-US" sz="2000" dirty="0">
                <a:solidFill>
                  <a:schemeClr val="accent2"/>
                </a:solidFill>
              </a:rPr>
              <a:t>adjacent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6"/>
                </a:solidFill>
              </a:rPr>
              <a:t>inputs </a:t>
            </a:r>
          </a:p>
          <a:p>
            <a:pPr marL="0" indent="0" eaLnBrk="1">
              <a:lnSpc>
                <a:spcPct val="83000"/>
              </a:lnSpc>
              <a:buNone/>
            </a:pPr>
            <a:endParaRPr lang="en-US" sz="2000" dirty="0">
              <a:solidFill>
                <a:schemeClr val="accent6"/>
              </a:solidFill>
            </a:endParaRPr>
          </a:p>
          <a:p>
            <a:pPr marL="0" indent="0" eaLnBrk="1">
              <a:lnSpc>
                <a:spcPct val="83000"/>
              </a:lnSpc>
              <a:buNone/>
            </a:pPr>
            <a:r>
              <a:rPr lang="en-US" sz="2000" dirty="0"/>
              <a:t>Example approach: 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identify basic operations on input points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two points are adjacent if one basic operation apart</a:t>
            </a:r>
          </a:p>
          <a:p>
            <a:pPr marL="0" indent="0" eaLnBrk="1">
              <a:lnSpc>
                <a:spcPct val="83000"/>
              </a:lnSpc>
              <a:buNone/>
            </a:pPr>
            <a:endParaRPr lang="en-US" sz="2000" dirty="0">
              <a:solidFill>
                <a:schemeClr val="accent6"/>
              </a:solidFill>
            </a:endParaRPr>
          </a:p>
          <a:p>
            <a:pPr marL="0" indent="0" eaLnBrk="1">
              <a:lnSpc>
                <a:spcPct val="83000"/>
              </a:lnSpc>
              <a:buNone/>
            </a:pPr>
            <a:r>
              <a:rPr lang="en-US" sz="2000" dirty="0"/>
              <a:t>Point is on a boundary if either: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there exists an adjacent point in a different subdomain</a:t>
            </a:r>
          </a:p>
          <a:p>
            <a:pPr lvl="1" eaLnBrk="1">
              <a:lnSpc>
                <a:spcPct val="83000"/>
              </a:lnSpc>
            </a:pPr>
            <a:r>
              <a:rPr lang="en-US" sz="2000" i="1" dirty="0"/>
              <a:t>no </a:t>
            </a:r>
            <a:r>
              <a:rPr lang="en-US" sz="2000" dirty="0"/>
              <a:t>adjacent point in some direction</a:t>
            </a:r>
          </a:p>
          <a:p>
            <a:pPr marL="0" indent="0" eaLnBrk="1">
              <a:lnSpc>
                <a:spcPct val="83000"/>
              </a:lnSpc>
              <a:buNone/>
            </a:pPr>
            <a:endParaRPr lang="en-US" sz="2000" dirty="0"/>
          </a:p>
          <a:p>
            <a:pPr marL="0" indent="0" eaLnBrk="1">
              <a:lnSpc>
                <a:spcPct val="83000"/>
              </a:lnSpc>
              <a:buNone/>
            </a:pPr>
            <a:r>
              <a:rPr lang="en-US" sz="2000" dirty="0"/>
              <a:t>Example: list of integers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basic operations: </a:t>
            </a:r>
            <a:r>
              <a:rPr lang="en-US" sz="2000" i="1" dirty="0"/>
              <a:t>push</a:t>
            </a:r>
            <a:r>
              <a:rPr lang="en-US" sz="2000" dirty="0"/>
              <a:t>, </a:t>
            </a:r>
            <a:r>
              <a:rPr lang="en-US" sz="2000" i="1" dirty="0"/>
              <a:t>pop</a:t>
            </a:r>
            <a:r>
              <a:rPr lang="en-US" sz="2000" dirty="0"/>
              <a:t>, </a:t>
            </a:r>
            <a:r>
              <a:rPr lang="en-US" sz="2000" i="1" dirty="0"/>
              <a:t>replace</a:t>
            </a:r>
            <a:endParaRPr lang="en-US" sz="2000" dirty="0"/>
          </a:p>
          <a:p>
            <a:pPr lvl="1" eaLnBrk="1">
              <a:lnSpc>
                <a:spcPct val="83000"/>
              </a:lnSpc>
            </a:pPr>
            <a:r>
              <a:rPr lang="en-US" sz="2000" dirty="0"/>
              <a:t>adjacent points: &lt;[2,3],[2,3,3]&gt;, &lt;[2,3],[2]&gt;, &lt;[2,3],[4,3]&gt;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boundary point: [ ] (can’t apply </a:t>
            </a:r>
            <a:r>
              <a:rPr lang="en-US" sz="2000" i="1" dirty="0"/>
              <a:t>pop</a:t>
            </a:r>
            <a:r>
              <a:rPr lang="en-US" sz="2000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232100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Heuristic: Special Cases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marL="0" indent="0" eaLnBrk="1">
              <a:buNone/>
            </a:pPr>
            <a:r>
              <a:rPr lang="en-US" sz="2000" dirty="0">
                <a:solidFill>
                  <a:schemeClr val="accent6"/>
                </a:solidFill>
              </a:rPr>
              <a:t>Arithmetic</a:t>
            </a:r>
          </a:p>
          <a:p>
            <a:pPr lvl="1" eaLnBrk="1"/>
            <a:r>
              <a:rPr lang="en-US" sz="2000" dirty="0"/>
              <a:t>zero</a:t>
            </a:r>
          </a:p>
          <a:p>
            <a:pPr lvl="1" eaLnBrk="1"/>
            <a:r>
              <a:rPr lang="en-US" sz="2000" dirty="0"/>
              <a:t>overflow errors in arithmetic</a:t>
            </a:r>
          </a:p>
          <a:p>
            <a:pPr marL="457200" lvl="1" indent="0" eaLnBrk="1">
              <a:buNone/>
            </a:pPr>
            <a:endParaRPr lang="en-US" sz="2000" dirty="0"/>
          </a:p>
          <a:p>
            <a:pPr marL="0" indent="0" eaLnBrk="1">
              <a:buNone/>
            </a:pPr>
            <a:r>
              <a:rPr lang="en-US" sz="2000" dirty="0">
                <a:solidFill>
                  <a:schemeClr val="accent6"/>
                </a:solidFill>
              </a:rPr>
              <a:t>Objects</a:t>
            </a:r>
          </a:p>
          <a:p>
            <a:pPr lvl="1" eaLnBrk="1"/>
            <a:r>
              <a:rPr lang="en-US" sz="2000" dirty="0"/>
              <a:t>null</a:t>
            </a:r>
          </a:p>
          <a:p>
            <a:pPr lvl="1" eaLnBrk="1"/>
            <a:r>
              <a:rPr lang="en-US" sz="2000" dirty="0"/>
              <a:t>same object passed as multiple arguments (aliasing)</a:t>
            </a:r>
          </a:p>
          <a:p>
            <a:pPr lvl="1" eaLnBrk="1"/>
            <a:endParaRPr lang="en-US" sz="2000" dirty="0"/>
          </a:p>
          <a:p>
            <a:pPr marL="0" indent="0" eaLnBrk="1">
              <a:buNone/>
            </a:pPr>
            <a:r>
              <a:rPr lang="en-US" sz="2000" dirty="0"/>
              <a:t>All of these are common cases where bugs lurk</a:t>
            </a:r>
          </a:p>
          <a:p>
            <a:pPr eaLnBrk="1"/>
            <a:r>
              <a:rPr lang="en-US" sz="2000" dirty="0"/>
              <a:t>you’ll find more as you encounter more bugs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1229829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Special Cases: Arithmetic Overflow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924800" cy="5029200"/>
          </a:xfrm>
        </p:spPr>
        <p:txBody>
          <a:bodyPr>
            <a:noAutofit/>
          </a:bodyPr>
          <a:lstStyle/>
          <a:p>
            <a:pPr marL="0" indent="0" eaLnBrk="1">
              <a:lnSpc>
                <a:spcPct val="94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returns: |x|</a:t>
            </a:r>
            <a:endParaRPr lang="en-GB" sz="2000" dirty="0">
              <a:solidFill>
                <a:srgbClr val="7030A0"/>
              </a:solidFill>
            </a:endParaRPr>
          </a:p>
          <a:p>
            <a:pPr marL="0" indent="0" eaLnBrk="1">
              <a:lnSpc>
                <a:spcPct val="94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</a:rPr>
              <a:t>abs</a:t>
            </a:r>
            <a:r>
              <a:rPr lang="en-GB" sz="2000" b="1" dirty="0"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</a:rPr>
              <a:t>x</a:t>
            </a:r>
            <a:r>
              <a:rPr lang="en-GB" sz="2000" b="1" dirty="0">
                <a:latin typeface="Courier New" pitchFamily="49" charset="0"/>
              </a:rPr>
              <a:t>) {…}</a:t>
            </a:r>
            <a:endParaRPr lang="en-GB" sz="2000" dirty="0"/>
          </a:p>
          <a:p>
            <a:pPr marL="457200" lvl="1" indent="0" eaLnBrk="1">
              <a:lnSpc>
                <a:spcPct val="7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/>
          </a:p>
          <a:p>
            <a:pPr marL="0" indent="0" eaLnBrk="1">
              <a:lnSpc>
                <a:spcPct val="7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/>
          </a:p>
          <a:p>
            <a:pPr marL="0" indent="0" eaLnBrk="1">
              <a:lnSpc>
                <a:spcPct val="7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How about…</a:t>
            </a:r>
          </a:p>
          <a:p>
            <a:pPr marL="0" indent="0" eaLnBrk="1">
              <a:lnSpc>
                <a:spcPct val="94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9C20EE"/>
                </a:solidFill>
                <a:latin typeface="Courier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x = </a:t>
            </a:r>
            <a:r>
              <a:rPr lang="en-GB" sz="2000" b="1" dirty="0" err="1">
                <a:latin typeface="Courier New" pitchFamily="49" charset="0"/>
              </a:rPr>
              <a:t>Integer.MIN_VALUE</a:t>
            </a:r>
            <a:r>
              <a:rPr lang="en-GB" sz="2000" b="1" dirty="0">
                <a:latin typeface="Courier New" pitchFamily="49" charset="0"/>
              </a:rPr>
              <a:t>;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x=-2147483648</a:t>
            </a:r>
            <a:b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</a:br>
            <a:r>
              <a:rPr lang="en-GB" sz="2000" b="1" i="1" dirty="0">
                <a:latin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System.out.println</a:t>
            </a:r>
            <a:r>
              <a:rPr lang="en-GB" sz="2000" b="1" dirty="0">
                <a:latin typeface="Courier New" pitchFamily="49" charset="0"/>
              </a:rPr>
              <a:t>(x&lt;0);  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true</a:t>
            </a:r>
            <a:br>
              <a:rPr lang="en-GB" sz="2000" b="1" dirty="0">
                <a:latin typeface="Courier New" pitchFamily="49" charset="0"/>
              </a:rPr>
            </a:br>
            <a:r>
              <a:rPr lang="en-GB" sz="2000" b="1" i="1" dirty="0">
                <a:latin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</a:rPr>
              <a:t>System.out.println</a:t>
            </a:r>
            <a:r>
              <a:rPr lang="en-GB" sz="2000" b="1" dirty="0"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Math.abs</a:t>
            </a:r>
            <a:r>
              <a:rPr lang="en-GB" sz="2000" b="1" dirty="0">
                <a:latin typeface="Courier New" pitchFamily="49" charset="0"/>
              </a:rPr>
              <a:t>(x)&lt;0);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also true!</a:t>
            </a:r>
          </a:p>
          <a:p>
            <a:pPr marL="0" indent="0" eaLnBrk="1">
              <a:lnSpc>
                <a:spcPct val="7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600" dirty="0">
              <a:solidFill>
                <a:schemeClr val="accent6"/>
              </a:solidFill>
            </a:endParaRPr>
          </a:p>
          <a:p>
            <a:pPr marL="0" indent="0" eaLnBrk="1">
              <a:lnSpc>
                <a:spcPct val="7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600" dirty="0">
              <a:solidFill>
                <a:schemeClr val="accent6"/>
              </a:solidFill>
            </a:endParaRPr>
          </a:p>
          <a:p>
            <a:pPr marL="0" indent="0" eaLnBrk="1">
              <a:lnSpc>
                <a:spcPct val="7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From </a:t>
            </a:r>
            <a:r>
              <a:rPr lang="en-GB" sz="2000" dirty="0" err="1"/>
              <a:t>Javadoc</a:t>
            </a:r>
            <a:r>
              <a:rPr lang="en-GB" sz="2000" dirty="0"/>
              <a:t> for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Math.abs</a:t>
            </a:r>
            <a:r>
              <a:rPr lang="en-GB" sz="2000" dirty="0"/>
              <a:t>:</a:t>
            </a:r>
          </a:p>
          <a:p>
            <a:pPr marL="457200" lvl="1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Note that if the argument is equal to the value of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Integer.MIN_VALUE</a:t>
            </a:r>
            <a:r>
              <a:rPr lang="en-GB" sz="2000" dirty="0"/>
              <a:t>, the most negative representable </a:t>
            </a:r>
            <a:r>
              <a:rPr lang="en-GB" sz="2000" dirty="0" err="1"/>
              <a:t>int</a:t>
            </a:r>
            <a:r>
              <a:rPr lang="en-GB" sz="2000" dirty="0"/>
              <a:t> value, the result is that same value, which is negative</a:t>
            </a:r>
            <a:endParaRPr lang="en-GB"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40063347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Special Cases: Duplicates &amp; Aliases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Autofit/>
          </a:bodyPr>
          <a:lstStyle/>
          <a:p>
            <a:pPr>
              <a:lnSpc>
                <a:spcPct val="94000"/>
              </a:lnSpc>
              <a:spcBef>
                <a:spcPts val="0"/>
              </a:spcBef>
              <a:buSzPct val="100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modifies: </a:t>
            </a:r>
            <a:r>
              <a:rPr lang="en-GB" sz="2000" b="1" dirty="0" err="1">
                <a:solidFill>
                  <a:srgbClr val="7030A0"/>
                </a:solidFill>
                <a:latin typeface="Courier New" pitchFamily="49" charset="0"/>
              </a:rPr>
              <a:t>src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, </a:t>
            </a:r>
            <a:r>
              <a:rPr lang="en-GB" sz="2000" b="1" dirty="0" err="1">
                <a:solidFill>
                  <a:srgbClr val="7030A0"/>
                </a:solidFill>
                <a:latin typeface="Courier New" pitchFamily="49" charset="0"/>
              </a:rPr>
              <a:t>dest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spcBef>
                <a:spcPts val="0"/>
              </a:spcBef>
              <a:buSzPct val="100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effects:  removes all elements of </a:t>
            </a:r>
            <a:r>
              <a:rPr lang="en-GB" sz="2000" b="1" dirty="0" err="1">
                <a:solidFill>
                  <a:srgbClr val="7030A0"/>
                </a:solidFill>
                <a:latin typeface="Courier New" pitchFamily="49" charset="0"/>
              </a:rPr>
              <a:t>src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and</a:t>
            </a:r>
          </a:p>
          <a:p>
            <a:pPr>
              <a:lnSpc>
                <a:spcPct val="94000"/>
              </a:lnSpc>
              <a:spcBef>
                <a:spcPts val="0"/>
              </a:spcBef>
              <a:buSzPct val="100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          appends them in reverse order to </a:t>
            </a:r>
          </a:p>
          <a:p>
            <a:pPr>
              <a:lnSpc>
                <a:spcPct val="94000"/>
              </a:lnSpc>
              <a:spcBef>
                <a:spcPts val="0"/>
              </a:spcBef>
              <a:buSzPct val="100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          the end of </a:t>
            </a:r>
            <a:r>
              <a:rPr lang="en-GB" sz="2000" b="1" dirty="0" err="1">
                <a:solidFill>
                  <a:srgbClr val="7030A0"/>
                </a:solidFill>
                <a:latin typeface="Courier New" pitchFamily="49" charset="0"/>
              </a:rPr>
              <a:t>dest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>
                <a:latin typeface="Courier New" pitchFamily="49" charset="0"/>
              </a:rPr>
              <a:t>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b="1" dirty="0">
                <a:latin typeface="Courier New" pitchFamily="49" charset="0"/>
              </a:rPr>
              <a:t> void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</a:rPr>
              <a:t>appendList</a:t>
            </a:r>
            <a:r>
              <a:rPr lang="en-GB" sz="2000" b="1" dirty="0">
                <a:latin typeface="Courier New" pitchFamily="49" charset="0"/>
              </a:rPr>
              <a:t>(List&lt;E&gt;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</a:rPr>
              <a:t>src</a:t>
            </a:r>
            <a:r>
              <a:rPr lang="en-GB" sz="2000" b="1" dirty="0">
                <a:latin typeface="Courier New" pitchFamily="49" charset="0"/>
              </a:rPr>
              <a:t>, List&lt;E&gt;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</a:rPr>
              <a:t>dest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lnSpc>
                <a:spcPct val="94000"/>
              </a:lnSpc>
              <a:spcBef>
                <a:spcPts val="0"/>
              </a:spcBef>
              <a:buSzPct val="100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while (</a:t>
            </a:r>
            <a:r>
              <a:rPr lang="en-GB" sz="2000" b="1" dirty="0" err="1">
                <a:latin typeface="Courier New" pitchFamily="49" charset="0"/>
              </a:rPr>
              <a:t>src.size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() &gt; 0) {</a:t>
            </a:r>
          </a:p>
          <a:p>
            <a:pPr>
              <a:lnSpc>
                <a:spcPct val="94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  E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</a:rPr>
              <a:t>elt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</a:rPr>
              <a:t>src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GB" sz="2000" b="1" dirty="0" err="1">
                <a:latin typeface="Courier New" pitchFamily="49" charset="0"/>
              </a:rPr>
              <a:t>remove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src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GB" sz="2000" b="1" dirty="0" err="1">
                <a:latin typeface="Courier New" pitchFamily="49" charset="0"/>
              </a:rPr>
              <a:t>size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() - 1);</a:t>
            </a:r>
          </a:p>
          <a:p>
            <a:pPr>
              <a:lnSpc>
                <a:spcPct val="94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dest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GB" sz="2000" b="1" dirty="0" err="1">
                <a:latin typeface="Courier New" pitchFamily="49" charset="0"/>
              </a:rPr>
              <a:t>add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</a:rPr>
              <a:t>elt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94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}</a:t>
            </a:r>
          </a:p>
          <a:p>
            <a:pPr>
              <a:lnSpc>
                <a:spcPct val="94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 marL="0" indent="0" eaLnBrk="1">
              <a:lnSpc>
                <a:spcPct val="94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b="1" i="1" dirty="0">
              <a:latin typeface="Courier New" pitchFamily="49" charset="0"/>
            </a:endParaRPr>
          </a:p>
          <a:p>
            <a:pPr marL="0" indent="0" eaLnBrk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What happens if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dirty="0"/>
              <a:t> and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GB" sz="2000" dirty="0"/>
              <a:t> refer to the same object?</a:t>
            </a:r>
          </a:p>
          <a:p>
            <a:pPr lvl="1" eaLnBrk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is </a:t>
            </a:r>
            <a:r>
              <a:rPr lang="en-GB" sz="2000" i="1" dirty="0">
                <a:solidFill>
                  <a:schemeClr val="accent6"/>
                </a:solidFill>
              </a:rPr>
              <a:t>aliasing</a:t>
            </a:r>
            <a:endParaRPr lang="en-GB" sz="2000" dirty="0">
              <a:solidFill>
                <a:schemeClr val="accent6"/>
              </a:solidFill>
            </a:endParaRPr>
          </a:p>
          <a:p>
            <a:pPr lvl="1" eaLnBrk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it’s easy to forget!</a:t>
            </a:r>
          </a:p>
          <a:p>
            <a:pPr lvl="1" eaLnBrk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watch out for shared references in inputs</a:t>
            </a:r>
            <a:endParaRPr lang="en-GB" sz="2000" dirty="0">
              <a:latin typeface="Courier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3679668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/>
              <a:t>sqrt example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/>
          </a:bodyPr>
          <a:lstStyle/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throws: </a:t>
            </a:r>
            <a:r>
              <a:rPr lang="en-GB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x&lt;0</a:t>
            </a:r>
            <a:b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approximation to square root of x</a:t>
            </a:r>
            <a:b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GB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(double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){…}</a:t>
            </a:r>
          </a:p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What are some values or ranges of </a:t>
            </a:r>
            <a:r>
              <a:rPr lang="en-GB" sz="2000" i="1" dirty="0"/>
              <a:t>x</a:t>
            </a:r>
            <a:r>
              <a:rPr lang="en-GB" sz="2000" dirty="0"/>
              <a:t> that might be worth probing?</a:t>
            </a:r>
          </a:p>
          <a:p>
            <a:pPr marL="914400" lvl="2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x </a:t>
            </a:r>
            <a:r>
              <a:rPr lang="en-GB" sz="2000" dirty="0"/>
              <a:t>&lt; 0 (exception thrown)</a:t>
            </a:r>
          </a:p>
          <a:p>
            <a:pPr marL="914400" lvl="2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x </a:t>
            </a:r>
            <a:r>
              <a:rPr lang="en-GB" sz="2000" i="1" dirty="0">
                <a:cs typeface="Times New Roman" pitchFamily="18" charset="0"/>
              </a:rPr>
              <a:t>≥ </a:t>
            </a:r>
            <a:r>
              <a:rPr lang="en-GB" sz="2000" dirty="0"/>
              <a:t>0 (returns normally)</a:t>
            </a:r>
          </a:p>
          <a:p>
            <a:pPr marL="914400" lvl="2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around </a:t>
            </a:r>
            <a:r>
              <a:rPr lang="en-GB" sz="2000" i="1" dirty="0"/>
              <a:t>x </a:t>
            </a:r>
            <a:r>
              <a:rPr lang="en-GB" sz="2000" dirty="0"/>
              <a:t>= 0 (boundary condition)</a:t>
            </a:r>
          </a:p>
          <a:p>
            <a:pPr marL="914400" lvl="2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perfect squares (</a:t>
            </a:r>
            <a:r>
              <a:rPr lang="en-GB" sz="2000" dirty="0" err="1"/>
              <a:t>sqrt</a:t>
            </a:r>
            <a:r>
              <a:rPr lang="en-GB" sz="2000" dirty="0"/>
              <a:t>(</a:t>
            </a:r>
            <a:r>
              <a:rPr lang="en-GB" sz="2000" i="1" dirty="0"/>
              <a:t>x</a:t>
            </a:r>
            <a:r>
              <a:rPr lang="en-GB" sz="2000" dirty="0"/>
              <a:t>) an integer), non-perfect squares</a:t>
            </a:r>
          </a:p>
          <a:p>
            <a:pPr marL="914400" lvl="2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x</a:t>
            </a:r>
            <a:r>
              <a:rPr lang="en-GB" sz="2000" dirty="0"/>
              <a:t>&lt;</a:t>
            </a:r>
            <a:r>
              <a:rPr lang="en-GB" sz="2000" dirty="0" err="1"/>
              <a:t>sqrt</a:t>
            </a:r>
            <a:r>
              <a:rPr lang="en-GB" sz="2000" dirty="0"/>
              <a:t>(</a:t>
            </a:r>
            <a:r>
              <a:rPr lang="en-GB" sz="2000" i="1" dirty="0"/>
              <a:t>x</a:t>
            </a:r>
            <a:r>
              <a:rPr lang="en-GB" sz="2000" dirty="0"/>
              <a:t>) and </a:t>
            </a:r>
            <a:r>
              <a:rPr lang="en-GB" sz="2000" i="1" dirty="0"/>
              <a:t>x</a:t>
            </a:r>
            <a:r>
              <a:rPr lang="en-GB" sz="2000" dirty="0"/>
              <a:t>&gt;</a:t>
            </a:r>
            <a:r>
              <a:rPr lang="en-GB" sz="2000" dirty="0" err="1"/>
              <a:t>sqrt</a:t>
            </a:r>
            <a:r>
              <a:rPr lang="en-GB" sz="2000" dirty="0"/>
              <a:t>(</a:t>
            </a:r>
            <a:r>
              <a:rPr lang="en-GB" sz="2000" i="1" dirty="0"/>
              <a:t>x</a:t>
            </a:r>
            <a:r>
              <a:rPr lang="en-GB" sz="2000" dirty="0"/>
              <a:t>) – that's </a:t>
            </a:r>
            <a:r>
              <a:rPr lang="en-GB" sz="2000" i="1" dirty="0"/>
              <a:t>x</a:t>
            </a:r>
            <a:r>
              <a:rPr lang="en-GB" sz="2000" dirty="0"/>
              <a:t>&lt;1 and </a:t>
            </a:r>
            <a:r>
              <a:rPr lang="en-GB" sz="2000" i="1" dirty="0"/>
              <a:t>x</a:t>
            </a:r>
            <a:r>
              <a:rPr lang="en-GB" sz="2000" dirty="0"/>
              <a:t>&gt;1 (and </a:t>
            </a:r>
            <a:r>
              <a:rPr lang="en-GB" sz="2000" i="1" dirty="0"/>
              <a:t>x</a:t>
            </a:r>
            <a:r>
              <a:rPr lang="en-GB" sz="2000" dirty="0"/>
              <a:t>=1)</a:t>
            </a:r>
          </a:p>
          <a:p>
            <a:pPr marL="914400" lvl="2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Specific tests: say x = -1, 0, 0.5, 1, 4</a:t>
            </a:r>
            <a:r>
              <a:rPr lang="en-GB" sz="2000" dirty="0"/>
              <a:t> (probably want more)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34613272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Pragmatics: Regression Testing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800600"/>
          </a:xfrm>
        </p:spPr>
        <p:txBody>
          <a:bodyPr>
            <a:normAutofit/>
          </a:bodyPr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solidFill>
                  <a:schemeClr val="accent6"/>
                </a:solidFill>
              </a:rPr>
              <a:t>Whenever you find a bug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/>
              <a:t>store the input that elicited that bug, plus the correct output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solidFill>
                  <a:srgbClr val="009900"/>
                </a:solidFill>
              </a:rPr>
              <a:t>add these to the test suite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/>
              <a:t>verify that the test suite </a:t>
            </a:r>
            <a:r>
              <a:rPr lang="en-GB" sz="2000" b="1" dirty="0"/>
              <a:t>fails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/>
              <a:t>fix the bug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/>
              <a:t>verify the fix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endParaRPr lang="en-GB" sz="600" dirty="0"/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solidFill>
                  <a:schemeClr val="accent6"/>
                </a:solidFill>
              </a:rPr>
              <a:t>Ensures that your fix solves the problem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/>
              <a:t>don’t add a test that succeeded to begin with!</a:t>
            </a:r>
          </a:p>
          <a:p>
            <a:pPr lvl="2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US" sz="2000" dirty="0"/>
              <a:t>another reason to try to write tests before coding</a:t>
            </a:r>
            <a:endParaRPr lang="en-GB" sz="2000" dirty="0"/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>
                <a:solidFill>
                  <a:schemeClr val="accent6"/>
                </a:solidFill>
              </a:rPr>
              <a:t>Protects against reversions that reintroduce bug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en-GB" sz="2000" dirty="0"/>
              <a:t>it happened at least once, and it might happen again</a:t>
            </a:r>
            <a:br>
              <a:rPr lang="en-GB" sz="2000" dirty="0"/>
            </a:br>
            <a:r>
              <a:rPr lang="en-GB" sz="2000" dirty="0"/>
              <a:t>(especially when trying to change the code in the future)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138955735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sz="3200" dirty="0"/>
              <a:t>How many tests is enough?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 eaLnBrk="1">
              <a:buNone/>
            </a:pPr>
            <a:r>
              <a:rPr lang="en-US" sz="2000" dirty="0"/>
              <a:t>Correct goal should use </a:t>
            </a:r>
            <a:r>
              <a:rPr lang="en-US" sz="2000" b="1" dirty="0"/>
              <a:t>revealing subdomains</a:t>
            </a:r>
            <a:r>
              <a:rPr lang="en-US" sz="2000" dirty="0"/>
              <a:t>:</a:t>
            </a:r>
          </a:p>
          <a:p>
            <a:pPr lvl="1" eaLnBrk="1"/>
            <a:r>
              <a:rPr lang="en-US" sz="2000" dirty="0"/>
              <a:t>one from each subdomain</a:t>
            </a:r>
          </a:p>
          <a:p>
            <a:pPr lvl="1" eaLnBrk="1"/>
            <a:r>
              <a:rPr lang="en-US" sz="2000" dirty="0"/>
              <a:t>along the boundaries of each subdomain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6E4DB08-B316-1A44-BDF1-8ED4EDC021A8}"/>
              </a:ext>
            </a:extLst>
          </p:cNvPr>
          <p:cNvGrpSpPr/>
          <p:nvPr/>
        </p:nvGrpSpPr>
        <p:grpSpPr>
          <a:xfrm>
            <a:off x="3232421" y="3505200"/>
            <a:ext cx="2831557" cy="2049297"/>
            <a:chOff x="5822314" y="2107496"/>
            <a:chExt cx="3174760" cy="2320549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16193627-19B2-B647-AA1A-A27741BE5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2314" y="2107496"/>
              <a:ext cx="3174760" cy="2320549"/>
            </a:xfrm>
            <a:prstGeom prst="rect">
              <a:avLst/>
            </a:prstGeom>
            <a:solidFill>
              <a:srgbClr val="99FFCC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grpSp>
          <p:nvGrpSpPr>
            <p:cNvPr id="8" name="Group 5">
              <a:extLst>
                <a:ext uri="{FF2B5EF4-FFF2-40B4-BE49-F238E27FC236}">
                  <a16:creationId xmlns:a16="http://schemas.microsoft.com/office/drawing/2014/main" id="{DF90825F-2C07-F348-82B1-2B1922AE21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22314" y="2107496"/>
              <a:ext cx="3174760" cy="2320549"/>
              <a:chOff x="4080" y="1248"/>
              <a:chExt cx="1488" cy="1152"/>
            </a:xfrm>
          </p:grpSpPr>
          <p:sp>
            <p:nvSpPr>
              <p:cNvPr id="29" name="Freeform 6">
                <a:extLst>
                  <a:ext uri="{FF2B5EF4-FFF2-40B4-BE49-F238E27FC236}">
                    <a16:creationId xmlns:a16="http://schemas.microsoft.com/office/drawing/2014/main" id="{31C79EEA-992D-B046-8A67-302E4A7FA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" y="1248"/>
                <a:ext cx="648" cy="1152"/>
              </a:xfrm>
              <a:custGeom>
                <a:avLst/>
                <a:gdLst>
                  <a:gd name="T0" fmla="*/ 192 w 648"/>
                  <a:gd name="T1" fmla="*/ 0 h 1152"/>
                  <a:gd name="T2" fmla="*/ 0 w 648"/>
                  <a:gd name="T3" fmla="*/ 528 h 1152"/>
                  <a:gd name="T4" fmla="*/ 192 w 648"/>
                  <a:gd name="T5" fmla="*/ 864 h 1152"/>
                  <a:gd name="T6" fmla="*/ 576 w 648"/>
                  <a:gd name="T7" fmla="*/ 1008 h 1152"/>
                  <a:gd name="T8" fmla="*/ 624 w 648"/>
                  <a:gd name="T9" fmla="*/ 1152 h 1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8"/>
                  <a:gd name="T16" fmla="*/ 0 h 1152"/>
                  <a:gd name="T17" fmla="*/ 648 w 648"/>
                  <a:gd name="T18" fmla="*/ 1152 h 1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8" h="1152">
                    <a:moveTo>
                      <a:pt x="192" y="0"/>
                    </a:moveTo>
                    <a:cubicBezTo>
                      <a:pt x="96" y="192"/>
                      <a:pt x="0" y="384"/>
                      <a:pt x="0" y="528"/>
                    </a:cubicBezTo>
                    <a:cubicBezTo>
                      <a:pt x="0" y="672"/>
                      <a:pt x="96" y="784"/>
                      <a:pt x="192" y="864"/>
                    </a:cubicBezTo>
                    <a:cubicBezTo>
                      <a:pt x="288" y="944"/>
                      <a:pt x="504" y="960"/>
                      <a:pt x="576" y="1008"/>
                    </a:cubicBezTo>
                    <a:cubicBezTo>
                      <a:pt x="648" y="1056"/>
                      <a:pt x="616" y="1128"/>
                      <a:pt x="624" y="1152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7">
                <a:extLst>
                  <a:ext uri="{FF2B5EF4-FFF2-40B4-BE49-F238E27FC236}">
                    <a16:creationId xmlns:a16="http://schemas.microsoft.com/office/drawing/2014/main" id="{D2E834DB-5084-E941-8E88-A0B2A61DC9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0" y="1728"/>
                <a:ext cx="1488" cy="336"/>
              </a:xfrm>
              <a:custGeom>
                <a:avLst/>
                <a:gdLst>
                  <a:gd name="T0" fmla="*/ 0 w 1488"/>
                  <a:gd name="T1" fmla="*/ 288 h 336"/>
                  <a:gd name="T2" fmla="*/ 48 w 1488"/>
                  <a:gd name="T3" fmla="*/ 288 h 336"/>
                  <a:gd name="T4" fmla="*/ 288 w 1488"/>
                  <a:gd name="T5" fmla="*/ 48 h 336"/>
                  <a:gd name="T6" fmla="*/ 576 w 1488"/>
                  <a:gd name="T7" fmla="*/ 336 h 336"/>
                  <a:gd name="T8" fmla="*/ 1056 w 1488"/>
                  <a:gd name="T9" fmla="*/ 48 h 336"/>
                  <a:gd name="T10" fmla="*/ 1488 w 1488"/>
                  <a:gd name="T11" fmla="*/ 48 h 3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88"/>
                  <a:gd name="T19" fmla="*/ 0 h 336"/>
                  <a:gd name="T20" fmla="*/ 1488 w 1488"/>
                  <a:gd name="T21" fmla="*/ 336 h 3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88" h="336">
                    <a:moveTo>
                      <a:pt x="0" y="288"/>
                    </a:moveTo>
                    <a:cubicBezTo>
                      <a:pt x="0" y="308"/>
                      <a:pt x="0" y="328"/>
                      <a:pt x="48" y="288"/>
                    </a:cubicBezTo>
                    <a:cubicBezTo>
                      <a:pt x="96" y="248"/>
                      <a:pt x="200" y="40"/>
                      <a:pt x="288" y="48"/>
                    </a:cubicBezTo>
                    <a:cubicBezTo>
                      <a:pt x="376" y="56"/>
                      <a:pt x="448" y="336"/>
                      <a:pt x="576" y="336"/>
                    </a:cubicBezTo>
                    <a:cubicBezTo>
                      <a:pt x="704" y="336"/>
                      <a:pt x="904" y="96"/>
                      <a:pt x="1056" y="48"/>
                    </a:cubicBezTo>
                    <a:cubicBezTo>
                      <a:pt x="1208" y="0"/>
                      <a:pt x="1348" y="24"/>
                      <a:pt x="1488" y="48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8">
                <a:extLst>
                  <a:ext uri="{FF2B5EF4-FFF2-40B4-BE49-F238E27FC236}">
                    <a16:creationId xmlns:a16="http://schemas.microsoft.com/office/drawing/2014/main" id="{E8F37590-7D6C-1F45-8704-838CE45A53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6" y="1248"/>
                <a:ext cx="328" cy="528"/>
              </a:xfrm>
              <a:custGeom>
                <a:avLst/>
                <a:gdLst>
                  <a:gd name="T0" fmla="*/ 48 w 328"/>
                  <a:gd name="T1" fmla="*/ 528 h 528"/>
                  <a:gd name="T2" fmla="*/ 0 w 328"/>
                  <a:gd name="T3" fmla="*/ 384 h 528"/>
                  <a:gd name="T4" fmla="*/ 48 w 328"/>
                  <a:gd name="T5" fmla="*/ 240 h 528"/>
                  <a:gd name="T6" fmla="*/ 288 w 328"/>
                  <a:gd name="T7" fmla="*/ 144 h 528"/>
                  <a:gd name="T8" fmla="*/ 288 w 328"/>
                  <a:gd name="T9" fmla="*/ 0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528"/>
                  <a:gd name="T17" fmla="*/ 328 w 328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528">
                    <a:moveTo>
                      <a:pt x="48" y="528"/>
                    </a:moveTo>
                    <a:cubicBezTo>
                      <a:pt x="24" y="480"/>
                      <a:pt x="0" y="432"/>
                      <a:pt x="0" y="384"/>
                    </a:cubicBezTo>
                    <a:cubicBezTo>
                      <a:pt x="0" y="336"/>
                      <a:pt x="0" y="280"/>
                      <a:pt x="48" y="240"/>
                    </a:cubicBezTo>
                    <a:cubicBezTo>
                      <a:pt x="96" y="200"/>
                      <a:pt x="248" y="184"/>
                      <a:pt x="288" y="144"/>
                    </a:cubicBezTo>
                    <a:cubicBezTo>
                      <a:pt x="328" y="104"/>
                      <a:pt x="308" y="52"/>
                      <a:pt x="288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30">
              <a:extLst>
                <a:ext uri="{FF2B5EF4-FFF2-40B4-BE49-F238E27FC236}">
                  <a16:creationId xmlns:a16="http://schemas.microsoft.com/office/drawing/2014/main" id="{9A6F3D6B-D67E-744C-9C58-87F31F2893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21606" y="2180295"/>
              <a:ext cx="2460295" cy="1976498"/>
              <a:chOff x="4845" y="1464"/>
              <a:chExt cx="1153" cy="981"/>
            </a:xfrm>
          </p:grpSpPr>
          <p:sp>
            <p:nvSpPr>
              <p:cNvPr id="17" name="Oval 10">
                <a:extLst>
                  <a:ext uri="{FF2B5EF4-FFF2-40B4-BE49-F238E27FC236}">
                    <a16:creationId xmlns:a16="http://schemas.microsoft.com/office/drawing/2014/main" id="{D49D4080-CAC2-3B41-B766-92D49F70E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9" y="1623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Oval 11">
                <a:extLst>
                  <a:ext uri="{FF2B5EF4-FFF2-40B4-BE49-F238E27FC236}">
                    <a16:creationId xmlns:a16="http://schemas.microsoft.com/office/drawing/2014/main" id="{3BF0B818-4EA6-A247-9C71-4E13AAFCF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2" y="1926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12">
                <a:extLst>
                  <a:ext uri="{FF2B5EF4-FFF2-40B4-BE49-F238E27FC236}">
                    <a16:creationId xmlns:a16="http://schemas.microsoft.com/office/drawing/2014/main" id="{AB87EED1-7932-F544-A2E2-D7A877C344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0" y="1719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3">
                <a:extLst>
                  <a:ext uri="{FF2B5EF4-FFF2-40B4-BE49-F238E27FC236}">
                    <a16:creationId xmlns:a16="http://schemas.microsoft.com/office/drawing/2014/main" id="{26405F5C-A938-A746-A794-4E8F3B578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2" y="2301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14">
                <a:extLst>
                  <a:ext uri="{FF2B5EF4-FFF2-40B4-BE49-F238E27FC236}">
                    <a16:creationId xmlns:a16="http://schemas.microsoft.com/office/drawing/2014/main" id="{6275472B-1C21-024B-8EE1-C955B866B2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5" y="1950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15">
                <a:extLst>
                  <a:ext uri="{FF2B5EF4-FFF2-40B4-BE49-F238E27FC236}">
                    <a16:creationId xmlns:a16="http://schemas.microsoft.com/office/drawing/2014/main" id="{39FB2717-D904-CF42-8899-77ABF77B8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5" y="1854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16">
                <a:extLst>
                  <a:ext uri="{FF2B5EF4-FFF2-40B4-BE49-F238E27FC236}">
                    <a16:creationId xmlns:a16="http://schemas.microsoft.com/office/drawing/2014/main" id="{0AA264BC-9EDE-D34C-B082-A210C90EB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94" y="2349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17">
                <a:extLst>
                  <a:ext uri="{FF2B5EF4-FFF2-40B4-BE49-F238E27FC236}">
                    <a16:creationId xmlns:a16="http://schemas.microsoft.com/office/drawing/2014/main" id="{2A6886B1-90BF-BC41-BDDC-51B0D633E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0" y="1464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18">
                <a:extLst>
                  <a:ext uri="{FF2B5EF4-FFF2-40B4-BE49-F238E27FC236}">
                    <a16:creationId xmlns:a16="http://schemas.microsoft.com/office/drawing/2014/main" id="{8B625709-16B6-FE4D-9A54-2FFEC36D6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02" y="1830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Oval 19">
                <a:extLst>
                  <a:ext uri="{FF2B5EF4-FFF2-40B4-BE49-F238E27FC236}">
                    <a16:creationId xmlns:a16="http://schemas.microsoft.com/office/drawing/2014/main" id="{D375A719-270C-C142-ABC9-6B151B89A9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02" y="1926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Oval 20">
                <a:extLst>
                  <a:ext uri="{FF2B5EF4-FFF2-40B4-BE49-F238E27FC236}">
                    <a16:creationId xmlns:a16="http://schemas.microsoft.com/office/drawing/2014/main" id="{041E459E-F429-7949-9064-06E4016B01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1" y="2073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1">
                <a:extLst>
                  <a:ext uri="{FF2B5EF4-FFF2-40B4-BE49-F238E27FC236}">
                    <a16:creationId xmlns:a16="http://schemas.microsoft.com/office/drawing/2014/main" id="{FCD5F7F6-CB62-D046-9535-833AA35D0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2" y="1938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29">
              <a:extLst>
                <a:ext uri="{FF2B5EF4-FFF2-40B4-BE49-F238E27FC236}">
                  <a16:creationId xmlns:a16="http://schemas.microsoft.com/office/drawing/2014/main" id="{72B49E7C-0421-F746-AB90-3D3A144E1B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22314" y="2107496"/>
              <a:ext cx="3174760" cy="2320549"/>
              <a:chOff x="4614" y="1422"/>
              <a:chExt cx="1488" cy="1152"/>
            </a:xfrm>
          </p:grpSpPr>
          <p:sp>
            <p:nvSpPr>
              <p:cNvPr id="11" name="Oval 23">
                <a:extLst>
                  <a:ext uri="{FF2B5EF4-FFF2-40B4-BE49-F238E27FC236}">
                    <a16:creationId xmlns:a16="http://schemas.microsoft.com/office/drawing/2014/main" id="{D66B6218-4146-2D45-99C1-F4FC6F44D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42" y="1422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Oval 24">
                <a:extLst>
                  <a:ext uri="{FF2B5EF4-FFF2-40B4-BE49-F238E27FC236}">
                    <a16:creationId xmlns:a16="http://schemas.microsoft.com/office/drawing/2014/main" id="{E0AB459D-5E72-D546-8129-9CC0CE466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98" y="2205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Oval 25">
                <a:extLst>
                  <a:ext uri="{FF2B5EF4-FFF2-40B4-BE49-F238E27FC236}">
                    <a16:creationId xmlns:a16="http://schemas.microsoft.com/office/drawing/2014/main" id="{67AE5571-AD57-1540-896F-C35B1BA1F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4" y="1623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Oval 26">
                <a:extLst>
                  <a:ext uri="{FF2B5EF4-FFF2-40B4-BE49-F238E27FC236}">
                    <a16:creationId xmlns:a16="http://schemas.microsoft.com/office/drawing/2014/main" id="{2478493A-B4D4-D84B-9AF8-A104B65294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1" y="2478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Oval 27">
                <a:extLst>
                  <a:ext uri="{FF2B5EF4-FFF2-40B4-BE49-F238E27FC236}">
                    <a16:creationId xmlns:a16="http://schemas.microsoft.com/office/drawing/2014/main" id="{1FA16073-A2ED-DF4A-8BB1-8806177AC8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4" y="2349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Oval 28">
                <a:extLst>
                  <a:ext uri="{FF2B5EF4-FFF2-40B4-BE49-F238E27FC236}">
                    <a16:creationId xmlns:a16="http://schemas.microsoft.com/office/drawing/2014/main" id="{DBD3C645-E949-AB45-B74A-6925CACFA3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6" y="1671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2084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sz="3200" dirty="0"/>
              <a:t>How many tests is enough?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 eaLnBrk="1">
              <a:buNone/>
            </a:pPr>
            <a:r>
              <a:rPr lang="en-US" sz="2000" dirty="0"/>
              <a:t>Common goal is to achieve high </a:t>
            </a:r>
            <a:r>
              <a:rPr lang="en-US" sz="2000" b="1" dirty="0"/>
              <a:t>code coverage</a:t>
            </a:r>
            <a:r>
              <a:rPr lang="en-US" sz="2000" dirty="0"/>
              <a:t>:</a:t>
            </a:r>
          </a:p>
          <a:p>
            <a:pPr lvl="1" eaLnBrk="1"/>
            <a:r>
              <a:rPr lang="en-US" sz="2000" dirty="0"/>
              <a:t>ensure test suite covers (executes) all the program</a:t>
            </a:r>
          </a:p>
          <a:p>
            <a:pPr lvl="1" eaLnBrk="1"/>
            <a:r>
              <a:rPr lang="en-US" sz="2000" dirty="0"/>
              <a:t>assess quality of test suite with % </a:t>
            </a:r>
            <a:r>
              <a:rPr lang="en-US" sz="2000" i="1" dirty="0">
                <a:solidFill>
                  <a:schemeClr val="accent6"/>
                </a:solidFill>
              </a:rPr>
              <a:t>coverage</a:t>
            </a:r>
          </a:p>
          <a:p>
            <a:pPr lvl="2" eaLnBrk="1"/>
            <a:r>
              <a:rPr lang="en-US" sz="2000" dirty="0"/>
              <a:t>tools to measure this for you</a:t>
            </a:r>
          </a:p>
          <a:p>
            <a:pPr marL="457200" lvl="1" indent="0" eaLnBrk="1">
              <a:buNone/>
            </a:pPr>
            <a:endParaRPr lang="en-US" sz="2000" dirty="0"/>
          </a:p>
          <a:p>
            <a:pPr marL="0" indent="0" eaLnBrk="1">
              <a:buNone/>
            </a:pPr>
            <a:r>
              <a:rPr lang="en-US" sz="2000" i="1" dirty="0"/>
              <a:t>Assumption</a:t>
            </a:r>
            <a:r>
              <a:rPr lang="en-US" sz="2000" dirty="0"/>
              <a:t> implicit in goal:</a:t>
            </a:r>
          </a:p>
          <a:p>
            <a:pPr lvl="1" eaLnBrk="1"/>
            <a:r>
              <a:rPr lang="en-US" sz="2000" dirty="0"/>
              <a:t>if high coverage, then most mistakes discovered</a:t>
            </a:r>
          </a:p>
          <a:p>
            <a:pPr lvl="1" eaLnBrk="1"/>
            <a:r>
              <a:rPr lang="en-US" sz="2000" b="1" dirty="0"/>
              <a:t>far</a:t>
            </a:r>
            <a:r>
              <a:rPr lang="en-US" sz="2000" dirty="0"/>
              <a:t> from perfect but widely used</a:t>
            </a:r>
          </a:p>
          <a:p>
            <a:pPr lvl="1" eaLnBrk="1"/>
            <a:r>
              <a:rPr lang="en-US" sz="2000" dirty="0"/>
              <a:t>low code coverage is certainly bad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375885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6F095-0F7A-DA67-54B6-6137245E5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44FD9-0DE4-4379-DB98-7C9329A09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HW3 due this evening</a:t>
            </a:r>
          </a:p>
          <a:p>
            <a:pPr lvl="1"/>
            <a:endParaRPr lang="en-US" dirty="0"/>
          </a:p>
          <a:p>
            <a:r>
              <a:rPr lang="en-US" dirty="0"/>
              <a:t>HW4 out tonight</a:t>
            </a:r>
          </a:p>
          <a:p>
            <a:pPr lvl="1"/>
            <a:r>
              <a:rPr lang="en-US" dirty="0"/>
              <a:t>write tests for </a:t>
            </a:r>
            <a:r>
              <a:rPr lang="en-US" i="1" dirty="0"/>
              <a:t>some </a:t>
            </a:r>
            <a:r>
              <a:rPr lang="en-US" dirty="0"/>
              <a:t>of the parts</a:t>
            </a:r>
          </a:p>
          <a:p>
            <a:pPr lvl="1"/>
            <a:r>
              <a:rPr lang="en-US" dirty="0"/>
              <a:t>write tests for all the parts in HW5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FA3749-0F46-3A9D-C754-1BB28559C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CSE 331 Spring 2022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44ED3-DA1F-1773-478E-6C6A6B4A5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79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Code coverage: statement coverage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95800"/>
          </a:xfrm>
        </p:spPr>
        <p:txBody>
          <a:bodyPr/>
          <a:lstStyle/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a;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if (a &lt;= b)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r = a;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}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r;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 eaLnBrk="1"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solidFill>
                <a:srgbClr val="000000"/>
              </a:solidFill>
              <a:latin typeface="Courier 10 Pitch" pitchFamily="1" charset="0"/>
            </a:endParaRPr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Consider any test with </a:t>
            </a:r>
            <a:r>
              <a:rPr lang="en-GB" sz="2000" i="1" dirty="0"/>
              <a:t>a ≤ b  </a:t>
            </a:r>
            <a:r>
              <a:rPr lang="en-GB" sz="2000" dirty="0"/>
              <a:t>(e.g.,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min(1,2)</a:t>
            </a:r>
            <a:r>
              <a:rPr lang="en-GB" sz="2000" dirty="0"/>
              <a:t>)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executes every instruction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misses the bug</a:t>
            </a:r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/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chemeClr val="accent6"/>
                </a:solidFill>
              </a:rPr>
              <a:t>Statement </a:t>
            </a:r>
            <a:r>
              <a:rPr lang="en-GB" sz="2000" dirty="0">
                <a:solidFill>
                  <a:schemeClr val="accent6"/>
                </a:solidFill>
              </a:rPr>
              <a:t>coverage</a:t>
            </a:r>
            <a:r>
              <a:rPr lang="en-GB" sz="2000" dirty="0"/>
              <a:t> is not enough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3733386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Code coverage: branch coverage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95800"/>
          </a:xfrm>
        </p:spPr>
        <p:txBody>
          <a:bodyPr/>
          <a:lstStyle/>
          <a:p>
            <a:pPr marL="0" indent="0" eaLnBrk="1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quadrant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 eaLnBrk="1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ans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if (x &gt;= 0)</a:t>
            </a:r>
          </a:p>
          <a:p>
            <a:pPr marL="0" indent="0" eaLnBrk="1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 marL="0" indent="0" eaLnBrk="1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 marL="0" indent="0" eaLnBrk="1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=2;</a:t>
            </a:r>
          </a:p>
          <a:p>
            <a:pPr marL="0" indent="0" eaLnBrk="1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if (y &lt; 0)</a:t>
            </a:r>
          </a:p>
          <a:p>
            <a:pPr marL="0" indent="0" eaLnBrk="1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=4;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Consider two-test suite: (2,-2) and (-2,2).  Misses the bug.</a:t>
            </a:r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chemeClr val="accent6"/>
                </a:solidFill>
              </a:rPr>
              <a:t>Branch coverage</a:t>
            </a:r>
            <a:r>
              <a:rPr lang="en-GB" sz="2000" dirty="0"/>
              <a:t> (all tests “go both ways”) is not enough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here, </a:t>
            </a:r>
            <a:r>
              <a:rPr lang="en-GB" sz="2000" i="1" dirty="0">
                <a:solidFill>
                  <a:schemeClr val="accent2"/>
                </a:solidFill>
              </a:rPr>
              <a:t>path coverage</a:t>
            </a:r>
            <a:r>
              <a:rPr lang="en-GB" sz="2000" dirty="0"/>
              <a:t> is enough (there are 4 paths)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791200" y="1752600"/>
            <a:ext cx="2362200" cy="2209800"/>
            <a:chOff x="6019800" y="1981200"/>
            <a:chExt cx="2362200" cy="2209800"/>
          </a:xfrm>
        </p:grpSpPr>
        <p:sp>
          <p:nvSpPr>
            <p:cNvPr id="11" name="Rectangle 10"/>
            <p:cNvSpPr/>
            <p:nvPr/>
          </p:nvSpPr>
          <p:spPr>
            <a:xfrm>
              <a:off x="6019800" y="1981200"/>
              <a:ext cx="2362200" cy="2209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6172200" y="3200400"/>
              <a:ext cx="1981200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 flipV="1">
              <a:off x="7162800" y="2286000"/>
              <a:ext cx="5080" cy="17526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410960" y="2099608"/>
              <a:ext cx="197104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AutoNum type="arabicPlain" startAt="2"/>
              </a:pPr>
              <a:endParaRPr lang="en-US" dirty="0"/>
            </a:p>
            <a:p>
              <a:pPr marL="457200" indent="-457200">
                <a:buAutoNum type="arabicPlain" startAt="2"/>
              </a:pPr>
              <a:r>
                <a:rPr lang="en-US" dirty="0"/>
                <a:t>       1</a:t>
              </a:r>
            </a:p>
            <a:p>
              <a:pPr marL="457200" indent="-457200">
                <a:buAutoNum type="arabicPlain" startAt="2"/>
              </a:pPr>
              <a:endParaRPr lang="en-US" dirty="0"/>
            </a:p>
            <a:p>
              <a:pPr marL="457200" indent="-457200">
                <a:buAutoNum type="arabicPlain" startAt="2"/>
              </a:pPr>
              <a:endParaRPr lang="en-US" sz="1200" dirty="0"/>
            </a:p>
            <a:p>
              <a:pPr marL="457200" indent="-457200">
                <a:buAutoNum type="arabicPlain" startAt="2"/>
              </a:pPr>
              <a:r>
                <a:rPr lang="en-US" dirty="0"/>
                <a:t>      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63994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Code coverage: path coverage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95800"/>
          </a:xfrm>
        </p:spPr>
        <p:txBody>
          <a:bodyPr/>
          <a:lstStyle/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countPositive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ans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0;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: a)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if (x &gt; 0)</a:t>
            </a:r>
          </a:p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should be </a:t>
            </a:r>
            <a:r>
              <a:rPr lang="en-GB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ans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}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Consider two-test suite: [0,0] and [1].  Misses the bug.</a:t>
            </a:r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Or consider one-test suite: [0,1,0].  Misses the bug.</a:t>
            </a:r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chemeClr val="accent6"/>
                </a:solidFill>
              </a:rPr>
              <a:t>P</a:t>
            </a:r>
            <a:r>
              <a:rPr lang="en-GB" sz="2000" i="1" dirty="0">
                <a:solidFill>
                  <a:schemeClr val="accent2"/>
                </a:solidFill>
              </a:rPr>
              <a:t>ath coverage</a:t>
            </a:r>
            <a:r>
              <a:rPr lang="en-GB" sz="2000" dirty="0"/>
              <a:t> is enough, but </a:t>
            </a:r>
            <a:r>
              <a:rPr lang="en-GB" sz="2000" i="1" dirty="0"/>
              <a:t>no bound</a:t>
            </a:r>
            <a:r>
              <a:rPr lang="en-GB" sz="2000" dirty="0"/>
              <a:t> on path-count!</a:t>
            </a:r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32993162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Code coverage: what is enough?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95800"/>
          </a:xfrm>
        </p:spPr>
        <p:txBody>
          <a:bodyPr/>
          <a:lstStyle/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sumOfThree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a+b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chemeClr val="accent6"/>
                </a:solidFill>
              </a:rPr>
              <a:t>Path coverage</a:t>
            </a:r>
            <a:r>
              <a:rPr lang="en-GB" sz="2000" dirty="0"/>
              <a:t> is not enough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consider test suites where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/>
              <a:t> is always 0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Typically a “moot point” since path coverage is unattainable for realistic programs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do not assume a tested path is correct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even though it is more likely correct than an untested path</a:t>
            </a:r>
          </a:p>
          <a:p>
            <a:pPr lvl="1"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Another example: buggy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abs</a:t>
            </a:r>
            <a:r>
              <a:rPr lang="en-GB" sz="2000" dirty="0"/>
              <a:t> method from earlier in lecture</a:t>
            </a:r>
          </a:p>
          <a:p>
            <a:pPr eaLnBrk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 eaLnBrk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113067941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Varieties of coverage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305800" cy="4876800"/>
          </a:xfrm>
        </p:spPr>
        <p:txBody>
          <a:bodyPr>
            <a:noAutofit/>
          </a:bodyPr>
          <a:lstStyle/>
          <a:p>
            <a:pPr marL="0" indent="0" eaLnBrk="1">
              <a:buNone/>
              <a:defRPr/>
            </a:pPr>
            <a:r>
              <a:rPr lang="en-US" sz="2000" dirty="0">
                <a:solidFill>
                  <a:schemeClr val="accent6"/>
                </a:solidFill>
              </a:rPr>
              <a:t>Various coverage metrics (there are more):</a:t>
            </a:r>
            <a:endParaRPr lang="en-US" sz="2000" dirty="0">
              <a:solidFill>
                <a:srgbClr val="FF0000"/>
              </a:solidFill>
            </a:endParaRPr>
          </a:p>
          <a:p>
            <a:pPr marL="457200" lvl="1" indent="0" eaLnBrk="1">
              <a:buNone/>
              <a:defRPr/>
            </a:pPr>
            <a:r>
              <a:rPr lang="en-US" sz="2000" dirty="0"/>
              <a:t>Statement coverage</a:t>
            </a:r>
          </a:p>
          <a:p>
            <a:pPr marL="457200" lvl="1" indent="0" eaLnBrk="1">
              <a:buNone/>
              <a:defRPr/>
            </a:pPr>
            <a:r>
              <a:rPr lang="en-US" sz="2000" dirty="0"/>
              <a:t>Branch coverage</a:t>
            </a:r>
          </a:p>
          <a:p>
            <a:pPr marL="457200" lvl="1" indent="0" eaLnBrk="1">
              <a:buNone/>
              <a:defRPr/>
            </a:pPr>
            <a:r>
              <a:rPr lang="en-US" sz="2000" i="1" dirty="0"/>
              <a:t>Loop coverage</a:t>
            </a:r>
          </a:p>
          <a:p>
            <a:pPr marL="457200" lvl="1" indent="0" eaLnBrk="1">
              <a:buNone/>
              <a:defRPr/>
            </a:pPr>
            <a:r>
              <a:rPr lang="en-US" sz="2000" i="1" dirty="0"/>
              <a:t>Condition/Decision coverage</a:t>
            </a:r>
          </a:p>
          <a:p>
            <a:pPr marL="457200" lvl="1" indent="0" eaLnBrk="1">
              <a:buNone/>
              <a:defRPr/>
            </a:pPr>
            <a:r>
              <a:rPr lang="en-US" sz="2000" dirty="0"/>
              <a:t>Path coverage</a:t>
            </a:r>
          </a:p>
          <a:p>
            <a:pPr marL="914400" lvl="2" indent="0" eaLnBrk="1">
              <a:buNone/>
              <a:defRPr/>
            </a:pPr>
            <a:endParaRPr lang="en-US" sz="1300" dirty="0"/>
          </a:p>
          <a:p>
            <a:pPr marL="0" indent="0" eaLnBrk="1">
              <a:buNone/>
              <a:defRPr/>
            </a:pPr>
            <a:r>
              <a:rPr lang="en-US" sz="2000" dirty="0">
                <a:solidFill>
                  <a:schemeClr val="accent6"/>
                </a:solidFill>
              </a:rPr>
              <a:t>Limitations of coverage:</a:t>
            </a:r>
          </a:p>
          <a:p>
            <a:pPr marL="579877" indent="-457200" eaLnBrk="1">
              <a:buFont typeface="+mj-lt"/>
              <a:buAutoNum type="arabicPeriod"/>
              <a:defRPr/>
            </a:pPr>
            <a:r>
              <a:rPr lang="en-US" sz="2000" dirty="0"/>
              <a:t>100% coverage is not always a reasonable target</a:t>
            </a:r>
          </a:p>
          <a:p>
            <a:pPr marL="979927" lvl="1" indent="-457200" eaLnBrk="1">
              <a:defRPr/>
            </a:pPr>
            <a:r>
              <a:rPr lang="en-US" sz="2000" dirty="0"/>
              <a:t>may be </a:t>
            </a:r>
            <a:r>
              <a:rPr lang="en-US" sz="2000" i="1" dirty="0">
                <a:solidFill>
                  <a:schemeClr val="accent6"/>
                </a:solidFill>
              </a:rPr>
              <a:t>high cost  </a:t>
            </a:r>
            <a:r>
              <a:rPr lang="en-US" sz="2000" dirty="0"/>
              <a:t>to approach 100%</a:t>
            </a:r>
          </a:p>
          <a:p>
            <a:pPr marL="579877" indent="-457200" eaLnBrk="1">
              <a:buFont typeface="+mj-lt"/>
              <a:buAutoNum type="arabicPeriod"/>
              <a:defRPr/>
            </a:pPr>
            <a:r>
              <a:rPr lang="en-US" sz="2000" dirty="0"/>
              <a:t>Coverage is </a:t>
            </a:r>
            <a:r>
              <a:rPr lang="en-US" sz="2000" i="1" dirty="0">
                <a:solidFill>
                  <a:schemeClr val="accent6"/>
                </a:solidFill>
              </a:rPr>
              <a:t>just a heuristic</a:t>
            </a:r>
            <a:endParaRPr lang="en-US" sz="2000" dirty="0"/>
          </a:p>
          <a:p>
            <a:pPr marL="979927" lvl="1" indent="-457200" eaLnBrk="1">
              <a:defRPr/>
            </a:pPr>
            <a:r>
              <a:rPr lang="en-US" sz="2000" dirty="0"/>
              <a:t>we really want the revealing subdomains for the errors present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4953000" y="2057400"/>
            <a:ext cx="458064" cy="1752599"/>
          </a:xfrm>
          <a:prstGeom prst="downArrow">
            <a:avLst>
              <a:gd name="adj1" fmla="val 50000"/>
              <a:gd name="adj2" fmla="val 10817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562600" y="1980335"/>
            <a:ext cx="1752600" cy="163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91430" tIns="45715" rIns="91430" bIns="45715">
            <a:spAutoFit/>
          </a:bodyPr>
          <a:lstStyle>
            <a:lvl1pPr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dirty="0">
                <a:latin typeface="Arial" charset="0"/>
              </a:rPr>
              <a:t>increasing</a:t>
            </a:r>
          </a:p>
          <a:p>
            <a:r>
              <a:rPr lang="en-US" sz="2000" dirty="0">
                <a:latin typeface="Arial" charset="0"/>
              </a:rPr>
              <a:t>number of</a:t>
            </a:r>
          </a:p>
          <a:p>
            <a:r>
              <a:rPr lang="en-US" sz="2000" dirty="0">
                <a:latin typeface="Arial" charset="0"/>
              </a:rPr>
              <a:t>test cases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required</a:t>
            </a:r>
          </a:p>
          <a:p>
            <a:r>
              <a:rPr lang="en-US" sz="2000" dirty="0">
                <a:latin typeface="Arial" charset="0"/>
              </a:rPr>
              <a:t>(generally)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4203782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Heuristics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r>
              <a:rPr lang="en-GB" sz="2000" dirty="0"/>
              <a:t>Split subdomains on boundaries appearing in the specification</a:t>
            </a:r>
          </a:p>
          <a:p>
            <a:r>
              <a:rPr lang="en-GB" sz="2000" dirty="0"/>
              <a:t>Split subdomains on boundaries appearing in the implementation</a:t>
            </a:r>
          </a:p>
          <a:p>
            <a:r>
              <a:rPr lang="en-GB" sz="2000" dirty="0"/>
              <a:t>Test examples on the boundaries</a:t>
            </a:r>
          </a:p>
          <a:p>
            <a:r>
              <a:rPr lang="en-GB" sz="2000" dirty="0"/>
              <a:t>Test special cases like nulls, 0, etc.</a:t>
            </a:r>
          </a:p>
          <a:p>
            <a:r>
              <a:rPr lang="en-GB" sz="2000" dirty="0"/>
              <a:t>Test any cases that caused bugs before (to avoid regression)</a:t>
            </a:r>
          </a:p>
          <a:p>
            <a:r>
              <a:rPr lang="en-GB" sz="2000" dirty="0"/>
              <a:t>Make sure tests exercise </a:t>
            </a:r>
            <a:r>
              <a:rPr lang="en-GB" sz="2000" i="1" dirty="0"/>
              <a:t>at least </a:t>
            </a:r>
            <a:r>
              <a:rPr lang="en-GB" sz="2000" dirty="0"/>
              <a:t>every branch &amp; statement</a:t>
            </a:r>
          </a:p>
          <a:p>
            <a:pPr marL="0" indent="0">
              <a:buNone/>
            </a:pPr>
            <a:endParaRPr lang="en-GB" sz="20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accent6"/>
                </a:solidFill>
              </a:rPr>
              <a:t>On the other hand, don't confuse </a:t>
            </a:r>
            <a:r>
              <a:rPr lang="en-GB" sz="2000" i="1" dirty="0">
                <a:solidFill>
                  <a:schemeClr val="accent6"/>
                </a:solidFill>
              </a:rPr>
              <a:t>volume</a:t>
            </a:r>
            <a:r>
              <a:rPr lang="en-GB" sz="2000" dirty="0">
                <a:solidFill>
                  <a:schemeClr val="accent6"/>
                </a:solidFill>
              </a:rPr>
              <a:t> with </a:t>
            </a:r>
            <a:r>
              <a:rPr lang="en-GB" sz="2000" i="1" dirty="0">
                <a:solidFill>
                  <a:schemeClr val="accent6"/>
                </a:solidFill>
              </a:rPr>
              <a:t>quality</a:t>
            </a:r>
            <a:r>
              <a:rPr lang="en-GB" sz="2000" dirty="0">
                <a:solidFill>
                  <a:schemeClr val="accent6"/>
                </a:solidFill>
              </a:rPr>
              <a:t> of tests</a:t>
            </a:r>
          </a:p>
          <a:p>
            <a:pPr lvl="1"/>
            <a:r>
              <a:rPr lang="en-GB" sz="2000" dirty="0"/>
              <a:t>look for revealing subdomains</a:t>
            </a:r>
          </a:p>
          <a:p>
            <a:pPr lvl="1"/>
            <a:r>
              <a:rPr lang="en-GB" sz="2000" dirty="0"/>
              <a:t>want tests in every revealing subdomain not </a:t>
            </a:r>
            <a:r>
              <a:rPr lang="en-GB" sz="2000" b="1" dirty="0"/>
              <a:t>just </a:t>
            </a:r>
            <a:r>
              <a:rPr lang="en-GB" sz="2000" dirty="0"/>
              <a:t>lots of tests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220160271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95800"/>
          </a:xfrm>
        </p:spPr>
        <p:txBody>
          <a:bodyPr/>
          <a:lstStyle/>
          <a:p>
            <a:r>
              <a:rPr lang="en-US" sz="2000" dirty="0"/>
              <a:t>Modern development ecosystems have built-in support for testing</a:t>
            </a:r>
          </a:p>
          <a:p>
            <a:endParaRPr lang="en-US" sz="1600" dirty="0"/>
          </a:p>
          <a:p>
            <a:r>
              <a:rPr lang="en-US" sz="2000" dirty="0"/>
              <a:t>Your homework introduces you to Junit</a:t>
            </a:r>
          </a:p>
          <a:p>
            <a:pPr lvl="1"/>
            <a:r>
              <a:rPr lang="en-US" sz="2000" dirty="0"/>
              <a:t>standard framework for testing in Java</a:t>
            </a:r>
          </a:p>
          <a:p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2000" dirty="0"/>
              <a:t>Continuous integration</a:t>
            </a:r>
          </a:p>
          <a:p>
            <a:pPr marL="742950" lvl="2" indent="-342900">
              <a:buFont typeface="System Font Regular"/>
              <a:buChar char="–"/>
            </a:pPr>
            <a:r>
              <a:rPr lang="en-US" sz="2000" dirty="0"/>
              <a:t>ensure tests pass </a:t>
            </a:r>
            <a:r>
              <a:rPr lang="en-US" sz="2000" b="1" dirty="0"/>
              <a:t>before</a:t>
            </a:r>
            <a:r>
              <a:rPr lang="en-US" sz="2000" dirty="0"/>
              <a:t> code is submitted</a:t>
            </a:r>
          </a:p>
          <a:p>
            <a:pPr lvl="1"/>
            <a:endParaRPr lang="en-US" sz="1600" dirty="0"/>
          </a:p>
          <a:p>
            <a:r>
              <a:rPr lang="en-US" sz="2000" dirty="0"/>
              <a:t>You will see more sophisticated tools in industry</a:t>
            </a:r>
          </a:p>
          <a:p>
            <a:pPr lvl="1"/>
            <a:r>
              <a:rPr lang="en-US" sz="2000" dirty="0"/>
              <a:t>libraries for creating mock implementations of other modules</a:t>
            </a:r>
          </a:p>
          <a:p>
            <a:pPr lvl="1"/>
            <a:r>
              <a:rPr lang="en-US" sz="2000" dirty="0"/>
              <a:t>automated tools to test on every platform</a:t>
            </a:r>
          </a:p>
          <a:p>
            <a:pPr lvl="1"/>
            <a:r>
              <a:rPr lang="en-US" sz="2000" dirty="0"/>
              <a:t>automated tools to find severe bugs (using AI)</a:t>
            </a:r>
          </a:p>
          <a:p>
            <a:pPr lvl="1"/>
            <a:r>
              <a:rPr lang="is-IS" sz="2000" dirty="0"/>
              <a:t>…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143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Testing Tips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Write tests both </a:t>
            </a:r>
            <a:r>
              <a:rPr lang="en-GB" sz="2000" b="1" dirty="0"/>
              <a:t>before</a:t>
            </a:r>
            <a:r>
              <a:rPr lang="en-GB" sz="2000" dirty="0"/>
              <a:t> and </a:t>
            </a:r>
            <a:r>
              <a:rPr lang="en-GB" sz="2000" b="1" dirty="0"/>
              <a:t>after</a:t>
            </a:r>
            <a:r>
              <a:rPr lang="en-GB" sz="2000" dirty="0"/>
              <a:t> you write the code</a:t>
            </a:r>
          </a:p>
          <a:p>
            <a:pPr lvl="1"/>
            <a:r>
              <a:rPr lang="en-GB" sz="2000" dirty="0"/>
              <a:t>(only clear-box tests need to come afterward)</a:t>
            </a:r>
          </a:p>
          <a:p>
            <a:pPr lvl="1"/>
            <a:endParaRPr lang="en-GB" sz="2000" dirty="0"/>
          </a:p>
          <a:p>
            <a:r>
              <a:rPr lang="en-GB" sz="2000" dirty="0"/>
              <a:t>Be systematic: think through revealing subdomains &amp; test </a:t>
            </a:r>
            <a:r>
              <a:rPr lang="en-GB" sz="2000" b="1" dirty="0"/>
              <a:t>each one</a:t>
            </a:r>
          </a:p>
          <a:p>
            <a:endParaRPr lang="en-GB" sz="2000" dirty="0"/>
          </a:p>
          <a:p>
            <a:r>
              <a:rPr lang="en-GB" sz="2000" dirty="0"/>
              <a:t>Test your tests</a:t>
            </a:r>
          </a:p>
          <a:p>
            <a:pPr lvl="1"/>
            <a:r>
              <a:rPr lang="en-GB" sz="2000" dirty="0"/>
              <a:t>try putting a bug in to make sure the test catches it</a:t>
            </a:r>
          </a:p>
          <a:p>
            <a:endParaRPr lang="en-GB" sz="2000" dirty="0"/>
          </a:p>
          <a:p>
            <a:r>
              <a:rPr lang="en-GB" sz="2000" dirty="0"/>
              <a:t>Test code is different from regular code</a:t>
            </a:r>
          </a:p>
          <a:p>
            <a:pPr lvl="1"/>
            <a:r>
              <a:rPr lang="en-GB" sz="2000" dirty="0"/>
              <a:t>changeability is less important; </a:t>
            </a:r>
            <a:r>
              <a:rPr lang="en-GB" sz="2000" b="1" dirty="0"/>
              <a:t>correctness</a:t>
            </a:r>
            <a:r>
              <a:rPr lang="en-GB" sz="2000" dirty="0"/>
              <a:t> is more important</a:t>
            </a:r>
          </a:p>
          <a:p>
            <a:pPr lvl="1"/>
            <a:r>
              <a:rPr lang="en-GB" sz="2000" dirty="0"/>
              <a:t>do not write </a:t>
            </a:r>
            <a:r>
              <a:rPr lang="en-GB" sz="2000" b="1" dirty="0"/>
              <a:t>any test code</a:t>
            </a:r>
            <a:r>
              <a:rPr lang="en-GB" sz="2000" dirty="0"/>
              <a:t> that is not obviously correct</a:t>
            </a:r>
          </a:p>
          <a:p>
            <a:pPr lvl="2"/>
            <a:r>
              <a:rPr lang="en-GB" sz="2000" dirty="0"/>
              <a:t>otherwise, you need to test that code too!</a:t>
            </a:r>
          </a:p>
          <a:p>
            <a:pPr lvl="2"/>
            <a:r>
              <a:rPr lang="en-GB" sz="2000" dirty="0"/>
              <a:t>unlike in regular code, it’s </a:t>
            </a:r>
            <a:r>
              <a:rPr lang="en-GB" sz="2000" i="1" dirty="0"/>
              <a:t>okay</a:t>
            </a:r>
            <a:r>
              <a:rPr lang="en-GB" sz="2000" dirty="0"/>
              <a:t> to repeat yourself in tests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25855299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is </a:t>
            </a:r>
            <a:r>
              <a:rPr lang="en-US" i="1" dirty="0"/>
              <a:t>essential</a:t>
            </a:r>
            <a:r>
              <a:rPr lang="en-US" dirty="0"/>
              <a:t> but difficult</a:t>
            </a:r>
          </a:p>
          <a:p>
            <a:pPr lvl="1"/>
            <a:r>
              <a:rPr lang="en-US" sz="2000" dirty="0"/>
              <a:t>want set of tests likely to reveal the bugs present</a:t>
            </a:r>
          </a:p>
          <a:p>
            <a:pPr lvl="1"/>
            <a:r>
              <a:rPr lang="en-US" sz="2000" dirty="0"/>
              <a:t>but we don’t know where the bugs are</a:t>
            </a:r>
          </a:p>
          <a:p>
            <a:pPr lvl="1"/>
            <a:endParaRPr lang="en-US" sz="1200" dirty="0"/>
          </a:p>
          <a:p>
            <a:r>
              <a:rPr lang="en-US" dirty="0"/>
              <a:t>Our approach:</a:t>
            </a:r>
          </a:p>
          <a:p>
            <a:pPr lvl="1"/>
            <a:r>
              <a:rPr lang="en-US" sz="2000" dirty="0"/>
              <a:t>split the input space into enough subsets (subdomains)</a:t>
            </a:r>
            <a:br>
              <a:rPr lang="en-US" sz="2000" dirty="0"/>
            </a:br>
            <a:r>
              <a:rPr lang="en-US" sz="2000" dirty="0"/>
              <a:t>such that inputs in each one are likely all correct or incorrect</a:t>
            </a:r>
          </a:p>
          <a:p>
            <a:pPr lvl="1"/>
            <a:r>
              <a:rPr lang="en-US" sz="2000" dirty="0"/>
              <a:t>think carefully through the subdomains you are using</a:t>
            </a:r>
          </a:p>
          <a:p>
            <a:pPr lvl="1"/>
            <a:r>
              <a:rPr lang="en-US" sz="2000" dirty="0"/>
              <a:t>can then take just one example from each subdomain</a:t>
            </a:r>
          </a:p>
          <a:p>
            <a:pPr lvl="1"/>
            <a:endParaRPr lang="en-US" sz="1200" dirty="0"/>
          </a:p>
          <a:p>
            <a:r>
              <a:rPr lang="en-US" dirty="0"/>
              <a:t>Some heuristics are useful for choosing subdomains...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CSE 331 </a:t>
            </a:r>
            <a:r>
              <a:rPr lang="en-US" dirty="0"/>
              <a:t>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09DD008-2B67-B53B-CF14-948AB14E18E7}"/>
              </a:ext>
            </a:extLst>
          </p:cNvPr>
          <p:cNvGrpSpPr/>
          <p:nvPr/>
        </p:nvGrpSpPr>
        <p:grpSpPr>
          <a:xfrm>
            <a:off x="6781800" y="271153"/>
            <a:ext cx="2143395" cy="1658358"/>
            <a:chOff x="6646253" y="2116133"/>
            <a:chExt cx="2143395" cy="1658358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D9DC0852-599A-A7A0-B708-F6E9820D2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6253" y="2116133"/>
              <a:ext cx="2143395" cy="1658358"/>
            </a:xfrm>
            <a:prstGeom prst="rect">
              <a:avLst/>
            </a:prstGeom>
            <a:solidFill>
              <a:srgbClr val="99FFCC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grpSp>
          <p:nvGrpSpPr>
            <p:cNvPr id="8" name="Group 5">
              <a:extLst>
                <a:ext uri="{FF2B5EF4-FFF2-40B4-BE49-F238E27FC236}">
                  <a16:creationId xmlns:a16="http://schemas.microsoft.com/office/drawing/2014/main" id="{CCFE12EB-7B59-CF2E-CE0A-740CA30F45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46253" y="2116133"/>
              <a:ext cx="2143395" cy="1658358"/>
              <a:chOff x="4080" y="1248"/>
              <a:chExt cx="1488" cy="1152"/>
            </a:xfrm>
          </p:grpSpPr>
          <p:sp>
            <p:nvSpPr>
              <p:cNvPr id="15" name="Freeform 6">
                <a:extLst>
                  <a:ext uri="{FF2B5EF4-FFF2-40B4-BE49-F238E27FC236}">
                    <a16:creationId xmlns:a16="http://schemas.microsoft.com/office/drawing/2014/main" id="{6C9280D2-2958-9E4C-83A3-AA3F915BE1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" y="1248"/>
                <a:ext cx="648" cy="1152"/>
              </a:xfrm>
              <a:custGeom>
                <a:avLst/>
                <a:gdLst>
                  <a:gd name="T0" fmla="*/ 192 w 648"/>
                  <a:gd name="T1" fmla="*/ 0 h 1152"/>
                  <a:gd name="T2" fmla="*/ 0 w 648"/>
                  <a:gd name="T3" fmla="*/ 528 h 1152"/>
                  <a:gd name="T4" fmla="*/ 192 w 648"/>
                  <a:gd name="T5" fmla="*/ 864 h 1152"/>
                  <a:gd name="T6" fmla="*/ 576 w 648"/>
                  <a:gd name="T7" fmla="*/ 1008 h 1152"/>
                  <a:gd name="T8" fmla="*/ 624 w 648"/>
                  <a:gd name="T9" fmla="*/ 1152 h 1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8"/>
                  <a:gd name="T16" fmla="*/ 0 h 1152"/>
                  <a:gd name="T17" fmla="*/ 648 w 648"/>
                  <a:gd name="T18" fmla="*/ 1152 h 1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8" h="1152">
                    <a:moveTo>
                      <a:pt x="192" y="0"/>
                    </a:moveTo>
                    <a:cubicBezTo>
                      <a:pt x="96" y="192"/>
                      <a:pt x="0" y="384"/>
                      <a:pt x="0" y="528"/>
                    </a:cubicBezTo>
                    <a:cubicBezTo>
                      <a:pt x="0" y="672"/>
                      <a:pt x="96" y="784"/>
                      <a:pt x="192" y="864"/>
                    </a:cubicBezTo>
                    <a:cubicBezTo>
                      <a:pt x="288" y="944"/>
                      <a:pt x="504" y="960"/>
                      <a:pt x="576" y="1008"/>
                    </a:cubicBezTo>
                    <a:cubicBezTo>
                      <a:pt x="648" y="1056"/>
                      <a:pt x="616" y="1128"/>
                      <a:pt x="624" y="1152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7">
                <a:extLst>
                  <a:ext uri="{FF2B5EF4-FFF2-40B4-BE49-F238E27FC236}">
                    <a16:creationId xmlns:a16="http://schemas.microsoft.com/office/drawing/2014/main" id="{DE7BE749-0499-F78F-21FC-CF38A84BB8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0" y="1728"/>
                <a:ext cx="1488" cy="336"/>
              </a:xfrm>
              <a:custGeom>
                <a:avLst/>
                <a:gdLst>
                  <a:gd name="T0" fmla="*/ 0 w 1488"/>
                  <a:gd name="T1" fmla="*/ 288 h 336"/>
                  <a:gd name="T2" fmla="*/ 48 w 1488"/>
                  <a:gd name="T3" fmla="*/ 288 h 336"/>
                  <a:gd name="T4" fmla="*/ 288 w 1488"/>
                  <a:gd name="T5" fmla="*/ 48 h 336"/>
                  <a:gd name="T6" fmla="*/ 576 w 1488"/>
                  <a:gd name="T7" fmla="*/ 336 h 336"/>
                  <a:gd name="T8" fmla="*/ 1056 w 1488"/>
                  <a:gd name="T9" fmla="*/ 48 h 336"/>
                  <a:gd name="T10" fmla="*/ 1488 w 1488"/>
                  <a:gd name="T11" fmla="*/ 48 h 3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88"/>
                  <a:gd name="T19" fmla="*/ 0 h 336"/>
                  <a:gd name="T20" fmla="*/ 1488 w 1488"/>
                  <a:gd name="T21" fmla="*/ 336 h 3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88" h="336">
                    <a:moveTo>
                      <a:pt x="0" y="288"/>
                    </a:moveTo>
                    <a:cubicBezTo>
                      <a:pt x="0" y="308"/>
                      <a:pt x="0" y="328"/>
                      <a:pt x="48" y="288"/>
                    </a:cubicBezTo>
                    <a:cubicBezTo>
                      <a:pt x="96" y="248"/>
                      <a:pt x="200" y="40"/>
                      <a:pt x="288" y="48"/>
                    </a:cubicBezTo>
                    <a:cubicBezTo>
                      <a:pt x="376" y="56"/>
                      <a:pt x="448" y="336"/>
                      <a:pt x="576" y="336"/>
                    </a:cubicBezTo>
                    <a:cubicBezTo>
                      <a:pt x="704" y="336"/>
                      <a:pt x="904" y="96"/>
                      <a:pt x="1056" y="48"/>
                    </a:cubicBezTo>
                    <a:cubicBezTo>
                      <a:pt x="1208" y="0"/>
                      <a:pt x="1348" y="24"/>
                      <a:pt x="1488" y="48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8">
                <a:extLst>
                  <a:ext uri="{FF2B5EF4-FFF2-40B4-BE49-F238E27FC236}">
                    <a16:creationId xmlns:a16="http://schemas.microsoft.com/office/drawing/2014/main" id="{E9FB5E07-3185-3332-4C58-DAF938B36D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6" y="1248"/>
                <a:ext cx="328" cy="528"/>
              </a:xfrm>
              <a:custGeom>
                <a:avLst/>
                <a:gdLst>
                  <a:gd name="T0" fmla="*/ 48 w 328"/>
                  <a:gd name="T1" fmla="*/ 528 h 528"/>
                  <a:gd name="T2" fmla="*/ 0 w 328"/>
                  <a:gd name="T3" fmla="*/ 384 h 528"/>
                  <a:gd name="T4" fmla="*/ 48 w 328"/>
                  <a:gd name="T5" fmla="*/ 240 h 528"/>
                  <a:gd name="T6" fmla="*/ 288 w 328"/>
                  <a:gd name="T7" fmla="*/ 144 h 528"/>
                  <a:gd name="T8" fmla="*/ 288 w 328"/>
                  <a:gd name="T9" fmla="*/ 0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528"/>
                  <a:gd name="T17" fmla="*/ 328 w 328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528">
                    <a:moveTo>
                      <a:pt x="48" y="528"/>
                    </a:moveTo>
                    <a:cubicBezTo>
                      <a:pt x="24" y="480"/>
                      <a:pt x="0" y="432"/>
                      <a:pt x="0" y="384"/>
                    </a:cubicBezTo>
                    <a:cubicBezTo>
                      <a:pt x="0" y="336"/>
                      <a:pt x="0" y="280"/>
                      <a:pt x="48" y="240"/>
                    </a:cubicBezTo>
                    <a:cubicBezTo>
                      <a:pt x="96" y="200"/>
                      <a:pt x="248" y="184"/>
                      <a:pt x="288" y="144"/>
                    </a:cubicBezTo>
                    <a:cubicBezTo>
                      <a:pt x="328" y="104"/>
                      <a:pt x="308" y="52"/>
                      <a:pt x="288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3028131C-6EBE-0B9D-466E-FD4F1EA7B9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22820" y="2461625"/>
              <a:ext cx="1659403" cy="1105572"/>
              <a:chOff x="4272" y="1488"/>
              <a:chExt cx="1152" cy="768"/>
            </a:xfrm>
          </p:grpSpPr>
          <p:sp>
            <p:nvSpPr>
              <p:cNvPr id="10" name="Oval 10">
                <a:extLst>
                  <a:ext uri="{FF2B5EF4-FFF2-40B4-BE49-F238E27FC236}">
                    <a16:creationId xmlns:a16="http://schemas.microsoft.com/office/drawing/2014/main" id="{4F872CB4-A5D5-B240-C62C-7EA6C228B2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1488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Oval 11">
                <a:extLst>
                  <a:ext uri="{FF2B5EF4-FFF2-40B4-BE49-F238E27FC236}">
                    <a16:creationId xmlns:a16="http://schemas.microsoft.com/office/drawing/2014/main" id="{0EAE44E5-07A4-8D3B-8CDB-51E2DA7FD3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1536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Oval 12">
                <a:extLst>
                  <a:ext uri="{FF2B5EF4-FFF2-40B4-BE49-F238E27FC236}">
                    <a16:creationId xmlns:a16="http://schemas.microsoft.com/office/drawing/2014/main" id="{6067C38E-E278-45C4-E71B-F0243EC90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8" y="1584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Oval 13">
                <a:extLst>
                  <a:ext uri="{FF2B5EF4-FFF2-40B4-BE49-F238E27FC236}">
                    <a16:creationId xmlns:a16="http://schemas.microsoft.com/office/drawing/2014/main" id="{416B9E70-DDB5-6C15-731D-3974F6942B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" y="1968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Oval 14">
                <a:extLst>
                  <a:ext uri="{FF2B5EF4-FFF2-40B4-BE49-F238E27FC236}">
                    <a16:creationId xmlns:a16="http://schemas.microsoft.com/office/drawing/2014/main" id="{44C44274-AEC6-C1F9-599C-B06344F7C9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763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Specification Testing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>
            <a:normAutofit/>
          </a:bodyPr>
          <a:lstStyle/>
          <a:p>
            <a:pPr marL="0" indent="0" eaLnBrk="1">
              <a:buNone/>
            </a:pPr>
            <a:r>
              <a:rPr lang="en-US" sz="2000" dirty="0">
                <a:solidFill>
                  <a:schemeClr val="accent6"/>
                </a:solidFill>
              </a:rPr>
              <a:t>Heuristic: Explore alternate cases in the specification</a:t>
            </a:r>
          </a:p>
          <a:p>
            <a:pPr marL="457200" lvl="1" indent="0" eaLnBrk="1">
              <a:buNone/>
            </a:pPr>
            <a:r>
              <a:rPr lang="en-US" sz="2000" dirty="0"/>
              <a:t>Procedure is a </a:t>
            </a:r>
            <a:r>
              <a:rPr lang="en-US" sz="2000" dirty="0">
                <a:solidFill>
                  <a:srgbClr val="0206AC"/>
                </a:solidFill>
              </a:rPr>
              <a:t>black box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  <a:r>
              <a:rPr lang="en-US" sz="2000" dirty="0"/>
              <a:t>  specification visible, internals hidden</a:t>
            </a:r>
          </a:p>
          <a:p>
            <a:pPr marL="0" indent="0" eaLnBrk="1">
              <a:buNone/>
            </a:pPr>
            <a:endParaRPr lang="en-US" sz="2000" dirty="0">
              <a:solidFill>
                <a:schemeClr val="accent6"/>
              </a:solidFill>
            </a:endParaRPr>
          </a:p>
          <a:p>
            <a:pPr marL="0" indent="0" eaLnBrk="1">
              <a:buNone/>
            </a:pPr>
            <a:r>
              <a:rPr lang="en-US" sz="2000" dirty="0"/>
              <a:t>Example</a:t>
            </a:r>
          </a:p>
          <a:p>
            <a:pPr marL="457200" lvl="1" indent="0">
              <a:buNone/>
            </a:pPr>
            <a:r>
              <a:rPr lang="en-US" sz="2000" b="1" i="1" dirty="0">
                <a:solidFill>
                  <a:srgbClr val="7030A0"/>
                </a:solidFill>
                <a:latin typeface="Courier New" pitchFamily="49" charset="0"/>
              </a:rPr>
              <a:t>  // returns:  a &gt; b =&gt; returns a</a:t>
            </a:r>
            <a:br>
              <a:rPr lang="en-US" sz="2000" b="1" i="1" dirty="0">
                <a:solidFill>
                  <a:srgbClr val="7030A0"/>
                </a:solidFill>
                <a:latin typeface="Courier New" pitchFamily="49" charset="0"/>
              </a:rPr>
            </a:br>
            <a:r>
              <a:rPr lang="en-US" sz="2000" b="1" i="1" dirty="0">
                <a:solidFill>
                  <a:srgbClr val="7030A0"/>
                </a:solidFill>
                <a:latin typeface="Courier New" pitchFamily="49" charset="0"/>
              </a:rPr>
              <a:t>  //           a &lt; b =&gt; returns b</a:t>
            </a:r>
            <a:br>
              <a:rPr lang="en-US" sz="2000" b="1" i="1" dirty="0">
                <a:solidFill>
                  <a:srgbClr val="7030A0"/>
                </a:solidFill>
                <a:latin typeface="Courier New" pitchFamily="49" charset="0"/>
              </a:rPr>
            </a:br>
            <a:r>
              <a:rPr lang="en-US" sz="2000" b="1" i="1" dirty="0">
                <a:solidFill>
                  <a:srgbClr val="7030A0"/>
                </a:solidFill>
                <a:latin typeface="Courier New" pitchFamily="49" charset="0"/>
              </a:rPr>
              <a:t>  //           a = b =&gt; returns a</a:t>
            </a:r>
          </a:p>
          <a:p>
            <a:pPr marL="457200" lvl="1" indent="0" eaLnBrk="1">
              <a:buNone/>
            </a:pPr>
            <a:r>
              <a:rPr lang="en-US" sz="2000" b="1" i="1" dirty="0">
                <a:solidFill>
                  <a:srgbClr val="9C20EE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2000" b="1" dirty="0">
                <a:latin typeface="Courier New" pitchFamily="49" charset="0"/>
              </a:rPr>
              <a:t>) {…}</a:t>
            </a:r>
            <a:br>
              <a:rPr lang="en-US" sz="2000" b="1" dirty="0">
                <a:latin typeface="Courier New" pitchFamily="49" charset="0"/>
              </a:rPr>
            </a:br>
            <a:endParaRPr lang="en-US" sz="2000" b="1" dirty="0">
              <a:solidFill>
                <a:schemeClr val="accent2"/>
              </a:solidFill>
            </a:endParaRPr>
          </a:p>
          <a:p>
            <a:pPr marL="457200" lvl="1" indent="0" eaLnBrk="1">
              <a:buNone/>
            </a:pPr>
            <a:r>
              <a:rPr lang="en-US" sz="2000" dirty="0"/>
              <a:t>3 cases lead to 3 tests</a:t>
            </a:r>
          </a:p>
          <a:p>
            <a:pPr marL="457200" lvl="1" indent="0" eaLnBrk="1">
              <a:buNone/>
            </a:pPr>
            <a:r>
              <a:rPr lang="en-US" sz="2000" dirty="0"/>
              <a:t>	(4, 3)  =&gt; 4   </a:t>
            </a:r>
            <a:r>
              <a:rPr lang="en-US" sz="2000" i="1" dirty="0"/>
              <a:t>(i.e. any input in the subdomain a &gt; b)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	(3, 4)  =&gt; 4   </a:t>
            </a:r>
            <a:r>
              <a:rPr lang="en-US" sz="2000" i="1" dirty="0"/>
              <a:t>(i.e. any input in the subdomain a &lt; b)</a:t>
            </a:r>
            <a:br>
              <a:rPr lang="en-US" sz="2000" i="1" dirty="0"/>
            </a:br>
            <a:r>
              <a:rPr lang="en-US" sz="2000" i="1" dirty="0"/>
              <a:t> 	</a:t>
            </a:r>
            <a:r>
              <a:rPr lang="en-US" sz="2000" dirty="0"/>
              <a:t>(3, 3)  =&gt; 3   </a:t>
            </a:r>
            <a:r>
              <a:rPr lang="en-US" sz="2000" i="1" dirty="0"/>
              <a:t>(i.e. any input in the subdomain a = b)</a:t>
            </a:r>
            <a:r>
              <a:rPr lang="en-US" sz="2000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542302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Specification Testing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>
              <a:buNone/>
            </a:pPr>
            <a:r>
              <a:rPr lang="en-US" sz="2000" dirty="0"/>
              <a:t>Write tests based on cases in the specification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the smallest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such</a:t>
            </a:r>
            <a:b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         that a[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] == value</a:t>
            </a:r>
            <a:b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 Missing if value is not in a</a:t>
            </a:r>
          </a:p>
          <a:p>
            <a:pPr marL="457200" lvl="1" indent="0" eaLnBrk="1">
              <a:buNone/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find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[]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value</a:t>
            </a:r>
            <a:r>
              <a:rPr lang="en-US" sz="2000" b="1" dirty="0">
                <a:latin typeface="Courier New" pitchFamily="49" charset="0"/>
              </a:rPr>
              <a:t>) throws Missing</a:t>
            </a:r>
            <a:br>
              <a:rPr lang="en-US" sz="2000" b="1" i="1" dirty="0">
                <a:latin typeface="Courier New" pitchFamily="49" charset="0"/>
              </a:rPr>
            </a:br>
            <a:endParaRPr lang="en-US" sz="2000" b="1" i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 eaLnBrk="1">
              <a:buNone/>
            </a:pPr>
            <a:r>
              <a:rPr lang="en-US" sz="2000" dirty="0"/>
              <a:t>Two obvious tests:</a:t>
            </a:r>
            <a:br>
              <a:rPr lang="en-US" sz="2000" dirty="0"/>
            </a:br>
            <a:r>
              <a:rPr lang="en-US" sz="2000" dirty="0"/>
              <a:t>	(  [4, 5, 6], 5  )	=&gt; 1</a:t>
            </a:r>
            <a:br>
              <a:rPr lang="en-US" sz="2000" dirty="0"/>
            </a:br>
            <a:r>
              <a:rPr lang="en-US" sz="2000" dirty="0"/>
              <a:t>	(  [4, 5, 6], 7  )	=&gt; throw Missing</a:t>
            </a:r>
          </a:p>
          <a:p>
            <a:pPr marL="0" indent="0" eaLnBrk="1">
              <a:buNone/>
            </a:pPr>
            <a:r>
              <a:rPr lang="en-US" sz="2000" dirty="0"/>
              <a:t>Have we captured all the cases?</a:t>
            </a:r>
          </a:p>
          <a:p>
            <a:pPr marL="0" indent="0" eaLnBrk="1">
              <a:buNone/>
            </a:pPr>
            <a:endParaRPr lang="en-US" sz="2000" dirty="0"/>
          </a:p>
          <a:p>
            <a:pPr marL="0" indent="0" eaLnBrk="1">
              <a:buNone/>
            </a:pPr>
            <a:r>
              <a:rPr lang="en-US" sz="2000" dirty="0"/>
              <a:t>Must hunt for multiple cases</a:t>
            </a:r>
          </a:p>
          <a:p>
            <a:pPr lvl="1" eaLnBrk="1"/>
            <a:r>
              <a:rPr lang="en-US" sz="2000" dirty="0"/>
              <a:t>Including scrutiny of effects and modifies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580968" y="4648297"/>
            <a:ext cx="184378" cy="45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u="sng">
              <a:latin typeface="Symbol" pitchFamily="18" charset="2"/>
            </a:endParaRP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5029200" y="4800600"/>
            <a:ext cx="2624416" cy="461655"/>
          </a:xfrm>
          <a:prstGeom prst="rect">
            <a:avLst/>
          </a:prstGeom>
          <a:solidFill>
            <a:srgbClr val="F7FB6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solidFill>
                  <a:srgbClr val="001963"/>
                </a:solidFill>
                <a:latin typeface="Symbol" pitchFamily="18" charset="2"/>
              </a:rPr>
              <a:t>(  [4, 5, 5], 5  ) =&gt; 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17520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sz="3200" dirty="0"/>
              <a:t>Heuristic: Clear (glass, white)-box testing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 eaLnBrk="1">
              <a:buNone/>
            </a:pPr>
            <a:r>
              <a:rPr lang="en-US" sz="2000" i="1" dirty="0"/>
              <a:t>Focus</a:t>
            </a:r>
            <a:r>
              <a:rPr lang="en-US" sz="2000" dirty="0"/>
              <a:t> on features not described by specification	</a:t>
            </a:r>
          </a:p>
          <a:p>
            <a:pPr lvl="1" eaLnBrk="1"/>
            <a:r>
              <a:rPr lang="en-US" sz="2000" dirty="0"/>
              <a:t>control-flow details (e.g., conditions of “if” statements in code)</a:t>
            </a:r>
          </a:p>
          <a:p>
            <a:pPr lvl="1" eaLnBrk="1"/>
            <a:r>
              <a:rPr lang="en-US" sz="2000" dirty="0"/>
              <a:t>alternate algorithms for different cases</a:t>
            </a:r>
          </a:p>
          <a:p>
            <a:pPr lvl="1" eaLnBrk="1"/>
            <a:r>
              <a:rPr lang="en-US" sz="2000" dirty="0"/>
              <a:t>behavior of the implementation not promised in the spec</a:t>
            </a:r>
          </a:p>
          <a:p>
            <a:pPr lvl="2" eaLnBrk="1"/>
            <a:r>
              <a:rPr lang="en-US" sz="2000" dirty="0"/>
              <a:t>e.g., spec doesn’t promise smallest index,</a:t>
            </a:r>
            <a:br>
              <a:rPr lang="en-US" sz="2000" dirty="0"/>
            </a:br>
            <a:r>
              <a:rPr lang="en-US" sz="2000" dirty="0"/>
              <a:t>but implementation does produce that</a:t>
            </a:r>
          </a:p>
          <a:p>
            <a:pPr marL="0" indent="0" eaLnBrk="1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167227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Combining Clear- and Black-Box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95800"/>
          </a:xfrm>
        </p:spPr>
        <p:txBody>
          <a:bodyPr>
            <a:noAutofit/>
          </a:bodyPr>
          <a:lstStyle/>
          <a:p>
            <a:pPr marL="97921" indent="0">
              <a:buNone/>
              <a:defRPr/>
            </a:pPr>
            <a:r>
              <a:rPr lang="en-US" sz="2000" dirty="0"/>
              <a:t>For buggy </a:t>
            </a:r>
            <a:r>
              <a:rPr lang="en-US" sz="2000" b="1" dirty="0">
                <a:latin typeface="Courier New" pitchFamily="49" charset="0"/>
              </a:rPr>
              <a:t>abs</a:t>
            </a:r>
            <a:r>
              <a:rPr lang="en-US" sz="2000" dirty="0"/>
              <a:t>, what are revealing subdomains?</a:t>
            </a:r>
          </a:p>
          <a:p>
            <a:pPr marL="840871" lvl="1">
              <a:defRPr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 x &lt; 0     =&gt; returns –x</a:t>
            </a:r>
            <a:b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          otherwise =&gt; returns x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abs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</a:rPr>
              <a:t>   if (x &lt; -2) return -x;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else       return x;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indent="0" eaLnBrk="1">
              <a:buNone/>
              <a:defRPr/>
            </a:pPr>
            <a:endParaRPr lang="en-US" sz="1400" b="1" dirty="0">
              <a:latin typeface="Courier New" pitchFamily="49" charset="0"/>
            </a:endParaRPr>
          </a:p>
          <a:p>
            <a:pPr eaLnBrk="1">
              <a:buFont typeface="22 03" charset="0"/>
              <a:buNone/>
              <a:defRPr/>
            </a:pPr>
            <a:r>
              <a:rPr lang="en-US" sz="2000" dirty="0"/>
              <a:t>Example sets of subdomains:</a:t>
            </a:r>
          </a:p>
          <a:p>
            <a:pPr lvl="1" eaLnBrk="1">
              <a:defRPr/>
            </a:pPr>
            <a:r>
              <a:rPr lang="en-US" sz="2000" dirty="0"/>
              <a:t>Which is best?</a:t>
            </a:r>
          </a:p>
          <a:p>
            <a:pPr marL="457200" lvl="1" indent="0" eaLnBrk="1">
              <a:buNone/>
              <a:defRPr/>
            </a:pPr>
            <a:endParaRPr lang="en-US" sz="2000" dirty="0"/>
          </a:p>
          <a:p>
            <a:pPr marL="0" indent="0" eaLnBrk="1">
              <a:buNone/>
              <a:defRPr/>
            </a:pPr>
            <a:r>
              <a:rPr lang="en-US" sz="2000" dirty="0"/>
              <a:t>Why </a:t>
            </a:r>
            <a:r>
              <a:rPr lang="en-US" sz="2000" i="1" dirty="0"/>
              <a:t>not</a:t>
            </a:r>
            <a:r>
              <a:rPr lang="en-US" sz="2000" dirty="0"/>
              <a:t>: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4343400" y="4702324"/>
            <a:ext cx="3336150" cy="7078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lIns="91430" tIns="45715" rIns="91430" bIns="45715">
            <a:spAutoFit/>
          </a:bodyPr>
          <a:lstStyle>
            <a:lvl1pPr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dirty="0">
                <a:solidFill>
                  <a:srgbClr val="001963"/>
                </a:solidFill>
                <a:latin typeface="+mn-lt"/>
              </a:rPr>
              <a:t>… {-2} {-1} {0} {1} …</a:t>
            </a:r>
          </a:p>
          <a:p>
            <a:r>
              <a:rPr lang="en-US" sz="2000" b="1" dirty="0">
                <a:solidFill>
                  <a:srgbClr val="001963"/>
                </a:solidFill>
                <a:latin typeface="+mn-lt"/>
              </a:rPr>
              <a:t>{…, -4, -3} {-2, -1} {0, 1, …}</a:t>
            </a:r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3277033" y="5029776"/>
            <a:ext cx="303935" cy="46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u="sng">
              <a:latin typeface="Symbol" pitchFamily="18" charset="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133600" y="5638800"/>
            <a:ext cx="4286731" cy="40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lIns="91430" tIns="45715" rIns="91430" bIns="45715">
            <a:spAutoFit/>
          </a:bodyPr>
          <a:lstStyle>
            <a:lvl1pPr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080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dirty="0">
                <a:solidFill>
                  <a:srgbClr val="001963"/>
                </a:solidFill>
                <a:latin typeface="+mn-lt"/>
              </a:rPr>
              <a:t>{…,-6, -5, -4} {-3, -2, -1} {0, 1, 2, …}</a:t>
            </a:r>
          </a:p>
        </p:txBody>
      </p:sp>
    </p:spTree>
    <p:extLst>
      <p:ext uri="{BB962C8B-B14F-4D97-AF65-F5344CB8AC3E}">
        <p14:creationId xmlns:p14="http://schemas.microsoft.com/office/powerpoint/2010/main" val="17495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Heuristic: Boundary Cases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252" y="1627263"/>
            <a:ext cx="8325822" cy="4773537"/>
          </a:xfrm>
        </p:spPr>
        <p:txBody>
          <a:bodyPr/>
          <a:lstStyle/>
          <a:p>
            <a:pPr marL="0" indent="0" eaLnBrk="1">
              <a:buNone/>
            </a:pPr>
            <a:r>
              <a:rPr lang="en-US" sz="2000" dirty="0">
                <a:solidFill>
                  <a:schemeClr val="accent6"/>
                </a:solidFill>
              </a:rPr>
              <a:t>Create tests at the edges of subdomains</a:t>
            </a:r>
          </a:p>
          <a:p>
            <a:pPr marL="0" indent="0" eaLnBrk="1">
              <a:buNone/>
            </a:pPr>
            <a:endParaRPr lang="en-US" sz="2000" dirty="0">
              <a:solidFill>
                <a:schemeClr val="accent6"/>
              </a:solidFill>
            </a:endParaRPr>
          </a:p>
          <a:p>
            <a:pPr marL="0" indent="0" eaLnBrk="1">
              <a:buNone/>
            </a:pPr>
            <a:r>
              <a:rPr lang="en-US" sz="2000" dirty="0"/>
              <a:t>Why? </a:t>
            </a:r>
          </a:p>
          <a:p>
            <a:pPr lvl="1" eaLnBrk="1"/>
            <a:r>
              <a:rPr lang="en-US" sz="2000" dirty="0"/>
              <a:t>off-by-one bugs</a:t>
            </a:r>
          </a:p>
          <a:p>
            <a:pPr lvl="1" eaLnBrk="1"/>
            <a:r>
              <a:rPr lang="en-US" sz="2000" dirty="0"/>
              <a:t>smallest &amp; largest numbers</a:t>
            </a:r>
          </a:p>
          <a:p>
            <a:pPr lvl="1" eaLnBrk="1"/>
            <a:r>
              <a:rPr lang="en-US" sz="2000" dirty="0"/>
              <a:t>empty collection</a:t>
            </a:r>
          </a:p>
          <a:p>
            <a:pPr marL="0" indent="0" eaLnBrk="1">
              <a:buNone/>
            </a:pPr>
            <a:endParaRPr lang="en-US" sz="2000" dirty="0">
              <a:solidFill>
                <a:schemeClr val="accent6"/>
              </a:solidFill>
            </a:endParaRPr>
          </a:p>
          <a:p>
            <a:pPr marL="0" indent="0" eaLnBrk="1">
              <a:buNone/>
            </a:pPr>
            <a:r>
              <a:rPr lang="en-US" sz="2000" dirty="0"/>
              <a:t>Small subdomains at the edges of the “main” subdomains have a high probability of revealing many common errors</a:t>
            </a:r>
          </a:p>
          <a:p>
            <a:pPr lvl="1" eaLnBrk="1"/>
            <a:r>
              <a:rPr lang="en-US" sz="2000" dirty="0"/>
              <a:t>also, you might have misdrawn the boundaries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822314" y="2107496"/>
            <a:ext cx="2831557" cy="2049297"/>
            <a:chOff x="5822314" y="2107496"/>
            <a:chExt cx="3174760" cy="2320549"/>
          </a:xfrm>
        </p:grpSpPr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5822314" y="2107496"/>
              <a:ext cx="3174760" cy="2320549"/>
            </a:xfrm>
            <a:prstGeom prst="rect">
              <a:avLst/>
            </a:prstGeom>
            <a:solidFill>
              <a:srgbClr val="99FFCC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grpSp>
          <p:nvGrpSpPr>
            <p:cNvPr id="24581" name="Group 5"/>
            <p:cNvGrpSpPr>
              <a:grpSpLocks/>
            </p:cNvGrpSpPr>
            <p:nvPr/>
          </p:nvGrpSpPr>
          <p:grpSpPr bwMode="auto">
            <a:xfrm>
              <a:off x="5822314" y="2107496"/>
              <a:ext cx="3174760" cy="2320549"/>
              <a:chOff x="4080" y="1248"/>
              <a:chExt cx="1488" cy="1152"/>
            </a:xfrm>
          </p:grpSpPr>
          <p:sp>
            <p:nvSpPr>
              <p:cNvPr id="24602" name="Freeform 6"/>
              <p:cNvSpPr>
                <a:spLocks/>
              </p:cNvSpPr>
              <p:nvPr/>
            </p:nvSpPr>
            <p:spPr bwMode="auto">
              <a:xfrm>
                <a:off x="4608" y="1248"/>
                <a:ext cx="648" cy="1152"/>
              </a:xfrm>
              <a:custGeom>
                <a:avLst/>
                <a:gdLst>
                  <a:gd name="T0" fmla="*/ 192 w 648"/>
                  <a:gd name="T1" fmla="*/ 0 h 1152"/>
                  <a:gd name="T2" fmla="*/ 0 w 648"/>
                  <a:gd name="T3" fmla="*/ 528 h 1152"/>
                  <a:gd name="T4" fmla="*/ 192 w 648"/>
                  <a:gd name="T5" fmla="*/ 864 h 1152"/>
                  <a:gd name="T6" fmla="*/ 576 w 648"/>
                  <a:gd name="T7" fmla="*/ 1008 h 1152"/>
                  <a:gd name="T8" fmla="*/ 624 w 648"/>
                  <a:gd name="T9" fmla="*/ 1152 h 1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8"/>
                  <a:gd name="T16" fmla="*/ 0 h 1152"/>
                  <a:gd name="T17" fmla="*/ 648 w 648"/>
                  <a:gd name="T18" fmla="*/ 1152 h 1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8" h="1152">
                    <a:moveTo>
                      <a:pt x="192" y="0"/>
                    </a:moveTo>
                    <a:cubicBezTo>
                      <a:pt x="96" y="192"/>
                      <a:pt x="0" y="384"/>
                      <a:pt x="0" y="528"/>
                    </a:cubicBezTo>
                    <a:cubicBezTo>
                      <a:pt x="0" y="672"/>
                      <a:pt x="96" y="784"/>
                      <a:pt x="192" y="864"/>
                    </a:cubicBezTo>
                    <a:cubicBezTo>
                      <a:pt x="288" y="944"/>
                      <a:pt x="504" y="960"/>
                      <a:pt x="576" y="1008"/>
                    </a:cubicBezTo>
                    <a:cubicBezTo>
                      <a:pt x="648" y="1056"/>
                      <a:pt x="616" y="1128"/>
                      <a:pt x="624" y="1152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Freeform 7"/>
              <p:cNvSpPr>
                <a:spLocks/>
              </p:cNvSpPr>
              <p:nvPr/>
            </p:nvSpPr>
            <p:spPr bwMode="auto">
              <a:xfrm>
                <a:off x="4080" y="1728"/>
                <a:ext cx="1488" cy="336"/>
              </a:xfrm>
              <a:custGeom>
                <a:avLst/>
                <a:gdLst>
                  <a:gd name="T0" fmla="*/ 0 w 1488"/>
                  <a:gd name="T1" fmla="*/ 288 h 336"/>
                  <a:gd name="T2" fmla="*/ 48 w 1488"/>
                  <a:gd name="T3" fmla="*/ 288 h 336"/>
                  <a:gd name="T4" fmla="*/ 288 w 1488"/>
                  <a:gd name="T5" fmla="*/ 48 h 336"/>
                  <a:gd name="T6" fmla="*/ 576 w 1488"/>
                  <a:gd name="T7" fmla="*/ 336 h 336"/>
                  <a:gd name="T8" fmla="*/ 1056 w 1488"/>
                  <a:gd name="T9" fmla="*/ 48 h 336"/>
                  <a:gd name="T10" fmla="*/ 1488 w 1488"/>
                  <a:gd name="T11" fmla="*/ 48 h 3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88"/>
                  <a:gd name="T19" fmla="*/ 0 h 336"/>
                  <a:gd name="T20" fmla="*/ 1488 w 1488"/>
                  <a:gd name="T21" fmla="*/ 336 h 3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88" h="336">
                    <a:moveTo>
                      <a:pt x="0" y="288"/>
                    </a:moveTo>
                    <a:cubicBezTo>
                      <a:pt x="0" y="308"/>
                      <a:pt x="0" y="328"/>
                      <a:pt x="48" y="288"/>
                    </a:cubicBezTo>
                    <a:cubicBezTo>
                      <a:pt x="96" y="248"/>
                      <a:pt x="200" y="40"/>
                      <a:pt x="288" y="48"/>
                    </a:cubicBezTo>
                    <a:cubicBezTo>
                      <a:pt x="376" y="56"/>
                      <a:pt x="448" y="336"/>
                      <a:pt x="576" y="336"/>
                    </a:cubicBezTo>
                    <a:cubicBezTo>
                      <a:pt x="704" y="336"/>
                      <a:pt x="904" y="96"/>
                      <a:pt x="1056" y="48"/>
                    </a:cubicBezTo>
                    <a:cubicBezTo>
                      <a:pt x="1208" y="0"/>
                      <a:pt x="1348" y="24"/>
                      <a:pt x="1488" y="48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4" name="Freeform 8"/>
              <p:cNvSpPr>
                <a:spLocks/>
              </p:cNvSpPr>
              <p:nvPr/>
            </p:nvSpPr>
            <p:spPr bwMode="auto">
              <a:xfrm>
                <a:off x="5136" y="1248"/>
                <a:ext cx="328" cy="528"/>
              </a:xfrm>
              <a:custGeom>
                <a:avLst/>
                <a:gdLst>
                  <a:gd name="T0" fmla="*/ 48 w 328"/>
                  <a:gd name="T1" fmla="*/ 528 h 528"/>
                  <a:gd name="T2" fmla="*/ 0 w 328"/>
                  <a:gd name="T3" fmla="*/ 384 h 528"/>
                  <a:gd name="T4" fmla="*/ 48 w 328"/>
                  <a:gd name="T5" fmla="*/ 240 h 528"/>
                  <a:gd name="T6" fmla="*/ 288 w 328"/>
                  <a:gd name="T7" fmla="*/ 144 h 528"/>
                  <a:gd name="T8" fmla="*/ 288 w 328"/>
                  <a:gd name="T9" fmla="*/ 0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528"/>
                  <a:gd name="T17" fmla="*/ 328 w 328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528">
                    <a:moveTo>
                      <a:pt x="48" y="528"/>
                    </a:moveTo>
                    <a:cubicBezTo>
                      <a:pt x="24" y="480"/>
                      <a:pt x="0" y="432"/>
                      <a:pt x="0" y="384"/>
                    </a:cubicBezTo>
                    <a:cubicBezTo>
                      <a:pt x="0" y="336"/>
                      <a:pt x="0" y="280"/>
                      <a:pt x="48" y="240"/>
                    </a:cubicBezTo>
                    <a:cubicBezTo>
                      <a:pt x="96" y="200"/>
                      <a:pt x="248" y="184"/>
                      <a:pt x="288" y="144"/>
                    </a:cubicBezTo>
                    <a:cubicBezTo>
                      <a:pt x="328" y="104"/>
                      <a:pt x="308" y="52"/>
                      <a:pt x="288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321606" y="2180295"/>
              <a:ext cx="2460295" cy="1976498"/>
              <a:chOff x="4845" y="1464"/>
              <a:chExt cx="1153" cy="981"/>
            </a:xfrm>
          </p:grpSpPr>
          <p:sp>
            <p:nvSpPr>
              <p:cNvPr id="24590" name="Oval 10"/>
              <p:cNvSpPr>
                <a:spLocks noChangeArrowheads="1"/>
              </p:cNvSpPr>
              <p:nvPr/>
            </p:nvSpPr>
            <p:spPr bwMode="auto">
              <a:xfrm>
                <a:off x="5109" y="1623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Oval 11"/>
              <p:cNvSpPr>
                <a:spLocks noChangeArrowheads="1"/>
              </p:cNvSpPr>
              <p:nvPr/>
            </p:nvSpPr>
            <p:spPr bwMode="auto">
              <a:xfrm>
                <a:off x="5142" y="1926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Oval 12"/>
              <p:cNvSpPr>
                <a:spLocks noChangeArrowheads="1"/>
              </p:cNvSpPr>
              <p:nvPr/>
            </p:nvSpPr>
            <p:spPr bwMode="auto">
              <a:xfrm>
                <a:off x="5670" y="1719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Oval 13"/>
              <p:cNvSpPr>
                <a:spLocks noChangeArrowheads="1"/>
              </p:cNvSpPr>
              <p:nvPr/>
            </p:nvSpPr>
            <p:spPr bwMode="auto">
              <a:xfrm>
                <a:off x="5622" y="2301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Oval 14"/>
              <p:cNvSpPr>
                <a:spLocks noChangeArrowheads="1"/>
              </p:cNvSpPr>
              <p:nvPr/>
            </p:nvSpPr>
            <p:spPr bwMode="auto">
              <a:xfrm>
                <a:off x="4845" y="1950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5" name="Oval 15"/>
              <p:cNvSpPr>
                <a:spLocks noChangeArrowheads="1"/>
              </p:cNvSpPr>
              <p:nvPr/>
            </p:nvSpPr>
            <p:spPr bwMode="auto">
              <a:xfrm>
                <a:off x="4845" y="1854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6" name="Oval 16"/>
              <p:cNvSpPr>
                <a:spLocks noChangeArrowheads="1"/>
              </p:cNvSpPr>
              <p:nvPr/>
            </p:nvSpPr>
            <p:spPr bwMode="auto">
              <a:xfrm>
                <a:off x="5394" y="2349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7" name="Oval 17"/>
              <p:cNvSpPr>
                <a:spLocks noChangeArrowheads="1"/>
              </p:cNvSpPr>
              <p:nvPr/>
            </p:nvSpPr>
            <p:spPr bwMode="auto">
              <a:xfrm>
                <a:off x="5890" y="1464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8" name="Oval 18"/>
              <p:cNvSpPr>
                <a:spLocks noChangeArrowheads="1"/>
              </p:cNvSpPr>
              <p:nvPr/>
            </p:nvSpPr>
            <p:spPr bwMode="auto">
              <a:xfrm>
                <a:off x="5902" y="1830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9" name="Oval 19"/>
              <p:cNvSpPr>
                <a:spLocks noChangeArrowheads="1"/>
              </p:cNvSpPr>
              <p:nvPr/>
            </p:nvSpPr>
            <p:spPr bwMode="auto">
              <a:xfrm>
                <a:off x="5902" y="1926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0" name="Oval 20"/>
              <p:cNvSpPr>
                <a:spLocks noChangeArrowheads="1"/>
              </p:cNvSpPr>
              <p:nvPr/>
            </p:nvSpPr>
            <p:spPr bwMode="auto">
              <a:xfrm>
                <a:off x="5451" y="2073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1" name="Oval 21"/>
              <p:cNvSpPr>
                <a:spLocks noChangeArrowheads="1"/>
              </p:cNvSpPr>
              <p:nvPr/>
            </p:nvSpPr>
            <p:spPr bwMode="auto">
              <a:xfrm>
                <a:off x="5472" y="1938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29"/>
            <p:cNvGrpSpPr>
              <a:grpSpLocks/>
            </p:cNvGrpSpPr>
            <p:nvPr/>
          </p:nvGrpSpPr>
          <p:grpSpPr bwMode="auto">
            <a:xfrm>
              <a:off x="5822314" y="2107496"/>
              <a:ext cx="3174760" cy="2320549"/>
              <a:chOff x="4614" y="1422"/>
              <a:chExt cx="1488" cy="1152"/>
            </a:xfrm>
          </p:grpSpPr>
          <p:sp>
            <p:nvSpPr>
              <p:cNvPr id="24584" name="Oval 23"/>
              <p:cNvSpPr>
                <a:spLocks noChangeArrowheads="1"/>
              </p:cNvSpPr>
              <p:nvPr/>
            </p:nvSpPr>
            <p:spPr bwMode="auto">
              <a:xfrm>
                <a:off x="5442" y="1422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Oval 24"/>
              <p:cNvSpPr>
                <a:spLocks noChangeArrowheads="1"/>
              </p:cNvSpPr>
              <p:nvPr/>
            </p:nvSpPr>
            <p:spPr bwMode="auto">
              <a:xfrm>
                <a:off x="5998" y="2205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6" name="Oval 25"/>
              <p:cNvSpPr>
                <a:spLocks noChangeArrowheads="1"/>
              </p:cNvSpPr>
              <p:nvPr/>
            </p:nvSpPr>
            <p:spPr bwMode="auto">
              <a:xfrm>
                <a:off x="4614" y="1623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7" name="Oval 26"/>
              <p:cNvSpPr>
                <a:spLocks noChangeArrowheads="1"/>
              </p:cNvSpPr>
              <p:nvPr/>
            </p:nvSpPr>
            <p:spPr bwMode="auto">
              <a:xfrm>
                <a:off x="4941" y="2478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8" name="Oval 27"/>
              <p:cNvSpPr>
                <a:spLocks noChangeArrowheads="1"/>
              </p:cNvSpPr>
              <p:nvPr/>
            </p:nvSpPr>
            <p:spPr bwMode="auto">
              <a:xfrm>
                <a:off x="4614" y="2349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Oval 28"/>
              <p:cNvSpPr>
                <a:spLocks noChangeArrowheads="1"/>
              </p:cNvSpPr>
              <p:nvPr/>
            </p:nvSpPr>
            <p:spPr bwMode="auto">
              <a:xfrm>
                <a:off x="6006" y="1671"/>
                <a:ext cx="96" cy="96"/>
              </a:xfrm>
              <a:prstGeom prst="ellipse">
                <a:avLst/>
              </a:prstGeom>
              <a:solidFill>
                <a:srgbClr val="00808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4078902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Boundary Testing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>
              <a:lnSpc>
                <a:spcPct val="83000"/>
              </a:lnSpc>
              <a:buNone/>
            </a:pPr>
            <a:r>
              <a:rPr lang="en-US" sz="2000" dirty="0"/>
              <a:t>Point is on a boundary if either: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there exists an adjacent point in a different subdomain</a:t>
            </a:r>
          </a:p>
          <a:p>
            <a:pPr lvl="1" eaLnBrk="1">
              <a:lnSpc>
                <a:spcPct val="83000"/>
              </a:lnSpc>
            </a:pPr>
            <a:r>
              <a:rPr lang="en-US" sz="2000" dirty="0"/>
              <a:t>there is no point to one side</a:t>
            </a:r>
          </a:p>
          <a:p>
            <a:pPr lvl="1" eaLnBrk="1">
              <a:lnSpc>
                <a:spcPct val="83000"/>
              </a:lnSpc>
            </a:pPr>
            <a:endParaRPr lang="en-US" sz="2000" dirty="0"/>
          </a:p>
          <a:p>
            <a:pPr marL="0" indent="0" eaLnBrk="1">
              <a:lnSpc>
                <a:spcPct val="83000"/>
              </a:lnSpc>
              <a:buNone/>
            </a:pPr>
            <a:endParaRPr lang="en-US" sz="2000" dirty="0"/>
          </a:p>
          <a:p>
            <a:pPr marL="0" indent="0" eaLnBrk="1">
              <a:lnSpc>
                <a:spcPct val="83000"/>
              </a:lnSpc>
              <a:buNone/>
            </a:pPr>
            <a:r>
              <a:rPr lang="en-US" sz="2000" dirty="0"/>
              <a:t>Example: function has different behavior on 1, …, n versus n+1…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CSE 331 Spring 2022</a:t>
            </a:r>
          </a:p>
        </p:txBody>
      </p:sp>
    </p:spTree>
    <p:extLst>
      <p:ext uri="{BB962C8B-B14F-4D97-AF65-F5344CB8AC3E}">
        <p14:creationId xmlns:p14="http://schemas.microsoft.com/office/powerpoint/2010/main" val="38011593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13451</TotalTime>
  <Words>2271</Words>
  <Application>Microsoft Macintosh PowerPoint</Application>
  <PresentationFormat>On-screen Show (4:3)</PresentationFormat>
  <Paragraphs>347</Paragraphs>
  <Slides>27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22 03</vt:lpstr>
      <vt:lpstr>Arial</vt:lpstr>
      <vt:lpstr>Courier</vt:lpstr>
      <vt:lpstr>Courier 10 Pitch</vt:lpstr>
      <vt:lpstr>Courier New</vt:lpstr>
      <vt:lpstr>Symbol</vt:lpstr>
      <vt:lpstr>System Font Regular</vt:lpstr>
      <vt:lpstr>Times New Roman</vt:lpstr>
      <vt:lpstr>simple</vt:lpstr>
      <vt:lpstr>CSE 331 Software Design &amp; Implementation</vt:lpstr>
      <vt:lpstr>Administrivia</vt:lpstr>
      <vt:lpstr>Testing Heuristics</vt:lpstr>
      <vt:lpstr>Specification Testing</vt:lpstr>
      <vt:lpstr>Specification Testing Example</vt:lpstr>
      <vt:lpstr>Heuristic: Clear (glass, white)-box testing</vt:lpstr>
      <vt:lpstr>Combining Clear- and Black-Box</vt:lpstr>
      <vt:lpstr>Heuristic: Boundary Cases</vt:lpstr>
      <vt:lpstr>Boundary Testing</vt:lpstr>
      <vt:lpstr>Boundary Cases: Integers</vt:lpstr>
      <vt:lpstr>Boundary Testing</vt:lpstr>
      <vt:lpstr>Boundary Testing</vt:lpstr>
      <vt:lpstr>Heuristic: Special Cases</vt:lpstr>
      <vt:lpstr>Special Cases: Arithmetic Overflow</vt:lpstr>
      <vt:lpstr>Special Cases: Duplicates &amp; Aliases</vt:lpstr>
      <vt:lpstr>sqrt example</vt:lpstr>
      <vt:lpstr>Pragmatics: Regression Testing</vt:lpstr>
      <vt:lpstr>How many tests is enough?</vt:lpstr>
      <vt:lpstr>How many tests is enough?</vt:lpstr>
      <vt:lpstr>Code coverage: statement coverage</vt:lpstr>
      <vt:lpstr>Code coverage: branch coverage</vt:lpstr>
      <vt:lpstr>Code coverage: path coverage</vt:lpstr>
      <vt:lpstr>Code coverage: what is enough?</vt:lpstr>
      <vt:lpstr>Varieties of coverage</vt:lpstr>
      <vt:lpstr>Summary of Heuristics</vt:lpstr>
      <vt:lpstr>Testing Tools</vt:lpstr>
      <vt:lpstr>More Testing Tips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Kevin Zatloukal</cp:lastModifiedBy>
  <cp:revision>369</cp:revision>
  <cp:lastPrinted>2020-04-20T17:25:22Z</cp:lastPrinted>
  <dcterms:created xsi:type="dcterms:W3CDTF">2012-01-27T17:46:36Z</dcterms:created>
  <dcterms:modified xsi:type="dcterms:W3CDTF">2022-04-20T05:33:45Z</dcterms:modified>
</cp:coreProperties>
</file>