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5" r:id="rId2"/>
    <p:sldId id="616" r:id="rId3"/>
    <p:sldId id="379" r:id="rId4"/>
    <p:sldId id="617" r:id="rId5"/>
    <p:sldId id="453" r:id="rId6"/>
    <p:sldId id="613" r:id="rId7"/>
    <p:sldId id="462" r:id="rId8"/>
    <p:sldId id="378" r:id="rId9"/>
    <p:sldId id="385" r:id="rId10"/>
    <p:sldId id="386" r:id="rId11"/>
    <p:sldId id="387" r:id="rId12"/>
    <p:sldId id="388" r:id="rId13"/>
    <p:sldId id="611" r:id="rId14"/>
    <p:sldId id="389" r:id="rId15"/>
    <p:sldId id="609" r:id="rId16"/>
    <p:sldId id="390" r:id="rId17"/>
    <p:sldId id="618" r:id="rId18"/>
    <p:sldId id="619" r:id="rId19"/>
    <p:sldId id="391" r:id="rId20"/>
    <p:sldId id="457" r:id="rId21"/>
    <p:sldId id="405" r:id="rId22"/>
    <p:sldId id="407" r:id="rId23"/>
    <p:sldId id="408" r:id="rId24"/>
    <p:sldId id="409" r:id="rId25"/>
    <p:sldId id="410" r:id="rId26"/>
    <p:sldId id="411" r:id="rId27"/>
    <p:sldId id="413" r:id="rId28"/>
    <p:sldId id="417" r:id="rId29"/>
    <p:sldId id="418" r:id="rId30"/>
    <p:sldId id="419" r:id="rId31"/>
    <p:sldId id="420" r:id="rId32"/>
    <p:sldId id="421" r:id="rId33"/>
  </p:sldIdLst>
  <p:sldSz cx="9144000" cy="6858000" type="screen4x3"/>
  <p:notesSz cx="6934200" cy="9220200"/>
  <p:custDataLst>
    <p:tags r:id="rId3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0544" autoAdjust="0"/>
  </p:normalViewPr>
  <p:slideViewPr>
    <p:cSldViewPr>
      <p:cViewPr varScale="1">
        <p:scale>
          <a:sx n="115" d="100"/>
          <a:sy n="115" d="100"/>
        </p:scale>
        <p:origin x="109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499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06-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Hint: use immutable whenever you can get away with it. More later...</a:t>
            </a:r>
          </a:p>
        </p:txBody>
      </p:sp>
    </p:spTree>
    <p:extLst>
      <p:ext uri="{BB962C8B-B14F-4D97-AF65-F5344CB8AC3E}">
        <p14:creationId xmlns:p14="http://schemas.microsoft.com/office/powerpoint/2010/main" val="6205533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</a:t>
            </a:r>
            <a:r>
              <a:rPr lang="en-US" baseline="0" dirty="0"/>
              <a:t> middle ground... no worries about bugs or efficiencies.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3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5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00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FallCalled</a:t>
            </a:r>
            <a:r>
              <a:rPr lang="en-US" dirty="0"/>
              <a:t> “constraints” in</a:t>
            </a:r>
            <a:r>
              <a:rPr lang="en-US" baseline="0" dirty="0"/>
              <a:t> a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97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31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25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" charset="0"/>
              </a:rPr>
              <a:t>Note that this is O(n^2)</a:t>
            </a:r>
            <a:r>
              <a:rPr lang="en-US" baseline="0" dirty="0">
                <a:latin typeface="Arial" charset="0"/>
              </a:rPr>
              <a:t>. Could be a problem...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70F14E-9536-445D-8E5C-B73C1792316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55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Scott is religious about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5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Scott.</a:t>
            </a:r>
            <a:r>
              <a:rPr lang="en-US" baseline="0" dirty="0"/>
              <a:t> This is the style in 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61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ADT Implementation: Representation Invariants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Circle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/** Represents a mutable circle in the plane. For example,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* it can be a circle with center (0,0) and radius 1. */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Circle {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Rep invariant: center != null and edge != null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 and !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Point center, edge;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AF(this) = a circle with center at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 and radius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this.center.distanceTo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this.edge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...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4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Polynomial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/** An immutable polynomial with integer coefficients.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* Examples include 0, 2x, and x + 3x^2 + 5x. */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IntPoly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Rep invariant: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!= null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[]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AF(this) = sum of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this.coeffs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] *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x^i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 for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= 0 ..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this.coeffs.length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...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degree, etc.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345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Polynomial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/** An immutable polynomial with integer coefficients.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* Examples include 0, 2x, and x + 3x^2 + 5x. */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IntPoly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Rep invariant: terms != null and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   no two terms have the same degree and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   terms is sorted in descending order by degree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final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LinkedList&lt;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IntTerm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&gt; terms;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AF(this) = sum of monomials in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this.terms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...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coeff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, degree, etc.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59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RI: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!= null and 0 &lt;= start &lt;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and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  0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 int[]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start,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[0..k]	otherwise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where k = 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-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87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467600" cy="44958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Account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int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balance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history of all transactions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private List&lt;Transaction&gt; </a:t>
            </a:r>
            <a:r>
              <a:rPr lang="en-US" sz="2000" b="1" dirty="0">
                <a:solidFill>
                  <a:srgbClr val="063DE8"/>
                </a:solidFill>
                <a:latin typeface="Courier New" pitchFamily="49" charset="0"/>
              </a:rPr>
              <a:t>transactions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2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…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dirty="0"/>
          </a:p>
          <a:p>
            <a:pPr lvl="1">
              <a:spcBef>
                <a:spcPts val="0"/>
              </a:spcBef>
              <a:buNone/>
            </a:pPr>
            <a:r>
              <a:rPr lang="en-US" sz="2000" dirty="0">
                <a:cs typeface="Times New Roman" pitchFamily="18" charset="0"/>
              </a:rPr>
              <a:t>Implementation-related 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Transactions </a:t>
            </a:r>
            <a:r>
              <a:rPr lang="en-US" sz="2000" dirty="0">
                <a:latin typeface="Arial" charset="0"/>
                <a:cs typeface="Arial" charset="0"/>
              </a:rPr>
              <a:t>≠</a:t>
            </a:r>
            <a:r>
              <a:rPr lang="en-US" sz="2000" dirty="0">
                <a:cs typeface="Times New Roman" pitchFamily="18" charset="0"/>
              </a:rPr>
              <a:t> null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No nulls in transactions</a:t>
            </a:r>
          </a:p>
          <a:p>
            <a:pPr lvl="2">
              <a:spcBef>
                <a:spcPts val="0"/>
              </a:spcBef>
            </a:pPr>
            <a:endParaRPr lang="en-US" sz="2000" dirty="0">
              <a:cs typeface="Times New Roman" pitchFamily="18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Real-world constraints: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cs typeface="Times New Roman" pitchFamily="18" charset="0"/>
              </a:rPr>
              <a:t>Balance = </a:t>
            </a:r>
            <a:r>
              <a:rPr lang="el-GR" sz="2000" dirty="0">
                <a:cs typeface="Times New Roman" pitchFamily="18" charset="0"/>
              </a:rPr>
              <a:t>Σ</a:t>
            </a:r>
            <a:r>
              <a:rPr lang="en-US" sz="2000" baseline="-25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transactions.get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</a:t>
            </a:r>
            <a:r>
              <a:rPr lang="en-US" sz="2000" dirty="0">
                <a:cs typeface="Times New Roman" pitchFamily="18" charset="0"/>
              </a:rPr>
              <a:t>).amount</a:t>
            </a:r>
          </a:p>
          <a:p>
            <a:pPr lvl="2">
              <a:spcBef>
                <a:spcPts val="0"/>
              </a:spcBef>
            </a:pPr>
            <a:r>
              <a:rPr lang="en-US" sz="2000" dirty="0"/>
              <a:t>Balance </a:t>
            </a:r>
            <a:r>
              <a:rPr lang="en-US" sz="2000" dirty="0">
                <a:cs typeface="Times New Roman" pitchFamily="18" charset="0"/>
              </a:rPr>
              <a:t>≥ 0</a:t>
            </a:r>
            <a:endParaRPr lang="el-GR" sz="2000" dirty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279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819400"/>
            <a:ext cx="7772400" cy="6096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/>
              <a:t>Defensive Programming with ADTs</a:t>
            </a:r>
          </a:p>
        </p:txBody>
      </p:sp>
    </p:spTree>
    <p:extLst>
      <p:ext uri="{BB962C8B-B14F-4D97-AF65-F5344CB8AC3E}">
        <p14:creationId xmlns:p14="http://schemas.microsoft.com/office/powerpoint/2010/main" val="34646188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rep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/>
              <a:t>Should you write code to check that the rep invariant holds?</a:t>
            </a:r>
          </a:p>
          <a:p>
            <a:pPr>
              <a:buNone/>
            </a:pPr>
            <a:endParaRPr lang="en-US" sz="2000" dirty="0"/>
          </a:p>
          <a:p>
            <a:pPr lvl="1"/>
            <a:r>
              <a:rPr lang="en-US" sz="2000" dirty="0"/>
              <a:t>Yes, if it’s inexpensive [depends on the invariant]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Yes, for debugging [even when it’s expensive]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Often hard to justify turning the checking off</a:t>
            </a:r>
          </a:p>
          <a:p>
            <a:pPr lvl="2"/>
            <a:r>
              <a:rPr lang="en-US" sz="1900" dirty="0"/>
              <a:t>better argument is removing clutter (improve understandability)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Some private methods must not check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A great debugging technique:</a:t>
            </a:r>
          </a:p>
          <a:p>
            <a:pPr marL="457200" lvl="1" indent="0">
              <a:buNone/>
            </a:pPr>
            <a:r>
              <a:rPr lang="en-US" sz="2000" i="1" dirty="0"/>
              <a:t>Design your code to catch bugs by implementing and using a function to check the rep-invariant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926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CharSet</a:t>
            </a:r>
            <a:r>
              <a:rPr lang="en-US" dirty="0"/>
              <a:t>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458200" cy="4876800"/>
          </a:xfrm>
        </p:spPr>
        <p:txBody>
          <a:bodyPr>
            <a:noAutofit/>
          </a:bodyPr>
          <a:lstStyle/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Overview: A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is a finite mutable set of Characters</a:t>
            </a:r>
          </a:p>
          <a:p>
            <a:pPr marL="0" lvl="2">
              <a:buNone/>
            </a:pPr>
            <a:endParaRPr lang="en-US" sz="6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creates a fresh, empty </a:t>
            </a:r>
            <a:r>
              <a:rPr lang="en-US" sz="1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spcBef>
                <a:spcPts val="30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this changed to this +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c)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@modifies: this</a:t>
            </a: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@effects: this changed to this - {c}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delete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true iff c is 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ymbol" pitchFamily="18" charset="2"/>
              </a:rPr>
              <a:t>in</a:t>
            </a: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this set</a:t>
            </a:r>
          </a:p>
          <a:p>
            <a:pPr marL="0" lvl="2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(Character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 marL="0" lvl="2">
              <a:buNone/>
            </a:pPr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@return: cardinality of this set</a:t>
            </a:r>
          </a:p>
          <a:p>
            <a:pPr marL="0" lvl="2">
              <a:spcBef>
                <a:spcPts val="0"/>
              </a:spcBef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{…}</a:t>
            </a:r>
          </a:p>
          <a:p>
            <a:pPr marL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3743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</a:t>
            </a:r>
            <a:r>
              <a:rPr lang="en-US" dirty="0" err="1"/>
              <a:t>CharSet</a:t>
            </a:r>
            <a:r>
              <a:rPr lang="en-US" dirty="0"/>
              <a:t> ADT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457200" lvl="1" indent="0">
              <a:buNone/>
            </a:pPr>
            <a:endParaRPr lang="en-US" sz="600" dirty="0"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sz="6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!= null and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     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has no nulls and no dups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AF(this) = list of chars in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private List&lt;Character&gt;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47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the rep invariant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81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2600" dirty="0">
                <a:latin typeface="Arial" charset="0"/>
              </a:rPr>
              <a:t>Rule of thumb:  check on entry </a:t>
            </a:r>
            <a:r>
              <a:rPr lang="en-US" sz="2600" i="1" dirty="0">
                <a:latin typeface="Arial" charset="0"/>
              </a:rPr>
              <a:t>and</a:t>
            </a:r>
            <a:r>
              <a:rPr lang="en-US" sz="2600" dirty="0">
                <a:latin typeface="Arial" charset="0"/>
              </a:rPr>
              <a:t> on exit (why?)</a:t>
            </a:r>
            <a:endParaRPr lang="en-US" sz="2000" dirty="0">
              <a:latin typeface="Arial" charset="0"/>
            </a:endParaRPr>
          </a:p>
          <a:p>
            <a:pPr>
              <a:buNone/>
            </a:pPr>
            <a:endParaRPr lang="en-US" sz="20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6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(Character c) {</a:t>
            </a:r>
          </a:p>
          <a:p>
            <a:pPr>
              <a:buNone/>
            </a:pPr>
            <a:r>
              <a:rPr lang="en-US" sz="2600" b="1" u="non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elts.remove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(c);  </a:t>
            </a: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removes 0 or 1 copies of c</a:t>
            </a:r>
          </a:p>
          <a:p>
            <a:pPr>
              <a:buNone/>
            </a:pPr>
            <a:r>
              <a:rPr lang="en-US" sz="2600" b="1" u="none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en-US" sz="26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6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Verify that </a:t>
            </a:r>
            <a:r>
              <a:rPr lang="en-US" sz="2600" b="1" u="none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600" b="1" u="none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contains no nulls or dups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private void </a:t>
            </a:r>
            <a:r>
              <a:rPr lang="en-US" sz="2600" b="1" u="none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checkRep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for (int </a:t>
            </a:r>
            <a:r>
              <a:rPr lang="en-US" sz="2600" b="1" u="none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elts.size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pPr>
              <a:buNone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elts.get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) != null;</a:t>
            </a:r>
            <a:endParaRPr lang="en-US" sz="2600" b="1" u="none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  assert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elts.get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)) == </a:t>
            </a:r>
            <a:r>
              <a:rPr lang="en-US" sz="2600" b="1" u="none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buNone/>
            </a:pPr>
            <a:r>
              <a:rPr lang="en-US" sz="2600" b="1" u="none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buNone/>
            </a:pPr>
            <a:endParaRPr lang="en-US" sz="2000" u="none" dirty="0">
              <a:latin typeface="Arial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89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Different types of methods: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2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mutators</a:t>
            </a:r>
            <a:r>
              <a:rPr lang="en-US" sz="2000" b="1" dirty="0">
                <a:latin typeface="+mn-lt"/>
              </a:rPr>
              <a:t>	</a:t>
            </a:r>
            <a:r>
              <a:rPr lang="en-US" sz="1400" dirty="0">
                <a:latin typeface="+mn-lt"/>
              </a:rPr>
              <a:t>(if mutable)</a:t>
            </a:r>
            <a:endParaRPr lang="en-US" sz="14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4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4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n-lt"/>
              </a:rPr>
              <a:t>Described in terms of how they change the </a:t>
            </a:r>
            <a:r>
              <a:rPr lang="en-US" sz="2000" b="1" dirty="0">
                <a:latin typeface="+mn-lt"/>
              </a:rPr>
              <a:t>abstract state</a:t>
            </a:r>
          </a:p>
          <a:p>
            <a:pPr marL="800100" lvl="1" indent="-342900">
              <a:lnSpc>
                <a:spcPct val="80000"/>
              </a:lnSpc>
              <a:spcBef>
                <a:spcPct val="30000"/>
              </a:spcBef>
              <a:buFont typeface="System Font Regular"/>
              <a:buChar char="–"/>
            </a:pPr>
            <a:r>
              <a:rPr lang="en-US" sz="2000" dirty="0">
                <a:latin typeface="+mn-lt"/>
              </a:rPr>
              <a:t>abstract description of what the object means</a:t>
            </a:r>
          </a:p>
          <a:p>
            <a:pPr marL="1257300" lvl="2" indent="-342900">
              <a:lnSpc>
                <a:spcPct val="80000"/>
              </a:lnSpc>
              <a:spcBef>
                <a:spcPct val="30000"/>
              </a:spcBef>
              <a:buFont typeface="System Font Regular"/>
              <a:buChar char="–"/>
            </a:pPr>
            <a:r>
              <a:rPr lang="en-US" sz="2000" dirty="0">
                <a:latin typeface="+mn-lt"/>
              </a:rPr>
              <a:t>difficult (unless concept is already familiar) but vital</a:t>
            </a:r>
          </a:p>
          <a:p>
            <a:pPr marL="800100" lvl="1" indent="-342900">
              <a:lnSpc>
                <a:spcPct val="80000"/>
              </a:lnSpc>
              <a:spcBef>
                <a:spcPct val="30000"/>
              </a:spcBef>
              <a:buFont typeface="System Font Regular"/>
              <a:buChar char="–"/>
            </a:pPr>
            <a:r>
              <a:rPr lang="en-US" sz="2000" dirty="0">
                <a:latin typeface="+mn-lt"/>
              </a:rPr>
              <a:t>specs have no information about concrete representation</a:t>
            </a:r>
          </a:p>
          <a:p>
            <a:pPr marL="1257300" lvl="2" indent="-342900">
              <a:lnSpc>
                <a:spcPct val="8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US" sz="2000" dirty="0">
                <a:latin typeface="+mn-lt"/>
              </a:rPr>
              <a:t>leaves us free to change those in the future</a:t>
            </a:r>
          </a:p>
          <a:p>
            <a:pPr marL="1257300" lvl="2" indent="-342900">
              <a:lnSpc>
                <a:spcPct val="80000"/>
              </a:lnSpc>
              <a:spcBef>
                <a:spcPct val="30000"/>
              </a:spcBef>
              <a:buFont typeface="Arial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56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i="1" dirty="0"/>
              <a:t>defensive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2100" dirty="0"/>
              <a:t>Question is not: will you make mistakes? You will.</a:t>
            </a:r>
          </a:p>
          <a:p>
            <a:r>
              <a:rPr lang="en-US" sz="2100" dirty="0"/>
              <a:t>Question is: will you </a:t>
            </a:r>
            <a:r>
              <a:rPr lang="en-US" sz="2100" b="1" dirty="0"/>
              <a:t>catch</a:t>
            </a:r>
            <a:r>
              <a:rPr lang="en-US" sz="2100" dirty="0"/>
              <a:t> those mistakes before users do?</a:t>
            </a:r>
          </a:p>
          <a:p>
            <a:endParaRPr lang="en-US" sz="2000" dirty="0"/>
          </a:p>
          <a:p>
            <a:r>
              <a:rPr lang="en-US" sz="2000" dirty="0"/>
              <a:t>Write and incorporate code designed to catch the errors you make</a:t>
            </a:r>
          </a:p>
          <a:p>
            <a:pPr lvl="1"/>
            <a:r>
              <a:rPr lang="en-US" sz="2000" dirty="0"/>
              <a:t>check rep invariant on entry and exit (of mutators)</a:t>
            </a:r>
          </a:p>
          <a:p>
            <a:pPr lvl="1"/>
            <a:r>
              <a:rPr lang="en-US" sz="2000" dirty="0"/>
              <a:t>check preconditions (don’t trust other programmers)</a:t>
            </a:r>
          </a:p>
          <a:p>
            <a:pPr lvl="1"/>
            <a:r>
              <a:rPr lang="en-US" sz="2000" dirty="0"/>
              <a:t>check postconditions (don’t trust yourself either)</a:t>
            </a:r>
          </a:p>
          <a:p>
            <a:pPr lvl="1"/>
            <a:endParaRPr lang="en-US" sz="2000" dirty="0"/>
          </a:p>
          <a:p>
            <a:r>
              <a:rPr lang="en-US" sz="2000" dirty="0"/>
              <a:t>Checking the rep invariant helps </a:t>
            </a:r>
            <a:r>
              <a:rPr lang="en-US" sz="2000" i="1" dirty="0">
                <a:solidFill>
                  <a:srgbClr val="0000FF"/>
                </a:solidFill>
              </a:rPr>
              <a:t>discover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errors while testing</a:t>
            </a:r>
            <a:endParaRPr lang="en-US" sz="1000" dirty="0"/>
          </a:p>
          <a:p>
            <a:r>
              <a:rPr lang="en-US" sz="2000" dirty="0"/>
              <a:t>Reasoning about the rep invariant helps </a:t>
            </a:r>
            <a:r>
              <a:rPr lang="en-US" sz="2000" i="1" dirty="0">
                <a:solidFill>
                  <a:srgbClr val="0000FF"/>
                </a:solidFill>
              </a:rPr>
              <a:t>discover</a:t>
            </a:r>
            <a:r>
              <a:rPr lang="en-US" sz="2000" dirty="0">
                <a:solidFill>
                  <a:srgbClr val="008000"/>
                </a:solidFill>
              </a:rPr>
              <a:t> </a:t>
            </a:r>
            <a:r>
              <a:rPr lang="en-US" sz="2000" dirty="0"/>
              <a:t>errors while coding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15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</a:t>
            </a:r>
            <a:r>
              <a:rPr lang="en-US" i="1" dirty="0"/>
              <a:t>defensive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2000" dirty="0"/>
              <a:t>Checking pre- and post-conditions and rep invariants is one tip</a:t>
            </a:r>
          </a:p>
          <a:p>
            <a:r>
              <a:rPr lang="en-US" sz="2000" dirty="0"/>
              <a:t>More of these in Effective Java</a:t>
            </a:r>
          </a:p>
          <a:p>
            <a:pPr lvl="1"/>
            <a:r>
              <a:rPr lang="en-US" sz="2000" dirty="0"/>
              <a:t>first required reading (see calendar </a:t>
            </a:r>
            <a:r>
              <a:rPr lang="en-US" sz="2000"/>
              <a:t>for items)</a:t>
            </a:r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Focus on defensive programming against </a:t>
            </a:r>
            <a:r>
              <a:rPr lang="en-US" sz="2000" b="1" dirty="0"/>
              <a:t>subtle bugs</a:t>
            </a:r>
          </a:p>
          <a:p>
            <a:pPr lvl="1"/>
            <a:r>
              <a:rPr lang="en-US" sz="2000" dirty="0"/>
              <a:t>obvious bugs (e.g., crashing every time) will be caught in testing</a:t>
            </a:r>
          </a:p>
          <a:p>
            <a:pPr lvl="1"/>
            <a:r>
              <a:rPr lang="en-US" sz="2000" dirty="0"/>
              <a:t>subtle bugs that only occasionally cause problems can sneak out</a:t>
            </a:r>
          </a:p>
          <a:p>
            <a:pPr lvl="1"/>
            <a:r>
              <a:rPr lang="en-US" sz="2000" dirty="0"/>
              <a:t>be especially defensive against (and scared of) these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74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Listing the elements of a CharSet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Consider adding the following method to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a List containing the members of this 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Consider this implementation:</a:t>
            </a:r>
          </a:p>
          <a:p>
            <a:pPr marL="0" indent="0">
              <a:buNone/>
            </a:pPr>
            <a:endParaRPr lang="en-US" sz="600" dirty="0"/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Does this implementation preserve the rep invariant?</a:t>
            </a:r>
          </a:p>
          <a:p>
            <a:pPr marL="457200" lvl="1" indent="0">
              <a:buNone/>
            </a:pPr>
            <a:r>
              <a:rPr lang="en-US" sz="2000" b="1" i="1" dirty="0"/>
              <a:t>Can’t say!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Consider this client code (outside the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CharSet</a:t>
            </a:r>
            <a:r>
              <a:rPr lang="en-US" sz="2000" dirty="0"/>
              <a:t> implementation):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Character(’a’);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().add(a);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s.delete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(a);</a:t>
            </a:r>
          </a:p>
          <a:p>
            <a:pPr lvl="1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(a)) …</a:t>
            </a:r>
          </a:p>
          <a:p>
            <a:pPr lvl="1">
              <a:buNone/>
            </a:pPr>
            <a:endParaRPr lang="en-US" sz="1200" dirty="0"/>
          </a:p>
          <a:p>
            <a:r>
              <a:rPr lang="en-US" sz="2000" dirty="0">
                <a:solidFill>
                  <a:schemeClr val="accent2"/>
                </a:solidFill>
              </a:rPr>
              <a:t>Representation exposure </a:t>
            </a:r>
            <a:r>
              <a:rPr lang="en-US" sz="2000" dirty="0"/>
              <a:t>is external access to the rep</a:t>
            </a:r>
          </a:p>
          <a:p>
            <a:endParaRPr lang="en-US" sz="1000" dirty="0"/>
          </a:p>
          <a:p>
            <a:r>
              <a:rPr lang="en-US" sz="2000" dirty="0"/>
              <a:t>Representation exposure is almost always </a:t>
            </a:r>
            <a:r>
              <a:rPr lang="en-US" sz="2000" b="1" dirty="0">
                <a:solidFill>
                  <a:srgbClr val="C00000"/>
                </a:solidFill>
                <a:latin typeface="Stencil Std"/>
                <a:cs typeface="Stencil Std"/>
              </a:rPr>
              <a:t>bad</a:t>
            </a:r>
          </a:p>
          <a:p>
            <a:pPr lvl="1"/>
            <a:r>
              <a:rPr lang="en-US" sz="2000" dirty="0">
                <a:cs typeface="Stencil Std"/>
              </a:rPr>
              <a:t>can cause bugs that will be </a:t>
            </a:r>
            <a:r>
              <a:rPr lang="en-US" sz="2000" b="1" dirty="0">
                <a:cs typeface="Stencil Std"/>
              </a:rPr>
              <a:t>very hard to detect</a:t>
            </a:r>
          </a:p>
          <a:p>
            <a:pPr lvl="1"/>
            <a:endParaRPr lang="en-US" sz="1000" i="1" dirty="0">
              <a:solidFill>
                <a:schemeClr val="accent2"/>
              </a:solidFill>
              <a:latin typeface="Stencil Std"/>
              <a:cs typeface="Stencil Std"/>
            </a:endParaRPr>
          </a:p>
          <a:p>
            <a:r>
              <a:rPr lang="en-US" sz="2000" dirty="0"/>
              <a:t>Rule #1: Don</a:t>
            </a:r>
            <a:r>
              <a:rPr lang="uk-UA" sz="2000" dirty="0"/>
              <a:t>’</a:t>
            </a:r>
            <a:r>
              <a:rPr lang="en-US" sz="2000" dirty="0"/>
              <a:t>t do it!</a:t>
            </a:r>
          </a:p>
          <a:p>
            <a:r>
              <a:rPr lang="en-US" sz="2000" dirty="0"/>
              <a:t>Rule #2: If you do it, document it clearly and then feel guilty about it! 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10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representation exposure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>
                <a:sym typeface="Wingdings" panose="05000000000000000000" pitchFamily="2" charset="2"/>
              </a:rPr>
              <a:t>Understand</a:t>
            </a:r>
            <a:r>
              <a:rPr lang="en-US" sz="2000" dirty="0">
                <a:sym typeface="Wingdings" panose="05000000000000000000" pitchFamily="2" charset="2"/>
              </a:rPr>
              <a:t> what representation exposure is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i="1" dirty="0">
                <a:sym typeface="Wingdings" panose="05000000000000000000" pitchFamily="2" charset="2"/>
              </a:rPr>
              <a:t>Design</a:t>
            </a:r>
            <a:r>
              <a:rPr lang="en-US" sz="2000" dirty="0">
                <a:sym typeface="Wingdings" panose="05000000000000000000" pitchFamily="2" charset="2"/>
              </a:rPr>
              <a:t> ADT implementations to make sure it doesn’t happen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Treat rep exposure as a bug: </a:t>
            </a:r>
            <a:r>
              <a:rPr lang="en-US" sz="2000" i="1" dirty="0">
                <a:sym typeface="Wingdings" panose="05000000000000000000" pitchFamily="2" charset="2"/>
              </a:rPr>
              <a:t>fix</a:t>
            </a:r>
            <a:r>
              <a:rPr lang="en-US" sz="2000" dirty="0">
                <a:sym typeface="Wingdings" panose="05000000000000000000" pitchFamily="2" charset="2"/>
              </a:rPr>
              <a:t> your bugs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must avoid in libraries with many clients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can allow (but feel guilty) for code with few clients</a:t>
            </a:r>
          </a:p>
          <a:p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i="1" dirty="0">
                <a:sym typeface="Wingdings" panose="05000000000000000000" pitchFamily="2" charset="2"/>
              </a:rPr>
              <a:t>Test</a:t>
            </a:r>
            <a:r>
              <a:rPr lang="en-US" sz="2000" dirty="0">
                <a:sym typeface="Wingdings" panose="05000000000000000000" pitchFamily="2" charset="2"/>
              </a:rPr>
              <a:t> for it with </a:t>
            </a:r>
            <a:r>
              <a:rPr lang="en-US" sz="2000" i="1" dirty="0">
                <a:sym typeface="Wingdings" panose="05000000000000000000" pitchFamily="2" charset="2"/>
              </a:rPr>
              <a:t>adversarial clients: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pass values to methods and then mutate them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mutate values returned from methods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58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is not enough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Making fields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/>
              <a:t> does </a:t>
            </a:r>
            <a:r>
              <a:rPr lang="en-US" sz="2000" i="1" dirty="0"/>
              <a:t>not</a:t>
            </a:r>
            <a:r>
              <a:rPr lang="en-US" sz="2000" dirty="0"/>
              <a:t> suffice to prevent rep exposure</a:t>
            </a:r>
          </a:p>
          <a:p>
            <a:pPr lvl="1"/>
            <a:r>
              <a:rPr lang="en-US" sz="2000" dirty="0"/>
              <a:t>see our example</a:t>
            </a:r>
          </a:p>
          <a:p>
            <a:pPr lvl="1"/>
            <a:r>
              <a:rPr lang="en-US" sz="2000" dirty="0"/>
              <a:t>issue is </a:t>
            </a:r>
            <a:r>
              <a:rPr lang="en-US" sz="2000" b="1" i="1" dirty="0">
                <a:solidFill>
                  <a:schemeClr val="accent2"/>
                </a:solidFill>
              </a:rPr>
              <a:t>aliasing of mutable data outside the abstraction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r>
              <a:rPr lang="en-US" sz="2000" dirty="0"/>
              <a:t>So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2000" dirty="0"/>
              <a:t> is a hint to you: no aliases outside abstraction to references to mutable data reachable 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sz="2000" dirty="0"/>
              <a:t>fields</a:t>
            </a:r>
          </a:p>
          <a:p>
            <a:r>
              <a:rPr lang="en-US" sz="2000" dirty="0"/>
              <a:t>Three general ways to avoid representation exposure…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854666" y="2867673"/>
            <a:ext cx="381000" cy="216152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774509" y="4228908"/>
            <a:ext cx="718457" cy="800292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2359366" y="4562252"/>
            <a:ext cx="1415143" cy="14478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146056" y="4020170"/>
            <a:ext cx="537185" cy="537940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endCxn id="39" idx="2"/>
          </p:cNvCxnSpPr>
          <p:nvPr/>
        </p:nvCxnSpPr>
        <p:spPr bwMode="auto">
          <a:xfrm flipV="1">
            <a:off x="2359366" y="3839127"/>
            <a:ext cx="2329543" cy="1810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243142" y="4525842"/>
            <a:ext cx="783224" cy="312746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Oval 31"/>
          <p:cNvSpPr/>
          <p:nvPr/>
        </p:nvSpPr>
        <p:spPr bwMode="auto">
          <a:xfrm>
            <a:off x="2057400" y="4403600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057400" y="3858273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5069909" y="4163073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4688909" y="3438981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>
            <a:endCxn id="43" idx="2"/>
          </p:cNvCxnSpPr>
          <p:nvPr/>
        </p:nvCxnSpPr>
        <p:spPr bwMode="auto">
          <a:xfrm flipV="1">
            <a:off x="4891952" y="3523868"/>
            <a:ext cx="667814" cy="384011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Oval 42"/>
          <p:cNvSpPr/>
          <p:nvPr/>
        </p:nvSpPr>
        <p:spPr bwMode="auto">
          <a:xfrm>
            <a:off x="5559766" y="312372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 bwMode="auto">
          <a:xfrm flipV="1">
            <a:off x="5918994" y="3054971"/>
            <a:ext cx="667814" cy="468897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6591798" y="2655252"/>
            <a:ext cx="718457" cy="800292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2432732" y="2867673"/>
            <a:ext cx="4159066" cy="409644"/>
          </a:xfrm>
          <a:prstGeom prst="straightConnector1">
            <a:avLst/>
          </a:prstGeom>
          <a:solidFill>
            <a:schemeClr val="accent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Oval 47"/>
          <p:cNvSpPr/>
          <p:nvPr/>
        </p:nvSpPr>
        <p:spPr bwMode="auto">
          <a:xfrm>
            <a:off x="2130766" y="3115419"/>
            <a:ext cx="301966" cy="380999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3405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 exposure (way #1)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One way to avoid rep exposure is to make </a:t>
            </a:r>
            <a:r>
              <a:rPr lang="en-US" sz="2000" dirty="0">
                <a:solidFill>
                  <a:schemeClr val="accent2"/>
                </a:solidFill>
              </a:rPr>
              <a:t>copies</a:t>
            </a:r>
            <a:r>
              <a:rPr lang="en-US" sz="2000" dirty="0"/>
              <a:t> of all data that cross the abstraction barrier</a:t>
            </a:r>
          </a:p>
          <a:p>
            <a:pPr lvl="1"/>
            <a:r>
              <a:rPr lang="en-US" sz="2000" dirty="0"/>
              <a:t>Copy in [parameters that become part of the implementation]</a:t>
            </a:r>
          </a:p>
          <a:p>
            <a:pPr lvl="1"/>
            <a:r>
              <a:rPr lang="en-US" sz="2000" dirty="0"/>
              <a:t>Copy out [results that are part of the implementation]</a:t>
            </a:r>
          </a:p>
          <a:p>
            <a:pPr lvl="1"/>
            <a:endParaRPr lang="en-US" sz="1000" dirty="0"/>
          </a:p>
          <a:p>
            <a:r>
              <a:rPr lang="en-US" sz="2000" dirty="0"/>
              <a:t>Examples of copying (assume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 mutable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Line(Point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s.x,s.y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e.x,e.y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Point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new Point(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this.s.x,this.s.y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580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Avoiding rep exposure (way #2)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One way to avoid rep exposure is to exploit the </a:t>
            </a:r>
            <a:r>
              <a:rPr lang="en-US" sz="2000" dirty="0">
                <a:solidFill>
                  <a:schemeClr val="accent2"/>
                </a:solidFill>
              </a:rPr>
              <a:t>immutability</a:t>
            </a:r>
            <a:r>
              <a:rPr lang="en-US" sz="2000" dirty="0"/>
              <a:t> of (other) ADTs the implementation uses</a:t>
            </a:r>
          </a:p>
          <a:p>
            <a:pPr lvl="1"/>
            <a:r>
              <a:rPr lang="en-US" sz="2000" dirty="0"/>
              <a:t>aliasing is no problem if nobody can change data</a:t>
            </a:r>
          </a:p>
          <a:p>
            <a:pPr lvl="2"/>
            <a:r>
              <a:rPr lang="en-US" sz="2000" dirty="0"/>
              <a:t>have to mutate the rep to break the rep invariant</a:t>
            </a:r>
          </a:p>
          <a:p>
            <a:pPr lvl="1"/>
            <a:endParaRPr lang="en-US" sz="1000" dirty="0"/>
          </a:p>
          <a:p>
            <a:r>
              <a:rPr lang="en-US" sz="2000" dirty="0"/>
              <a:t>Examples (assuming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dirty="0"/>
              <a:t> is an </a:t>
            </a:r>
            <a:r>
              <a:rPr lang="en-US" sz="2000" i="1" dirty="0"/>
              <a:t>immutable</a:t>
            </a:r>
            <a:r>
              <a:rPr lang="en-US" sz="2000" dirty="0"/>
              <a:t> ADT):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class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Line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private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Line(Point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Point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public Point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getStart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…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608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#3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495800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returns: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currently in the set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From the </a:t>
            </a:r>
            <a:r>
              <a:rPr lang="en-US" sz="2000" dirty="0" err="1">
                <a:latin typeface="+mj-lt"/>
                <a:cs typeface="Courier New" pitchFamily="49" charset="0"/>
              </a:rPr>
              <a:t>JavaDoc</a:t>
            </a:r>
            <a:r>
              <a:rPr lang="en-US" sz="2000" dirty="0">
                <a:latin typeface="+mj-lt"/>
                <a:cs typeface="Courier New" pitchFamily="49" charset="0"/>
              </a:rPr>
              <a:t> for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dirty="0">
                <a:latin typeface="+mj-lt"/>
                <a:cs typeface="Courier New" pitchFamily="49" charset="0"/>
              </a:rPr>
              <a:t>: </a:t>
            </a:r>
          </a:p>
          <a:p>
            <a:pPr marL="0" lvl="1" indent="0">
              <a:buNone/>
            </a:pPr>
            <a:r>
              <a:rPr lang="en-US" sz="2000" i="1" dirty="0"/>
              <a:t>Returns an unmodifiable view of the specified list. This method allows modules to provide users with "read-only" access to internal lists. Query operations on the returned list "read through" to the specified list, and attempts to modify the returned list… result in 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UnsupportedOperationException</a:t>
            </a:r>
            <a:r>
              <a:rPr lang="en-US" sz="2000" dirty="0"/>
              <a:t>.</a:t>
            </a:r>
            <a:endParaRPr lang="en-US" sz="20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8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 news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686800" cy="39624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342900" lvl="1" indent="-342900"/>
            <a:r>
              <a:rPr lang="en-US" sz="2000" dirty="0">
                <a:latin typeface="+mj-lt"/>
                <a:cs typeface="Courier New" pitchFamily="49" charset="0"/>
              </a:rPr>
              <a:t>Clients cannot </a:t>
            </a:r>
            <a:r>
              <a:rPr lang="en-US" sz="2000" i="1" dirty="0">
                <a:latin typeface="+mj-lt"/>
                <a:cs typeface="Courier New" pitchFamily="49" charset="0"/>
              </a:rPr>
              <a:t>modify (mutate)</a:t>
            </a:r>
            <a:r>
              <a:rPr lang="en-US" sz="2000" dirty="0">
                <a:latin typeface="+mj-lt"/>
                <a:cs typeface="Courier New" pitchFamily="49" charset="0"/>
              </a:rPr>
              <a:t> the rep</a:t>
            </a:r>
          </a:p>
          <a:p>
            <a:pPr marL="742950" lvl="2" indent="-342900"/>
            <a:r>
              <a:rPr lang="en-US" sz="2000" dirty="0">
                <a:latin typeface="+mj-lt"/>
                <a:cs typeface="Courier New" pitchFamily="49" charset="0"/>
              </a:rPr>
              <a:t>cannot break the rep invariant</a:t>
            </a:r>
          </a:p>
          <a:p>
            <a:pPr marL="342900" lvl="1" indent="-342900"/>
            <a:r>
              <a:rPr lang="en-US" sz="2000" dirty="0">
                <a:latin typeface="+mj-lt"/>
                <a:cs typeface="Courier New" pitchFamily="49" charset="0"/>
              </a:rPr>
              <a:t>(For long lists,) more efficient than copy out</a:t>
            </a:r>
          </a:p>
          <a:p>
            <a:pPr marL="342900" lvl="1" indent="-342900"/>
            <a:r>
              <a:rPr lang="en-US" sz="2000" dirty="0">
                <a:latin typeface="+mj-lt"/>
                <a:cs typeface="Courier New" pitchFamily="49" charset="0"/>
              </a:rPr>
              <a:t>Uses standard libraries</a:t>
            </a:r>
          </a:p>
          <a:p>
            <a:pPr marL="0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575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Implementing a Data Abstraction (ADT)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implement an ADT:</a:t>
            </a:r>
          </a:p>
          <a:p>
            <a:pPr lvl="1"/>
            <a:r>
              <a:rPr lang="en-US" sz="2000" dirty="0"/>
              <a:t>select the representation of instances</a:t>
            </a:r>
          </a:p>
          <a:p>
            <a:pPr lvl="1"/>
            <a:r>
              <a:rPr lang="en-US" sz="2000" dirty="0"/>
              <a:t>implement operations in terms of that representation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Choose a representation so that:</a:t>
            </a:r>
          </a:p>
          <a:p>
            <a:pPr lvl="1"/>
            <a:r>
              <a:rPr lang="en-US" sz="2000" dirty="0"/>
              <a:t>it is possible to implement required operations</a:t>
            </a:r>
          </a:p>
          <a:p>
            <a:pPr lvl="1"/>
            <a:r>
              <a:rPr lang="en-US" sz="2000" dirty="0"/>
              <a:t>the most frequently used operations are efficient / simple / </a:t>
            </a:r>
            <a:r>
              <a:rPr lang="is-IS" sz="2000" dirty="0"/>
              <a:t>…</a:t>
            </a:r>
            <a:endParaRPr lang="en-US" sz="2000" dirty="0"/>
          </a:p>
          <a:p>
            <a:pPr lvl="2"/>
            <a:r>
              <a:rPr lang="en-US" sz="2000" dirty="0"/>
              <a:t>abstraction allows the rep to change later</a:t>
            </a:r>
          </a:p>
          <a:p>
            <a:pPr lvl="2"/>
            <a:r>
              <a:rPr lang="en-US" sz="2000" dirty="0"/>
              <a:t>almost always better to start simple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 use </a:t>
            </a:r>
            <a:r>
              <a:rPr lang="en-US" sz="2000" b="1" dirty="0"/>
              <a:t>reasoning</a:t>
            </a:r>
            <a:r>
              <a:rPr lang="en-US" sz="2000" dirty="0"/>
              <a:t> to verify the operations are correct</a:t>
            </a:r>
          </a:p>
          <a:p>
            <a:pPr lvl="1"/>
            <a:r>
              <a:rPr lang="en-US" sz="2000" dirty="0"/>
              <a:t>two intellectual tools are helpful for this...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323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bad news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1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return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&lt;Character&gt;(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//copy out!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List&lt;Character&gt; </a:t>
            </a:r>
            <a:r>
              <a:rPr lang="en-US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getElts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version 2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return</a:t>
            </a:r>
            <a:r>
              <a:rPr lang="en-US" sz="1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Collections.unmodifiableList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elts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The two implementations do not do the same thing!</a:t>
            </a:r>
          </a:p>
          <a:p>
            <a:pPr lvl="1"/>
            <a:r>
              <a:rPr lang="en-US" sz="2000" dirty="0"/>
              <a:t>both avoid allowing clients to break the rep invariant</a:t>
            </a:r>
          </a:p>
          <a:p>
            <a:pPr lvl="1"/>
            <a:r>
              <a:rPr lang="en-US" sz="2000" dirty="0"/>
              <a:t>both return a list containing the elements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  But consider: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s.getElts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s.insert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('a');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xs.contains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('a');</a:t>
            </a: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 Version 2 is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observing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 exposed rep, leading to different behavior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9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specifications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Ambiguity of “returns a list containing the current set elements”</a:t>
            </a:r>
          </a:p>
          <a:p>
            <a:pPr marL="0" indent="0">
              <a:buNone/>
            </a:pPr>
            <a:endParaRPr lang="en-US" sz="1000" dirty="0"/>
          </a:p>
          <a:p>
            <a:pPr marL="0" indent="0" algn="ctr">
              <a:buNone/>
            </a:pPr>
            <a:r>
              <a:rPr lang="en-US" sz="2000" dirty="0"/>
              <a:t>       “returns a fresh mutable list containing the elements in the set           </a:t>
            </a:r>
            <a:r>
              <a:rPr lang="en-US" sz="2000" i="1" dirty="0"/>
              <a:t>at the time of the call</a:t>
            </a:r>
            <a:r>
              <a:rPr lang="en-US" sz="2000" dirty="0"/>
              <a:t>”</a:t>
            </a:r>
          </a:p>
          <a:p>
            <a:pPr marL="0" indent="0" algn="ctr">
              <a:buNone/>
            </a:pPr>
            <a:r>
              <a:rPr lang="en-US" sz="2000" dirty="0"/>
              <a:t>versus</a:t>
            </a:r>
          </a:p>
          <a:p>
            <a:pPr marL="0" indent="0" algn="ctr">
              <a:buNone/>
            </a:pPr>
            <a:r>
              <a:rPr lang="en-US" sz="2000" dirty="0"/>
              <a:t>“returns read-only access to a list that the ADT                        </a:t>
            </a:r>
            <a:r>
              <a:rPr lang="en-US" sz="2000" i="1" dirty="0"/>
              <a:t>continues to update to hold the current elements in the set</a:t>
            </a:r>
            <a:r>
              <a:rPr lang="en-US" sz="2000" dirty="0"/>
              <a:t>”</a:t>
            </a:r>
          </a:p>
          <a:p>
            <a:pPr marL="0" indent="0" algn="ctr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A third spec weaker than both [but less simple and useful!]</a:t>
            </a:r>
          </a:p>
          <a:p>
            <a:pPr marL="0" indent="0" algn="ctr">
              <a:buNone/>
            </a:pPr>
            <a:r>
              <a:rPr lang="en-US" sz="2000" dirty="0"/>
              <a:t>   “returns a list containing the current set elements.  </a:t>
            </a:r>
            <a:r>
              <a:rPr lang="en-US" sz="2000" i="1" dirty="0"/>
              <a:t>Behavior is unspecified (!) if</a:t>
            </a:r>
            <a:r>
              <a:rPr lang="en-US" sz="2000" dirty="0"/>
              <a:t> client attempts to mutate the list or </a:t>
            </a:r>
            <a:br>
              <a:rPr lang="en-US" sz="2000" dirty="0"/>
            </a:br>
            <a:r>
              <a:rPr lang="en-US" sz="2000" dirty="0"/>
              <a:t>to access the list after the set’s elements are changed”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Also note: Version 2’s spec also makes changing the rep later harder</a:t>
            </a:r>
          </a:p>
          <a:p>
            <a:pPr lvl="1"/>
            <a:r>
              <a:rPr lang="en-US" sz="2000" dirty="0"/>
              <a:t>only “simple” to implement with rep as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900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cs typeface="Courier New" panose="02070309020205020404" pitchFamily="49" charset="0"/>
              </a:rPr>
              <a:t>Best options for implementing </a:t>
            </a:r>
            <a:r>
              <a:rPr lang="en-US" sz="2000" dirty="0" err="1">
                <a:latin typeface="Courier New" charset="0"/>
                <a:ea typeface="Courier New" charset="0"/>
                <a:cs typeface="Courier New" charset="0"/>
              </a:rPr>
              <a:t>getElts</a:t>
            </a:r>
            <a:r>
              <a:rPr lang="en-US" sz="2000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marL="0" indent="0">
              <a:buNone/>
            </a:pPr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if O(n) time is acceptable for relevant use cases, copy the list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safest option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best option for changeability</a:t>
            </a:r>
          </a:p>
          <a:p>
            <a:pPr lvl="1"/>
            <a:endParaRPr lang="en-US" sz="1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if O(1) time is required, then return an unmodifiable list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prevents breaking rep invariant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clearly document that behavior is unspecified after mutation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ideally, write a your own unmodifiable view of the list</a:t>
            </a:r>
            <a:br>
              <a:rPr lang="en-US" sz="2000" dirty="0">
                <a:cs typeface="Courier New" panose="02070309020205020404" pitchFamily="49" charset="0"/>
              </a:rPr>
            </a:br>
            <a:r>
              <a:rPr lang="en-US" sz="2000" dirty="0">
                <a:cs typeface="Courier New" panose="02070309020205020404" pitchFamily="49" charset="0"/>
              </a:rPr>
              <a:t>that throws an exception on all operations after mutation</a:t>
            </a:r>
          </a:p>
          <a:p>
            <a:pPr lvl="1"/>
            <a:endParaRPr lang="en-US" sz="1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if O(1) time is required and there is no unmodifiable version and you don’t have time to write one, expose rep and feel guilty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2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68FF-016D-F04C-9FA9-EE60801A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 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92A19-C9EE-6241-824D-2BCE9B6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</a:t>
            </a:r>
            <a:r>
              <a:rPr lang="en-US" dirty="0"/>
              <a:t>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E49F6-5FEA-464C-8019-BDA5E58A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122B1D-253A-044B-B0A1-B61E67CFB56C}"/>
              </a:ext>
            </a:extLst>
          </p:cNvPr>
          <p:cNvCxnSpPr>
            <a:endCxn id="9" idx="1"/>
          </p:cNvCxnSpPr>
          <p:nvPr/>
        </p:nvCxnSpPr>
        <p:spPr>
          <a:xfrm>
            <a:off x="4191000" y="3551238"/>
            <a:ext cx="1600200" cy="0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C796A0C-C712-8D40-8D20-DBBCB710720C}"/>
              </a:ext>
            </a:extLst>
          </p:cNvPr>
          <p:cNvSpPr/>
          <p:nvPr/>
        </p:nvSpPr>
        <p:spPr>
          <a:xfrm>
            <a:off x="1219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Abstract</a:t>
            </a:r>
          </a:p>
          <a:p>
            <a:pPr algn="ctr"/>
            <a:r>
              <a:rPr lang="en-US" sz="1600" dirty="0"/>
              <a:t>States</a:t>
            </a:r>
          </a:p>
        </p:txBody>
      </p:sp>
      <p:pic>
        <p:nvPicPr>
          <p:cNvPr id="8" name="Picture 2" descr="Image result for brick wall clip art">
            <a:extLst>
              <a:ext uri="{FF2B5EF4-FFF2-40B4-BE49-F238E27FC236}">
                <a16:creationId xmlns:a16="http://schemas.microsoft.com/office/drawing/2014/main" id="{01D6254A-AB76-E644-A110-5D79183A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61" y="2941638"/>
            <a:ext cx="1151246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E850D7-4778-2B4A-9428-E0770AAA6332}"/>
              </a:ext>
            </a:extLst>
          </p:cNvPr>
          <p:cNvSpPr/>
          <p:nvPr/>
        </p:nvSpPr>
        <p:spPr>
          <a:xfrm>
            <a:off x="5791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Fields in our</a:t>
            </a:r>
          </a:p>
          <a:p>
            <a:pPr algn="ctr"/>
            <a:r>
              <a:rPr lang="en-US" sz="1600" dirty="0"/>
              <a:t>Java 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6F156-2E07-A44E-9356-1DD693F90686}"/>
              </a:ext>
            </a:extLst>
          </p:cNvPr>
          <p:cNvSpPr txBox="1"/>
          <p:nvPr/>
        </p:nvSpPr>
        <p:spPr>
          <a:xfrm>
            <a:off x="3249169" y="2569298"/>
            <a:ext cx="2147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Abstraction Barrier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EBB22A-8BCC-2A45-8974-5B48D14DD9DA}"/>
              </a:ext>
            </a:extLst>
          </p:cNvPr>
          <p:cNvSpPr txBox="1"/>
          <p:nvPr/>
        </p:nvSpPr>
        <p:spPr>
          <a:xfrm>
            <a:off x="914400" y="181984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ADT specification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BDD50-4DA9-2D45-B766-577C2445CFCF}"/>
              </a:ext>
            </a:extLst>
          </p:cNvPr>
          <p:cNvSpPr txBox="1"/>
          <p:nvPr/>
        </p:nvSpPr>
        <p:spPr>
          <a:xfrm>
            <a:off x="5219699" y="1830728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ADT implementation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B2572-8FAB-CB42-845D-53F0FF9D8AA7}"/>
              </a:ext>
            </a:extLst>
          </p:cNvPr>
          <p:cNvSpPr txBox="1"/>
          <p:nvPr/>
        </p:nvSpPr>
        <p:spPr>
          <a:xfrm>
            <a:off x="5638800" y="4191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7713400B-1840-CB43-BE61-11E372668462}"/>
              </a:ext>
            </a:extLst>
          </p:cNvPr>
          <p:cNvSpPr/>
          <p:nvPr/>
        </p:nvSpPr>
        <p:spPr>
          <a:xfrm>
            <a:off x="4572000" y="5008348"/>
            <a:ext cx="3200400" cy="1154541"/>
          </a:xfrm>
          <a:prstGeom prst="wedgeRectCallout">
            <a:avLst>
              <a:gd name="adj1" fmla="val -23411"/>
              <a:gd name="adj2" fmla="val -1753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Abstraction Function (AF):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mapping between ADT implementation and specification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36B3CBA-858C-3D4F-9BEE-A0FDDDC32FF5}"/>
              </a:ext>
            </a:extLst>
          </p:cNvPr>
          <p:cNvCxnSpPr>
            <a:endCxn id="7" idx="3"/>
          </p:cNvCxnSpPr>
          <p:nvPr/>
        </p:nvCxnSpPr>
        <p:spPr>
          <a:xfrm flipH="1">
            <a:off x="2971800" y="3551238"/>
            <a:ext cx="12192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3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abstraction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Allows us to check correctness</a:t>
            </a:r>
          </a:p>
          <a:p>
            <a:pPr lvl="1"/>
            <a:r>
              <a:rPr lang="en-US" sz="1800" dirty="0">
                <a:latin typeface="Arial" charset="0"/>
              </a:rPr>
              <a:t>use reasoning to show that the method leaves the abstract state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such that it satisfies the postcondition</a:t>
            </a:r>
          </a:p>
          <a:p>
            <a:pPr lvl="1"/>
            <a:endParaRPr lang="en-US" sz="1800" dirty="0">
              <a:latin typeface="Arial" charset="0"/>
            </a:endParaRPr>
          </a:p>
          <a:p>
            <a:pPr marL="0" indent="0">
              <a:buNone/>
            </a:pPr>
            <a:endParaRPr lang="en-US" sz="1200" dirty="0">
              <a:latin typeface="Arial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AF(this)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[0..len-1]</a:t>
            </a:r>
          </a:p>
          <a:p>
            <a:pPr marL="400050" lvl="1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@requires length &gt; 0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@modifies this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@effects this = this[0..length-2]</a:t>
            </a:r>
          </a:p>
          <a:p>
            <a:pPr marL="400050" lvl="1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pop() { ...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time: abstraction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Allows us to check correctness</a:t>
            </a:r>
          </a:p>
          <a:p>
            <a:pPr lvl="1"/>
            <a:r>
              <a:rPr lang="en-US" sz="1800" dirty="0">
                <a:latin typeface="Arial" charset="0"/>
              </a:rPr>
              <a:t>use reasoning to show that the method leaves the abstract state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such that it satisfies the postcondition</a:t>
            </a:r>
          </a:p>
          <a:p>
            <a:pPr marL="0" indent="0">
              <a:buNone/>
            </a:pPr>
            <a:endParaRPr lang="en-US" sz="1800" dirty="0">
              <a:latin typeface="Arial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AF(this)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[0..len-1]</a:t>
            </a:r>
          </a:p>
          <a:p>
            <a:pPr marL="400050" lvl="1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@requires length &gt; 0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@modifies this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// @effects this = this[0..length-2]</a:t>
            </a:r>
          </a:p>
          <a:p>
            <a:pPr marL="400050" lvl="1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pop() {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cs typeface="Courier New" panose="02070309020205020404" pitchFamily="49" charset="0"/>
              </a:rPr>
              <a:t>{{ length &gt; 0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– 1;</a:t>
            </a: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dirty="0">
                <a:cs typeface="Courier New" panose="02070309020205020404" pitchFamily="49" charset="0"/>
              </a:rPr>
              <a:t>{{ this = </a:t>
            </a:r>
            <a:r>
              <a:rPr lang="en-US" sz="1800" dirty="0" err="1">
                <a:cs typeface="Courier New" panose="02070309020205020404" pitchFamily="49" charset="0"/>
              </a:rPr>
              <a:t>this</a:t>
            </a:r>
            <a:r>
              <a:rPr lang="en-US" sz="1800" baseline="-25000" dirty="0" err="1">
                <a:cs typeface="Courier New" panose="02070309020205020404" pitchFamily="49" charset="0"/>
              </a:rPr>
              <a:t>pre</a:t>
            </a:r>
            <a:r>
              <a:rPr lang="en-US" sz="1800" dirty="0">
                <a:cs typeface="Courier New" panose="02070309020205020404" pitchFamily="49" charset="0"/>
              </a:rPr>
              <a:t>[0 .. </a:t>
            </a:r>
            <a:r>
              <a:rPr lang="en-US" sz="1800" dirty="0" err="1">
                <a:cs typeface="Courier New" panose="02070309020205020404" pitchFamily="49" charset="0"/>
              </a:rPr>
              <a:t>length</a:t>
            </a:r>
            <a:r>
              <a:rPr lang="en-US" sz="1800" baseline="-25000" dirty="0" err="1">
                <a:cs typeface="Courier New" panose="02070309020205020404" pitchFamily="49" charset="0"/>
              </a:rPr>
              <a:t>pre</a:t>
            </a:r>
            <a:r>
              <a:rPr lang="en-US" sz="1800" dirty="0">
                <a:cs typeface="Courier New" panose="02070309020205020404" pitchFamily="49" charset="0"/>
              </a:rPr>
              <a:t> – 2] }}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646823-914A-164A-9ECF-23D68455ECEB}"/>
              </a:ext>
            </a:extLst>
          </p:cNvPr>
          <p:cNvSpPr txBox="1"/>
          <p:nvPr/>
        </p:nvSpPr>
        <p:spPr>
          <a:xfrm>
            <a:off x="5783766" y="4887050"/>
            <a:ext cx="14414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+mn-lt"/>
              </a:rPr>
              <a:t>{{ </a:t>
            </a:r>
            <a:r>
              <a:rPr lang="en-US" sz="2000" dirty="0" err="1">
                <a:latin typeface="+mn-lt"/>
              </a:rPr>
              <a:t>len</a:t>
            </a:r>
            <a:r>
              <a:rPr lang="en-US" sz="2000" dirty="0">
                <a:latin typeface="+mn-lt"/>
              </a:rPr>
              <a:t> &gt; 0 }}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40EBF14-0B36-3443-8F84-E2C51AAE81E6}"/>
              </a:ext>
            </a:extLst>
          </p:cNvPr>
          <p:cNvSpPr txBox="1"/>
          <p:nvPr/>
        </p:nvSpPr>
        <p:spPr>
          <a:xfrm>
            <a:off x="5791200" y="5494791"/>
            <a:ext cx="39866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{{ </a:t>
            </a:r>
            <a:r>
              <a:rPr lang="en-US" sz="2000" dirty="0" err="1">
                <a:latin typeface="+mn-lt"/>
              </a:rPr>
              <a:t>len</a:t>
            </a:r>
            <a:r>
              <a:rPr lang="en-US" sz="2000" dirty="0">
                <a:latin typeface="+mn-lt"/>
              </a:rPr>
              <a:t> = </a:t>
            </a:r>
            <a:r>
              <a:rPr lang="en-US" sz="2000" dirty="0" err="1">
                <a:latin typeface="+mn-lt"/>
              </a:rPr>
              <a:t>len</a:t>
            </a:r>
            <a:r>
              <a:rPr lang="en-US" sz="2000" baseline="-25000" dirty="0" err="1">
                <a:latin typeface="+mn-lt"/>
              </a:rPr>
              <a:t>pre</a:t>
            </a:r>
            <a:r>
              <a:rPr lang="en-US" sz="2000" dirty="0">
                <a:latin typeface="+mn-lt"/>
              </a:rPr>
              <a:t> - 1 }}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6558C7F-E952-DD4C-BC90-30ACB4E13BDE}"/>
              </a:ext>
            </a:extLst>
          </p:cNvPr>
          <p:cNvCxnSpPr/>
          <p:nvPr/>
        </p:nvCxnSpPr>
        <p:spPr>
          <a:xfrm>
            <a:off x="4495800" y="5105400"/>
            <a:ext cx="1219200" cy="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BA431E6-72F7-7E44-8BB2-6D04C38A0F55}"/>
              </a:ext>
            </a:extLst>
          </p:cNvPr>
          <p:cNvCxnSpPr>
            <a:cxnSpLocks/>
          </p:cNvCxnSpPr>
          <p:nvPr/>
        </p:nvCxnSpPr>
        <p:spPr>
          <a:xfrm flipV="1">
            <a:off x="3581400" y="6002622"/>
            <a:ext cx="0" cy="321978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F094ACB-5BA5-6848-8EAC-E65AF3931C3D}"/>
              </a:ext>
            </a:extLst>
          </p:cNvPr>
          <p:cNvCxnSpPr/>
          <p:nvPr/>
        </p:nvCxnSpPr>
        <p:spPr>
          <a:xfrm>
            <a:off x="3581400" y="6324600"/>
            <a:ext cx="3048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18BF665F-DEC2-E34D-9BF7-2FD46E9E9DC4}"/>
              </a:ext>
            </a:extLst>
          </p:cNvPr>
          <p:cNvSpPr txBox="1"/>
          <p:nvPr/>
        </p:nvSpPr>
        <p:spPr>
          <a:xfrm>
            <a:off x="5793988" y="5858431"/>
            <a:ext cx="39866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n-lt"/>
              </a:rPr>
              <a:t>⇒ {{ this = </a:t>
            </a:r>
            <a:r>
              <a:rPr lang="en-US" sz="2000" dirty="0" err="1">
                <a:latin typeface="+mn-lt"/>
              </a:rPr>
              <a:t>vals</a:t>
            </a:r>
            <a:r>
              <a:rPr lang="en-US" sz="2000" dirty="0">
                <a:latin typeface="+mn-lt"/>
              </a:rPr>
              <a:t>[0..len-1]</a:t>
            </a:r>
          </a:p>
          <a:p>
            <a:r>
              <a:rPr lang="en-US" sz="2000" dirty="0">
                <a:latin typeface="+mn-lt"/>
              </a:rPr>
              <a:t>              = </a:t>
            </a:r>
            <a:r>
              <a:rPr lang="en-US" sz="2000" dirty="0" err="1">
                <a:latin typeface="+mn-lt"/>
              </a:rPr>
              <a:t>vals</a:t>
            </a:r>
            <a:r>
              <a:rPr lang="en-US" sz="2000" dirty="0">
                <a:latin typeface="+mn-lt"/>
              </a:rPr>
              <a:t>[0..len</a:t>
            </a:r>
            <a:r>
              <a:rPr lang="en-US" sz="2000" baseline="-25000" dirty="0">
                <a:latin typeface="+mn-lt"/>
              </a:rPr>
              <a:t>pre</a:t>
            </a:r>
            <a:r>
              <a:rPr lang="en-US" sz="2000" dirty="0">
                <a:latin typeface="+mn-lt"/>
              </a:rPr>
              <a:t>-2] }}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1C48AAA-ABE5-7240-80EB-8B88F759CD89}"/>
              </a:ext>
            </a:extLst>
          </p:cNvPr>
          <p:cNvCxnSpPr>
            <a:cxnSpLocks/>
          </p:cNvCxnSpPr>
          <p:nvPr/>
        </p:nvCxnSpPr>
        <p:spPr>
          <a:xfrm>
            <a:off x="5713141" y="5287160"/>
            <a:ext cx="0" cy="381000"/>
          </a:xfrm>
          <a:prstGeom prst="straightConnector1">
            <a:avLst/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587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68FF-016D-F04C-9FA9-EE60801A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 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92A19-C9EE-6241-824D-2BCE9B6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</a:t>
            </a:r>
            <a:r>
              <a:rPr lang="en-US" dirty="0"/>
              <a:t>Spring 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E49F6-5FEA-464C-8019-BDA5E58A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122B1D-253A-044B-B0A1-B61E67CFB56C}"/>
              </a:ext>
            </a:extLst>
          </p:cNvPr>
          <p:cNvCxnSpPr>
            <a:endCxn id="9" idx="1"/>
          </p:cNvCxnSpPr>
          <p:nvPr/>
        </p:nvCxnSpPr>
        <p:spPr>
          <a:xfrm>
            <a:off x="4191000" y="3551238"/>
            <a:ext cx="1600200" cy="0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C796A0C-C712-8D40-8D20-DBBCB710720C}"/>
              </a:ext>
            </a:extLst>
          </p:cNvPr>
          <p:cNvSpPr/>
          <p:nvPr/>
        </p:nvSpPr>
        <p:spPr>
          <a:xfrm>
            <a:off x="1219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Abstract</a:t>
            </a:r>
          </a:p>
          <a:p>
            <a:pPr algn="ctr"/>
            <a:r>
              <a:rPr lang="en-US" sz="1600" dirty="0"/>
              <a:t>States</a:t>
            </a:r>
          </a:p>
        </p:txBody>
      </p:sp>
      <p:pic>
        <p:nvPicPr>
          <p:cNvPr id="8" name="Picture 2" descr="Image result for brick wall clip art">
            <a:extLst>
              <a:ext uri="{FF2B5EF4-FFF2-40B4-BE49-F238E27FC236}">
                <a16:creationId xmlns:a16="http://schemas.microsoft.com/office/drawing/2014/main" id="{01D6254A-AB76-E644-A110-5D79183A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61" y="2941638"/>
            <a:ext cx="1151246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E850D7-4778-2B4A-9428-E0770AAA6332}"/>
              </a:ext>
            </a:extLst>
          </p:cNvPr>
          <p:cNvSpPr/>
          <p:nvPr/>
        </p:nvSpPr>
        <p:spPr>
          <a:xfrm>
            <a:off x="5791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Fields in our</a:t>
            </a:r>
          </a:p>
          <a:p>
            <a:pPr algn="ctr"/>
            <a:r>
              <a:rPr lang="en-US" sz="1600" dirty="0"/>
              <a:t>Java 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6F156-2E07-A44E-9356-1DD693F90686}"/>
              </a:ext>
            </a:extLst>
          </p:cNvPr>
          <p:cNvSpPr txBox="1"/>
          <p:nvPr/>
        </p:nvSpPr>
        <p:spPr>
          <a:xfrm>
            <a:off x="3249169" y="2569298"/>
            <a:ext cx="2147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Abstraction Barrier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B2572-8FAB-CB42-845D-53F0FF9D8AA7}"/>
              </a:ext>
            </a:extLst>
          </p:cNvPr>
          <p:cNvSpPr txBox="1"/>
          <p:nvPr/>
        </p:nvSpPr>
        <p:spPr>
          <a:xfrm>
            <a:off x="5638800" y="4191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7713400B-1840-CB43-BE61-11E372668462}"/>
              </a:ext>
            </a:extLst>
          </p:cNvPr>
          <p:cNvSpPr/>
          <p:nvPr/>
        </p:nvSpPr>
        <p:spPr>
          <a:xfrm>
            <a:off x="2667000" y="5017658"/>
            <a:ext cx="2933700" cy="1154541"/>
          </a:xfrm>
          <a:prstGeom prst="wedgeRectCallout">
            <a:avLst>
              <a:gd name="adj1" fmla="val 41454"/>
              <a:gd name="adj2" fmla="val -173244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>
                <a:solidFill>
                  <a:schemeClr val="tx1"/>
                </a:solidFill>
              </a:rPr>
              <a:t>Abstraction function </a:t>
            </a:r>
            <a:r>
              <a:rPr lang="en-US" sz="1600" dirty="0">
                <a:solidFill>
                  <a:schemeClr val="tx1"/>
                </a:solidFill>
              </a:rPr>
              <a:t>(AF):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Relationship between ADT specification and implementation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36B3CBA-858C-3D4F-9BEE-A0FDDDC32FF5}"/>
              </a:ext>
            </a:extLst>
          </p:cNvPr>
          <p:cNvCxnSpPr>
            <a:endCxn id="7" idx="3"/>
          </p:cNvCxnSpPr>
          <p:nvPr/>
        </p:nvCxnSpPr>
        <p:spPr>
          <a:xfrm flipH="1">
            <a:off x="2971800" y="3551238"/>
            <a:ext cx="12192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9FD9ACD4-4D9E-764C-970A-C6A8612C2636}"/>
              </a:ext>
            </a:extLst>
          </p:cNvPr>
          <p:cNvSpPr/>
          <p:nvPr/>
        </p:nvSpPr>
        <p:spPr>
          <a:xfrm>
            <a:off x="5905500" y="5181600"/>
            <a:ext cx="2933700" cy="990600"/>
          </a:xfrm>
          <a:prstGeom prst="wedgeRectCallout">
            <a:avLst>
              <a:gd name="adj1" fmla="val -21760"/>
              <a:gd name="adj2" fmla="val -15192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Representation invariant (RI):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Relationship among implementation fields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CD51DD0-0CF7-B34F-8769-FAB4E53114A4}"/>
              </a:ext>
            </a:extLst>
          </p:cNvPr>
          <p:cNvSpPr txBox="1"/>
          <p:nvPr/>
        </p:nvSpPr>
        <p:spPr>
          <a:xfrm>
            <a:off x="914400" y="181984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ADT specification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165C55-2A56-D249-8D94-D5607696191D}"/>
              </a:ext>
            </a:extLst>
          </p:cNvPr>
          <p:cNvSpPr txBox="1"/>
          <p:nvPr/>
        </p:nvSpPr>
        <p:spPr>
          <a:xfrm>
            <a:off x="5219699" y="1830728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ADT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334196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/>
              <a:t>Connecting implementations to specs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For implementers / debuggers / maintainers of the implementation:</a:t>
            </a:r>
          </a:p>
          <a:p>
            <a:pPr marL="0" indent="0">
              <a:buNone/>
            </a:pPr>
            <a:endParaRPr lang="en-US" sz="2000" b="1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Representation Invariant</a:t>
            </a:r>
            <a:r>
              <a:rPr lang="en-US" sz="2000" dirty="0"/>
              <a:t>: maps Object 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defines the set of valid concrete values</a:t>
            </a:r>
          </a:p>
          <a:p>
            <a:pPr lvl="1"/>
            <a:r>
              <a:rPr lang="en-US" sz="2000" dirty="0"/>
              <a:t>must hold before and after any public method is called</a:t>
            </a:r>
          </a:p>
          <a:p>
            <a:pPr lvl="1"/>
            <a:r>
              <a:rPr lang="en-US" sz="2000" b="1" dirty="0"/>
              <a:t>no object should </a:t>
            </a:r>
            <a:r>
              <a:rPr lang="en-US" sz="2000" b="1" i="1" dirty="0"/>
              <a:t>ever</a:t>
            </a:r>
            <a:r>
              <a:rPr lang="en-US" sz="2000" b="1" dirty="0"/>
              <a:t> violate the rep invariant </a:t>
            </a:r>
          </a:p>
          <a:p>
            <a:pPr lvl="2"/>
            <a:r>
              <a:rPr lang="en-US" sz="2000" dirty="0"/>
              <a:t>such an object has no useful meaning</a:t>
            </a:r>
          </a:p>
          <a:p>
            <a:pPr marL="0" indent="0">
              <a:buNone/>
            </a:pPr>
            <a:endParaRPr lang="en-US" sz="2000" b="1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Abstraction Function</a:t>
            </a:r>
            <a:r>
              <a:rPr lang="en-US" sz="2000" dirty="0"/>
              <a:t>: maps Object → abstract state</a:t>
            </a:r>
          </a:p>
          <a:p>
            <a:pPr lvl="1"/>
            <a:r>
              <a:rPr lang="en-US" sz="2000" dirty="0"/>
              <a:t>says what the data structure </a:t>
            </a:r>
            <a:r>
              <a:rPr lang="en-US" sz="2000" i="1" dirty="0">
                <a:solidFill>
                  <a:schemeClr val="accent6"/>
                </a:solidFill>
              </a:rPr>
              <a:t>means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 vocabulary of the ADT</a:t>
            </a:r>
          </a:p>
          <a:p>
            <a:pPr lvl="1"/>
            <a:r>
              <a:rPr lang="en-US" sz="2000" b="1" dirty="0"/>
              <a:t>only defined</a:t>
            </a:r>
            <a:r>
              <a:rPr lang="en-US" sz="2000" dirty="0"/>
              <a:t> on objects meeting the rep invariant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/** Represents a mutable circle in the plane. For example,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* it can be a circle with center (0,0) and radius 1. */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20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Circle {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Rep invariant: center != null and rad &gt; 0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Point center;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double rad;</a:t>
            </a:r>
          </a:p>
          <a:p>
            <a:pPr marL="0" indent="0">
              <a:buNone/>
            </a:pP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AF(this) = a circle with center at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 and radius </a:t>
            </a:r>
            <a:r>
              <a:rPr lang="en-US" sz="2000" dirty="0" err="1">
                <a:latin typeface="Consolas" pitchFamily="49" charset="0"/>
                <a:cs typeface="Consolas" pitchFamily="49" charset="0"/>
              </a:rPr>
              <a:t>this.rad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//  ...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79839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10748</TotalTime>
  <Words>2828</Words>
  <Application>Microsoft Macintosh PowerPoint</Application>
  <PresentationFormat>On-screen Show (4:3)</PresentationFormat>
  <Paragraphs>492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Consolas</vt:lpstr>
      <vt:lpstr>Courier New</vt:lpstr>
      <vt:lpstr>Stencil Std</vt:lpstr>
      <vt:lpstr>System Font Regular</vt:lpstr>
      <vt:lpstr>Times New Roman</vt:lpstr>
      <vt:lpstr>simple</vt:lpstr>
      <vt:lpstr>CSE 331 Software Design &amp; Implementation</vt:lpstr>
      <vt:lpstr>Specifying an ADT</vt:lpstr>
      <vt:lpstr>Implementing a Data Abstraction (ADT)</vt:lpstr>
      <vt:lpstr>Data abstraction outline</vt:lpstr>
      <vt:lpstr>Last time: abstraction function</vt:lpstr>
      <vt:lpstr>Last time: abstraction function</vt:lpstr>
      <vt:lpstr>Data abstraction outline</vt:lpstr>
      <vt:lpstr>Connecting implementations to specs</vt:lpstr>
      <vt:lpstr>Example: Circle</vt:lpstr>
      <vt:lpstr>Example: Circle 2</vt:lpstr>
      <vt:lpstr>Example: Polynomial</vt:lpstr>
      <vt:lpstr>Example: Polynomial 2</vt:lpstr>
      <vt:lpstr>Example: IntDeque</vt:lpstr>
      <vt:lpstr>Another example</vt:lpstr>
      <vt:lpstr>PowerPoint Presentation</vt:lpstr>
      <vt:lpstr>Checking rep invariants</vt:lpstr>
      <vt:lpstr>Example: CharSet ADT</vt:lpstr>
      <vt:lpstr>Example: CharSet ADT</vt:lpstr>
      <vt:lpstr>Checking the rep invariant</vt:lpstr>
      <vt:lpstr>Practice defensive programming</vt:lpstr>
      <vt:lpstr>Practice defensive programming</vt:lpstr>
      <vt:lpstr>Listing the elements of a CharSet</vt:lpstr>
      <vt:lpstr>Representation exposure</vt:lpstr>
      <vt:lpstr>Avoiding representation exposure</vt:lpstr>
      <vt:lpstr>private is not enough</vt:lpstr>
      <vt:lpstr>Avoiding rep exposure (way #1)</vt:lpstr>
      <vt:lpstr>Avoiding rep exposure (way #2)</vt:lpstr>
      <vt:lpstr>Alternative #3</vt:lpstr>
      <vt:lpstr>The good news</vt:lpstr>
      <vt:lpstr>The bad news</vt:lpstr>
      <vt:lpstr>Different specifications</vt:lpstr>
      <vt:lpstr>Suggestions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318</cp:revision>
  <cp:lastPrinted>2020-04-17T17:07:26Z</cp:lastPrinted>
  <dcterms:created xsi:type="dcterms:W3CDTF">2012-01-27T17:46:36Z</dcterms:created>
  <dcterms:modified xsi:type="dcterms:W3CDTF">2022-04-15T02:19:09Z</dcterms:modified>
</cp:coreProperties>
</file>