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85" r:id="rId2"/>
    <p:sldId id="615" r:id="rId3"/>
    <p:sldId id="458" r:id="rId4"/>
    <p:sldId id="351" r:id="rId5"/>
    <p:sldId id="353" r:id="rId6"/>
    <p:sldId id="383" r:id="rId7"/>
    <p:sldId id="462" r:id="rId8"/>
    <p:sldId id="384" r:id="rId9"/>
    <p:sldId id="385" r:id="rId10"/>
    <p:sldId id="386" r:id="rId11"/>
    <p:sldId id="387" r:id="rId12"/>
    <p:sldId id="388" r:id="rId13"/>
    <p:sldId id="393" r:id="rId14"/>
    <p:sldId id="467" r:id="rId15"/>
    <p:sldId id="620" r:id="rId16"/>
    <p:sldId id="479" r:id="rId17"/>
    <p:sldId id="468" r:id="rId18"/>
    <p:sldId id="464" r:id="rId19"/>
    <p:sldId id="473" r:id="rId20"/>
    <p:sldId id="471" r:id="rId21"/>
    <p:sldId id="622" r:id="rId22"/>
    <p:sldId id="477" r:id="rId23"/>
    <p:sldId id="623" r:id="rId24"/>
    <p:sldId id="624" r:id="rId25"/>
    <p:sldId id="465" r:id="rId26"/>
    <p:sldId id="475" r:id="rId27"/>
    <p:sldId id="619" r:id="rId28"/>
    <p:sldId id="626" r:id="rId29"/>
    <p:sldId id="625" r:id="rId30"/>
    <p:sldId id="461" r:id="rId31"/>
    <p:sldId id="612" r:id="rId32"/>
    <p:sldId id="614" r:id="rId33"/>
    <p:sldId id="611" r:id="rId34"/>
    <p:sldId id="621" r:id="rId35"/>
  </p:sldIdLst>
  <p:sldSz cx="9144000" cy="6858000" type="screen4x3"/>
  <p:notesSz cx="6934200" cy="9220200"/>
  <p:custDataLst>
    <p:tags r:id="rId3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FF99"/>
    <a:srgbClr val="009900"/>
    <a:srgbClr val="FF0000"/>
    <a:srgbClr val="800080"/>
    <a:srgbClr val="FF00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6188" autoAdjust="0"/>
    <p:restoredTop sz="84521" autoAdjust="0"/>
  </p:normalViewPr>
  <p:slideViewPr>
    <p:cSldViewPr>
      <p:cViewPr varScale="1">
        <p:scale>
          <a:sx n="97" d="100"/>
          <a:sy n="97" d="100"/>
        </p:scale>
        <p:origin x="200" y="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3408"/>
    </p:cViewPr>
  </p:sorterViewPr>
  <p:notesViewPr>
    <p:cSldViewPr>
      <p:cViewPr varScale="1">
        <p:scale>
          <a:sx n="101" d="100"/>
          <a:sy n="101" d="100"/>
        </p:scale>
        <p:origin x="2616" y="20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19wi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05-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7B4511-07F7-45F8-A759-DE4CBF7C8B29}" type="slidenum">
              <a:rPr lang="en-US"/>
              <a:pPr/>
              <a:t>3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Hint: use immutable whenever you can get away with it. More later...</a:t>
            </a:r>
          </a:p>
        </p:txBody>
      </p:sp>
    </p:spTree>
    <p:extLst>
      <p:ext uri="{BB962C8B-B14F-4D97-AF65-F5344CB8AC3E}">
        <p14:creationId xmlns:p14="http://schemas.microsoft.com/office/powerpoint/2010/main" val="6205533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E9E9F-DD63-4450-8477-DE57748749A7}" type="slidenum">
              <a:rPr lang="en-US"/>
              <a:pPr/>
              <a:t>4</a:t>
            </a:fld>
            <a:endParaRPr lang="en-US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Again appealing to existing math.</a:t>
            </a:r>
            <a:r>
              <a:rPr lang="en-US" baseline="0" dirty="0"/>
              <a:t> {...} set notation.</a:t>
            </a:r>
            <a:endParaRPr lang="en-US" dirty="0"/>
          </a:p>
          <a:p>
            <a:r>
              <a:rPr lang="en-US" dirty="0"/>
              <a:t>Mutable because copying the entire set will usually be too slow.</a:t>
            </a:r>
            <a:r>
              <a:rPr lang="en-US" baseline="0" dirty="0"/>
              <a:t> (Bit sets might go other way though.)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20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EE782-B934-418E-8A1E-FCCB6A2D4D77}" type="slidenum">
              <a:rPr lang="en-US"/>
              <a:pPr/>
              <a:t>5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2687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Called “constraints” in</a:t>
            </a:r>
            <a:r>
              <a:rPr lang="en-US" baseline="0" dirty="0"/>
              <a:t> a DB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217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57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? = (</a:t>
            </a:r>
            <a:r>
              <a:rPr lang="en-US" dirty="0" err="1"/>
              <a:t>start+len</a:t>
            </a:r>
            <a:r>
              <a:rPr lang="en-US" dirty="0"/>
              <a:t>) mod </a:t>
            </a:r>
            <a:r>
              <a:rPr lang="en-US" dirty="0" err="1"/>
              <a:t>vals.length</a:t>
            </a:r>
            <a:r>
              <a:rPr lang="en-US" dirty="0"/>
              <a:t> = start + </a:t>
            </a:r>
            <a:r>
              <a:rPr lang="en-US" dirty="0" err="1"/>
              <a:t>len</a:t>
            </a:r>
            <a:r>
              <a:rPr lang="en-US" dirty="0"/>
              <a:t> – </a:t>
            </a:r>
            <a:r>
              <a:rPr lang="en-US" dirty="0" err="1"/>
              <a:t>vals.length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0143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that @effects talks about the abstract state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199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Kevin Zatloukal</a:t>
            </a:r>
          </a:p>
          <a:p>
            <a:r>
              <a:rPr lang="en-US" dirty="0"/>
              <a:t>Spring 2022</a:t>
            </a:r>
          </a:p>
          <a:p>
            <a:r>
              <a:rPr lang="en-US" dirty="0"/>
              <a:t>ADT Implementation: Abstraction Functions</a:t>
            </a:r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Circle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Represents a mutable circle in the plane. For example,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* it can be a circle with center (0,0) and radius 1.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Circle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Abstraction function: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 a circle with center at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this.center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and radius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this.center.distanceTo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this.edge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Point center, edge;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...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6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Polynomial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An immutable polynomial with integer coefficients.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* Examples include 0, 2x, and 3x^2 + 5x + 6.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IntPoly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Abstraction function: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 sum of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coeffs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 *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x^i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             for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0 .. coeffs.length-1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final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int[]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coeffs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...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799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Polynomial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1534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An immutable polynomial with integer coefficients.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* Examples include 0, 2x, and x + 3x^2 + 5x.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IntPoly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Abstraction function: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 sum of monomials in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this.terms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final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LinkedList&lt;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IntTerm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&gt; terms;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...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653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abstraction function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Purely conceptual (not a Java function)</a:t>
            </a:r>
          </a:p>
          <a:p>
            <a:endParaRPr lang="en-US" sz="2000" dirty="0"/>
          </a:p>
          <a:p>
            <a:r>
              <a:rPr lang="en-US" sz="2000" dirty="0"/>
              <a:t>Allows us to check correctness</a:t>
            </a:r>
          </a:p>
          <a:p>
            <a:pPr lvl="1"/>
            <a:r>
              <a:rPr lang="en-US" sz="1800" dirty="0">
                <a:latin typeface="Arial" charset="0"/>
              </a:rPr>
              <a:t>use reasoning to show that the method leaves the abstract state</a:t>
            </a:r>
            <a:br>
              <a:rPr lang="en-US" sz="1800" dirty="0">
                <a:latin typeface="Arial" charset="0"/>
              </a:rPr>
            </a:br>
            <a:r>
              <a:rPr lang="en-US" sz="1800" dirty="0">
                <a:latin typeface="Arial" charset="0"/>
              </a:rPr>
              <a:t>such that it satisfies the postcondition</a:t>
            </a:r>
          </a:p>
          <a:p>
            <a:pPr marL="457200" lvl="1" indent="0">
              <a:buNone/>
            </a:pPr>
            <a:endParaRPr lang="en-US" sz="1800" dirty="0">
              <a:latin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57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// List that only allows insert/remove at 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48DACF16-E0F0-4B7F-BDAB-0ED6A37A383D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8F43D-64B5-3242-BEF1-8F5950758AF5}"/>
              </a:ext>
            </a:extLst>
          </p:cNvPr>
          <p:cNvSpPr/>
          <p:nvPr/>
        </p:nvSpPr>
        <p:spPr>
          <a:xfrm>
            <a:off x="3359983" y="3048000"/>
            <a:ext cx="23978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BDBC5E-8579-A54D-8BE8-C875F7D8CA64}"/>
              </a:ext>
            </a:extLst>
          </p:cNvPr>
          <p:cNvSpPr txBox="1"/>
          <p:nvPr/>
        </p:nvSpPr>
        <p:spPr>
          <a:xfrm>
            <a:off x="6341313" y="3145423"/>
            <a:ext cx="12330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push / pop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8B78E9C-33E5-334D-AAA5-C9B1BDEBCFEF}"/>
              </a:ext>
            </a:extLst>
          </p:cNvPr>
          <p:cNvSpPr/>
          <p:nvPr/>
        </p:nvSpPr>
        <p:spPr>
          <a:xfrm>
            <a:off x="5764361" y="3048000"/>
            <a:ext cx="3048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C03450-4CE1-B74C-80F5-19F9B92AD075}"/>
              </a:ext>
            </a:extLst>
          </p:cNvPr>
          <p:cNvSpPr txBox="1"/>
          <p:nvPr/>
        </p:nvSpPr>
        <p:spPr>
          <a:xfrm>
            <a:off x="3359983" y="3589059"/>
            <a:ext cx="2709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0  1  2  …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3131587-0676-4A46-80B5-1423D49C90D8}"/>
              </a:ext>
            </a:extLst>
          </p:cNvPr>
          <p:cNvSpPr/>
          <p:nvPr/>
        </p:nvSpPr>
        <p:spPr>
          <a:xfrm>
            <a:off x="3366535" y="4731338"/>
            <a:ext cx="23978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7FAE892-83AD-3E4F-B683-EB06C24F1B5E}"/>
              </a:ext>
            </a:extLst>
          </p:cNvPr>
          <p:cNvSpPr txBox="1"/>
          <p:nvPr/>
        </p:nvSpPr>
        <p:spPr>
          <a:xfrm>
            <a:off x="1287216" y="4828761"/>
            <a:ext cx="14991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shift / unshift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CFC6144-1C16-2547-9E64-B15527AAEDF5}"/>
              </a:ext>
            </a:extLst>
          </p:cNvPr>
          <p:cNvSpPr/>
          <p:nvPr/>
        </p:nvSpPr>
        <p:spPr>
          <a:xfrm>
            <a:off x="3055183" y="4731338"/>
            <a:ext cx="3048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64B6549-1DA6-EB45-95BC-739495E9C281}"/>
              </a:ext>
            </a:extLst>
          </p:cNvPr>
          <p:cNvSpPr txBox="1"/>
          <p:nvPr/>
        </p:nvSpPr>
        <p:spPr>
          <a:xfrm>
            <a:off x="3055183" y="5300246"/>
            <a:ext cx="270917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n-lt"/>
              </a:rPr>
              <a:t>0  1  2  …</a:t>
            </a:r>
          </a:p>
        </p:txBody>
      </p:sp>
    </p:spTree>
    <p:extLst>
      <p:ext uri="{BB962C8B-B14F-4D97-AF65-F5344CB8AC3E}">
        <p14:creationId xmlns:p14="http://schemas.microsoft.com/office/powerpoint/2010/main" val="245425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6" grpId="0"/>
      <p:bldP spid="27" grpId="0" animBg="1"/>
      <p:bldP spid="2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// List that only allows insert/remove at 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48DACF16-E0F0-4B7F-BDAB-0ED6A37A383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AF6C97-C468-614D-9532-8DC755D7ECEC}"/>
              </a:ext>
            </a:extLst>
          </p:cNvPr>
          <p:cNvSpPr/>
          <p:nvPr/>
        </p:nvSpPr>
        <p:spPr>
          <a:xfrm>
            <a:off x="1635826" y="2387983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8F43D-64B5-3242-BEF1-8F5950758AF5}"/>
              </a:ext>
            </a:extLst>
          </p:cNvPr>
          <p:cNvSpPr/>
          <p:nvPr/>
        </p:nvSpPr>
        <p:spPr>
          <a:xfrm>
            <a:off x="2895600" y="2387983"/>
            <a:ext cx="23978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35B21D2-8904-4A44-A83E-901E8F8747DC}"/>
              </a:ext>
            </a:extLst>
          </p:cNvPr>
          <p:cNvSpPr/>
          <p:nvPr/>
        </p:nvSpPr>
        <p:spPr>
          <a:xfrm>
            <a:off x="1635826" y="3463834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050448-83FB-8940-94FF-89E32643182F}"/>
              </a:ext>
            </a:extLst>
          </p:cNvPr>
          <p:cNvSpPr/>
          <p:nvPr/>
        </p:nvSpPr>
        <p:spPr>
          <a:xfrm>
            <a:off x="2895600" y="3463834"/>
            <a:ext cx="23978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BDBC5E-8579-A54D-8BE8-C875F7D8CA64}"/>
              </a:ext>
            </a:extLst>
          </p:cNvPr>
          <p:cNvSpPr txBox="1"/>
          <p:nvPr/>
        </p:nvSpPr>
        <p:spPr>
          <a:xfrm>
            <a:off x="544085" y="2986950"/>
            <a:ext cx="6735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push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67D3EB-5541-E243-B7E1-E010200A410A}"/>
              </a:ext>
            </a:extLst>
          </p:cNvPr>
          <p:cNvSpPr/>
          <p:nvPr/>
        </p:nvSpPr>
        <p:spPr>
          <a:xfrm>
            <a:off x="5293426" y="3463834"/>
            <a:ext cx="3048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4C4FA3-F1E5-E44F-91DC-E34956B3C1B3}"/>
              </a:ext>
            </a:extLst>
          </p:cNvPr>
          <p:cNvSpPr/>
          <p:nvPr/>
        </p:nvSpPr>
        <p:spPr>
          <a:xfrm>
            <a:off x="1648691" y="4504706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0930B1-03CB-A94A-B75A-7B6310283D98}"/>
              </a:ext>
            </a:extLst>
          </p:cNvPr>
          <p:cNvSpPr/>
          <p:nvPr/>
        </p:nvSpPr>
        <p:spPr>
          <a:xfrm>
            <a:off x="2908464" y="4504706"/>
            <a:ext cx="2689761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52AE81-BE82-DB47-A261-60788626BCB0}"/>
              </a:ext>
            </a:extLst>
          </p:cNvPr>
          <p:cNvSpPr txBox="1"/>
          <p:nvPr/>
        </p:nvSpPr>
        <p:spPr>
          <a:xfrm>
            <a:off x="446302" y="5030085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unshift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ACCB44-D53F-E647-8F8E-018B76094655}"/>
              </a:ext>
            </a:extLst>
          </p:cNvPr>
          <p:cNvSpPr/>
          <p:nvPr/>
        </p:nvSpPr>
        <p:spPr>
          <a:xfrm>
            <a:off x="2891642" y="4504706"/>
            <a:ext cx="3048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028018-F8E1-4544-812D-8DFB7DBD44AB}"/>
              </a:ext>
            </a:extLst>
          </p:cNvPr>
          <p:cNvSpPr/>
          <p:nvPr/>
        </p:nvSpPr>
        <p:spPr>
          <a:xfrm>
            <a:off x="1613065" y="5512183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FA125D-FB7A-B546-AEA4-B364E7B9A915}"/>
              </a:ext>
            </a:extLst>
          </p:cNvPr>
          <p:cNvSpPr/>
          <p:nvPr/>
        </p:nvSpPr>
        <p:spPr>
          <a:xfrm>
            <a:off x="3196442" y="5512183"/>
            <a:ext cx="2366157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58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/>
      <p:bldP spid="15" grpId="0" animBg="1"/>
      <p:bldP spid="16" grpId="0" animBg="1"/>
      <p:bldP spid="17" grpId="0" animBg="1"/>
      <p:bldP spid="20" grpId="0"/>
      <p:bldP spid="21" grpId="0" animBg="1"/>
      <p:bldP spid="22" grpId="0" animBg="1"/>
      <p:bldP spid="2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// List that only allows insert/remove at 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48DACF16-E0F0-4B7F-BDAB-0ED6A37A383D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AF6C97-C468-614D-9532-8DC755D7ECEC}"/>
              </a:ext>
            </a:extLst>
          </p:cNvPr>
          <p:cNvSpPr/>
          <p:nvPr/>
        </p:nvSpPr>
        <p:spPr>
          <a:xfrm>
            <a:off x="1635826" y="2387983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8F43D-64B5-3242-BEF1-8F5950758AF5}"/>
              </a:ext>
            </a:extLst>
          </p:cNvPr>
          <p:cNvSpPr/>
          <p:nvPr/>
        </p:nvSpPr>
        <p:spPr>
          <a:xfrm>
            <a:off x="2895600" y="2387983"/>
            <a:ext cx="23978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ABDBC5E-8579-A54D-8BE8-C875F7D8CA64}"/>
              </a:ext>
            </a:extLst>
          </p:cNvPr>
          <p:cNvSpPr txBox="1"/>
          <p:nvPr/>
        </p:nvSpPr>
        <p:spPr>
          <a:xfrm>
            <a:off x="170777" y="3069868"/>
            <a:ext cx="1604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push + unshift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028018-F8E1-4544-812D-8DFB7DBD44AB}"/>
              </a:ext>
            </a:extLst>
          </p:cNvPr>
          <p:cNvSpPr/>
          <p:nvPr/>
        </p:nvSpPr>
        <p:spPr>
          <a:xfrm>
            <a:off x="1619784" y="3556907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FA125D-FB7A-B546-AEA4-B364E7B9A915}"/>
              </a:ext>
            </a:extLst>
          </p:cNvPr>
          <p:cNvSpPr/>
          <p:nvPr/>
        </p:nvSpPr>
        <p:spPr>
          <a:xfrm>
            <a:off x="3203161" y="3556907"/>
            <a:ext cx="2366157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218DC4C-DDAC-B847-8AA4-C773F97F32A4}"/>
              </a:ext>
            </a:extLst>
          </p:cNvPr>
          <p:cNvSpPr txBox="1"/>
          <p:nvPr/>
        </p:nvSpPr>
        <p:spPr>
          <a:xfrm>
            <a:off x="170777" y="4238792"/>
            <a:ext cx="1604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push + unshift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703918-9F54-3847-978A-D2579B17139D}"/>
              </a:ext>
            </a:extLst>
          </p:cNvPr>
          <p:cNvSpPr/>
          <p:nvPr/>
        </p:nvSpPr>
        <p:spPr>
          <a:xfrm>
            <a:off x="1619784" y="4725831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D701835A-5329-0B49-BEB0-6671B03E8BEB}"/>
              </a:ext>
            </a:extLst>
          </p:cNvPr>
          <p:cNvSpPr/>
          <p:nvPr/>
        </p:nvSpPr>
        <p:spPr>
          <a:xfrm>
            <a:off x="3505200" y="4721820"/>
            <a:ext cx="2366157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85F4AC18-30AE-C342-9939-16351A51C31B}"/>
              </a:ext>
            </a:extLst>
          </p:cNvPr>
          <p:cNvSpPr txBox="1"/>
          <p:nvPr/>
        </p:nvSpPr>
        <p:spPr>
          <a:xfrm>
            <a:off x="170777" y="5380361"/>
            <a:ext cx="160492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push + unshift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78F00EF-6C51-CB4D-8C2B-924A7F4878AF}"/>
              </a:ext>
            </a:extLst>
          </p:cNvPr>
          <p:cNvSpPr/>
          <p:nvPr/>
        </p:nvSpPr>
        <p:spPr>
          <a:xfrm>
            <a:off x="1619784" y="5867400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9FE51E6-10CB-DC4F-9F8E-2BAE19318A7F}"/>
              </a:ext>
            </a:extLst>
          </p:cNvPr>
          <p:cNvSpPr/>
          <p:nvPr/>
        </p:nvSpPr>
        <p:spPr>
          <a:xfrm>
            <a:off x="3886200" y="5867400"/>
            <a:ext cx="2366157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3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// List that only allows insert/remove at 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48DACF16-E0F0-4B7F-BDAB-0ED6A37A383D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AF6C97-C468-614D-9532-8DC755D7ECEC}"/>
              </a:ext>
            </a:extLst>
          </p:cNvPr>
          <p:cNvSpPr/>
          <p:nvPr/>
        </p:nvSpPr>
        <p:spPr>
          <a:xfrm>
            <a:off x="1619992" y="2974113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8F43D-64B5-3242-BEF1-8F5950758AF5}"/>
              </a:ext>
            </a:extLst>
          </p:cNvPr>
          <p:cNvSpPr/>
          <p:nvPr/>
        </p:nvSpPr>
        <p:spPr>
          <a:xfrm>
            <a:off x="2879766" y="2974113"/>
            <a:ext cx="23978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5B848A-9C27-8D45-86CE-A734A63335F8}"/>
              </a:ext>
            </a:extLst>
          </p:cNvPr>
          <p:cNvSpPr txBox="1"/>
          <p:nvPr/>
        </p:nvSpPr>
        <p:spPr>
          <a:xfrm>
            <a:off x="2762992" y="3524176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start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ED4C89-5B9F-1B46-BAF0-63A7780E2CF2}"/>
              </a:ext>
            </a:extLst>
          </p:cNvPr>
          <p:cNvSpPr txBox="1"/>
          <p:nvPr/>
        </p:nvSpPr>
        <p:spPr>
          <a:xfrm>
            <a:off x="5229535" y="3524176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start+len</a:t>
            </a:r>
            <a:endParaRPr lang="en-US" sz="160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028018-F8E1-4544-812D-8DFB7DBD44AB}"/>
              </a:ext>
            </a:extLst>
          </p:cNvPr>
          <p:cNvSpPr/>
          <p:nvPr/>
        </p:nvSpPr>
        <p:spPr>
          <a:xfrm>
            <a:off x="1619992" y="4927217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FA125D-FB7A-B546-AEA4-B364E7B9A915}"/>
              </a:ext>
            </a:extLst>
          </p:cNvPr>
          <p:cNvSpPr/>
          <p:nvPr/>
        </p:nvSpPr>
        <p:spPr>
          <a:xfrm>
            <a:off x="5791200" y="4927217"/>
            <a:ext cx="1403761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202F49-F257-1C45-8545-818890D66789}"/>
              </a:ext>
            </a:extLst>
          </p:cNvPr>
          <p:cNvSpPr txBox="1"/>
          <p:nvPr/>
        </p:nvSpPr>
        <p:spPr>
          <a:xfrm>
            <a:off x="5739183" y="5481293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start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E72907-93AB-1A4E-9E7A-5C2CF2D2BEB3}"/>
              </a:ext>
            </a:extLst>
          </p:cNvPr>
          <p:cNvSpPr txBox="1"/>
          <p:nvPr/>
        </p:nvSpPr>
        <p:spPr>
          <a:xfrm>
            <a:off x="2286001" y="5749182"/>
            <a:ext cx="28216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= (</a:t>
            </a:r>
            <a:r>
              <a:rPr lang="en-US" sz="1600" dirty="0" err="1">
                <a:latin typeface="+mn-lt"/>
              </a:rPr>
              <a:t>start+len</a:t>
            </a:r>
            <a:r>
              <a:rPr lang="en-US" sz="1600" dirty="0">
                <a:latin typeface="+mn-lt"/>
              </a:rPr>
              <a:t>) </a:t>
            </a:r>
            <a:r>
              <a:rPr lang="en-US" sz="1600" b="1" dirty="0">
                <a:latin typeface="+mn-lt"/>
              </a:rPr>
              <a:t>mod</a:t>
            </a:r>
            <a:r>
              <a:rPr lang="en-US" sz="1600" dirty="0">
                <a:latin typeface="+mn-lt"/>
              </a:rPr>
              <a:t> </a:t>
            </a:r>
            <a:r>
              <a:rPr lang="en-US" sz="1600" dirty="0" err="1">
                <a:latin typeface="+mn-lt"/>
              </a:rPr>
              <a:t>vals.length</a:t>
            </a:r>
            <a:endParaRPr lang="en-US" sz="16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52F0B21-4740-CC49-A8AF-14EEC9B2B449}"/>
              </a:ext>
            </a:extLst>
          </p:cNvPr>
          <p:cNvSpPr/>
          <p:nvPr/>
        </p:nvSpPr>
        <p:spPr>
          <a:xfrm>
            <a:off x="1619993" y="4927217"/>
            <a:ext cx="666008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4A079D9-F02B-054D-9C3D-CF28134FE71B}"/>
              </a:ext>
            </a:extLst>
          </p:cNvPr>
          <p:cNvSpPr txBox="1"/>
          <p:nvPr/>
        </p:nvSpPr>
        <p:spPr>
          <a:xfrm>
            <a:off x="914400" y="3060677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vals</a:t>
            </a:r>
            <a:endParaRPr lang="en-US" sz="1600" dirty="0">
              <a:latin typeface="+mn-lt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C59EF7-03BA-9547-8C2A-527C8AC7C61F}"/>
              </a:ext>
            </a:extLst>
          </p:cNvPr>
          <p:cNvSpPr txBox="1"/>
          <p:nvPr/>
        </p:nvSpPr>
        <p:spPr>
          <a:xfrm>
            <a:off x="914400" y="5024640"/>
            <a:ext cx="5485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vals</a:t>
            </a:r>
            <a:endParaRPr lang="en-US" sz="1600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D03038-47DC-864D-AC7A-AA7FD802D7E1}"/>
              </a:ext>
            </a:extLst>
          </p:cNvPr>
          <p:cNvSpPr txBox="1"/>
          <p:nvPr/>
        </p:nvSpPr>
        <p:spPr>
          <a:xfrm>
            <a:off x="2268189" y="548129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?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5D644E-231D-8C4D-A72D-0D91D2278B91}"/>
              </a:ext>
            </a:extLst>
          </p:cNvPr>
          <p:cNvSpPr txBox="1"/>
          <p:nvPr/>
        </p:nvSpPr>
        <p:spPr>
          <a:xfrm>
            <a:off x="2286001" y="6021982"/>
            <a:ext cx="24801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= start + </a:t>
            </a:r>
            <a:r>
              <a:rPr lang="en-US" sz="1600" dirty="0" err="1">
                <a:latin typeface="+mn-lt"/>
              </a:rPr>
              <a:t>len</a:t>
            </a:r>
            <a:r>
              <a:rPr lang="en-US" sz="1600" dirty="0">
                <a:latin typeface="+mn-lt"/>
              </a:rPr>
              <a:t> – </a:t>
            </a:r>
            <a:r>
              <a:rPr lang="en-US" sz="1600" dirty="0" err="1">
                <a:latin typeface="+mn-lt"/>
              </a:rPr>
              <a:t>vals.length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2874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24" grpId="0"/>
      <p:bldP spid="25" grpId="0"/>
      <p:bldP spid="27" grpId="0"/>
      <p:bldP spid="28" grpId="0"/>
      <p:bldP spid="17" grpId="0"/>
      <p:bldP spid="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List that only allows insert/remove at ends.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IntDeque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[start..start+len-1] 	if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start+len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[start..]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[0..?]	otherwise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private int[]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start,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Creates an empty list.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IntDeque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new int[3];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start 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0EC9313-37DC-C24F-8746-221D3E62F146}"/>
              </a:ext>
            </a:extLst>
          </p:cNvPr>
          <p:cNvSpPr txBox="1"/>
          <p:nvPr/>
        </p:nvSpPr>
        <p:spPr>
          <a:xfrm>
            <a:off x="4937001" y="5879068"/>
            <a:ext cx="2646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+mn-lt"/>
              </a:rPr>
              <a:t>AF(this) = </a:t>
            </a:r>
            <a:r>
              <a:rPr lang="en-US" sz="1800" dirty="0" err="1">
                <a:latin typeface="+mn-lt"/>
              </a:rPr>
              <a:t>vals</a:t>
            </a:r>
            <a:r>
              <a:rPr lang="en-US" sz="1800" dirty="0">
                <a:latin typeface="+mn-lt"/>
              </a:rPr>
              <a:t>[0..-1] = []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5DC600D-1813-8749-8CC7-8242B38ADD30}"/>
              </a:ext>
            </a:extLst>
          </p:cNvPr>
          <p:cNvCxnSpPr>
            <a:cxnSpLocks/>
          </p:cNvCxnSpPr>
          <p:nvPr/>
        </p:nvCxnSpPr>
        <p:spPr>
          <a:xfrm flipH="1">
            <a:off x="3793022" y="6063734"/>
            <a:ext cx="1036277" cy="0"/>
          </a:xfrm>
          <a:prstGeom prst="straightConnector1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0094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List that only allows insert/remove at ends.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IntDeque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[start..start+len-1] 	if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start+len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[start..]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[0..?]	otherwise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private int[]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start,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...</a:t>
            </a:r>
          </a:p>
          <a:p>
            <a:pPr marL="0" indent="0"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@returns length of the list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getLength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46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842922-B22E-8D44-9383-2B547033E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F00CD4-6483-7B46-8423-54B0B577B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HW2 due by 11pm</a:t>
            </a:r>
          </a:p>
          <a:p>
            <a:pPr lvl="1"/>
            <a:r>
              <a:rPr lang="en-US" sz="2000" dirty="0"/>
              <a:t>be sure use reasoning, not trial &amp; error, on problem 9</a:t>
            </a:r>
          </a:p>
          <a:p>
            <a:pPr lvl="1"/>
            <a:r>
              <a:rPr lang="en-US" sz="2000" dirty="0"/>
              <a:t>ask questions if it is unclear what the invariant says</a:t>
            </a:r>
          </a:p>
          <a:p>
            <a:pPr lvl="1"/>
            <a:r>
              <a:rPr lang="en-US" sz="2000" dirty="0"/>
              <a:t>fill in three parts from the invariant, as we saw in lecture:</a:t>
            </a:r>
          </a:p>
          <a:p>
            <a:pPr lvl="2"/>
            <a:r>
              <a:rPr lang="en-US" sz="1800" dirty="0"/>
              <a:t>initialize the variables so the invariant is vacuous initially</a:t>
            </a:r>
          </a:p>
          <a:p>
            <a:pPr lvl="2"/>
            <a:r>
              <a:rPr lang="en-US" sz="1800" dirty="0"/>
              <a:t>set the loop condition so it exits when the postcondition holds</a:t>
            </a:r>
          </a:p>
          <a:p>
            <a:pPr lvl="2"/>
            <a:r>
              <a:rPr lang="en-US" sz="1800" dirty="0"/>
              <a:t>compare the invariants before &amp; after progress step</a:t>
            </a:r>
            <a:br>
              <a:rPr lang="en-US" sz="1800" dirty="0"/>
            </a:br>
            <a:r>
              <a:rPr lang="en-US" sz="1800" dirty="0"/>
              <a:t>then fill in code to ensure the extra conditions required after</a:t>
            </a:r>
          </a:p>
          <a:p>
            <a:pPr lvl="1"/>
            <a:endParaRPr lang="en-US" dirty="0"/>
          </a:p>
          <a:p>
            <a:r>
              <a:rPr lang="en-US" dirty="0"/>
              <a:t>HW3 released tonight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6503E24-04B4-B94D-A48E-149390035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81994C-CDD8-A54F-AA8A-D6C9B2573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0484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// List that only allows insert/remove at 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48DACF16-E0F0-4B7F-BDAB-0ED6A37A383D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DAF6C97-C468-614D-9532-8DC755D7ECEC}"/>
              </a:ext>
            </a:extLst>
          </p:cNvPr>
          <p:cNvSpPr/>
          <p:nvPr/>
        </p:nvSpPr>
        <p:spPr>
          <a:xfrm>
            <a:off x="1619992" y="2667000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18F43D-64B5-3242-BEF1-8F5950758AF5}"/>
              </a:ext>
            </a:extLst>
          </p:cNvPr>
          <p:cNvSpPr/>
          <p:nvPr/>
        </p:nvSpPr>
        <p:spPr>
          <a:xfrm>
            <a:off x="2879766" y="2667000"/>
            <a:ext cx="23978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15B848A-9C27-8D45-86CE-A734A63335F8}"/>
              </a:ext>
            </a:extLst>
          </p:cNvPr>
          <p:cNvSpPr txBox="1"/>
          <p:nvPr/>
        </p:nvSpPr>
        <p:spPr>
          <a:xfrm>
            <a:off x="2762992" y="3217063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start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3ED4C89-5B9F-1B46-BAF0-63A7780E2CF2}"/>
              </a:ext>
            </a:extLst>
          </p:cNvPr>
          <p:cNvSpPr txBox="1"/>
          <p:nvPr/>
        </p:nvSpPr>
        <p:spPr>
          <a:xfrm>
            <a:off x="5229535" y="3217063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start+len</a:t>
            </a:r>
            <a:endParaRPr lang="en-US" sz="1600" dirty="0">
              <a:latin typeface="+mn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F4028018-F8E1-4544-812D-8DFB7DBD44AB}"/>
              </a:ext>
            </a:extLst>
          </p:cNvPr>
          <p:cNvSpPr/>
          <p:nvPr/>
        </p:nvSpPr>
        <p:spPr>
          <a:xfrm>
            <a:off x="1619992" y="4572000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FA125D-FB7A-B546-AEA4-B364E7B9A915}"/>
              </a:ext>
            </a:extLst>
          </p:cNvPr>
          <p:cNvSpPr/>
          <p:nvPr/>
        </p:nvSpPr>
        <p:spPr>
          <a:xfrm>
            <a:off x="5791200" y="4572000"/>
            <a:ext cx="1403761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202F49-F257-1C45-8545-818890D66789}"/>
              </a:ext>
            </a:extLst>
          </p:cNvPr>
          <p:cNvSpPr txBox="1"/>
          <p:nvPr/>
        </p:nvSpPr>
        <p:spPr>
          <a:xfrm>
            <a:off x="5739183" y="5126076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start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2AE72907-93AB-1A4E-9E7A-5C2CF2D2BEB3}"/>
              </a:ext>
            </a:extLst>
          </p:cNvPr>
          <p:cNvSpPr txBox="1"/>
          <p:nvPr/>
        </p:nvSpPr>
        <p:spPr>
          <a:xfrm>
            <a:off x="2297876" y="5136933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k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752F0B21-4740-CC49-A8AF-14EEC9B2B449}"/>
              </a:ext>
            </a:extLst>
          </p:cNvPr>
          <p:cNvSpPr/>
          <p:nvPr/>
        </p:nvSpPr>
        <p:spPr>
          <a:xfrm>
            <a:off x="1619993" y="4572000"/>
            <a:ext cx="666008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4D8CBFA-2179-2A41-9E82-9217E3FEFD75}"/>
              </a:ext>
            </a:extLst>
          </p:cNvPr>
          <p:cNvSpPr txBox="1"/>
          <p:nvPr/>
        </p:nvSpPr>
        <p:spPr>
          <a:xfrm>
            <a:off x="3430104" y="3657600"/>
            <a:ext cx="12971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#items = </a:t>
            </a:r>
            <a:r>
              <a:rPr lang="en-US" sz="1600" dirty="0" err="1">
                <a:latin typeface="+mn-lt"/>
              </a:rPr>
              <a:t>len</a:t>
            </a:r>
            <a:endParaRPr lang="en-US" sz="1600" dirty="0">
              <a:latin typeface="+mn-lt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712613F-BA33-634D-BB35-6D5D07DDFD5C}"/>
              </a:ext>
            </a:extLst>
          </p:cNvPr>
          <p:cNvSpPr txBox="1"/>
          <p:nvPr/>
        </p:nvSpPr>
        <p:spPr>
          <a:xfrm>
            <a:off x="2545499" y="5579263"/>
            <a:ext cx="384752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#items = </a:t>
            </a:r>
            <a:r>
              <a:rPr lang="en-US" sz="1600" dirty="0" err="1">
                <a:latin typeface="+mn-lt"/>
              </a:rPr>
              <a:t>vals.length</a:t>
            </a:r>
            <a:r>
              <a:rPr lang="en-US" sz="1600" dirty="0">
                <a:latin typeface="+mn-lt"/>
              </a:rPr>
              <a:t> – start + k  (= </a:t>
            </a:r>
            <a:r>
              <a:rPr lang="en-US" sz="1600" dirty="0" err="1">
                <a:latin typeface="+mn-lt"/>
              </a:rPr>
              <a:t>len</a:t>
            </a:r>
            <a:r>
              <a:rPr lang="en-US" sz="1600" dirty="0">
                <a:latin typeface="+mn-lt"/>
              </a:rPr>
              <a:t>?)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B73FB69-A540-7E4E-B980-51E5A7E47BDB}"/>
              </a:ext>
            </a:extLst>
          </p:cNvPr>
          <p:cNvSpPr txBox="1"/>
          <p:nvPr/>
        </p:nvSpPr>
        <p:spPr>
          <a:xfrm>
            <a:off x="7166262" y="5178522"/>
            <a:ext cx="1182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vals.length</a:t>
            </a:r>
            <a:endParaRPr lang="en-US" sz="1600" dirty="0">
              <a:latin typeface="+mn-lt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0A2D083-E0DF-384C-AE48-C5C47E94E913}"/>
              </a:ext>
            </a:extLst>
          </p:cNvPr>
          <p:cNvSpPr txBox="1"/>
          <p:nvPr/>
        </p:nvSpPr>
        <p:spPr>
          <a:xfrm>
            <a:off x="2545499" y="5915986"/>
            <a:ext cx="3555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holds </a:t>
            </a:r>
            <a:r>
              <a:rPr lang="en-US" sz="1600" b="1" dirty="0" err="1">
                <a:latin typeface="+mn-lt"/>
              </a:rPr>
              <a:t>iff</a:t>
            </a:r>
            <a:r>
              <a:rPr lang="en-US" sz="1600" dirty="0">
                <a:latin typeface="+mn-lt"/>
              </a:rPr>
              <a:t>  k = start + </a:t>
            </a:r>
            <a:r>
              <a:rPr lang="en-US" sz="1600" dirty="0" err="1">
                <a:latin typeface="+mn-lt"/>
              </a:rPr>
              <a:t>len</a:t>
            </a:r>
            <a:r>
              <a:rPr lang="en-US" sz="1600" dirty="0">
                <a:latin typeface="+mn-lt"/>
              </a:rPr>
              <a:t> – </a:t>
            </a:r>
            <a:r>
              <a:rPr lang="en-US" sz="1600" dirty="0" err="1">
                <a:latin typeface="+mn-lt"/>
              </a:rPr>
              <a:t>vals.length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315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5" grpId="0"/>
      <p:bldP spid="26" grpId="0" animBg="1"/>
      <p:bldP spid="17" grpId="0"/>
      <p:bldP spid="18" grpId="0"/>
      <p:bldP spid="1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List that only allows insert/remove at ends.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IntDeque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[start..start+len-1] 	if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start+len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[start..]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[0..k]	otherwise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private int[]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 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start,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...</a:t>
            </a:r>
          </a:p>
          <a:p>
            <a:pPr marL="0" indent="0">
              <a:buNone/>
            </a:pPr>
            <a:endParaRPr lang="en-US" sz="12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@returns length of the list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getLength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()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08B1C85-A211-814A-95DE-7C5C3B4D3624}"/>
              </a:ext>
            </a:extLst>
          </p:cNvPr>
          <p:cNvSpPr txBox="1"/>
          <p:nvPr/>
        </p:nvSpPr>
        <p:spPr>
          <a:xfrm>
            <a:off x="5334000" y="5540514"/>
            <a:ext cx="32896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+mn-lt"/>
              </a:rPr>
              <a:t>1 line of code</a:t>
            </a:r>
          </a:p>
          <a:p>
            <a:r>
              <a:rPr lang="en-US" sz="2000" b="1" dirty="0">
                <a:solidFill>
                  <a:srgbClr val="7030A0"/>
                </a:solidFill>
                <a:latin typeface="+mn-lt"/>
              </a:rPr>
              <a:t>but 2 cases for reasoning</a:t>
            </a:r>
          </a:p>
        </p:txBody>
      </p:sp>
    </p:spTree>
    <p:extLst>
      <p:ext uri="{BB962C8B-B14F-4D97-AF65-F5344CB8AC3E}">
        <p14:creationId xmlns:p14="http://schemas.microsoft.com/office/powerpoint/2010/main" val="1839224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2360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List that only allows insert/remove at ends.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IntDeque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@requires 0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 length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@returns this[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get(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{ ... }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6535AC-53CC-1F4F-BB0E-A1194B6DE44B}"/>
              </a:ext>
            </a:extLst>
          </p:cNvPr>
          <p:cNvSpPr/>
          <p:nvPr/>
        </p:nvSpPr>
        <p:spPr>
          <a:xfrm>
            <a:off x="1524000" y="4361596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509EC98-A1D3-694D-9353-6EF036D06DD3}"/>
              </a:ext>
            </a:extLst>
          </p:cNvPr>
          <p:cNvSpPr/>
          <p:nvPr/>
        </p:nvSpPr>
        <p:spPr>
          <a:xfrm>
            <a:off x="2783774" y="4361596"/>
            <a:ext cx="23978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042E092-A29E-4647-932F-A04765C25989}"/>
              </a:ext>
            </a:extLst>
          </p:cNvPr>
          <p:cNvSpPr txBox="1"/>
          <p:nvPr/>
        </p:nvSpPr>
        <p:spPr>
          <a:xfrm>
            <a:off x="2667000" y="4911659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start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BB13D69-1F4A-B84C-AC42-A4C261C26EE4}"/>
              </a:ext>
            </a:extLst>
          </p:cNvPr>
          <p:cNvSpPr txBox="1"/>
          <p:nvPr/>
        </p:nvSpPr>
        <p:spPr>
          <a:xfrm>
            <a:off x="5133543" y="4911659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start+len</a:t>
            </a:r>
            <a:endParaRPr lang="en-US" sz="1600" dirty="0">
              <a:latin typeface="+mn-lt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BB68F61-7EA9-FF4B-90F1-121FF1FC81FD}"/>
              </a:ext>
            </a:extLst>
          </p:cNvPr>
          <p:cNvSpPr/>
          <p:nvPr/>
        </p:nvSpPr>
        <p:spPr>
          <a:xfrm>
            <a:off x="1524000" y="5430183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76625D2-8F22-394A-811E-6D26F1A6DFB8}"/>
              </a:ext>
            </a:extLst>
          </p:cNvPr>
          <p:cNvSpPr/>
          <p:nvPr/>
        </p:nvSpPr>
        <p:spPr>
          <a:xfrm>
            <a:off x="5695208" y="5430183"/>
            <a:ext cx="1403761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E09266-C8B4-684A-8AE0-A78BFD0CDDCF}"/>
              </a:ext>
            </a:extLst>
          </p:cNvPr>
          <p:cNvSpPr txBox="1"/>
          <p:nvPr/>
        </p:nvSpPr>
        <p:spPr>
          <a:xfrm>
            <a:off x="5643191" y="5984259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start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6D96A3D-AEDC-4345-8136-536338808FD6}"/>
              </a:ext>
            </a:extLst>
          </p:cNvPr>
          <p:cNvSpPr txBox="1"/>
          <p:nvPr/>
        </p:nvSpPr>
        <p:spPr>
          <a:xfrm>
            <a:off x="2201884" y="5995116"/>
            <a:ext cx="23022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start + </a:t>
            </a:r>
            <a:r>
              <a:rPr lang="en-US" sz="1600" dirty="0" err="1">
                <a:latin typeface="+mn-lt"/>
              </a:rPr>
              <a:t>len</a:t>
            </a:r>
            <a:r>
              <a:rPr lang="en-US" sz="1600" dirty="0">
                <a:latin typeface="+mn-lt"/>
              </a:rPr>
              <a:t> – </a:t>
            </a:r>
            <a:r>
              <a:rPr lang="en-US" sz="1600" dirty="0" err="1">
                <a:latin typeface="+mn-lt"/>
              </a:rPr>
              <a:t>vals.length</a:t>
            </a:r>
            <a:endParaRPr lang="en-US" sz="1600" dirty="0">
              <a:latin typeface="+mn-lt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28D978B-D701-4F4E-A360-86BF537349D7}"/>
              </a:ext>
            </a:extLst>
          </p:cNvPr>
          <p:cNvSpPr/>
          <p:nvPr/>
        </p:nvSpPr>
        <p:spPr>
          <a:xfrm>
            <a:off x="1524001" y="5430183"/>
            <a:ext cx="666008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AB8D7C-DB50-8547-97C5-91E2803C0D0B}"/>
              </a:ext>
            </a:extLst>
          </p:cNvPr>
          <p:cNvSpPr txBox="1"/>
          <p:nvPr/>
        </p:nvSpPr>
        <p:spPr>
          <a:xfrm>
            <a:off x="7070270" y="6036705"/>
            <a:ext cx="1182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vals.length</a:t>
            </a:r>
            <a:endParaRPr lang="en-US" sz="1600" dirty="0">
              <a:latin typeface="+mn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D547512-26B1-624A-ACB9-0CAD96D68F78}"/>
              </a:ext>
            </a:extLst>
          </p:cNvPr>
          <p:cNvSpPr txBox="1"/>
          <p:nvPr/>
        </p:nvSpPr>
        <p:spPr>
          <a:xfrm>
            <a:off x="7069152" y="4905669"/>
            <a:ext cx="1182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vals.length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286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/>
      <p:bldP spid="10" grpId="0" animBg="1"/>
      <p:bldP spid="11" grpId="0" animBg="1"/>
      <p:bldP spid="12" grpId="0"/>
      <p:bldP spid="13" grpId="0"/>
      <p:bldP spid="14" grpId="0" animBg="1"/>
      <p:bldP spid="16" grpId="0"/>
      <p:bldP spid="1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List that only allows insert/remove at ends.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IntDeque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@requires 0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 length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@returns this[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get(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(start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}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else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[(start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%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292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List that only allows insert/remove at ends.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IntDeque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@requires 0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 length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@returns this[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get(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return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[(start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%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499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List that only allows insert/remove at ends.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IntDeque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@requires list length &gt; 0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@modifies this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@effects first element of list is removed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@returns value at the front of the list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unshift() { ...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4407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457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// List that only allows insert/remove at ends.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/>
          <a:p>
            <a:fld id="{48DACF16-E0F0-4B7F-BDAB-0ED6A37A383D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54C4FA3-F1E5-E44F-91DC-E34956B3C1B3}"/>
              </a:ext>
            </a:extLst>
          </p:cNvPr>
          <p:cNvSpPr/>
          <p:nvPr/>
        </p:nvSpPr>
        <p:spPr>
          <a:xfrm>
            <a:off x="1790700" y="2979000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0930B1-03CB-A94A-B75A-7B6310283D98}"/>
              </a:ext>
            </a:extLst>
          </p:cNvPr>
          <p:cNvSpPr/>
          <p:nvPr/>
        </p:nvSpPr>
        <p:spPr>
          <a:xfrm>
            <a:off x="3050474" y="2979000"/>
            <a:ext cx="2397826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D09AC76-D07F-874B-873A-2E015694FF71}"/>
              </a:ext>
            </a:extLst>
          </p:cNvPr>
          <p:cNvSpPr txBox="1"/>
          <p:nvPr/>
        </p:nvSpPr>
        <p:spPr>
          <a:xfrm>
            <a:off x="2918867" y="3529063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start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9FBB72D-641D-CE41-9C05-D9E526771073}"/>
              </a:ext>
            </a:extLst>
          </p:cNvPr>
          <p:cNvSpPr txBox="1"/>
          <p:nvPr/>
        </p:nvSpPr>
        <p:spPr>
          <a:xfrm>
            <a:off x="5400243" y="3529063"/>
            <a:ext cx="10118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start+len</a:t>
            </a:r>
            <a:endParaRPr lang="en-US" sz="1600" dirty="0">
              <a:latin typeface="+mn-lt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752AE81-BE82-DB47-A261-60788626BCB0}"/>
              </a:ext>
            </a:extLst>
          </p:cNvPr>
          <p:cNvSpPr txBox="1"/>
          <p:nvPr/>
        </p:nvSpPr>
        <p:spPr>
          <a:xfrm>
            <a:off x="533400" y="3867617"/>
            <a:ext cx="8691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+mn-lt"/>
              </a:rPr>
              <a:t>unshift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2ACCB44-D53F-E647-8F8E-018B76094655}"/>
              </a:ext>
            </a:extLst>
          </p:cNvPr>
          <p:cNvSpPr/>
          <p:nvPr/>
        </p:nvSpPr>
        <p:spPr>
          <a:xfrm>
            <a:off x="3033651" y="2979000"/>
            <a:ext cx="3048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903E8EA-2617-EE47-B70E-D1BC1EEC5E71}"/>
              </a:ext>
            </a:extLst>
          </p:cNvPr>
          <p:cNvSpPr/>
          <p:nvPr/>
        </p:nvSpPr>
        <p:spPr>
          <a:xfrm>
            <a:off x="1790700" y="4476283"/>
            <a:ext cx="5562600" cy="5334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8443ADF-00E9-604F-BDD3-F5EE5E8055F8}"/>
              </a:ext>
            </a:extLst>
          </p:cNvPr>
          <p:cNvSpPr/>
          <p:nvPr/>
        </p:nvSpPr>
        <p:spPr>
          <a:xfrm>
            <a:off x="5961908" y="4476283"/>
            <a:ext cx="1403761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2F50AFA-C2C5-BF43-8BF5-159C156618EB}"/>
              </a:ext>
            </a:extLst>
          </p:cNvPr>
          <p:cNvSpPr txBox="1"/>
          <p:nvPr/>
        </p:nvSpPr>
        <p:spPr>
          <a:xfrm>
            <a:off x="5516799" y="5041216"/>
            <a:ext cx="5854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+mn-lt"/>
              </a:rPr>
              <a:t>start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FBDD1B8-7843-8142-8843-E2D910122134}"/>
              </a:ext>
            </a:extLst>
          </p:cNvPr>
          <p:cNvSpPr txBox="1"/>
          <p:nvPr/>
        </p:nvSpPr>
        <p:spPr>
          <a:xfrm>
            <a:off x="2468584" y="5041216"/>
            <a:ext cx="207140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start+len</a:t>
            </a:r>
            <a:r>
              <a:rPr lang="en-US" sz="1600" dirty="0">
                <a:latin typeface="+mn-lt"/>
              </a:rPr>
              <a:t>–</a:t>
            </a:r>
            <a:r>
              <a:rPr lang="en-US" sz="1600" dirty="0" err="1">
                <a:latin typeface="+mn-lt"/>
              </a:rPr>
              <a:t>vals.length</a:t>
            </a:r>
            <a:endParaRPr lang="en-US" sz="1600" dirty="0">
              <a:latin typeface="+mn-lt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25B29CAD-11CD-5642-8B48-A73E0B6A2240}"/>
              </a:ext>
            </a:extLst>
          </p:cNvPr>
          <p:cNvSpPr/>
          <p:nvPr/>
        </p:nvSpPr>
        <p:spPr>
          <a:xfrm>
            <a:off x="1790701" y="4476283"/>
            <a:ext cx="666008" cy="533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2C89110-9B46-EC41-9600-8115C5047316}"/>
              </a:ext>
            </a:extLst>
          </p:cNvPr>
          <p:cNvSpPr/>
          <p:nvPr/>
        </p:nvSpPr>
        <p:spPr>
          <a:xfrm>
            <a:off x="5657108" y="4476283"/>
            <a:ext cx="304800" cy="5334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AD01C897-D185-E149-A508-0420C8EADD8B}"/>
              </a:ext>
            </a:extLst>
          </p:cNvPr>
          <p:cNvSpPr txBox="1"/>
          <p:nvPr/>
        </p:nvSpPr>
        <p:spPr>
          <a:xfrm>
            <a:off x="7353300" y="5041216"/>
            <a:ext cx="11825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>
                <a:latin typeface="+mn-lt"/>
              </a:rPr>
              <a:t>vals.length</a:t>
            </a: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2453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4" grpId="0"/>
      <p:bldP spid="25" grpId="0"/>
      <p:bldP spid="26" grpId="0" animBg="1"/>
      <p:bldP spid="27" grpId="0" animBg="1"/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[start..start+len-1]   	if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start+len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[start..]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[0..k] 	otherwise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@requires list length &gt; 0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@modifies this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@effects first element of list is removed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unshift() {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 if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(start + 1 &lt;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start += 1;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}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else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start = 0;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-= 1;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233200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[start..start+len-1]   	if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start+len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[start..]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[0..k] 	otherwise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@requires list length &gt; 0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@modifies this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@effects first element of list is removed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void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unshift()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start = (start + 1) %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-= 1;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555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[start..start+len-1]   	if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start+len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[start..]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[0..k] 	otherwise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@requires list length &gt; 0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@modifies this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@effects first element of list is removed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</a:t>
            </a:r>
            <a:r>
              <a:rPr lang="en-US" sz="1800" b="1" dirty="0">
                <a:solidFill>
                  <a:srgbClr val="7030A0"/>
                </a:solidFill>
                <a:latin typeface="Consolas" pitchFamily="49" charset="0"/>
                <a:cs typeface="Consolas" pitchFamily="49" charset="0"/>
              </a:rPr>
              <a:t>@returns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value at the front of the list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unshift()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= get(0);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start = (start + 1) %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-= 1;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 return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619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Specifying an ADT</a:t>
            </a: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609600" y="1828800"/>
            <a:ext cx="7620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j-lt"/>
              </a:rPr>
              <a:t>Different types of methods: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200" dirty="0">
              <a:latin typeface="+mj-lt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1. creators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2. observers</a:t>
            </a: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3. producers</a:t>
            </a:r>
            <a:endParaRPr lang="en-US" sz="2000" b="1" dirty="0">
              <a:solidFill>
                <a:srgbClr val="FF0000"/>
              </a:solidFill>
              <a:cs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b="1" dirty="0">
                <a:latin typeface="Courier New" pitchFamily="49" charset="0"/>
              </a:rPr>
              <a:t>4. mutators</a:t>
            </a:r>
            <a:r>
              <a:rPr lang="en-US" sz="2000" b="1" dirty="0">
                <a:latin typeface="+mn-lt"/>
              </a:rPr>
              <a:t>	</a:t>
            </a:r>
            <a:r>
              <a:rPr lang="en-US" sz="1400" dirty="0">
                <a:latin typeface="+mn-lt"/>
              </a:rPr>
              <a:t>(if mutable)</a:t>
            </a:r>
            <a:endParaRPr lang="en-US" sz="14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4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endParaRPr lang="en-US" sz="1400" dirty="0">
              <a:latin typeface="Courier New" pitchFamily="49" charset="0"/>
            </a:endParaRPr>
          </a:p>
          <a:p>
            <a:pPr marL="342900" indent="-342900">
              <a:lnSpc>
                <a:spcPct val="80000"/>
              </a:lnSpc>
              <a:spcBef>
                <a:spcPct val="30000"/>
              </a:spcBef>
            </a:pPr>
            <a:r>
              <a:rPr lang="en-US" sz="2000" dirty="0">
                <a:latin typeface="+mn-lt"/>
              </a:rPr>
              <a:t>Described in terms of how they change the </a:t>
            </a:r>
            <a:r>
              <a:rPr lang="en-US" sz="2000" b="1" dirty="0">
                <a:latin typeface="+mn-lt"/>
              </a:rPr>
              <a:t>abstract state</a:t>
            </a:r>
          </a:p>
          <a:p>
            <a:pPr marL="800100" lvl="1" indent="-342900">
              <a:lnSpc>
                <a:spcPct val="80000"/>
              </a:lnSpc>
              <a:spcBef>
                <a:spcPct val="30000"/>
              </a:spcBef>
              <a:buFont typeface="System Font Regular"/>
              <a:buChar char="–"/>
            </a:pPr>
            <a:r>
              <a:rPr lang="en-US" sz="2000" dirty="0">
                <a:latin typeface="+mn-lt"/>
              </a:rPr>
              <a:t>abstract description of what the object means</a:t>
            </a:r>
          </a:p>
          <a:p>
            <a:pPr marL="800100" lvl="1" indent="-342900">
              <a:lnSpc>
                <a:spcPct val="80000"/>
              </a:lnSpc>
              <a:spcBef>
                <a:spcPct val="30000"/>
              </a:spcBef>
              <a:buFont typeface="System Font Regular"/>
              <a:buChar char="–"/>
            </a:pPr>
            <a:r>
              <a:rPr lang="en-US" sz="2000" dirty="0">
                <a:latin typeface="+mn-lt"/>
              </a:rPr>
              <a:t>specs have no information about concrete representation</a:t>
            </a:r>
          </a:p>
          <a:p>
            <a:pPr marL="1257300" lvl="2" indent="-342900">
              <a:lnSpc>
                <a:spcPct val="80000"/>
              </a:lnSpc>
              <a:spcBef>
                <a:spcPct val="30000"/>
              </a:spcBef>
              <a:buFont typeface="Arial" charset="0"/>
              <a:buChar char="•"/>
            </a:pPr>
            <a:r>
              <a:rPr lang="en-US" sz="2000" dirty="0">
                <a:latin typeface="+mn-lt"/>
              </a:rPr>
              <a:t>leaves us free to change those in the future</a:t>
            </a:r>
          </a:p>
          <a:p>
            <a:pPr marL="1257300" lvl="2" indent="-342900">
              <a:lnSpc>
                <a:spcPct val="80000"/>
              </a:lnSpc>
              <a:spcBef>
                <a:spcPct val="30000"/>
              </a:spcBef>
              <a:buFont typeface="Arial" charset="0"/>
              <a:buChar char="•"/>
            </a:pPr>
            <a:endParaRPr lang="en-US" sz="2000" dirty="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83565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pPr algn="ctr"/>
            <a:r>
              <a:rPr lang="en-US" dirty="0" err="1"/>
              <a:t>IntDeque.java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8058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D3356A4-A9EA-084D-8459-05981D6E78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550" y="2965450"/>
            <a:ext cx="8470900" cy="92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434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1941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// AF(this) =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[start..start+len-1]  	if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start+len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&lt;=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vals.length</a:t>
            </a: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//  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[start..] +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[0..k] 	otherwise</a:t>
            </a:r>
          </a:p>
          <a:p>
            <a:pPr marL="0" indent="0">
              <a:buNone/>
            </a:pPr>
            <a:endParaRPr lang="en-US" sz="17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// @modifies this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// @effects insert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at the beginning of this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//          (i.e., this = [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] + this)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7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shift(</a:t>
            </a:r>
            <a:r>
              <a:rPr lang="en-US" sz="17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ensureMoreSpace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();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start = (start &gt; 0) ? start – 1 :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– 1;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len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 += 1;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[start] = </a:t>
            </a:r>
            <a:r>
              <a:rPr lang="en-US" sz="1700" dirty="0" err="1">
                <a:latin typeface="Consolas" pitchFamily="49" charset="0"/>
                <a:cs typeface="Consolas" pitchFamily="49" charset="0"/>
              </a:rPr>
              <a:t>val</a:t>
            </a:r>
            <a:r>
              <a:rPr lang="en-US" sz="1700" dirty="0">
                <a:latin typeface="Consolas" pitchFamily="49" charset="0"/>
                <a:cs typeface="Consolas" pitchFamily="49" charset="0"/>
              </a:rPr>
              <a:t>;</a:t>
            </a:r>
          </a:p>
          <a:p>
            <a:pPr marL="0" indent="0">
              <a:buNone/>
            </a:pPr>
            <a:r>
              <a:rPr lang="en-US" sz="17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74339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Useful Building Blocks for Abstract 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Some useful “math” concepts for describing states abstractly</a:t>
            </a:r>
          </a:p>
          <a:p>
            <a:pPr marL="525780"/>
            <a:r>
              <a:rPr lang="en-US" sz="2000" dirty="0"/>
              <a:t>numbers</a:t>
            </a:r>
          </a:p>
          <a:p>
            <a:pPr marL="525780"/>
            <a:r>
              <a:rPr lang="en-US" sz="2000" dirty="0"/>
              <a:t>characters</a:t>
            </a:r>
          </a:p>
          <a:p>
            <a:pPr marL="525780"/>
            <a:r>
              <a:rPr lang="en-US" sz="2000" dirty="0"/>
              <a:t>lists</a:t>
            </a:r>
          </a:p>
          <a:p>
            <a:pPr marL="525780"/>
            <a:r>
              <a:rPr lang="en-US" sz="2000" dirty="0"/>
              <a:t>sets</a:t>
            </a:r>
          </a:p>
          <a:p>
            <a:pPr marL="525780"/>
            <a:r>
              <a:rPr lang="en-US" sz="2000" dirty="0"/>
              <a:t>tuples	(lists with fixed length)</a:t>
            </a:r>
          </a:p>
          <a:p>
            <a:pPr marL="525780"/>
            <a:r>
              <a:rPr lang="en-US" sz="2000" dirty="0"/>
              <a:t>objects	(tuples with named parts)</a:t>
            </a:r>
          </a:p>
          <a:p>
            <a:pPr lvl="1"/>
            <a:r>
              <a:rPr lang="en-US" sz="2000" dirty="0"/>
              <a:t>e.g. {chars: “protected”, color: 3}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dirty="0"/>
              <a:t>Describe new concepts in terms of these familiar things</a:t>
            </a:r>
          </a:p>
          <a:p>
            <a:pPr marL="525780"/>
            <a:r>
              <a:rPr lang="en-US" sz="2000" dirty="0"/>
              <a:t>“think of each X as a list of pairs, where each pair contains…”</a:t>
            </a:r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18343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</a:t>
            </a:r>
            <a:r>
              <a:rPr lang="en-US" sz="3200" dirty="0" err="1"/>
              <a:t>IntDeque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3058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List that only allows insert/remove at ends.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IntDeque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@requires 0 &lt;=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 length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@returns this[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get(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int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if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(start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&lt;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}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else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{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return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[start +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i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–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vals.length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];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2302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dirty="0" err="1"/>
              <a:t>IntSet</a:t>
            </a:r>
            <a:r>
              <a:rPr lang="en-US" dirty="0"/>
              <a:t>, a mutable data type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43434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Overview: An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a mutable,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unbounded set of integers.  A typical 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is { 1, 2, 7, 10 }.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IntSet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(Note: Javadoc is highly simplified...)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700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IntSet:  mutators </a:t>
            </a:r>
            <a:endParaRPr lang="en-US" dirty="0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8001000" cy="4191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this = this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  <a:sym typeface="Symbol" pitchFamily="18" charset="2"/>
              </a:rPr>
              <a:t>∪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{x}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modifies: this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effects:  this = this - {x}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remove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Specifications written in terms of how the </a:t>
            </a:r>
            <a:r>
              <a:rPr lang="en-US" sz="2000" b="1" dirty="0">
                <a:cs typeface="Courier New" pitchFamily="49" charset="0"/>
              </a:rPr>
              <a:t>abstract state</a:t>
            </a:r>
            <a:r>
              <a:rPr lang="en-US" sz="2000" dirty="0">
                <a:cs typeface="Courier New" pitchFamily="49" charset="0"/>
              </a:rPr>
              <a:t> changes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2823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Implementing a Data Abstraction (ADT)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To implement an ADT:</a:t>
            </a:r>
          </a:p>
          <a:p>
            <a:pPr lvl="1"/>
            <a:r>
              <a:rPr lang="en-US" sz="2000" dirty="0"/>
              <a:t>select the representation of instances</a:t>
            </a:r>
          </a:p>
          <a:p>
            <a:pPr lvl="1"/>
            <a:r>
              <a:rPr lang="en-US" sz="2000" dirty="0"/>
              <a:t>implement operations using the chosen representation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Choose a representation so that:</a:t>
            </a:r>
          </a:p>
          <a:p>
            <a:pPr lvl="1"/>
            <a:r>
              <a:rPr lang="en-US" sz="2000" dirty="0"/>
              <a:t>it is possible to implement required operations</a:t>
            </a:r>
          </a:p>
          <a:p>
            <a:pPr lvl="1"/>
            <a:r>
              <a:rPr lang="en-US" sz="2000" dirty="0"/>
              <a:t>the most frequently used operations are efficient / simple / </a:t>
            </a:r>
            <a:r>
              <a:rPr lang="is-IS" sz="2000" dirty="0"/>
              <a:t>…</a:t>
            </a:r>
            <a:endParaRPr lang="en-US" sz="2000" dirty="0"/>
          </a:p>
          <a:p>
            <a:pPr lvl="2"/>
            <a:r>
              <a:rPr lang="en-US" sz="2000" dirty="0"/>
              <a:t>abstraction allows the rep to change later</a:t>
            </a:r>
          </a:p>
          <a:p>
            <a:pPr lvl="2"/>
            <a:r>
              <a:rPr lang="en-US" sz="2000" dirty="0"/>
              <a:t>almost always better to start simple</a:t>
            </a:r>
          </a:p>
          <a:p>
            <a:pPr lvl="2"/>
            <a:endParaRPr lang="en-US" sz="2000" dirty="0"/>
          </a:p>
          <a:p>
            <a:pPr marL="0" indent="0">
              <a:buNone/>
            </a:pPr>
            <a:r>
              <a:rPr lang="en-US" sz="2000" dirty="0"/>
              <a:t>Use </a:t>
            </a:r>
            <a:r>
              <a:rPr lang="en-US" sz="2000" b="1" dirty="0"/>
              <a:t>reasoning</a:t>
            </a:r>
            <a:r>
              <a:rPr lang="en-US" sz="2000" dirty="0"/>
              <a:t> to verify the operations are correct</a:t>
            </a:r>
          </a:p>
          <a:p>
            <a:pPr lvl="1"/>
            <a:r>
              <a:rPr lang="en-US" sz="2000" dirty="0"/>
              <a:t>specs are written in terms of </a:t>
            </a:r>
            <a:r>
              <a:rPr lang="en-US" sz="2000" i="1" dirty="0"/>
              <a:t>abstract states</a:t>
            </a:r>
            <a:r>
              <a:rPr lang="en-US" sz="2000" dirty="0"/>
              <a:t> not </a:t>
            </a:r>
            <a:r>
              <a:rPr lang="en-US" sz="2000" i="1" dirty="0"/>
              <a:t>actual fields</a:t>
            </a:r>
          </a:p>
          <a:p>
            <a:pPr lvl="1"/>
            <a:r>
              <a:rPr lang="en-US" sz="2000" dirty="0"/>
              <a:t>need a new tool for this...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134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268FF-016D-F04C-9FA9-EE60801AA3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abstraction outline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492A19-C9EE-6241-824D-2BCE9B6F8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CSE 331 Spring </a:t>
            </a:r>
            <a:r>
              <a:rPr lang="en-US" dirty="0"/>
              <a:t>2022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7E49F6-5FEA-464C-8019-BDA5E58A8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F3122B1D-253A-044B-B0A1-B61E67CFB56C}"/>
              </a:ext>
            </a:extLst>
          </p:cNvPr>
          <p:cNvCxnSpPr>
            <a:endCxn id="9" idx="1"/>
          </p:cNvCxnSpPr>
          <p:nvPr/>
        </p:nvCxnSpPr>
        <p:spPr>
          <a:xfrm>
            <a:off x="4191000" y="3551238"/>
            <a:ext cx="1600200" cy="0"/>
          </a:xfrm>
          <a:prstGeom prst="straightConnector1">
            <a:avLst/>
          </a:prstGeom>
          <a:ln w="38100">
            <a:solidFill>
              <a:srgbClr val="00B05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id="{5C796A0C-C712-8D40-8D20-DBBCB710720C}"/>
              </a:ext>
            </a:extLst>
          </p:cNvPr>
          <p:cNvSpPr/>
          <p:nvPr/>
        </p:nvSpPr>
        <p:spPr>
          <a:xfrm>
            <a:off x="1219200" y="2941638"/>
            <a:ext cx="17526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Abstract</a:t>
            </a:r>
          </a:p>
          <a:p>
            <a:pPr algn="ctr"/>
            <a:r>
              <a:rPr lang="en-US" sz="1600" dirty="0"/>
              <a:t>States</a:t>
            </a:r>
          </a:p>
        </p:txBody>
      </p:sp>
      <p:pic>
        <p:nvPicPr>
          <p:cNvPr id="8" name="Picture 2" descr="Image result for brick wall clip art">
            <a:extLst>
              <a:ext uri="{FF2B5EF4-FFF2-40B4-BE49-F238E27FC236}">
                <a16:creationId xmlns:a16="http://schemas.microsoft.com/office/drawing/2014/main" id="{01D6254A-AB76-E644-A110-5D79183A68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461" y="2941638"/>
            <a:ext cx="1151246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01E850D7-4778-2B4A-9428-E0770AAA6332}"/>
              </a:ext>
            </a:extLst>
          </p:cNvPr>
          <p:cNvSpPr/>
          <p:nvPr/>
        </p:nvSpPr>
        <p:spPr>
          <a:xfrm>
            <a:off x="5791200" y="2941638"/>
            <a:ext cx="1752600" cy="12192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Fields in our</a:t>
            </a:r>
          </a:p>
          <a:p>
            <a:pPr algn="ctr"/>
            <a:r>
              <a:rPr lang="en-US" sz="1600" dirty="0"/>
              <a:t>Java class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CD6F156-2E07-A44E-9356-1DD693F90686}"/>
              </a:ext>
            </a:extLst>
          </p:cNvPr>
          <p:cNvSpPr txBox="1"/>
          <p:nvPr/>
        </p:nvSpPr>
        <p:spPr>
          <a:xfrm>
            <a:off x="3249169" y="2569298"/>
            <a:ext cx="21478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+mn-lt"/>
              </a:rPr>
              <a:t>Abstraction Barrier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0EBB22A-8BCC-2A45-8974-5B48D14DD9DA}"/>
              </a:ext>
            </a:extLst>
          </p:cNvPr>
          <p:cNvSpPr txBox="1"/>
          <p:nvPr/>
        </p:nvSpPr>
        <p:spPr>
          <a:xfrm>
            <a:off x="914400" y="181984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ADT specification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3DBDD50-4DA9-2D45-B766-577C2445CFCF}"/>
              </a:ext>
            </a:extLst>
          </p:cNvPr>
          <p:cNvSpPr txBox="1"/>
          <p:nvPr/>
        </p:nvSpPr>
        <p:spPr>
          <a:xfrm>
            <a:off x="5219699" y="1830728"/>
            <a:ext cx="2667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>
                <a:latin typeface="+mn-lt"/>
              </a:rPr>
              <a:t>ADT implementation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61B2572-8FAB-CB42-845D-53F0FF9D8AA7}"/>
              </a:ext>
            </a:extLst>
          </p:cNvPr>
          <p:cNvSpPr txBox="1"/>
          <p:nvPr/>
        </p:nvSpPr>
        <p:spPr>
          <a:xfrm>
            <a:off x="5638800" y="41910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15" name="Rectangular Callout 14">
            <a:extLst>
              <a:ext uri="{FF2B5EF4-FFF2-40B4-BE49-F238E27FC236}">
                <a16:creationId xmlns:a16="http://schemas.microsoft.com/office/drawing/2014/main" id="{7713400B-1840-CB43-BE61-11E372668462}"/>
              </a:ext>
            </a:extLst>
          </p:cNvPr>
          <p:cNvSpPr/>
          <p:nvPr/>
        </p:nvSpPr>
        <p:spPr>
          <a:xfrm>
            <a:off x="4572000" y="5008348"/>
            <a:ext cx="3200400" cy="1154541"/>
          </a:xfrm>
          <a:prstGeom prst="wedgeRectCallout">
            <a:avLst>
              <a:gd name="adj1" fmla="val -23411"/>
              <a:gd name="adj2" fmla="val -175384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>
                <a:solidFill>
                  <a:schemeClr val="tx1"/>
                </a:solidFill>
              </a:rPr>
              <a:t>Abstraction Function (AF):</a:t>
            </a:r>
          </a:p>
          <a:p>
            <a:pPr algn="ctr"/>
            <a:r>
              <a:rPr lang="en-US" sz="1600" dirty="0">
                <a:solidFill>
                  <a:schemeClr val="tx1"/>
                </a:solidFill>
              </a:rPr>
              <a:t>mapping between ADT implementation and specification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B36B3CBA-858C-3D4F-9BEE-A0FDDDC32FF5}"/>
              </a:ext>
            </a:extLst>
          </p:cNvPr>
          <p:cNvCxnSpPr>
            <a:endCxn id="7" idx="3"/>
          </p:cNvCxnSpPr>
          <p:nvPr/>
        </p:nvCxnSpPr>
        <p:spPr>
          <a:xfrm flipH="1">
            <a:off x="2971800" y="3551238"/>
            <a:ext cx="1219200" cy="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4738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924800" cy="1143000"/>
          </a:xfrm>
        </p:spPr>
        <p:txBody>
          <a:bodyPr/>
          <a:lstStyle/>
          <a:p>
            <a:r>
              <a:rPr lang="en-US" dirty="0"/>
              <a:t>Connecting implementations to specs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058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/>
              <a:t>For implementers / debuggers / maintainers of the implementation:</a:t>
            </a:r>
          </a:p>
          <a:p>
            <a:pPr marL="0" indent="0">
              <a:buNone/>
            </a:pPr>
            <a:endParaRPr lang="en-US" sz="2000" b="1" i="1" dirty="0">
              <a:solidFill>
                <a:schemeClr val="accent6"/>
              </a:solidFill>
            </a:endParaRPr>
          </a:p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Abstraction Function</a:t>
            </a:r>
            <a:r>
              <a:rPr lang="en-US" sz="2000" dirty="0"/>
              <a:t>: maps Object → abstract state</a:t>
            </a:r>
          </a:p>
          <a:p>
            <a:pPr lvl="1"/>
            <a:r>
              <a:rPr lang="en-US" sz="2000" dirty="0"/>
              <a:t>says what the data structure </a:t>
            </a:r>
            <a:r>
              <a:rPr lang="en-US" sz="2000" i="1" dirty="0">
                <a:solidFill>
                  <a:schemeClr val="accent6"/>
                </a:solidFill>
              </a:rPr>
              <a:t>means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in vocabulary of the ADT</a:t>
            </a:r>
          </a:p>
          <a:p>
            <a:pPr lvl="1"/>
            <a:r>
              <a:rPr lang="en-US" sz="2000" dirty="0"/>
              <a:t>maps the fields to the abstract state they represent</a:t>
            </a:r>
          </a:p>
          <a:p>
            <a:pPr lvl="2"/>
            <a:r>
              <a:rPr lang="en-US" sz="2000" dirty="0"/>
              <a:t>can check that the abstract value after each method meets the postcondition described in the specification</a:t>
            </a:r>
          </a:p>
          <a:p>
            <a:pPr marL="57150" indent="0">
              <a:buNone/>
            </a:pPr>
            <a:endParaRPr lang="en-US" sz="1000" dirty="0"/>
          </a:p>
          <a:p>
            <a:pPr marL="5715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b="1" i="1" dirty="0">
                <a:solidFill>
                  <a:schemeClr val="accent6"/>
                </a:solidFill>
              </a:rPr>
              <a:t>Representation Invariant</a:t>
            </a:r>
            <a:r>
              <a:rPr lang="en-US" sz="2000" dirty="0"/>
              <a:t>:  (next lecture)</a:t>
            </a:r>
          </a:p>
          <a:p>
            <a:pPr marL="0" indent="0">
              <a:buNone/>
            </a:pPr>
            <a:endParaRPr lang="en-US" sz="1000" i="1" dirty="0">
              <a:solidFill>
                <a:schemeClr val="accent6"/>
              </a:solidFill>
            </a:endParaRPr>
          </a:p>
          <a:p>
            <a:pPr marL="5715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663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Example: Circle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80010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/** Represents a mutable circle in the plane. For example,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* it can be a circle with center (0,0) and radius 1. */</a:t>
            </a: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public class</a:t>
            </a:r>
            <a:r>
              <a:rPr lang="en-US" sz="1800" dirty="0">
                <a:solidFill>
                  <a:srgbClr val="002060"/>
                </a:solidFill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Circle {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Abstraction function: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AF(this) = a circle with center at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this.center</a:t>
            </a: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 and radius </a:t>
            </a:r>
            <a:r>
              <a:rPr lang="en-US" sz="1800" dirty="0" err="1">
                <a:latin typeface="Consolas" pitchFamily="49" charset="0"/>
                <a:cs typeface="Consolas" pitchFamily="49" charset="0"/>
              </a:rPr>
              <a:t>this.rad</a:t>
            </a:r>
            <a:endParaRPr lang="en-US" sz="1800" dirty="0">
              <a:solidFill>
                <a:srgbClr val="FF0000"/>
              </a:solidFill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  private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 Point center;</a:t>
            </a: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</a:t>
            </a:r>
            <a:r>
              <a:rPr lang="en-US" sz="1800" b="1" dirty="0">
                <a:solidFill>
                  <a:srgbClr val="0070C0"/>
                </a:solidFill>
                <a:latin typeface="Consolas" pitchFamily="49" charset="0"/>
                <a:cs typeface="Consolas" pitchFamily="49" charset="0"/>
              </a:rPr>
              <a:t>private</a:t>
            </a:r>
            <a:r>
              <a:rPr lang="en-US" sz="18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1800" dirty="0">
                <a:latin typeface="Consolas" pitchFamily="49" charset="0"/>
                <a:cs typeface="Consolas" pitchFamily="49" charset="0"/>
              </a:rPr>
              <a:t>double rad;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  //  ...</a:t>
            </a:r>
          </a:p>
          <a:p>
            <a:pPr marL="0" indent="0">
              <a:buNone/>
            </a:pPr>
            <a:endParaRPr lang="en-US" sz="1800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1800" dirty="0">
                <a:latin typeface="Consolas" pitchFamily="49" charset="0"/>
                <a:cs typeface="Consolas" pitchFamily="49" charset="0"/>
              </a:rPr>
              <a:t>}</a:t>
            </a:r>
            <a:endParaRPr lang="en-US" sz="18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 331 Spring 2022</a:t>
            </a:r>
          </a:p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5917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9685</TotalTime>
  <Words>2383</Words>
  <Application>Microsoft Macintosh PowerPoint</Application>
  <PresentationFormat>On-screen Show (4:3)</PresentationFormat>
  <Paragraphs>432</Paragraphs>
  <Slides>34</Slides>
  <Notes>7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Consolas</vt:lpstr>
      <vt:lpstr>Courier New</vt:lpstr>
      <vt:lpstr>System Font Regular</vt:lpstr>
      <vt:lpstr>Times New Roman</vt:lpstr>
      <vt:lpstr>simple</vt:lpstr>
      <vt:lpstr>CSE 331 Software Design &amp; Implementation</vt:lpstr>
      <vt:lpstr>Administrivia</vt:lpstr>
      <vt:lpstr>Specifying an ADT</vt:lpstr>
      <vt:lpstr>IntSet, a mutable data type</vt:lpstr>
      <vt:lpstr>IntSet:  mutators </vt:lpstr>
      <vt:lpstr>Implementing a Data Abstraction (ADT)</vt:lpstr>
      <vt:lpstr>Data abstraction outline</vt:lpstr>
      <vt:lpstr>Connecting implementations to specs</vt:lpstr>
      <vt:lpstr>Example: Circle</vt:lpstr>
      <vt:lpstr>Example: Circle 2</vt:lpstr>
      <vt:lpstr>Example: Polynomial</vt:lpstr>
      <vt:lpstr>Example: Polynomial 2</vt:lpstr>
      <vt:lpstr>The abstraction function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Example: IntDeque</vt:lpstr>
      <vt:lpstr>IntDeque.java</vt:lpstr>
      <vt:lpstr>PowerPoint Presentation</vt:lpstr>
      <vt:lpstr>Example: IntDeque</vt:lpstr>
      <vt:lpstr>Useful Building Blocks for Abstract States</vt:lpstr>
      <vt:lpstr>Example: IntDeque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Kevin Zatloukal</cp:lastModifiedBy>
  <cp:revision>269</cp:revision>
  <cp:lastPrinted>2020-04-15T18:26:37Z</cp:lastPrinted>
  <dcterms:created xsi:type="dcterms:W3CDTF">2012-01-27T17:46:36Z</dcterms:created>
  <dcterms:modified xsi:type="dcterms:W3CDTF">2022-04-13T04:35:10Z</dcterms:modified>
</cp:coreProperties>
</file>