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85" r:id="rId2"/>
    <p:sldId id="630" r:id="rId3"/>
    <p:sldId id="631" r:id="rId4"/>
    <p:sldId id="638" r:id="rId5"/>
    <p:sldId id="639" r:id="rId6"/>
    <p:sldId id="640" r:id="rId7"/>
    <p:sldId id="641" r:id="rId8"/>
    <p:sldId id="642" r:id="rId9"/>
    <p:sldId id="336" r:id="rId10"/>
    <p:sldId id="384" r:id="rId11"/>
    <p:sldId id="356" r:id="rId12"/>
    <p:sldId id="289" r:id="rId13"/>
    <p:sldId id="387" r:id="rId14"/>
    <p:sldId id="311" r:id="rId15"/>
    <p:sldId id="357" r:id="rId16"/>
    <p:sldId id="385" r:id="rId17"/>
    <p:sldId id="612" r:id="rId18"/>
    <p:sldId id="584" r:id="rId19"/>
    <p:sldId id="290" r:id="rId20"/>
    <p:sldId id="585" r:id="rId21"/>
    <p:sldId id="291" r:id="rId22"/>
    <p:sldId id="293" r:id="rId23"/>
    <p:sldId id="340" r:id="rId24"/>
    <p:sldId id="338" r:id="rId25"/>
    <p:sldId id="344" r:id="rId26"/>
    <p:sldId id="381" r:id="rId27"/>
    <p:sldId id="363" r:id="rId28"/>
    <p:sldId id="345" r:id="rId29"/>
    <p:sldId id="346" r:id="rId30"/>
    <p:sldId id="347" r:id="rId31"/>
    <p:sldId id="359" r:id="rId32"/>
    <p:sldId id="349" r:id="rId33"/>
    <p:sldId id="350" r:id="rId34"/>
    <p:sldId id="598" r:id="rId35"/>
    <p:sldId id="351" r:id="rId36"/>
    <p:sldId id="352" r:id="rId37"/>
    <p:sldId id="353" r:id="rId38"/>
    <p:sldId id="354" r:id="rId39"/>
  </p:sldIdLst>
  <p:sldSz cx="9144000" cy="6858000" type="screen4x3"/>
  <p:notesSz cx="6934200" cy="9220200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76" autoAdjust="0"/>
    <p:restoredTop sz="84490" autoAdjust="0"/>
  </p:normalViewPr>
  <p:slideViewPr>
    <p:cSldViewPr>
      <p:cViewPr>
        <p:scale>
          <a:sx n="100" d="100"/>
          <a:sy n="100" d="100"/>
        </p:scale>
        <p:origin x="672" y="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3408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05-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5945C-C5AE-4C08-B4E6-7E2BBFB60A3F}" type="slidenum">
              <a:rPr lang="en-US"/>
              <a:pPr/>
              <a:t>10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28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DEC5A-0E5F-4670-B06E-2FAC49E54BCE}" type="slidenum">
              <a:rPr lang="en-US"/>
              <a:pPr/>
              <a:t>22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</a:t>
            </a:r>
            <a:r>
              <a:rPr lang="en-US" baseline="0" dirty="0"/>
              <a:t> one of the things my fired colleague did wrong.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005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2091D-CC89-4FB2-BF38-E5D39D0F2B0B}" type="slidenum">
              <a:rPr lang="en-US"/>
              <a:pPr/>
              <a:t>24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611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B4511-07F7-45F8-A759-DE4CBF7C8B29}" type="slidenum">
              <a:rPr lang="en-US"/>
              <a:pPr/>
              <a:t>25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Hint: use immutable whenever you can get away with it. More later...</a:t>
            </a:r>
          </a:p>
        </p:txBody>
      </p:sp>
    </p:spTree>
    <p:extLst>
      <p:ext uri="{BB962C8B-B14F-4D97-AF65-F5344CB8AC3E}">
        <p14:creationId xmlns:p14="http://schemas.microsoft.com/office/powerpoint/2010/main" val="2600142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B4511-07F7-45F8-A759-DE4CBF7C8B29}" type="slidenum">
              <a:rPr lang="en-US"/>
              <a:pPr/>
              <a:t>26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Hint: use immutable whenever you can get away with it. More later...</a:t>
            </a:r>
          </a:p>
        </p:txBody>
      </p:sp>
    </p:spTree>
    <p:extLst>
      <p:ext uri="{BB962C8B-B14F-4D97-AF65-F5344CB8AC3E}">
        <p14:creationId xmlns:p14="http://schemas.microsoft.com/office/powerpoint/2010/main" val="37445559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Math</a:t>
            </a:r>
            <a:r>
              <a:rPr lang="en-US" baseline="0" dirty="0"/>
              <a:t> e</a:t>
            </a:r>
            <a:r>
              <a:rPr lang="en-US" dirty="0"/>
              <a:t>xists</a:t>
            </a:r>
            <a:r>
              <a:rPr lang="en-US" baseline="0" dirty="0"/>
              <a:t> for </a:t>
            </a:r>
            <a:r>
              <a:rPr lang="en-US" b="1" baseline="0" dirty="0"/>
              <a:t>Point</a:t>
            </a:r>
            <a:r>
              <a:rPr lang="en-US" baseline="0" dirty="0"/>
              <a:t> but not for most ADTs you create. You’ll need to give readers a way of thinking about it that is independent of implementation.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263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49722-BB35-4AF2-AB41-A958DD1BFA29}" type="slidenum">
              <a:rPr lang="en-US"/>
              <a:pPr/>
              <a:t>28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659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CB86F-F2FC-481C-8563-D8FA352C6E81}" type="slidenum">
              <a:rPr lang="en-US"/>
              <a:pPr/>
              <a:t>29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247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7DD5C-C2FB-469C-BD0F-75902F36C034}" type="slidenum">
              <a:rPr lang="en-US"/>
              <a:pPr/>
              <a:t>30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use of “this” to refer to current abstract state.</a:t>
            </a:r>
          </a:p>
        </p:txBody>
      </p:sp>
    </p:spTree>
    <p:extLst>
      <p:ext uri="{BB962C8B-B14F-4D97-AF65-F5344CB8AC3E}">
        <p14:creationId xmlns:p14="http://schemas.microsoft.com/office/powerpoint/2010/main" val="13431414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1A97A-70C4-4425-A827-2F7D07BD1909}" type="slidenum">
              <a:rPr lang="en-US"/>
              <a:pPr/>
              <a:t>31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825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32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use of “this”</a:t>
            </a:r>
          </a:p>
        </p:txBody>
      </p:sp>
    </p:spTree>
    <p:extLst>
      <p:ext uri="{BB962C8B-B14F-4D97-AF65-F5344CB8AC3E}">
        <p14:creationId xmlns:p14="http://schemas.microsoft.com/office/powerpoint/2010/main" val="1117147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57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33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583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1A97A-70C4-4425-A827-2F7D07BD1909}" type="slidenum">
              <a:rPr lang="en-US"/>
              <a:pPr/>
              <a:t>34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846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E9E9F-DD63-4450-8477-DE57748749A7}" type="slidenum">
              <a:rPr lang="en-US"/>
              <a:pPr/>
              <a:t>35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Again appealing to existing math.</a:t>
            </a:r>
            <a:r>
              <a:rPr lang="en-US" baseline="0" dirty="0"/>
              <a:t> {...} set notation.</a:t>
            </a:r>
            <a:endParaRPr lang="en-US" dirty="0"/>
          </a:p>
          <a:p>
            <a:r>
              <a:rPr lang="en-US" dirty="0"/>
              <a:t>Mutable because copying the entire set will usually be too slow.</a:t>
            </a:r>
            <a:r>
              <a:rPr lang="en-US" baseline="0" dirty="0"/>
              <a:t> (Bit sets might go other way though.)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088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9FCFE-0DE1-4D8C-BBE1-4E19F8EDF45F}" type="slidenum">
              <a:rPr lang="en-US"/>
              <a:pPr/>
              <a:t>36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use of “this”</a:t>
            </a:r>
          </a:p>
        </p:txBody>
      </p:sp>
    </p:spTree>
    <p:extLst>
      <p:ext uri="{BB962C8B-B14F-4D97-AF65-F5344CB8AC3E}">
        <p14:creationId xmlns:p14="http://schemas.microsoft.com/office/powerpoint/2010/main" val="42401904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37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453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38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25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5945C-C5AE-4C08-B4E6-7E2BBFB60A3F}" type="slidenum">
              <a:rPr lang="en-US"/>
              <a:pPr/>
              <a:t>12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91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08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5945C-C5AE-4C08-B4E6-7E2BBFB60A3F}" type="slidenum">
              <a:rPr lang="en-US"/>
              <a:pPr/>
              <a:t>15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96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5945C-C5AE-4C08-B4E6-7E2BBFB60A3F}" type="slidenum">
              <a:rPr lang="en-US"/>
              <a:pPr/>
              <a:t>16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82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3B6FD8-079B-4E21-A057-7567C5AE554F}" type="slidenum">
              <a:rPr lang="en-US"/>
              <a:pPr/>
              <a:t>19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28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3B6FD8-079B-4E21-A057-7567C5AE554F}" type="slidenum">
              <a:rPr lang="en-US"/>
              <a:pPr/>
              <a:t>20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81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1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2022</a:t>
            </a:r>
          </a:p>
          <a:p>
            <a:r>
              <a:rPr lang="en-US" dirty="0"/>
              <a:t>Abstract Data Types (ADTs)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Why we need Data Abstractions (ADTs)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Manipulating and presenting data is pervasive</a:t>
            </a:r>
          </a:p>
          <a:p>
            <a:pPr lvl="1"/>
            <a:r>
              <a:rPr lang="en-US" sz="2000" dirty="0"/>
              <a:t>choosing how to organize that data is key design problem</a:t>
            </a:r>
          </a:p>
          <a:p>
            <a:pPr lvl="1"/>
            <a:r>
              <a:rPr lang="en-US" sz="2000" dirty="0"/>
              <a:t>inventing and describing algorithms is less common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Often best to start your design by </a:t>
            </a:r>
            <a:r>
              <a:rPr lang="en-US" sz="2000" dirty="0">
                <a:solidFill>
                  <a:schemeClr val="accent2"/>
                </a:solidFill>
              </a:rPr>
              <a:t>designing data...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0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983B7-E459-4701-B580-D0BD95C5F31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81000"/>
            <a:ext cx="8534400" cy="24384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538371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>
                <a:latin typeface="Helvetica Neue" charset="0"/>
              </a:rPr>
              <a:t>Bad programmers worry about the code. Good programmers worry about data structures and their relationships.</a:t>
            </a:r>
          </a:p>
          <a:p>
            <a:pPr algn="r">
              <a:lnSpc>
                <a:spcPct val="150000"/>
              </a:lnSpc>
            </a:pPr>
            <a:r>
              <a:rPr lang="en-US" dirty="0">
                <a:latin typeface="Helvetica Neue" charset="0"/>
              </a:rPr>
              <a:t>-- Linus Torvalds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33400" y="3257803"/>
            <a:ext cx="8432800" cy="3117597"/>
            <a:chOff x="609600" y="3257803"/>
            <a:chExt cx="8432800" cy="3117597"/>
          </a:xfrm>
        </p:grpSpPr>
        <p:sp>
          <p:nvSpPr>
            <p:cNvPr id="11" name="Rectangle 10"/>
            <p:cNvSpPr/>
            <p:nvPr/>
          </p:nvSpPr>
          <p:spPr>
            <a:xfrm>
              <a:off x="609600" y="3257803"/>
              <a:ext cx="4572000" cy="286232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rgbClr val="000000"/>
                  </a:solidFill>
                  <a:latin typeface="Arial" charset="0"/>
                </a:rPr>
                <a:t>Show me your flowcharts and conceal your tables, and I shall continue to be mystified. Show me your tables, and I won’t usually need your flowcharts; they’ll be obvious.</a:t>
              </a:r>
            </a:p>
            <a:p>
              <a:pPr algn="r">
                <a:lnSpc>
                  <a:spcPct val="150000"/>
                </a:lnSpc>
              </a:pPr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-- Fred Brooks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pic>
          <p:nvPicPr>
            <p:cNvPr id="15" name="Picture 14" descr="mythical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4343400"/>
              <a:ext cx="2032000" cy="2032000"/>
            </a:xfrm>
            <a:prstGeom prst="rect">
              <a:avLst/>
            </a:prstGeom>
          </p:spPr>
        </p:pic>
        <p:pic>
          <p:nvPicPr>
            <p:cNvPr id="14" name="Picture 13" descr="brooks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1200" y="3359963"/>
              <a:ext cx="1725302" cy="2355037"/>
            </a:xfrm>
            <a:prstGeom prst="rect">
              <a:avLst/>
            </a:prstGeom>
          </p:spPr>
        </p:pic>
      </p:grpSp>
      <p:pic>
        <p:nvPicPr>
          <p:cNvPr id="18" name="Picture 17" descr="linus-torvald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533400"/>
            <a:ext cx="2841972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Designing Around Data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Brooks says it is enough to decide what your data looks like</a:t>
            </a:r>
          </a:p>
          <a:p>
            <a:pPr lvl="1"/>
            <a:r>
              <a:rPr lang="en-US" sz="2000" dirty="0"/>
              <a:t>(don’t even need to say how it is organized)</a:t>
            </a:r>
          </a:p>
          <a:p>
            <a:pPr lvl="1"/>
            <a:r>
              <a:rPr lang="en-US" sz="2000" dirty="0"/>
              <a:t>can figure out the data structures &amp; code from that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In fact, even that is possibly too detailed...</a:t>
            </a:r>
          </a:p>
          <a:p>
            <a:pPr lvl="1"/>
            <a:r>
              <a:rPr lang="en-US" sz="2000" dirty="0"/>
              <a:t>leave room to change data structures over time</a:t>
            </a:r>
          </a:p>
          <a:p>
            <a:pPr lvl="1"/>
            <a:r>
              <a:rPr lang="en-US" sz="2000" dirty="0"/>
              <a:t>all we really need to know is what </a:t>
            </a:r>
            <a:r>
              <a:rPr lang="en-US" sz="2000" b="1" dirty="0">
                <a:solidFill>
                  <a:srgbClr val="7030A0"/>
                </a:solidFill>
              </a:rPr>
              <a:t>operations</a:t>
            </a:r>
            <a:r>
              <a:rPr lang="en-US" sz="2000" dirty="0"/>
              <a:t> we need to perform with the data</a:t>
            </a:r>
          </a:p>
          <a:p>
            <a:pPr lvl="1"/>
            <a:r>
              <a:rPr lang="en-US" sz="2000" dirty="0"/>
              <a:t>the specs for those operations are the spec for the data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1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983B7-E459-4701-B580-D0BD95C5F31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81000"/>
            <a:ext cx="8534400" cy="24384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6009" y="83820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charset="0"/>
              </a:rPr>
              <a:t>An </a:t>
            </a:r>
            <a:r>
              <a:rPr lang="en-US" sz="2000" i="1" dirty="0">
                <a:solidFill>
                  <a:srgbClr val="000000"/>
                </a:solidFill>
                <a:latin typeface="Arial" charset="0"/>
              </a:rPr>
              <a:t>abstract data type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defines a class of abstract objects which is completely characterized by the </a:t>
            </a:r>
            <a:r>
              <a:rPr lang="en-US" sz="2000" u="sng" dirty="0">
                <a:solidFill>
                  <a:srgbClr val="000000"/>
                </a:solidFill>
                <a:latin typeface="Arial" charset="0"/>
              </a:rPr>
              <a:t>operations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available on those objects …</a:t>
            </a:r>
          </a:p>
          <a:p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Arial" charset="0"/>
              </a:rPr>
              <a:t>When a programmer makes use of an abstract data object, he [sic] is concerned only with the behavior which that object exhibits but not with any details of how that behavior is achieved by means of an implementation…</a:t>
            </a: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1026" name="Picture 2" descr="liskov_small.jpg (12888 byte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067" y="883836"/>
            <a:ext cx="1676399" cy="205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73" r="14208"/>
          <a:stretch/>
        </p:blipFill>
        <p:spPr>
          <a:xfrm>
            <a:off x="5638800" y="838200"/>
            <a:ext cx="1371600" cy="29341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A7C951B-5832-4D40-A84E-2EC63C70F068}"/>
              </a:ext>
            </a:extLst>
          </p:cNvPr>
          <p:cNvSpPr/>
          <p:nvPr/>
        </p:nvSpPr>
        <p:spPr>
          <a:xfrm>
            <a:off x="1013614" y="5081052"/>
            <a:ext cx="510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000000"/>
                </a:solidFill>
                <a:latin typeface="Arial" charset="0"/>
              </a:rPr>
              <a:t>Programming with Abstract Data Types</a:t>
            </a:r>
          </a:p>
          <a:p>
            <a:r>
              <a:rPr lang="en-US" sz="2000" dirty="0">
                <a:solidFill>
                  <a:srgbClr val="000000"/>
                </a:solidFill>
                <a:latin typeface="Arial" charset="0"/>
              </a:rPr>
              <a:t>by Barbara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Liskov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and Stephen Zilles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86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 and data abstractions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/>
              <a:t>Procedural</a:t>
            </a:r>
            <a:r>
              <a:rPr lang="en-US" sz="2000" dirty="0"/>
              <a:t> abstraction:</a:t>
            </a:r>
          </a:p>
          <a:p>
            <a:pPr lvl="1"/>
            <a:r>
              <a:rPr lang="en-US" sz="2000" dirty="0"/>
              <a:t>abstract from implementation details of </a:t>
            </a:r>
            <a:r>
              <a:rPr lang="en-US" sz="2000" i="1" dirty="0"/>
              <a:t>procedures</a:t>
            </a:r>
            <a:r>
              <a:rPr lang="en-US" sz="2000" dirty="0"/>
              <a:t> (methods)</a:t>
            </a:r>
          </a:p>
          <a:p>
            <a:pPr lvl="1"/>
            <a:r>
              <a:rPr lang="en-US" sz="2000" dirty="0"/>
              <a:t>specification is the abstraction</a:t>
            </a:r>
          </a:p>
          <a:p>
            <a:pPr lvl="1"/>
            <a:r>
              <a:rPr lang="en-US" sz="2000" dirty="0"/>
              <a:t>satisfy the specification with an implementation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i="1" dirty="0"/>
              <a:t>Data</a:t>
            </a:r>
            <a:r>
              <a:rPr lang="en-US" sz="2000" dirty="0"/>
              <a:t> abstraction:</a:t>
            </a:r>
          </a:p>
          <a:p>
            <a:pPr lvl="1"/>
            <a:r>
              <a:rPr lang="en-US" sz="2000" dirty="0"/>
              <a:t>abstract from details of </a:t>
            </a:r>
            <a:r>
              <a:rPr lang="en-US" sz="2000" i="1" dirty="0"/>
              <a:t>data representation </a:t>
            </a:r>
          </a:p>
          <a:p>
            <a:pPr lvl="1"/>
            <a:r>
              <a:rPr lang="en-US" sz="2000" dirty="0"/>
              <a:t>way of thinking about programs and design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000" dirty="0">
                <a:solidFill>
                  <a:srgbClr val="7030A0"/>
                </a:solidFill>
              </a:rPr>
              <a:t>Abstract Data Type (ADT)</a:t>
            </a:r>
          </a:p>
          <a:p>
            <a:pPr lvl="1"/>
            <a:r>
              <a:rPr lang="en-US" sz="2000" dirty="0"/>
              <a:t>invented by Barbara </a:t>
            </a:r>
            <a:r>
              <a:rPr lang="en-US" sz="2000" dirty="0" err="1"/>
              <a:t>Liskov</a:t>
            </a:r>
            <a:r>
              <a:rPr lang="en-US" sz="2000" dirty="0"/>
              <a:t> in the 1970s</a:t>
            </a:r>
          </a:p>
          <a:p>
            <a:pPr lvl="1"/>
            <a:r>
              <a:rPr lang="en-US" sz="2000" dirty="0"/>
              <a:t>one of the fundamental ideas of computer science</a:t>
            </a:r>
          </a:p>
          <a:p>
            <a:pPr lvl="1"/>
            <a:r>
              <a:rPr lang="en-US" sz="2000" dirty="0"/>
              <a:t>reduces data abstraction to procedural abstraction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Why we need Data Abstractions (ADTs)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Manipulating and presenting data is pervasive</a:t>
            </a:r>
          </a:p>
          <a:p>
            <a:pPr lvl="1"/>
            <a:r>
              <a:rPr lang="en-US" sz="2000" dirty="0"/>
              <a:t>choosing how to organize that data is key design problem</a:t>
            </a:r>
          </a:p>
          <a:p>
            <a:pPr lvl="1"/>
            <a:r>
              <a:rPr lang="en-US" sz="2000" dirty="0"/>
              <a:t>inventing and describing algorithms is less common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Hard to always choose the right data structures ahead of time:</a:t>
            </a:r>
          </a:p>
          <a:p>
            <a:pPr lvl="1"/>
            <a:r>
              <a:rPr lang="en-US" sz="2000" dirty="0"/>
              <a:t>hard to know ahead of time what will be too slow</a:t>
            </a:r>
          </a:p>
          <a:p>
            <a:pPr lvl="1"/>
            <a:r>
              <a:rPr lang="en-US" sz="2000" dirty="0"/>
              <a:t>programmers are “notoriously” bad at this (</a:t>
            </a:r>
            <a:r>
              <a:rPr lang="en-US" sz="2000" dirty="0" err="1"/>
              <a:t>Liskov</a:t>
            </a:r>
            <a:r>
              <a:rPr lang="en-US" sz="2000" dirty="0"/>
              <a:t>)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ADTs give us the freedom to </a:t>
            </a:r>
            <a:r>
              <a:rPr lang="en-US" sz="2000" b="1" dirty="0"/>
              <a:t>change</a:t>
            </a:r>
            <a:r>
              <a:rPr lang="en-US" sz="2000" dirty="0"/>
              <a:t> data structures later</a:t>
            </a:r>
          </a:p>
          <a:p>
            <a:pPr lvl="1"/>
            <a:r>
              <a:rPr lang="en-US" sz="2000" dirty="0"/>
              <a:t>data structure details are hidden from the clients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45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Why we need Data Abstractions (ADTs)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Manipulating and presenting data is pervasive</a:t>
            </a:r>
          </a:p>
          <a:p>
            <a:pPr lvl="1"/>
            <a:r>
              <a:rPr lang="en-US" sz="2000" dirty="0"/>
              <a:t>choosing how to organize that data is key design problem</a:t>
            </a:r>
          </a:p>
          <a:p>
            <a:pPr lvl="1"/>
            <a:r>
              <a:rPr lang="en-US" sz="2000" dirty="0"/>
              <a:t>inventing and describing algorithms is less common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Often best to start your design by designing data</a:t>
            </a:r>
          </a:p>
          <a:p>
            <a:pPr lvl="1" indent="-342900"/>
            <a:r>
              <a:rPr lang="en-US" sz="2000" dirty="0"/>
              <a:t>first, what </a:t>
            </a:r>
            <a:r>
              <a:rPr lang="en-US" sz="2000" b="1" dirty="0">
                <a:solidFill>
                  <a:srgbClr val="7030A0"/>
                </a:solidFill>
              </a:rPr>
              <a:t>operations</a:t>
            </a:r>
            <a:r>
              <a:rPr lang="en-US" sz="2000" dirty="0"/>
              <a:t> will be permitted on the data (for clients)</a:t>
            </a:r>
          </a:p>
          <a:p>
            <a:pPr lvl="1" indent="-342900"/>
            <a:r>
              <a:rPr lang="en-US" sz="2000" dirty="0"/>
              <a:t>next, decide how data be </a:t>
            </a:r>
            <a:r>
              <a:rPr lang="en-US" sz="2000" b="1" dirty="0">
                <a:solidFill>
                  <a:srgbClr val="7030A0"/>
                </a:solidFill>
              </a:rPr>
              <a:t>organized</a:t>
            </a:r>
            <a:r>
              <a:rPr lang="en-US" sz="2000" dirty="0"/>
              <a:t> (data structures)</a:t>
            </a:r>
          </a:p>
          <a:p>
            <a:pPr lvl="2" indent="-342900"/>
            <a:r>
              <a:rPr lang="en-US" sz="2000" dirty="0"/>
              <a:t>see CSE 332 &amp; CSE 344</a:t>
            </a:r>
          </a:p>
          <a:p>
            <a:pPr lvl="1" indent="-342900"/>
            <a:r>
              <a:rPr lang="en-US" sz="2000" dirty="0"/>
              <a:t>lastly, write the </a:t>
            </a:r>
            <a:r>
              <a:rPr lang="en-US" sz="2000" b="1" dirty="0">
                <a:solidFill>
                  <a:srgbClr val="7030A0"/>
                </a:solidFill>
              </a:rPr>
              <a:t>code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12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Is everything an ADT?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495800"/>
          </a:xfrm>
        </p:spPr>
        <p:txBody>
          <a:bodyPr>
            <a:normAutofit/>
          </a:bodyPr>
          <a:lstStyle/>
          <a:p>
            <a:r>
              <a:rPr lang="en-US" sz="2000" dirty="0"/>
              <a:t>Purpose of an ADT is to hide the representation details</a:t>
            </a:r>
          </a:p>
          <a:p>
            <a:endParaRPr lang="en-US" sz="2000" dirty="0"/>
          </a:p>
          <a:p>
            <a:r>
              <a:rPr lang="en-US" sz="2000" dirty="0"/>
              <a:t>Some classes are not trying to hide their representation</a:t>
            </a:r>
            <a:endParaRPr lang="en-US" sz="1800" dirty="0">
              <a:latin typeface="Monaco" pitchFamily="2" charset="77"/>
            </a:endParaRPr>
          </a:p>
          <a:p>
            <a:pPr lvl="1"/>
            <a:r>
              <a:rPr lang="en-US" sz="2000" dirty="0"/>
              <a:t>Example: </a:t>
            </a:r>
            <a:r>
              <a:rPr lang="en-US" sz="1800" dirty="0">
                <a:latin typeface="Monaco" pitchFamily="2" charset="77"/>
              </a:rPr>
              <a:t>Pair</a:t>
            </a:r>
            <a:r>
              <a:rPr lang="en-US" sz="2000" dirty="0"/>
              <a:t> with fields </a:t>
            </a:r>
            <a:r>
              <a:rPr lang="en-US" sz="1800" dirty="0">
                <a:latin typeface="Monaco" pitchFamily="2" charset="77"/>
              </a:rPr>
              <a:t>first</a:t>
            </a:r>
            <a:r>
              <a:rPr lang="en-US" sz="2000" dirty="0"/>
              <a:t> and </a:t>
            </a:r>
            <a:r>
              <a:rPr lang="en-US" sz="1800" dirty="0">
                <a:latin typeface="Monaco" pitchFamily="2" charset="77"/>
              </a:rPr>
              <a:t>second</a:t>
            </a:r>
          </a:p>
          <a:p>
            <a:pPr lvl="1"/>
            <a:r>
              <a:rPr lang="en-US" sz="2000" dirty="0"/>
              <a:t>representation is very unlikely to change</a:t>
            </a:r>
          </a:p>
          <a:p>
            <a:pPr lvl="1"/>
            <a:r>
              <a:rPr lang="en-US" sz="2000" dirty="0"/>
              <a:t>reasonable to expose every field via a method</a:t>
            </a:r>
          </a:p>
          <a:p>
            <a:pPr lvl="1"/>
            <a:endParaRPr lang="en-US" sz="2000" dirty="0"/>
          </a:p>
          <a:p>
            <a:r>
              <a:rPr lang="en-US" sz="2000" dirty="0"/>
              <a:t>Some classes do not have a representation</a:t>
            </a:r>
          </a:p>
          <a:p>
            <a:pPr lvl="1"/>
            <a:r>
              <a:rPr lang="en-US" sz="2000" dirty="0"/>
              <a:t>they are more “processes” than data</a:t>
            </a:r>
          </a:p>
          <a:p>
            <a:pPr lvl="1"/>
            <a:r>
              <a:rPr lang="en-US" sz="2000" dirty="0"/>
              <a:t>Example: </a:t>
            </a:r>
            <a:r>
              <a:rPr lang="en-US" sz="1800" dirty="0" err="1">
                <a:latin typeface="Monaco" pitchFamily="2" charset="77"/>
              </a:rPr>
              <a:t>PrinterController</a:t>
            </a:r>
            <a:r>
              <a:rPr lang="en-US" sz="2000" dirty="0"/>
              <a:t> with various </a:t>
            </a:r>
            <a:r>
              <a:rPr lang="en-US" sz="1800" dirty="0">
                <a:latin typeface="Monaco" pitchFamily="2" charset="77"/>
              </a:rPr>
              <a:t>print</a:t>
            </a:r>
            <a:r>
              <a:rPr lang="en-US" sz="2000" dirty="0"/>
              <a:t> methods </a:t>
            </a:r>
          </a:p>
          <a:p>
            <a:pPr lvl="1"/>
            <a:r>
              <a:rPr lang="en-US" sz="2000" dirty="0"/>
              <a:t>it may store data, but client does not need to think about it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507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8194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9pPr>
          </a:lstStyle>
          <a:p>
            <a:pPr algn="ctr"/>
            <a:r>
              <a:rPr lang="en-US" kern="0" dirty="0"/>
              <a:t>ADTs in Java</a:t>
            </a:r>
          </a:p>
        </p:txBody>
      </p:sp>
    </p:spTree>
    <p:extLst>
      <p:ext uri="{BB962C8B-B14F-4D97-AF65-F5344CB8AC3E}">
        <p14:creationId xmlns:p14="http://schemas.microsoft.com/office/powerpoint/2010/main" val="1104486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An ADT is a set of </a:t>
            </a:r>
            <a:r>
              <a:rPr lang="en-US" sz="3200" b="1" dirty="0"/>
              <a:t>operations</a:t>
            </a:r>
          </a:p>
        </p:txBody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ADT abstracts from the </a:t>
            </a:r>
            <a:r>
              <a:rPr lang="en-US" sz="2000" i="1" dirty="0"/>
              <a:t>organization</a:t>
            </a:r>
            <a:r>
              <a:rPr lang="en-US" sz="2000" dirty="0"/>
              <a:t> to </a:t>
            </a:r>
            <a:r>
              <a:rPr lang="en-US" sz="2000" i="1" dirty="0"/>
              <a:t>meaning</a:t>
            </a:r>
            <a:r>
              <a:rPr lang="en-US" sz="2000" dirty="0"/>
              <a:t> of data</a:t>
            </a:r>
          </a:p>
          <a:p>
            <a:r>
              <a:rPr lang="en-US" sz="2000" dirty="0"/>
              <a:t>details of data structures are hidden from the client</a:t>
            </a:r>
          </a:p>
          <a:p>
            <a:r>
              <a:rPr lang="en-US" sz="2000" dirty="0"/>
              <a:t>client see only the operations that provided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41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pPr algn="ctr"/>
            <a:r>
              <a:rPr lang="en-US" dirty="0"/>
              <a:t>Back to Correctness…</a:t>
            </a:r>
          </a:p>
        </p:txBody>
      </p:sp>
    </p:spTree>
    <p:extLst>
      <p:ext uri="{BB962C8B-B14F-4D97-AF65-F5344CB8AC3E}">
        <p14:creationId xmlns:p14="http://schemas.microsoft.com/office/powerpoint/2010/main" val="1174863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An ADT is a set of </a:t>
            </a:r>
            <a:r>
              <a:rPr lang="en-US" sz="3200" b="1" dirty="0"/>
              <a:t>operations</a:t>
            </a:r>
          </a:p>
        </p:txBody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ADT abstracts from the </a:t>
            </a:r>
            <a:r>
              <a:rPr lang="en-US" sz="2000" i="1" dirty="0"/>
              <a:t>organization</a:t>
            </a:r>
            <a:r>
              <a:rPr lang="en-US" sz="2000" dirty="0"/>
              <a:t> to </a:t>
            </a:r>
            <a:r>
              <a:rPr lang="en-US" sz="2000" i="1" dirty="0"/>
              <a:t>meaning</a:t>
            </a:r>
            <a:r>
              <a:rPr lang="en-US" sz="2000" dirty="0"/>
              <a:t> of data</a:t>
            </a:r>
          </a:p>
          <a:p>
            <a:r>
              <a:rPr lang="en-US" sz="2000" dirty="0"/>
              <a:t>hide details of data structures such as</a:t>
            </a:r>
          </a:p>
          <a:p>
            <a:endParaRPr lang="en-US" sz="2000" dirty="0"/>
          </a:p>
        </p:txBody>
      </p:sp>
      <p:sp>
        <p:nvSpPr>
          <p:cNvPr id="89093" name="Text Box 1029"/>
          <p:cNvSpPr txBox="1">
            <a:spLocks noChangeArrowheads="1"/>
          </p:cNvSpPr>
          <p:nvPr/>
        </p:nvSpPr>
        <p:spPr bwMode="auto">
          <a:xfrm>
            <a:off x="495300" y="2687621"/>
            <a:ext cx="37338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base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altitude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89094" name="Text Box 1030"/>
          <p:cNvSpPr txBox="1">
            <a:spLocks noChangeArrowheads="1"/>
          </p:cNvSpPr>
          <p:nvPr/>
        </p:nvSpPr>
        <p:spPr bwMode="auto">
          <a:xfrm>
            <a:off x="4381500" y="2687621"/>
            <a:ext cx="43434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hypot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angle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E2AE6394-88BE-1749-98FB-44F06D4596DF}"/>
              </a:ext>
            </a:extLst>
          </p:cNvPr>
          <p:cNvSpPr/>
          <p:nvPr/>
        </p:nvSpPr>
        <p:spPr>
          <a:xfrm>
            <a:off x="3667125" y="4187673"/>
            <a:ext cx="1428750" cy="689741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027">
            <a:extLst>
              <a:ext uri="{FF2B5EF4-FFF2-40B4-BE49-F238E27FC236}">
                <a16:creationId xmlns:a16="http://schemas.microsoft.com/office/drawing/2014/main" id="{59ACEBE6-BFEF-E743-9D7D-4005C164D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940234"/>
            <a:ext cx="5791200" cy="143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kern="0" dirty="0"/>
              <a:t>Think of each object as a mathematical triangle</a:t>
            </a:r>
            <a:br>
              <a:rPr lang="en-US" sz="2000" kern="0" dirty="0"/>
            </a:br>
            <a:r>
              <a:rPr lang="en-US" sz="2000" kern="0" dirty="0"/>
              <a:t>Usable via a </a:t>
            </a:r>
            <a:r>
              <a:rPr lang="en-US" sz="2000" kern="0" dirty="0">
                <a:solidFill>
                  <a:schemeClr val="accent2"/>
                </a:solidFill>
              </a:rPr>
              <a:t>set of operations </a:t>
            </a:r>
          </a:p>
          <a:p>
            <a:pPr marL="0" indent="0">
              <a:buFontTx/>
              <a:buNone/>
            </a:pPr>
            <a:r>
              <a:rPr lang="en-US" sz="2000" b="1" kern="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create, </a:t>
            </a:r>
            <a:r>
              <a:rPr lang="en-US" sz="2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getBase</a:t>
            </a:r>
            <a:r>
              <a:rPr 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getArea</a:t>
            </a:r>
            <a:r>
              <a:rPr 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…</a:t>
            </a:r>
          </a:p>
          <a:p>
            <a:pPr marL="0" indent="0">
              <a:buFontTx/>
              <a:buNone/>
            </a:pPr>
            <a:r>
              <a:rPr lang="en-US" sz="2000" kern="0" dirty="0"/>
              <a:t>Force clients to use operations to access data</a:t>
            </a:r>
          </a:p>
        </p:txBody>
      </p:sp>
    </p:spTree>
    <p:extLst>
      <p:ext uri="{BB962C8B-B14F-4D97-AF65-F5344CB8AC3E}">
        <p14:creationId xmlns:p14="http://schemas.microsoft.com/office/powerpoint/2010/main" val="214935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	 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	    public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	    public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dirty="0"/>
              <a:t>			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Different representations of the same concept</a:t>
            </a:r>
            <a:endParaRPr lang="en-US" sz="2000" dirty="0"/>
          </a:p>
          <a:p>
            <a:pPr lvl="1"/>
            <a:r>
              <a:rPr lang="en-US" sz="2000" dirty="0"/>
              <a:t>both classes implement the concept “</a:t>
            </a:r>
            <a:r>
              <a:rPr lang="en-US" sz="2000" dirty="0">
                <a:solidFill>
                  <a:srgbClr val="0000FF"/>
                </a:solidFill>
              </a:rPr>
              <a:t>2D point</a:t>
            </a:r>
            <a:r>
              <a:rPr lang="en-US" sz="2000" dirty="0"/>
              <a:t>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Goal of Point ADT is to express the sameness:</a:t>
            </a:r>
          </a:p>
          <a:p>
            <a:pPr lvl="1"/>
            <a:r>
              <a:rPr lang="en-US" sz="2000" dirty="0"/>
              <a:t>clients should think in terms of the concept “</a:t>
            </a:r>
            <a:r>
              <a:rPr lang="en-US" sz="2000" dirty="0">
                <a:solidFill>
                  <a:srgbClr val="0000FF"/>
                </a:solidFill>
              </a:rPr>
              <a:t>2D point</a:t>
            </a:r>
            <a:r>
              <a:rPr lang="en-US" sz="2000" dirty="0"/>
              <a:t>”</a:t>
            </a:r>
          </a:p>
          <a:p>
            <a:pPr lvl="1"/>
            <a:r>
              <a:rPr lang="en-US" sz="2000" dirty="0"/>
              <a:t>work with objects via operations not the representation</a:t>
            </a:r>
          </a:p>
          <a:p>
            <a:pPr lvl="1"/>
            <a:r>
              <a:rPr lang="en-US" sz="2000" dirty="0"/>
              <a:t>produces clients that can work with either representation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33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0" name="Oval 10"/>
          <p:cNvSpPr>
            <a:spLocks noChangeArrowheads="1"/>
          </p:cNvSpPr>
          <p:nvPr/>
        </p:nvSpPr>
        <p:spPr bwMode="auto">
          <a:xfrm>
            <a:off x="70104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Oval 14"/>
          <p:cNvSpPr>
            <a:spLocks noChangeArrowheads="1"/>
          </p:cNvSpPr>
          <p:nvPr/>
        </p:nvSpPr>
        <p:spPr bwMode="auto">
          <a:xfrm>
            <a:off x="7620000" y="25146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Oval 22"/>
          <p:cNvSpPr>
            <a:spLocks noChangeArrowheads="1"/>
          </p:cNvSpPr>
          <p:nvPr/>
        </p:nvSpPr>
        <p:spPr bwMode="auto">
          <a:xfrm>
            <a:off x="7010400" y="2362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AutoShape 23"/>
          <p:cNvSpPr>
            <a:spLocks noChangeArrowheads="1"/>
          </p:cNvSpPr>
          <p:nvPr/>
        </p:nvSpPr>
        <p:spPr bwMode="auto">
          <a:xfrm>
            <a:off x="914400" y="1692275"/>
            <a:ext cx="2590800" cy="1981200"/>
          </a:xfrm>
          <a:prstGeom prst="cloudCallout">
            <a:avLst>
              <a:gd name="adj1" fmla="val 26532"/>
              <a:gd name="adj2" fmla="val -42306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rest of</a:t>
            </a:r>
            <a:br>
              <a:rPr lang="en-US" b="1">
                <a:latin typeface="Arial" charset="0"/>
              </a:rPr>
            </a:br>
            <a:r>
              <a:rPr lang="en-US" b="1">
                <a:latin typeface="Arial" charset="0"/>
              </a:rPr>
              <a:t>program</a:t>
            </a:r>
            <a:endParaRPr lang="en-US">
              <a:latin typeface="Arial" charset="0"/>
            </a:endParaRPr>
          </a:p>
        </p:txBody>
      </p:sp>
      <p:cxnSp>
        <p:nvCxnSpPr>
          <p:cNvPr id="51226" name="AutoShape 26"/>
          <p:cNvCxnSpPr>
            <a:cxnSpLocks noChangeShapeType="1"/>
            <a:stCxn id="51223" idx="2"/>
            <a:endCxn id="51210" idx="2"/>
          </p:cNvCxnSpPr>
          <p:nvPr/>
        </p:nvCxnSpPr>
        <p:spPr bwMode="auto">
          <a:xfrm>
            <a:off x="3503041" y="2682875"/>
            <a:ext cx="3507359" cy="1524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7" name="AutoShape 27"/>
          <p:cNvCxnSpPr>
            <a:cxnSpLocks noChangeShapeType="1"/>
            <a:stCxn id="51223" idx="2"/>
          </p:cNvCxnSpPr>
          <p:nvPr/>
        </p:nvCxnSpPr>
        <p:spPr bwMode="auto">
          <a:xfrm flipV="1">
            <a:off x="3503041" y="2454275"/>
            <a:ext cx="3507359" cy="2286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4043020" y="3673475"/>
            <a:ext cx="18437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Arial" charset="0"/>
              </a:rPr>
              <a:t>abstraction</a:t>
            </a:r>
            <a:br>
              <a:rPr lang="en-US" b="1" dirty="0">
                <a:solidFill>
                  <a:srgbClr val="7030A0"/>
                </a:solidFill>
                <a:latin typeface="Arial" charset="0"/>
              </a:rPr>
            </a:br>
            <a:r>
              <a:rPr lang="en-US" b="1" dirty="0">
                <a:solidFill>
                  <a:srgbClr val="7030A0"/>
                </a:solidFill>
                <a:latin typeface="Arial" charset="0"/>
              </a:rPr>
              <a:t>barrier</a:t>
            </a:r>
          </a:p>
        </p:txBody>
      </p:sp>
      <p:sp>
        <p:nvSpPr>
          <p:cNvPr id="51232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Abstract data type = objects + operations</a:t>
            </a:r>
          </a:p>
        </p:txBody>
      </p:sp>
      <p:sp>
        <p:nvSpPr>
          <p:cNvPr id="51233" name="Rectangle 33"/>
          <p:cNvSpPr>
            <a:spLocks noGrp="1" noChangeArrowheads="1"/>
          </p:cNvSpPr>
          <p:nvPr>
            <p:ph idx="1"/>
          </p:nvPr>
        </p:nvSpPr>
        <p:spPr>
          <a:xfrm>
            <a:off x="685800" y="4918075"/>
            <a:ext cx="8229600" cy="1930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We call this an “</a:t>
            </a:r>
            <a:r>
              <a:rPr lang="en-US" sz="2000" dirty="0">
                <a:solidFill>
                  <a:srgbClr val="7030A0"/>
                </a:solidFill>
              </a:rPr>
              <a:t>abstraction barrier</a:t>
            </a:r>
            <a:r>
              <a:rPr lang="en-US" sz="2000" dirty="0"/>
              <a:t>”</a:t>
            </a:r>
          </a:p>
          <a:p>
            <a:pPr lvl="1"/>
            <a:r>
              <a:rPr lang="en-US" sz="2000" dirty="0"/>
              <a:t>a good thing to have and not </a:t>
            </a:r>
            <a:r>
              <a:rPr lang="en-US" sz="2000" i="1" dirty="0"/>
              <a:t>cross</a:t>
            </a:r>
            <a:r>
              <a:rPr lang="en-US" sz="2000" dirty="0"/>
              <a:t> (a.k.a. </a:t>
            </a:r>
            <a:r>
              <a:rPr lang="en-US" sz="2000" i="1" dirty="0"/>
              <a:t>violate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prevents clients from depending on implementation details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676400" y="3825875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clients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6019800" y="3902075"/>
            <a:ext cx="243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330702" y="2021155"/>
            <a:ext cx="13081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u="sng" dirty="0">
                <a:latin typeface="Arial" charset="0"/>
              </a:rPr>
              <a:t>Point</a:t>
            </a:r>
          </a:p>
          <a:p>
            <a:pPr algn="ctr"/>
            <a:r>
              <a:rPr lang="en-US" sz="2000" dirty="0">
                <a:latin typeface="Arial" charset="0"/>
              </a:rPr>
              <a:t>create</a:t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translate</a:t>
            </a:r>
          </a:p>
          <a:p>
            <a:pPr algn="ctr"/>
            <a:r>
              <a:rPr lang="en-US" sz="2000" dirty="0">
                <a:latin typeface="Arial" charset="0"/>
              </a:rPr>
              <a:t>scale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9CB4A1-FF84-C145-B780-FEAB507A55F7}"/>
              </a:ext>
            </a:extLst>
          </p:cNvPr>
          <p:cNvSpPr txBox="1"/>
          <p:nvPr/>
        </p:nvSpPr>
        <p:spPr>
          <a:xfrm>
            <a:off x="6809120" y="1967498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x,y</a:t>
            </a:r>
            <a:endParaRPr lang="en-US" sz="1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E3BFB2-7CBC-B243-9135-33FBA9B3DA35}"/>
              </a:ext>
            </a:extLst>
          </p:cNvPr>
          <p:cNvSpPr txBox="1"/>
          <p:nvPr/>
        </p:nvSpPr>
        <p:spPr>
          <a:xfrm>
            <a:off x="6809120" y="2987675"/>
            <a:ext cx="10486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r,theta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420860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ADTs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If clients are forced to respect data abstractions, ...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Can change how data is stored (and data structures)</a:t>
            </a:r>
          </a:p>
          <a:p>
            <a:pPr lvl="1"/>
            <a:r>
              <a:rPr lang="en-US" sz="2000" dirty="0"/>
              <a:t>fix bugs </a:t>
            </a:r>
          </a:p>
          <a:p>
            <a:pPr lvl="1"/>
            <a:r>
              <a:rPr lang="en-US" sz="2000" dirty="0"/>
              <a:t>improve performance</a:t>
            </a:r>
          </a:p>
          <a:p>
            <a:endParaRPr lang="en-US" sz="2000" dirty="0"/>
          </a:p>
          <a:p>
            <a:r>
              <a:rPr lang="en-US" sz="2000" dirty="0"/>
              <a:t>Can also change algorithms</a:t>
            </a:r>
          </a:p>
          <a:p>
            <a:endParaRPr lang="en-US" sz="2000" dirty="0"/>
          </a:p>
          <a:p>
            <a:r>
              <a:rPr lang="en-US" sz="2000" dirty="0"/>
              <a:t>Can delay decisions on how ADT is implemented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03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2D point, as an ADT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7772400" cy="4876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A 2D point exists in the plane, ... 	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theta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endParaRPr lang="en-US" sz="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... can be created,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</a:rPr>
              <a:t>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new point at (0,0)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Point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centroid</a:t>
            </a:r>
            <a:r>
              <a:rPr lang="en-US" sz="2000" b="1" dirty="0">
                <a:latin typeface="Courier New" pitchFamily="49" charset="0"/>
              </a:rPr>
              <a:t>(Set&lt;Point&gt; points);</a:t>
            </a:r>
          </a:p>
          <a:p>
            <a:pPr>
              <a:lnSpc>
                <a:spcPct val="80000"/>
              </a:lnSpc>
              <a:buNone/>
            </a:pPr>
            <a:endParaRPr lang="en-US" sz="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... can be moved,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translate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delta_x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                    float </a:t>
            </a:r>
            <a:r>
              <a:rPr lang="en-US" sz="2000" b="1" dirty="0" err="1">
                <a:latin typeface="Courier New" pitchFamily="49" charset="0"/>
              </a:rPr>
              <a:t>delta_y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scaleAndRotate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delta_r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					     float </a:t>
            </a:r>
            <a:r>
              <a:rPr lang="en-US" sz="2000" b="1" dirty="0" err="1">
                <a:latin typeface="Courier New" pitchFamily="49" charset="0"/>
              </a:rPr>
              <a:t>delta_theta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	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574020" y="2362200"/>
            <a:ext cx="457200" cy="10668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31220" y="2667000"/>
            <a:ext cx="2868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Observers / Getters</a:t>
            </a:r>
          </a:p>
        </p:txBody>
      </p:sp>
      <p:sp>
        <p:nvSpPr>
          <p:cNvPr id="7" name="Right Brace 6"/>
          <p:cNvSpPr/>
          <p:nvPr/>
        </p:nvSpPr>
        <p:spPr>
          <a:xfrm>
            <a:off x="7020562" y="3657600"/>
            <a:ext cx="457200" cy="9144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77762" y="3733800"/>
            <a:ext cx="15888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Creators /</a:t>
            </a:r>
          </a:p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Producers</a:t>
            </a:r>
          </a:p>
        </p:txBody>
      </p:sp>
      <p:sp>
        <p:nvSpPr>
          <p:cNvPr id="9" name="Right Brace 8"/>
          <p:cNvSpPr/>
          <p:nvPr/>
        </p:nvSpPr>
        <p:spPr>
          <a:xfrm>
            <a:off x="7467600" y="4953000"/>
            <a:ext cx="457200" cy="12192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48600" y="5339834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B050"/>
                </a:solidFill>
                <a:latin typeface="+mj-lt"/>
              </a:rPr>
              <a:t>Mutators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3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an ADT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4724400" y="1752600"/>
            <a:ext cx="388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>
                <a:latin typeface="+mj-lt"/>
              </a:rPr>
              <a:t>Mutable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18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1. overview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2. abstract state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3. creators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4. observers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5. producers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(rare)</a:t>
            </a:r>
            <a:endParaRPr lang="en-US" sz="2000" b="1" dirty="0">
              <a:solidFill>
                <a:srgbClr val="C00000"/>
              </a:solidFill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6. </a:t>
            </a:r>
            <a:r>
              <a:rPr lang="en-US" sz="2000" b="1" dirty="0" err="1">
                <a:latin typeface="Courier New" pitchFamily="49" charset="0"/>
              </a:rPr>
              <a:t>mutators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br>
              <a:rPr lang="en-US" sz="2000" dirty="0"/>
            </a:br>
            <a:endParaRPr lang="en-US" sz="20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09600" y="1828800"/>
            <a:ext cx="388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>
                <a:latin typeface="+mj-lt"/>
              </a:rPr>
              <a:t>Immutable</a:t>
            </a:r>
            <a:br>
              <a:rPr lang="en-US" sz="2000" dirty="0">
                <a:latin typeface="+mj-lt"/>
              </a:rPr>
            </a:br>
            <a:endParaRPr lang="en-US" sz="2000" dirty="0">
              <a:latin typeface="+mj-lt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1. overview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2. abstract state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3. creators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4. observers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5. producers</a:t>
            </a:r>
            <a:endParaRPr lang="en-US" sz="2000" b="1" dirty="0">
              <a:solidFill>
                <a:srgbClr val="FF0000"/>
              </a:solidFill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6. </a:t>
            </a:r>
            <a:r>
              <a:rPr lang="en-US" sz="2000" b="1" dirty="0" err="1">
                <a:latin typeface="Courier New" pitchFamily="49" charset="0"/>
              </a:rPr>
              <a:t>mutators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2000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2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09600" y="4267200"/>
            <a:ext cx="1828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2133600"/>
          </a:xfrm>
        </p:spPr>
        <p:txBody>
          <a:bodyPr/>
          <a:lstStyle/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/>
              <a:t>Creators: return new ADT values (e.g., Java constructors)</a:t>
            </a:r>
          </a:p>
          <a:p>
            <a:r>
              <a:rPr lang="en-US" sz="2000" dirty="0"/>
              <a:t>Observers / Getters: Return information about an ADT</a:t>
            </a:r>
          </a:p>
          <a:p>
            <a:r>
              <a:rPr lang="en-US" sz="2000" dirty="0"/>
              <a:t>Producers: ADT operations that return new values</a:t>
            </a:r>
          </a:p>
          <a:p>
            <a:r>
              <a:rPr lang="en-US" sz="2000" dirty="0"/>
              <a:t>Mutators: Modify a value of an ADT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550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an ADT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4800600" y="1524000"/>
            <a:ext cx="388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>
                <a:latin typeface="+mj-lt"/>
              </a:rPr>
              <a:t>Mutable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1200" b="1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1. overview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2. abstract state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3. creators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4. observers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5. producers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(rare)</a:t>
            </a:r>
            <a:endParaRPr lang="en-US" sz="2000" b="1" dirty="0">
              <a:solidFill>
                <a:srgbClr val="C00000"/>
              </a:solidFill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6. </a:t>
            </a:r>
            <a:r>
              <a:rPr lang="en-US" sz="2000" b="1" dirty="0" err="1">
                <a:latin typeface="Courier New" pitchFamily="49" charset="0"/>
              </a:rPr>
              <a:t>mutators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br>
              <a:rPr lang="en-US" sz="2000" dirty="0"/>
            </a:br>
            <a:endParaRPr lang="en-US" sz="20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11200" y="1524000"/>
            <a:ext cx="388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>
                <a:latin typeface="+mj-lt"/>
              </a:rPr>
              <a:t>Immutable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1200" dirty="0">
              <a:latin typeface="+mj-lt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1. overview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2. abstract state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3. creators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4. observers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5. producers</a:t>
            </a:r>
            <a:endParaRPr lang="en-US" sz="2000" b="1" dirty="0">
              <a:solidFill>
                <a:srgbClr val="FF0000"/>
              </a:solidFill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6. </a:t>
            </a:r>
            <a:r>
              <a:rPr lang="en-US" sz="2000" b="1" dirty="0" err="1">
                <a:latin typeface="Courier New" pitchFamily="49" charset="0"/>
              </a:rPr>
              <a:t>mutators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2000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2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762000" y="3886200"/>
            <a:ext cx="1828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292600"/>
            <a:ext cx="7772400" cy="2133600"/>
          </a:xfrm>
        </p:spPr>
        <p:txBody>
          <a:bodyPr/>
          <a:lstStyle/>
          <a:p>
            <a:r>
              <a:rPr lang="en-US" sz="2000" dirty="0"/>
              <a:t>No information about the implementation details</a:t>
            </a:r>
          </a:p>
          <a:p>
            <a:pPr lvl="1"/>
            <a:r>
              <a:rPr lang="en-US" sz="2000" dirty="0"/>
              <a:t>latter called the “concrete representation”</a:t>
            </a:r>
          </a:p>
          <a:p>
            <a:pPr lvl="1"/>
            <a:endParaRPr lang="en-US" sz="1000" dirty="0"/>
          </a:p>
          <a:p>
            <a:r>
              <a:rPr lang="en-US" sz="2000" dirty="0"/>
              <a:t>Note that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Point</a:t>
            </a:r>
            <a:r>
              <a:rPr lang="en-US" sz="2000" dirty="0"/>
              <a:t> has both field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dirty="0"/>
              <a:t> and method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()</a:t>
            </a:r>
            <a:endParaRPr lang="en-US" sz="2000" dirty="0"/>
          </a:p>
          <a:p>
            <a:pPr lvl="1"/>
            <a:r>
              <a:rPr lang="en-US" sz="2000" dirty="0"/>
              <a:t>appears since it is part of the “2D point” concept</a:t>
            </a:r>
          </a:p>
          <a:p>
            <a:pPr lvl="1"/>
            <a:r>
              <a:rPr lang="en-US" sz="2000" dirty="0"/>
              <a:t>we are still able to change representations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412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Specifying an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Autofit/>
          </a:bodyPr>
          <a:lstStyle/>
          <a:p>
            <a:r>
              <a:rPr lang="en-US" sz="2000" dirty="0"/>
              <a:t>Need a way write specifications for these procedures</a:t>
            </a:r>
            <a:endParaRPr lang="en-US" sz="2000" i="1" dirty="0"/>
          </a:p>
          <a:p>
            <a:pPr lvl="1"/>
            <a:r>
              <a:rPr lang="en-US" sz="2000" dirty="0"/>
              <a:t>need a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vocabulary</a:t>
            </a:r>
            <a:r>
              <a:rPr lang="en-US" sz="2000" dirty="0"/>
              <a:t> for talking about what the operations do</a:t>
            </a:r>
            <a:br>
              <a:rPr lang="en-US" sz="2000" dirty="0"/>
            </a:br>
            <a:r>
              <a:rPr lang="en-US" sz="2000" dirty="0"/>
              <a:t>(other than referencing the actual implementation)</a:t>
            </a:r>
          </a:p>
          <a:p>
            <a:pPr lvl="1"/>
            <a:endParaRPr lang="en-US" sz="1600" dirty="0"/>
          </a:p>
          <a:p>
            <a:r>
              <a:rPr lang="en-US" sz="2000" dirty="0"/>
              <a:t>Use “math” (when possible) not actual fields to describe the state</a:t>
            </a:r>
          </a:p>
          <a:p>
            <a:pPr lvl="1"/>
            <a:r>
              <a:rPr lang="en-US" sz="2000" dirty="0"/>
              <a:t>abstract description of a state is called an </a:t>
            </a:r>
            <a:r>
              <a:rPr lang="en-US" sz="2000" b="1" dirty="0"/>
              <a:t>abstract state</a:t>
            </a:r>
          </a:p>
          <a:p>
            <a:pPr lvl="1"/>
            <a:r>
              <a:rPr lang="en-US" sz="2000" dirty="0"/>
              <a:t>describes what the state “means” not the implementation</a:t>
            </a:r>
          </a:p>
          <a:p>
            <a:pPr lvl="2"/>
            <a:r>
              <a:rPr lang="en-US" sz="2000" dirty="0"/>
              <a:t>give clients an abstract way to think about the state</a:t>
            </a:r>
          </a:p>
          <a:p>
            <a:pPr lvl="1"/>
            <a:r>
              <a:rPr lang="en-US" sz="2000" dirty="0"/>
              <a:t>each operation described in terms of “creating”, “observing”, “producing”, or “mutating” the abstract state</a:t>
            </a:r>
          </a:p>
          <a:p>
            <a:pPr lvl="1"/>
            <a:endParaRPr lang="en-US" sz="1600" dirty="0"/>
          </a:p>
          <a:p>
            <a:r>
              <a:rPr lang="en-US" sz="2000" dirty="0"/>
              <a:t>For familiar ideas from math (point, triangle, number, set, etc.),</a:t>
            </a:r>
            <a:br>
              <a:rPr lang="en-US" sz="2000" dirty="0"/>
            </a:br>
            <a:r>
              <a:rPr lang="en-US" sz="2000" dirty="0"/>
              <a:t>we can use those concepts as our abstract state</a:t>
            </a:r>
          </a:p>
          <a:p>
            <a:pPr lvl="1"/>
            <a:r>
              <a:rPr lang="en-US" sz="2000" dirty="0"/>
              <a:t>otherwise, we need to invent a concept for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74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Poly, an immutable data type: overview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A Poly is an immutable polynomial with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integer coefficients.  A typical Poly is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 		c</a:t>
            </a:r>
            <a:r>
              <a:rPr lang="en-US" sz="2000" b="1" baseline="-25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+ c</a:t>
            </a:r>
            <a:r>
              <a:rPr lang="en-US" sz="2000" b="1" baseline="-25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 + c</a:t>
            </a:r>
            <a:r>
              <a:rPr lang="en-US" sz="2000" b="1" baseline="-25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baseline="30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+ ...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pPr marL="0" indent="0">
              <a:buNone/>
            </a:pPr>
            <a:r>
              <a:rPr lang="en-US" sz="2000" dirty="0"/>
              <a:t>Overview: provide high level information about the type</a:t>
            </a:r>
          </a:p>
          <a:p>
            <a:pPr lvl="1"/>
            <a:r>
              <a:rPr lang="en-US" sz="2000" dirty="0"/>
              <a:t>state if immutable (default not)</a:t>
            </a:r>
          </a:p>
          <a:p>
            <a:pPr lvl="1"/>
            <a:r>
              <a:rPr lang="en-US" sz="2000" dirty="0"/>
              <a:t>define abstract states for use in operation specifications</a:t>
            </a:r>
          </a:p>
          <a:p>
            <a:pPr lvl="2"/>
            <a:r>
              <a:rPr lang="en-US" sz="2000" dirty="0"/>
              <a:t>easy here, but sometimes difficult — always vital!</a:t>
            </a:r>
          </a:p>
          <a:p>
            <a:pPr lvl="1"/>
            <a:r>
              <a:rPr lang="en-US" sz="2000" dirty="0"/>
              <a:t>give an example (reuse it in operation definitions)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362200" y="2514600"/>
            <a:ext cx="4228732" cy="1143000"/>
            <a:chOff x="1876556" y="2196644"/>
            <a:chExt cx="4228732" cy="1143000"/>
          </a:xfrm>
        </p:grpSpPr>
        <p:sp>
          <p:nvSpPr>
            <p:cNvPr id="6" name="Oval 5"/>
            <p:cNvSpPr/>
            <p:nvPr/>
          </p:nvSpPr>
          <p:spPr>
            <a:xfrm>
              <a:off x="1876556" y="2196644"/>
              <a:ext cx="3429000" cy="394156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3933956" y="2590800"/>
              <a:ext cx="561844" cy="5334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21200" y="2939534"/>
              <a:ext cx="15840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Abstract state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61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Poly:  creators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effects: makes a new Poly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makes a new Poly =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cx</a:t>
            </a:r>
            <a:r>
              <a:rPr lang="en-US" sz="2000" b="1" baseline="30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baseline="30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NegExponent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n &lt;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14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Creators</a:t>
            </a:r>
          </a:p>
          <a:p>
            <a:pPr lvl="1"/>
            <a:r>
              <a:rPr lang="en-US" sz="2000" dirty="0"/>
              <a:t>creates a new object</a:t>
            </a: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Note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: Javadoc above omits many details...</a:t>
            </a:r>
          </a:p>
          <a:p>
            <a:pPr lvl="1"/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should be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 ... */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not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...</a:t>
            </a:r>
          </a:p>
          <a:p>
            <a:pPr lvl="1"/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should be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20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spec.effects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not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effects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22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8B001-CB15-4945-AB54-BE4D4D8F2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Toolkit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E4452-1B67-B44B-B56D-93F96B096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Learned forward and backward reasoning for</a:t>
            </a:r>
          </a:p>
          <a:p>
            <a:pPr lvl="1"/>
            <a:r>
              <a:rPr lang="en-US" sz="2000" dirty="0"/>
              <a:t>assignment</a:t>
            </a:r>
          </a:p>
          <a:p>
            <a:pPr lvl="1"/>
            <a:r>
              <a:rPr lang="en-US" sz="2000" dirty="0"/>
              <a:t>if statement</a:t>
            </a:r>
          </a:p>
          <a:p>
            <a:pPr lvl="1"/>
            <a:r>
              <a:rPr lang="en-US" sz="2000" dirty="0"/>
              <a:t>while loop</a:t>
            </a:r>
          </a:p>
          <a:p>
            <a:pPr lvl="1"/>
            <a:endParaRPr lang="en-US" sz="2000" dirty="0"/>
          </a:p>
          <a:p>
            <a:r>
              <a:rPr lang="en-US" sz="2000" dirty="0"/>
              <a:t>One missing element: function calls</a:t>
            </a:r>
          </a:p>
          <a:p>
            <a:pPr lvl="1"/>
            <a:r>
              <a:rPr lang="en-US" sz="2000" dirty="0"/>
              <a:t>we needed specifications for that</a:t>
            </a:r>
          </a:p>
          <a:p>
            <a:pPr lvl="1"/>
            <a:r>
              <a:rPr lang="en-US" sz="2000" dirty="0"/>
              <a:t>now we have them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E4B66A-F571-E44B-BAC8-76B35B31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CA3C28-7D62-7C42-8E72-501BB4223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964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Poly:  observers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degree of </a:t>
            </a: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polynomial,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i.e., the largest exponent with a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non-zero coefficient.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Returns 0 if </a:t>
            </a: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0.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degree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coefficient of the term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of </a:t>
            </a: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polynomial whose exponent is d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NegExponent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d &lt;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int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coeff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d) 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/>
              <a:t>Observers</a:t>
            </a:r>
          </a:p>
          <a:p>
            <a:pPr lvl="1"/>
            <a:r>
              <a:rPr lang="en-US" sz="2000" dirty="0"/>
              <a:t>obtains information about objects of that type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274446D-D683-6044-84D0-0E87C53F1C25}"/>
              </a:ext>
            </a:extLst>
          </p:cNvPr>
          <p:cNvCxnSpPr>
            <a:cxnSpLocks/>
          </p:cNvCxnSpPr>
          <p:nvPr/>
        </p:nvCxnSpPr>
        <p:spPr>
          <a:xfrm flipH="1">
            <a:off x="5106480" y="2905780"/>
            <a:ext cx="118381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31A1EA2-4805-6643-B601-8D347E6468FD}"/>
              </a:ext>
            </a:extLst>
          </p:cNvPr>
          <p:cNvSpPr txBox="1"/>
          <p:nvPr/>
        </p:nvSpPr>
        <p:spPr>
          <a:xfrm>
            <a:off x="6315694" y="2721114"/>
            <a:ext cx="2020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+mn-lt"/>
              </a:rPr>
              <a:t>“this” means the</a:t>
            </a:r>
          </a:p>
          <a:p>
            <a:r>
              <a:rPr lang="en-US" sz="2000" dirty="0">
                <a:solidFill>
                  <a:schemeClr val="accent2"/>
                </a:solidFill>
                <a:latin typeface="+mn-lt"/>
              </a:rPr>
              <a:t>abstract state</a:t>
            </a:r>
          </a:p>
        </p:txBody>
      </p:sp>
    </p:spTree>
    <p:extLst>
      <p:ext uri="{BB962C8B-B14F-4D97-AF65-F5344CB8AC3E}">
        <p14:creationId xmlns:p14="http://schemas.microsoft.com/office/powerpoint/2010/main" val="273736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Notes on observers</a:t>
            </a:r>
            <a:endParaRPr lang="en-US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Observers </a:t>
            </a:r>
          </a:p>
          <a:p>
            <a:pPr lvl="1"/>
            <a:r>
              <a:rPr lang="en-US" sz="2000" dirty="0"/>
              <a:t>obtains information about objects of that type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Specification uses the abstract state from the overview</a:t>
            </a:r>
          </a:p>
          <a:p>
            <a:endParaRPr lang="en-US" sz="2000" b="1" dirty="0"/>
          </a:p>
          <a:p>
            <a:r>
              <a:rPr lang="en-US" sz="2000" b="1" dirty="0"/>
              <a:t>Never</a:t>
            </a:r>
            <a:r>
              <a:rPr lang="en-US" sz="2000" dirty="0"/>
              <a:t> modifies the abstract state</a:t>
            </a:r>
          </a:p>
          <a:p>
            <a:pPr lvl="1"/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760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Poly:  producers</a:t>
            </a: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this + q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(Poly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this * q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(Poly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-this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Producers</a:t>
            </a:r>
          </a:p>
          <a:p>
            <a:pPr lvl="1"/>
            <a:r>
              <a:rPr lang="en-US" sz="2000" dirty="0"/>
              <a:t>creates other objects of the same type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236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producers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Producers</a:t>
            </a:r>
          </a:p>
          <a:p>
            <a:pPr lvl="1"/>
            <a:r>
              <a:rPr lang="en-US" sz="2000" dirty="0"/>
              <a:t>creates other objects of the same type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Common in immutable types like </a:t>
            </a:r>
            <a:r>
              <a:rPr lang="en-US" sz="2000" b="1" dirty="0" err="1">
                <a:latin typeface="Courier New"/>
                <a:cs typeface="Courier New"/>
              </a:rPr>
              <a:t>java.lang.String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 substring(int offset, 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/>
              <a:t> </a:t>
            </a:r>
          </a:p>
          <a:p>
            <a:pPr lvl="1"/>
            <a:endParaRPr lang="en-US" sz="2000" dirty="0"/>
          </a:p>
          <a:p>
            <a:r>
              <a:rPr lang="en-US" sz="2000" dirty="0"/>
              <a:t>No side effects</a:t>
            </a:r>
          </a:p>
          <a:p>
            <a:pPr lvl="1"/>
            <a:r>
              <a:rPr lang="en-US" sz="2000" b="1" dirty="0"/>
              <a:t>never </a:t>
            </a:r>
            <a:r>
              <a:rPr lang="en-US" sz="2000" dirty="0"/>
              <a:t>modify the abstract state of existing objects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2636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Poly, example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Poly x = new Poly(4, 3);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Poly y = new Poly(5, 3);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Poly z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x.add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(y);</a:t>
            </a:r>
          </a:p>
          <a:p>
            <a:pPr marL="400050" lvl="1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z.coeff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(3));   // prints 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2146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/>
              <a:t>IntSet</a:t>
            </a:r>
            <a:r>
              <a:rPr lang="en-US" dirty="0"/>
              <a:t>, a mutable </a:t>
            </a:r>
            <a:r>
              <a:rPr lang="en-US" dirty="0" err="1"/>
              <a:t>datatype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overview and creator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Overview: An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a mutable,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unbounded set of integers.  A typical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{ x1, ...,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}.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makes a new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(Note: Javadoc is highly simplified...)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774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IntSet:  observers</a:t>
            </a:r>
            <a:endParaRPr lang="en-US" dirty="0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true if and only if x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in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this set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contains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cardinality of this set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some element of this set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EmptyException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when size()==0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942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IntSet:  mutators 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010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change this to this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+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{x}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change this to this - {x}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cs typeface="Courier New" pitchFamily="49" charset="0"/>
              </a:rPr>
              <a:t>Mutators</a:t>
            </a:r>
          </a:p>
          <a:p>
            <a:pPr lvl="1"/>
            <a:r>
              <a:rPr lang="en-US" sz="2000" dirty="0">
                <a:cs typeface="Courier New" pitchFamily="49" charset="0"/>
              </a:rPr>
              <a:t>modify the abstract state of the object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59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mutators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Mutators</a:t>
            </a:r>
          </a:p>
          <a:p>
            <a:pPr lvl="1"/>
            <a:r>
              <a:rPr lang="en-US" sz="2000" dirty="0">
                <a:cs typeface="Courier New" pitchFamily="49" charset="0"/>
              </a:rPr>
              <a:t>modify the abstract state of the object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000" dirty="0"/>
              <a:t>Rarely modify anything (available to clients) other than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lvl="1"/>
            <a:r>
              <a:rPr lang="en-US" sz="2000" dirty="0"/>
              <a:t>list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dirty="0"/>
              <a:t> in modifies clause</a:t>
            </a:r>
          </a:p>
          <a:p>
            <a:pPr lvl="2"/>
            <a:endParaRPr lang="en-US" sz="2000" dirty="0"/>
          </a:p>
          <a:p>
            <a:r>
              <a:rPr lang="en-US" sz="2000" dirty="0"/>
              <a:t>Typically have no return value</a:t>
            </a:r>
          </a:p>
          <a:p>
            <a:pPr lvl="1"/>
            <a:r>
              <a:rPr lang="en-US" sz="2000" dirty="0"/>
              <a:t>“do one thing and do it well”</a:t>
            </a:r>
          </a:p>
          <a:p>
            <a:pPr lvl="1"/>
            <a:r>
              <a:rPr lang="en-US" sz="2000" dirty="0"/>
              <a:t>(sometimes return “old” value that was replaced)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Mutable ADTs may have producers too, but that is less common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8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3A411-995A-1548-8BAC-ABF41C993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Function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18740-7CAF-E24A-A57D-74312896E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880" y="1478280"/>
            <a:ext cx="7995920" cy="141732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Monaco" pitchFamily="2" charset="77"/>
              </a:rPr>
              <a:t>static</a:t>
            </a:r>
            <a:r>
              <a:rPr lang="en-US" sz="2000" dirty="0">
                <a:latin typeface="Monaco" pitchFamily="2" charset="77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Monaco" pitchFamily="2" charset="77"/>
              </a:rPr>
              <a:t>int</a:t>
            </a:r>
            <a:r>
              <a:rPr lang="en-US" sz="2000" dirty="0">
                <a:latin typeface="Monaco" pitchFamily="2" charset="77"/>
              </a:rPr>
              <a:t> f(</a:t>
            </a:r>
            <a:r>
              <a:rPr lang="en-US" sz="2000" b="1" dirty="0">
                <a:solidFill>
                  <a:srgbClr val="0070C0"/>
                </a:solidFill>
                <a:latin typeface="Monaco" pitchFamily="2" charset="77"/>
              </a:rPr>
              <a:t>int</a:t>
            </a:r>
            <a:r>
              <a:rPr lang="en-US" sz="2000" dirty="0">
                <a:latin typeface="Monaco" pitchFamily="2" charset="77"/>
              </a:rPr>
              <a:t> a, </a:t>
            </a:r>
            <a:r>
              <a:rPr lang="en-US" sz="2000" b="1" dirty="0">
                <a:solidFill>
                  <a:srgbClr val="0070C0"/>
                </a:solidFill>
                <a:latin typeface="Monaco" pitchFamily="2" charset="77"/>
              </a:rPr>
              <a:t>int</a:t>
            </a:r>
            <a:r>
              <a:rPr lang="en-US" sz="2000" dirty="0">
                <a:latin typeface="Monaco" pitchFamily="2" charset="77"/>
              </a:rPr>
              <a:t> b) { … }</a:t>
            </a:r>
          </a:p>
          <a:p>
            <a:pPr marL="0" indent="0">
              <a:buNone/>
            </a:pPr>
            <a:endParaRPr lang="en-US" sz="1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    </a:t>
            </a:r>
            <a:r>
              <a:rPr lang="en-US" sz="2000" b="1" dirty="0">
                <a:solidFill>
                  <a:srgbClr val="009900"/>
                </a:solidFill>
              </a:rPr>
              <a:t>requires</a:t>
            </a:r>
            <a:r>
              <a:rPr lang="en-US" sz="2000" dirty="0"/>
              <a:t>    P(</a:t>
            </a:r>
            <a:r>
              <a:rPr lang="en-US" sz="2000" dirty="0" err="1"/>
              <a:t>a,b</a:t>
            </a:r>
            <a:r>
              <a:rPr lang="en-US" sz="2000" dirty="0"/>
              <a:t>)	-- some assertion about a &amp; b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solidFill>
                  <a:srgbClr val="009900"/>
                </a:solidFill>
              </a:rPr>
              <a:t>returns</a:t>
            </a:r>
            <a:r>
              <a:rPr lang="en-US" sz="2000" dirty="0">
                <a:solidFill>
                  <a:srgbClr val="0070C0"/>
                </a:solidFill>
              </a:rPr>
              <a:t>  </a:t>
            </a:r>
            <a:r>
              <a:rPr lang="en-US" sz="2000" dirty="0"/>
              <a:t>    R(</a:t>
            </a:r>
            <a:r>
              <a:rPr lang="en-US" sz="2000" dirty="0" err="1"/>
              <a:t>a,b,c</a:t>
            </a:r>
            <a:r>
              <a:rPr lang="en-US" sz="2000" dirty="0"/>
              <a:t>)	-- some assertion about a, b, &amp; c (returned)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4702A5-1F91-E44B-9A5C-A659264E4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E580AB-E39B-CE49-A8D9-C47DC1B0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1B32806-47C7-CF42-BDCD-4E0CD99DFF05}"/>
              </a:ext>
            </a:extLst>
          </p:cNvPr>
          <p:cNvSpPr txBox="1">
            <a:spLocks/>
          </p:cNvSpPr>
          <p:nvPr/>
        </p:nvSpPr>
        <p:spPr bwMode="auto">
          <a:xfrm>
            <a:off x="723900" y="3657600"/>
            <a:ext cx="38481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b="1" kern="0" dirty="0"/>
              <a:t>Forward</a:t>
            </a:r>
          </a:p>
          <a:p>
            <a:pPr marL="0" indent="0">
              <a:buFontTx/>
              <a:buNone/>
            </a:pPr>
            <a:endParaRPr lang="en-US" sz="1000" kern="0" dirty="0"/>
          </a:p>
          <a:p>
            <a:pPr marL="0" indent="0">
              <a:buFontTx/>
              <a:buNone/>
            </a:pPr>
            <a:r>
              <a:rPr lang="en-US" sz="2000" kern="0" dirty="0"/>
              <a:t>{{ P1 }}</a:t>
            </a:r>
          </a:p>
          <a:p>
            <a:pPr marL="0" indent="0">
              <a:buFontTx/>
              <a:buNone/>
            </a:pPr>
            <a:r>
              <a:rPr lang="en-US" sz="1800" kern="0" dirty="0">
                <a:latin typeface="Monaco" pitchFamily="2" charset="77"/>
              </a:rPr>
              <a:t> c = f(a, b);</a:t>
            </a:r>
          </a:p>
        </p:txBody>
      </p:sp>
    </p:spTree>
    <p:extLst>
      <p:ext uri="{BB962C8B-B14F-4D97-AF65-F5344CB8AC3E}">
        <p14:creationId xmlns:p14="http://schemas.microsoft.com/office/powerpoint/2010/main" val="1257787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3A411-995A-1548-8BAC-ABF41C993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Function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18740-7CAF-E24A-A57D-74312896E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880" y="1478280"/>
            <a:ext cx="7995920" cy="141732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Monaco" pitchFamily="2" charset="77"/>
              </a:rPr>
              <a:t>static</a:t>
            </a:r>
            <a:r>
              <a:rPr lang="en-US" sz="2000" dirty="0">
                <a:latin typeface="Monaco" pitchFamily="2" charset="77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Monaco" pitchFamily="2" charset="77"/>
              </a:rPr>
              <a:t>int</a:t>
            </a:r>
            <a:r>
              <a:rPr lang="en-US" sz="2000" dirty="0">
                <a:latin typeface="Monaco" pitchFamily="2" charset="77"/>
              </a:rPr>
              <a:t> f(</a:t>
            </a:r>
            <a:r>
              <a:rPr lang="en-US" sz="2000" b="1" dirty="0">
                <a:solidFill>
                  <a:srgbClr val="0070C0"/>
                </a:solidFill>
                <a:latin typeface="Monaco" pitchFamily="2" charset="77"/>
              </a:rPr>
              <a:t>int</a:t>
            </a:r>
            <a:r>
              <a:rPr lang="en-US" sz="2000" dirty="0">
                <a:latin typeface="Monaco" pitchFamily="2" charset="77"/>
              </a:rPr>
              <a:t> a, </a:t>
            </a:r>
            <a:r>
              <a:rPr lang="en-US" sz="2000" b="1" dirty="0">
                <a:solidFill>
                  <a:srgbClr val="0070C0"/>
                </a:solidFill>
                <a:latin typeface="Monaco" pitchFamily="2" charset="77"/>
              </a:rPr>
              <a:t>int</a:t>
            </a:r>
            <a:r>
              <a:rPr lang="en-US" sz="2000" dirty="0">
                <a:latin typeface="Monaco" pitchFamily="2" charset="77"/>
              </a:rPr>
              <a:t> b) { … }</a:t>
            </a:r>
          </a:p>
          <a:p>
            <a:pPr marL="0" indent="0">
              <a:buNone/>
            </a:pPr>
            <a:endParaRPr lang="en-US" sz="1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    </a:t>
            </a:r>
            <a:r>
              <a:rPr lang="en-US" sz="2000" b="1" dirty="0">
                <a:solidFill>
                  <a:srgbClr val="009900"/>
                </a:solidFill>
              </a:rPr>
              <a:t>requires</a:t>
            </a:r>
            <a:r>
              <a:rPr lang="en-US" sz="2000" dirty="0"/>
              <a:t>    P(</a:t>
            </a:r>
            <a:r>
              <a:rPr lang="en-US" sz="2000" dirty="0" err="1"/>
              <a:t>a,b</a:t>
            </a:r>
            <a:r>
              <a:rPr lang="en-US" sz="2000" dirty="0"/>
              <a:t>)	-- some assertion about a &amp; b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solidFill>
                  <a:srgbClr val="009900"/>
                </a:solidFill>
              </a:rPr>
              <a:t>returns</a:t>
            </a:r>
            <a:r>
              <a:rPr lang="en-US" sz="2000" dirty="0">
                <a:solidFill>
                  <a:srgbClr val="0070C0"/>
                </a:solidFill>
              </a:rPr>
              <a:t>  </a:t>
            </a:r>
            <a:r>
              <a:rPr lang="en-US" sz="2000" dirty="0"/>
              <a:t>    R(</a:t>
            </a:r>
            <a:r>
              <a:rPr lang="en-US" sz="2000" dirty="0" err="1"/>
              <a:t>a,b,c</a:t>
            </a:r>
            <a:r>
              <a:rPr lang="en-US" sz="2000" dirty="0"/>
              <a:t>)	-- some assertion about a, b, &amp; c (returned)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4702A5-1F91-E44B-9A5C-A659264E4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E580AB-E39B-CE49-A8D9-C47DC1B0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1B32806-47C7-CF42-BDCD-4E0CD99DFF05}"/>
              </a:ext>
            </a:extLst>
          </p:cNvPr>
          <p:cNvSpPr txBox="1">
            <a:spLocks/>
          </p:cNvSpPr>
          <p:nvPr/>
        </p:nvSpPr>
        <p:spPr bwMode="auto">
          <a:xfrm>
            <a:off x="723900" y="3657600"/>
            <a:ext cx="38481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b="1" kern="0" dirty="0"/>
              <a:t>Forward</a:t>
            </a:r>
          </a:p>
          <a:p>
            <a:pPr marL="0" indent="0">
              <a:buFontTx/>
              <a:buNone/>
            </a:pPr>
            <a:endParaRPr lang="en-US" sz="1000" kern="0" dirty="0"/>
          </a:p>
          <a:p>
            <a:pPr marL="0" indent="0">
              <a:buFontTx/>
              <a:buNone/>
            </a:pPr>
            <a:r>
              <a:rPr lang="en-US" sz="2000" kern="0" dirty="0"/>
              <a:t>{{ P1 }}</a:t>
            </a:r>
          </a:p>
          <a:p>
            <a:pPr marL="0" indent="0">
              <a:buFontTx/>
              <a:buNone/>
            </a:pPr>
            <a:r>
              <a:rPr lang="en-US" sz="1800" kern="0" dirty="0">
                <a:latin typeface="Monaco" pitchFamily="2" charset="77"/>
              </a:rPr>
              <a:t> c = f(a, b);</a:t>
            </a:r>
          </a:p>
          <a:p>
            <a:pPr marL="0" indent="0">
              <a:buFontTx/>
              <a:buNone/>
            </a:pPr>
            <a:r>
              <a:rPr lang="en-US" sz="2000" kern="0" dirty="0"/>
              <a:t>{{ P1 and R(</a:t>
            </a:r>
            <a:r>
              <a:rPr lang="en-US" sz="2000" kern="0" dirty="0" err="1"/>
              <a:t>a,b,c</a:t>
            </a:r>
            <a:r>
              <a:rPr lang="en-US" sz="2000" kern="0" dirty="0"/>
              <a:t>) }}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A40CA16-4A9D-E645-B7EA-8201D2E70BEF}"/>
              </a:ext>
            </a:extLst>
          </p:cNvPr>
          <p:cNvCxnSpPr>
            <a:cxnSpLocks/>
          </p:cNvCxnSpPr>
          <p:nvPr/>
        </p:nvCxnSpPr>
        <p:spPr>
          <a:xfrm>
            <a:off x="3200400" y="4343400"/>
            <a:ext cx="0" cy="8382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4811F95-5ED4-B043-BCE7-FC441BAE414A}"/>
              </a:ext>
            </a:extLst>
          </p:cNvPr>
          <p:cNvSpPr txBox="1"/>
          <p:nvPr/>
        </p:nvSpPr>
        <p:spPr>
          <a:xfrm>
            <a:off x="3200400" y="4278868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n-lt"/>
              </a:rPr>
              <a:t>if</a:t>
            </a:r>
            <a:r>
              <a:rPr lang="en-US" sz="1800" dirty="0">
                <a:latin typeface="+mn-lt"/>
              </a:rPr>
              <a:t> P1 implies P(</a:t>
            </a:r>
            <a:r>
              <a:rPr lang="en-US" sz="1800" dirty="0" err="1">
                <a:latin typeface="+mn-lt"/>
              </a:rPr>
              <a:t>a,b</a:t>
            </a:r>
            <a:r>
              <a:rPr lang="en-US" sz="1800" dirty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362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3A411-995A-1548-8BAC-ABF41C993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Function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18740-7CAF-E24A-A57D-74312896E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880" y="1478280"/>
            <a:ext cx="7995920" cy="141732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Monaco" pitchFamily="2" charset="77"/>
              </a:rPr>
              <a:t>static</a:t>
            </a:r>
            <a:r>
              <a:rPr lang="en-US" sz="2000" dirty="0">
                <a:latin typeface="Monaco" pitchFamily="2" charset="77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Monaco" pitchFamily="2" charset="77"/>
              </a:rPr>
              <a:t>int</a:t>
            </a:r>
            <a:r>
              <a:rPr lang="en-US" sz="2000" dirty="0">
                <a:latin typeface="Monaco" pitchFamily="2" charset="77"/>
              </a:rPr>
              <a:t> f(</a:t>
            </a:r>
            <a:r>
              <a:rPr lang="en-US" sz="2000" b="1" dirty="0">
                <a:solidFill>
                  <a:srgbClr val="0070C0"/>
                </a:solidFill>
                <a:latin typeface="Monaco" pitchFamily="2" charset="77"/>
              </a:rPr>
              <a:t>int</a:t>
            </a:r>
            <a:r>
              <a:rPr lang="en-US" sz="2000" dirty="0">
                <a:latin typeface="Monaco" pitchFamily="2" charset="77"/>
              </a:rPr>
              <a:t> a, </a:t>
            </a:r>
            <a:r>
              <a:rPr lang="en-US" sz="2000" b="1" dirty="0">
                <a:solidFill>
                  <a:srgbClr val="0070C0"/>
                </a:solidFill>
                <a:latin typeface="Monaco" pitchFamily="2" charset="77"/>
              </a:rPr>
              <a:t>int</a:t>
            </a:r>
            <a:r>
              <a:rPr lang="en-US" sz="2000" dirty="0">
                <a:latin typeface="Monaco" pitchFamily="2" charset="77"/>
              </a:rPr>
              <a:t> b) { … }</a:t>
            </a:r>
          </a:p>
          <a:p>
            <a:pPr marL="0" indent="0">
              <a:buNone/>
            </a:pPr>
            <a:endParaRPr lang="en-US" sz="1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    </a:t>
            </a:r>
            <a:r>
              <a:rPr lang="en-US" sz="2000" b="1" dirty="0">
                <a:solidFill>
                  <a:srgbClr val="009900"/>
                </a:solidFill>
              </a:rPr>
              <a:t>requires</a:t>
            </a:r>
            <a:r>
              <a:rPr lang="en-US" sz="2000" dirty="0"/>
              <a:t>    P(</a:t>
            </a:r>
            <a:r>
              <a:rPr lang="en-US" sz="2000" dirty="0" err="1"/>
              <a:t>a,b</a:t>
            </a:r>
            <a:r>
              <a:rPr lang="en-US" sz="2000" dirty="0"/>
              <a:t>)	-- some assertion about a &amp; b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solidFill>
                  <a:srgbClr val="009900"/>
                </a:solidFill>
              </a:rPr>
              <a:t>returns</a:t>
            </a:r>
            <a:r>
              <a:rPr lang="en-US" sz="2000" dirty="0">
                <a:solidFill>
                  <a:srgbClr val="0070C0"/>
                </a:solidFill>
              </a:rPr>
              <a:t>  </a:t>
            </a:r>
            <a:r>
              <a:rPr lang="en-US" sz="2000" dirty="0"/>
              <a:t>    R(</a:t>
            </a:r>
            <a:r>
              <a:rPr lang="en-US" sz="2000" dirty="0" err="1"/>
              <a:t>a,b,c</a:t>
            </a:r>
            <a:r>
              <a:rPr lang="en-US" sz="2000" dirty="0"/>
              <a:t>)	-- some assertion about a, b, &amp; c (returned)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4702A5-1F91-E44B-9A5C-A659264E4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E580AB-E39B-CE49-A8D9-C47DC1B0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8861DAF-B5FC-0944-A0D4-885B0393567F}"/>
              </a:ext>
            </a:extLst>
          </p:cNvPr>
          <p:cNvSpPr txBox="1">
            <a:spLocks/>
          </p:cNvSpPr>
          <p:nvPr/>
        </p:nvSpPr>
        <p:spPr bwMode="auto">
          <a:xfrm>
            <a:off x="4572000" y="3657600"/>
            <a:ext cx="38481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b="1" kern="0" dirty="0"/>
              <a:t>Backward</a:t>
            </a:r>
          </a:p>
          <a:p>
            <a:pPr marL="0" indent="0">
              <a:buFontTx/>
              <a:buNone/>
            </a:pPr>
            <a:endParaRPr lang="en-US" sz="1000" kern="0" dirty="0"/>
          </a:p>
          <a:p>
            <a:pPr marL="0" indent="0">
              <a:buFontTx/>
              <a:buNone/>
            </a:pPr>
            <a:endParaRPr lang="en-US" sz="2000" kern="0" dirty="0"/>
          </a:p>
          <a:p>
            <a:pPr marL="0" indent="0">
              <a:buFontTx/>
              <a:buNone/>
            </a:pPr>
            <a:r>
              <a:rPr lang="en-US" sz="1800" kern="0" dirty="0">
                <a:latin typeface="Monaco" pitchFamily="2" charset="77"/>
              </a:rPr>
              <a:t> c = f(a, b);</a:t>
            </a:r>
          </a:p>
          <a:p>
            <a:pPr marL="0" indent="0">
              <a:buNone/>
            </a:pPr>
            <a:r>
              <a:rPr lang="en-US" sz="2000" kern="0" dirty="0"/>
              <a:t>{{ Q }}</a:t>
            </a:r>
          </a:p>
        </p:txBody>
      </p:sp>
    </p:spTree>
    <p:extLst>
      <p:ext uri="{BB962C8B-B14F-4D97-AF65-F5344CB8AC3E}">
        <p14:creationId xmlns:p14="http://schemas.microsoft.com/office/powerpoint/2010/main" val="2928523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3A411-995A-1548-8BAC-ABF41C993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Function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18740-7CAF-E24A-A57D-74312896E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880" y="1478280"/>
            <a:ext cx="7995920" cy="141732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Monaco" pitchFamily="2" charset="77"/>
              </a:rPr>
              <a:t>static</a:t>
            </a:r>
            <a:r>
              <a:rPr lang="en-US" sz="2000" dirty="0">
                <a:latin typeface="Monaco" pitchFamily="2" charset="77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Monaco" pitchFamily="2" charset="77"/>
              </a:rPr>
              <a:t>int</a:t>
            </a:r>
            <a:r>
              <a:rPr lang="en-US" sz="2000" dirty="0">
                <a:latin typeface="Monaco" pitchFamily="2" charset="77"/>
              </a:rPr>
              <a:t> f(</a:t>
            </a:r>
            <a:r>
              <a:rPr lang="en-US" sz="2000" b="1" dirty="0">
                <a:solidFill>
                  <a:srgbClr val="0070C0"/>
                </a:solidFill>
                <a:latin typeface="Monaco" pitchFamily="2" charset="77"/>
              </a:rPr>
              <a:t>int</a:t>
            </a:r>
            <a:r>
              <a:rPr lang="en-US" sz="2000" dirty="0">
                <a:latin typeface="Monaco" pitchFamily="2" charset="77"/>
              </a:rPr>
              <a:t> a, </a:t>
            </a:r>
            <a:r>
              <a:rPr lang="en-US" sz="2000" b="1" dirty="0">
                <a:solidFill>
                  <a:srgbClr val="0070C0"/>
                </a:solidFill>
                <a:latin typeface="Monaco" pitchFamily="2" charset="77"/>
              </a:rPr>
              <a:t>int</a:t>
            </a:r>
            <a:r>
              <a:rPr lang="en-US" sz="2000" dirty="0">
                <a:latin typeface="Monaco" pitchFamily="2" charset="77"/>
              </a:rPr>
              <a:t> b) { … }</a:t>
            </a:r>
          </a:p>
          <a:p>
            <a:pPr marL="0" indent="0">
              <a:buNone/>
            </a:pPr>
            <a:endParaRPr lang="en-US" sz="1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    </a:t>
            </a:r>
            <a:r>
              <a:rPr lang="en-US" sz="2000" b="1" dirty="0">
                <a:solidFill>
                  <a:srgbClr val="009900"/>
                </a:solidFill>
              </a:rPr>
              <a:t>requires</a:t>
            </a:r>
            <a:r>
              <a:rPr lang="en-US" sz="2000" dirty="0"/>
              <a:t>    P(</a:t>
            </a:r>
            <a:r>
              <a:rPr lang="en-US" sz="2000" dirty="0" err="1"/>
              <a:t>a,b</a:t>
            </a:r>
            <a:r>
              <a:rPr lang="en-US" sz="2000" dirty="0"/>
              <a:t>)	-- some assertion about a &amp; b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solidFill>
                  <a:srgbClr val="009900"/>
                </a:solidFill>
              </a:rPr>
              <a:t>returns</a:t>
            </a:r>
            <a:r>
              <a:rPr lang="en-US" sz="2000" dirty="0">
                <a:solidFill>
                  <a:srgbClr val="0070C0"/>
                </a:solidFill>
              </a:rPr>
              <a:t>  </a:t>
            </a:r>
            <a:r>
              <a:rPr lang="en-US" sz="2000" dirty="0"/>
              <a:t>    R(</a:t>
            </a:r>
            <a:r>
              <a:rPr lang="en-US" sz="2000" dirty="0" err="1"/>
              <a:t>a,b,c</a:t>
            </a:r>
            <a:r>
              <a:rPr lang="en-US" sz="2000" dirty="0"/>
              <a:t>)	-- some assertion about a, b, &amp; c (returned)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4702A5-1F91-E44B-9A5C-A659264E4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E580AB-E39B-CE49-A8D9-C47DC1B0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8D20701-B2E1-0249-B3F5-EB663F8F9221}"/>
              </a:ext>
            </a:extLst>
          </p:cNvPr>
          <p:cNvSpPr txBox="1">
            <a:spLocks/>
          </p:cNvSpPr>
          <p:nvPr/>
        </p:nvSpPr>
        <p:spPr bwMode="auto">
          <a:xfrm>
            <a:off x="4572000" y="3657600"/>
            <a:ext cx="38481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b="1" kern="0" dirty="0"/>
              <a:t>Backward</a:t>
            </a:r>
          </a:p>
          <a:p>
            <a:pPr marL="0" indent="0">
              <a:buFontTx/>
              <a:buNone/>
            </a:pPr>
            <a:endParaRPr lang="en-US" sz="1000" kern="0" dirty="0"/>
          </a:p>
          <a:p>
            <a:pPr marL="0" indent="0">
              <a:buFontTx/>
              <a:buNone/>
            </a:pPr>
            <a:r>
              <a:rPr lang="en-US" sz="2000" kern="0" dirty="0"/>
              <a:t>{{ Q1 and P(</a:t>
            </a:r>
            <a:r>
              <a:rPr lang="en-US" sz="2000" kern="0" dirty="0" err="1"/>
              <a:t>a,b</a:t>
            </a:r>
            <a:r>
              <a:rPr lang="en-US" sz="2000" kern="0" dirty="0"/>
              <a:t>) }}</a:t>
            </a:r>
          </a:p>
          <a:p>
            <a:pPr marL="0" indent="0">
              <a:buFontTx/>
              <a:buNone/>
            </a:pPr>
            <a:r>
              <a:rPr lang="en-US" sz="1800" kern="0" dirty="0">
                <a:latin typeface="Monaco" pitchFamily="2" charset="77"/>
              </a:rPr>
              <a:t> c = f(a, b);</a:t>
            </a:r>
          </a:p>
          <a:p>
            <a:pPr marL="0" indent="0">
              <a:buNone/>
            </a:pPr>
            <a:r>
              <a:rPr lang="en-US" sz="2000" kern="0" dirty="0"/>
              <a:t>{{ Q1 and Q(</a:t>
            </a:r>
            <a:r>
              <a:rPr lang="en-US" sz="2000" kern="0" dirty="0" err="1"/>
              <a:t>a,b,c</a:t>
            </a:r>
            <a:r>
              <a:rPr lang="en-US" sz="2000" kern="0" dirty="0"/>
              <a:t>) }}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3370228-AA79-4540-9B0E-5C6B8A797F62}"/>
              </a:ext>
            </a:extLst>
          </p:cNvPr>
          <p:cNvCxnSpPr>
            <a:cxnSpLocks/>
          </p:cNvCxnSpPr>
          <p:nvPr/>
        </p:nvCxnSpPr>
        <p:spPr>
          <a:xfrm flipV="1">
            <a:off x="4495800" y="4419600"/>
            <a:ext cx="0" cy="8382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D57D404-63D2-3149-B3DE-2A54D7E8A077}"/>
              </a:ext>
            </a:extLst>
          </p:cNvPr>
          <p:cNvSpPr txBox="1"/>
          <p:nvPr/>
        </p:nvSpPr>
        <p:spPr>
          <a:xfrm>
            <a:off x="1939435" y="4923312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if R(</a:t>
            </a:r>
            <a:r>
              <a:rPr lang="en-US" sz="1800" dirty="0" err="1">
                <a:latin typeface="+mn-lt"/>
              </a:rPr>
              <a:t>a,b,c</a:t>
            </a:r>
            <a:r>
              <a:rPr lang="en-US" sz="1800" dirty="0">
                <a:latin typeface="+mn-lt"/>
              </a:rPr>
              <a:t>) implies Q(c)</a:t>
            </a:r>
          </a:p>
        </p:txBody>
      </p:sp>
    </p:spTree>
    <p:extLst>
      <p:ext uri="{BB962C8B-B14F-4D97-AF65-F5344CB8AC3E}">
        <p14:creationId xmlns:p14="http://schemas.microsoft.com/office/powerpoint/2010/main" val="3086184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pPr algn="ctr"/>
            <a:r>
              <a:rPr lang="en-US" dirty="0"/>
              <a:t>Reasoning about Objects</a:t>
            </a:r>
          </a:p>
        </p:txBody>
      </p:sp>
    </p:spTree>
    <p:extLst>
      <p:ext uri="{BB962C8B-B14F-4D97-AF65-F5344CB8AC3E}">
        <p14:creationId xmlns:p14="http://schemas.microsoft.com/office/powerpoint/2010/main" val="4272706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/>
              <a:t>Previously looked at writing specifications for methods.</a:t>
            </a:r>
          </a:p>
          <a:p>
            <a:pPr>
              <a:buNone/>
            </a:pPr>
            <a:r>
              <a:rPr lang="en-US" sz="2000" dirty="0"/>
              <a:t>The situation gets more complex with object-oriented code...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This lecture: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What is an Abstract Data Type (ADT)?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How to write a specification for an ADT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Design methodology for ADTs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Next lecture(s):</a:t>
            </a:r>
          </a:p>
          <a:p>
            <a:r>
              <a:rPr lang="en-US" sz="2000" dirty="0"/>
              <a:t>Documenting the </a:t>
            </a:r>
            <a:r>
              <a:rPr lang="en-US" sz="2000" i="1" dirty="0"/>
              <a:t>implementation</a:t>
            </a:r>
            <a:r>
              <a:rPr lang="en-US" sz="2000" dirty="0"/>
              <a:t> of an ADT</a:t>
            </a:r>
          </a:p>
          <a:p>
            <a:r>
              <a:rPr lang="en-US" sz="2000" dirty="0"/>
              <a:t>Reasoning about the implementation of an ADT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31793600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9865</TotalTime>
  <Words>2712</Words>
  <Application>Microsoft Macintosh PowerPoint</Application>
  <PresentationFormat>On-screen Show (4:3)</PresentationFormat>
  <Paragraphs>501</Paragraphs>
  <Slides>38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Courier New</vt:lpstr>
      <vt:lpstr>Helvetica Neue</vt:lpstr>
      <vt:lpstr>Monaco</vt:lpstr>
      <vt:lpstr>Times New Roman</vt:lpstr>
      <vt:lpstr>simple</vt:lpstr>
      <vt:lpstr>CSE 331 Software Design &amp; Implementation</vt:lpstr>
      <vt:lpstr>Back to Correctness…</vt:lpstr>
      <vt:lpstr>Correctness Toolkit</vt:lpstr>
      <vt:lpstr>Reasoning about Function Calls</vt:lpstr>
      <vt:lpstr>Reasoning about Function Calls</vt:lpstr>
      <vt:lpstr>Reasoning about Function Calls</vt:lpstr>
      <vt:lpstr>Reasoning about Function Calls</vt:lpstr>
      <vt:lpstr>Reasoning about Objects</vt:lpstr>
      <vt:lpstr>Outline</vt:lpstr>
      <vt:lpstr>Why we need Data Abstractions (ADTs)</vt:lpstr>
      <vt:lpstr>PowerPoint Presentation</vt:lpstr>
      <vt:lpstr>Designing Around Data</vt:lpstr>
      <vt:lpstr>PowerPoint Presentation</vt:lpstr>
      <vt:lpstr>Procedural and data abstractions</vt:lpstr>
      <vt:lpstr>Why we need Data Abstractions (ADTs)</vt:lpstr>
      <vt:lpstr>Why we need Data Abstractions (ADTs)</vt:lpstr>
      <vt:lpstr>Is everything an ADT?</vt:lpstr>
      <vt:lpstr>PowerPoint Presentation</vt:lpstr>
      <vt:lpstr>An ADT is a set of operations</vt:lpstr>
      <vt:lpstr>An ADT is a set of operations</vt:lpstr>
      <vt:lpstr>Another Example</vt:lpstr>
      <vt:lpstr>Abstract data type = objects + operations</vt:lpstr>
      <vt:lpstr>Benefits of ADTs</vt:lpstr>
      <vt:lpstr>Concept of 2D point, as an ADT</vt:lpstr>
      <vt:lpstr>Specifying an ADT</vt:lpstr>
      <vt:lpstr>Specifying an ADT</vt:lpstr>
      <vt:lpstr>Specifying an ADT</vt:lpstr>
      <vt:lpstr>Poly, an immutable data type: overview</vt:lpstr>
      <vt:lpstr>Poly:  creators</vt:lpstr>
      <vt:lpstr>Poly:  observers</vt:lpstr>
      <vt:lpstr>Notes on observers</vt:lpstr>
      <vt:lpstr>Poly:  producers</vt:lpstr>
      <vt:lpstr>Notes on producers</vt:lpstr>
      <vt:lpstr>Poly, example</vt:lpstr>
      <vt:lpstr>IntSet, a mutable datatype: overview and creator</vt:lpstr>
      <vt:lpstr>IntSet:  observers</vt:lpstr>
      <vt:lpstr>IntSet:  mutators </vt:lpstr>
      <vt:lpstr>Notes on mutators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248</cp:revision>
  <cp:lastPrinted>2020-04-11T01:11:18Z</cp:lastPrinted>
  <dcterms:created xsi:type="dcterms:W3CDTF">2012-01-27T17:46:36Z</dcterms:created>
  <dcterms:modified xsi:type="dcterms:W3CDTF">2022-04-11T05:22:02Z</dcterms:modified>
</cp:coreProperties>
</file>