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5" r:id="rId2"/>
    <p:sldId id="643" r:id="rId3"/>
    <p:sldId id="335" r:id="rId4"/>
    <p:sldId id="329" r:id="rId5"/>
    <p:sldId id="330" r:id="rId6"/>
    <p:sldId id="288" r:id="rId7"/>
    <p:sldId id="289" r:id="rId8"/>
    <p:sldId id="290" r:id="rId9"/>
    <p:sldId id="626" r:id="rId10"/>
    <p:sldId id="291" r:id="rId11"/>
    <p:sldId id="292" r:id="rId12"/>
    <p:sldId id="642" r:id="rId13"/>
    <p:sldId id="293" r:id="rId14"/>
    <p:sldId id="294" r:id="rId15"/>
    <p:sldId id="296" r:id="rId16"/>
    <p:sldId id="332" r:id="rId17"/>
    <p:sldId id="627" r:id="rId18"/>
    <p:sldId id="297" r:id="rId19"/>
    <p:sldId id="298" r:id="rId20"/>
    <p:sldId id="340" r:id="rId21"/>
    <p:sldId id="341" r:id="rId22"/>
    <p:sldId id="342" r:id="rId23"/>
    <p:sldId id="302" r:id="rId24"/>
    <p:sldId id="303" r:id="rId25"/>
    <p:sldId id="304" r:id="rId26"/>
    <p:sldId id="308" r:id="rId27"/>
    <p:sldId id="369" r:id="rId28"/>
    <p:sldId id="368" r:id="rId29"/>
    <p:sldId id="621" r:id="rId30"/>
    <p:sldId id="371" r:id="rId31"/>
    <p:sldId id="622" r:id="rId32"/>
    <p:sldId id="614" r:id="rId33"/>
    <p:sldId id="615" r:id="rId34"/>
    <p:sldId id="616" r:id="rId35"/>
    <p:sldId id="618" r:id="rId36"/>
    <p:sldId id="617" r:id="rId37"/>
    <p:sldId id="632" r:id="rId38"/>
    <p:sldId id="634" r:id="rId39"/>
    <p:sldId id="633" r:id="rId40"/>
    <p:sldId id="630" r:id="rId41"/>
    <p:sldId id="631" r:id="rId42"/>
    <p:sldId id="638" r:id="rId43"/>
    <p:sldId id="639" r:id="rId44"/>
    <p:sldId id="640" r:id="rId45"/>
    <p:sldId id="641" r:id="rId46"/>
    <p:sldId id="287" r:id="rId47"/>
    <p:sldId id="635" r:id="rId48"/>
    <p:sldId id="636" r:id="rId49"/>
  </p:sldIdLst>
  <p:sldSz cx="9144000" cy="6858000" type="screen4x3"/>
  <p:notesSz cx="6934200" cy="92202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46A"/>
    <a:srgbClr val="009900"/>
    <a:srgbClr val="4041FF"/>
    <a:srgbClr val="FFD46D"/>
    <a:srgbClr val="FF0066"/>
    <a:srgbClr val="80008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0" autoAdjust="0"/>
    <p:restoredTop sz="92245" autoAdjust="0"/>
  </p:normalViewPr>
  <p:slideViewPr>
    <p:cSldViewPr>
      <p:cViewPr varScale="1">
        <p:scale>
          <a:sx n="118" d="100"/>
          <a:sy n="118" d="100"/>
        </p:scale>
        <p:origin x="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notesViewPr>
    <p:cSldViewPr>
      <p:cViewPr varScale="1">
        <p:scale>
          <a:sx n="101" d="100"/>
          <a:sy n="101" d="100"/>
        </p:scale>
        <p:origin x="2616" y="2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19wi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Example on Quiz 1: Bob depended</a:t>
            </a:r>
            <a:r>
              <a:rPr lang="en-US" baseline="0" dirty="0"/>
              <a:t> on Alice’s implementation detail (sorting the array), which was not in the specification.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8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7976" y="4388909"/>
            <a:ext cx="4823914" cy="3508508"/>
          </a:xfrm>
          <a:noFill/>
          <a:ln/>
        </p:spPr>
        <p:txBody>
          <a:bodyPr wrap="none" anchor="ctr"/>
          <a:lstStyle/>
          <a:p>
            <a:r>
              <a:rPr lang="en-US" dirty="0"/>
              <a:t>Side benefits of specifications:</a:t>
            </a:r>
            <a:r>
              <a:rPr lang="en-US" baseline="0" dirty="0"/>
              <a:t> </a:t>
            </a:r>
            <a:r>
              <a:rPr lang="en-US" dirty="0"/>
              <a:t>what does this code</a:t>
            </a:r>
            <a:r>
              <a:rPr lang="en-US" baseline="0" dirty="0"/>
              <a:t> even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2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2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37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00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57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5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9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81038"/>
            <a:ext cx="4643437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32" y="4388908"/>
            <a:ext cx="5135500" cy="4163352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12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81038"/>
            <a:ext cx="4643437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32" y="4388908"/>
            <a:ext cx="5135500" cy="4163352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1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81038"/>
            <a:ext cx="4643437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32" y="4388908"/>
            <a:ext cx="5135500" cy="4163352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1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8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7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i.e., anything that satisfies</a:t>
            </a:r>
            <a:r>
              <a:rPr lang="en-US" baseline="0" dirty="0"/>
              <a:t> the stronger specification also satisfies the weaker one,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29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i.e., anything that satisfies</a:t>
            </a:r>
            <a:r>
              <a:rPr lang="en-US" baseline="0" dirty="0"/>
              <a:t> the stronger specification also satisfies the weaker one,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50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i.e., anything that satisfies</a:t>
            </a:r>
            <a:r>
              <a:rPr lang="en-US" baseline="0" dirty="0"/>
              <a:t> the stronger specification also satisfies the weaker one,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4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B stronger than A (any implementation satisfying</a:t>
            </a:r>
            <a:r>
              <a:rPr lang="en-US" baseline="0" dirty="0"/>
              <a:t> B satisfies A, but not vice versa); possible values returned by B are a subset of those returned by A.  Stronger specification places more restriction on the value returned.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90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C stronger.  Any</a:t>
            </a:r>
            <a:r>
              <a:rPr lang="en-US" baseline="0" dirty="0"/>
              <a:t> implementation satisfying C will also satisfy A – C is defined on a larger set of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99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3301391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9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7976" y="4388909"/>
            <a:ext cx="4823914" cy="3508508"/>
          </a:xfrm>
          <a:noFill/>
          <a:ln/>
        </p:spPr>
        <p:txBody>
          <a:bodyPr wrap="none" anchor="ctr"/>
          <a:lstStyle/>
          <a:p>
            <a:r>
              <a:rPr lang="en-US" dirty="0"/>
              <a:t>Side benefits of specifications:</a:t>
            </a:r>
            <a:r>
              <a:rPr lang="en-US" baseline="0" dirty="0"/>
              <a:t> </a:t>
            </a:r>
            <a:r>
              <a:rPr lang="en-US" dirty="0"/>
              <a:t>what does this code</a:t>
            </a:r>
            <a:r>
              <a:rPr lang="en-US" baseline="0" dirty="0"/>
              <a:t> even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9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6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3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6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6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2se/1.5.0/docs/api/java/lang/NullPointerExceptio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/>
              <a:t>Kevin Zatloukal</a:t>
            </a:r>
          </a:p>
          <a:p>
            <a:r>
              <a:rPr lang="en-US" dirty="0"/>
              <a:t>Spring 2022</a:t>
            </a:r>
          </a:p>
          <a:p>
            <a:r>
              <a:rPr lang="en-US" dirty="0"/>
              <a:t>Lecture 5 –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is complicated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gives more detail than needed by client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Understanding or even reading every line of code is an excessive burden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you had to read source code of Java libraries to use them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same applies to developers of different parts of the libraries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would make it impossible to build million-line programs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cares only about </a:t>
            </a:r>
            <a:r>
              <a:rPr lang="en-GB" sz="2000" i="1" dirty="0">
                <a:solidFill>
                  <a:schemeClr val="accent2"/>
                </a:solidFill>
              </a:rPr>
              <a:t>what</a:t>
            </a:r>
            <a:r>
              <a:rPr lang="en-GB" sz="2000" dirty="0"/>
              <a:t> the code does, not </a:t>
            </a:r>
            <a:r>
              <a:rPr lang="en-GB" sz="2000" i="1" dirty="0">
                <a:solidFill>
                  <a:schemeClr val="accent2"/>
                </a:solidFill>
              </a:rPr>
              <a:t>how</a:t>
            </a:r>
            <a:r>
              <a:rPr lang="en-GB" sz="2000" dirty="0"/>
              <a:t> it does 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4376741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is ambiguous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seems unambiguous and concrete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which details of code's behavior are </a:t>
            </a:r>
            <a:r>
              <a:rPr lang="en-GB" sz="2000" dirty="0">
                <a:solidFill>
                  <a:schemeClr val="accent2"/>
                </a:solidFill>
              </a:rPr>
              <a:t>essential</a:t>
            </a:r>
            <a:r>
              <a:rPr lang="en-GB" sz="2000" dirty="0"/>
              <a:t>, and which are </a:t>
            </a:r>
            <a:r>
              <a:rPr lang="en-GB" sz="2000" dirty="0">
                <a:solidFill>
                  <a:schemeClr val="accent2"/>
                </a:solidFill>
              </a:rPr>
              <a:t>incidental</a:t>
            </a:r>
            <a:r>
              <a:rPr lang="en-GB" sz="2000" dirty="0"/>
              <a:t>?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invariably gets rewritten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needs to know what they can rely 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properties will be maintained over time?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properties might be changed by future optimization, improved algorithms, or bug fixes?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2"/>
                </a:solidFill>
              </a:rPr>
              <a:t>implementer needs to know what features the client depends on, and which can be changed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37718447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Comments are essential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Most comments convey only a vague idea of what that the code does: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Returns the location of the largest value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in the first n elements of the array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maxLoc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Ambiguity remains: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what if n = 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what if </a:t>
            </a:r>
            <a:r>
              <a:rPr lang="en-GB" sz="2000" dirty="0" err="1">
                <a:cs typeface="Times New Roman" pitchFamily="18" charset="0"/>
              </a:rPr>
              <a:t>arr.length</a:t>
            </a:r>
            <a:r>
              <a:rPr lang="en-GB" sz="2000" dirty="0">
                <a:cs typeface="Times New Roman" pitchFamily="18" charset="0"/>
              </a:rPr>
              <a:t> &lt; n?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what if there are two maximums?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6713411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Comments are essential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Most comments convey only a vague idea of what that the code does: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method checks if "part" appears as a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subsequence in "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Ambiguity remains: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should be True if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dirty="0">
                <a:cs typeface="Times New Roman" pitchFamily="18" charset="0"/>
              </a:rPr>
              <a:t> is empty and False if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>
                <a:cs typeface="Times New Roman" pitchFamily="18" charset="0"/>
              </a:rPr>
              <a:t> is empty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what if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>
                <a:cs typeface="Times New Roman" pitchFamily="18" charset="0"/>
              </a:rPr>
              <a:t> and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dirty="0">
                <a:cs typeface="Times New Roman" pitchFamily="18" charset="0"/>
              </a:rPr>
              <a:t> are both empty?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35444324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From vague comments to specifications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Roles of a specification: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agrees to rely </a:t>
            </a:r>
            <a:r>
              <a:rPr lang="en-GB" sz="2000" i="1" dirty="0"/>
              <a:t>only</a:t>
            </a:r>
            <a:r>
              <a:rPr lang="en-GB" sz="2000" dirty="0"/>
              <a:t> on information in the description in their use of the part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implementer of the part promises to support everything in the description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otherwise is perfectly at liberty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Sadly, much code lacks a specification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clients often work out what a method/class does in ambiguous cases by running it and depending on the results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leads to bugs and programs with unclear dependencies, reducing simplicity and flexibility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596524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more careful description of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// Check whether “part” appears as a subsequence in “</a:t>
            </a:r>
            <a:r>
              <a:rPr lang="en-GB" sz="1600" b="1" i="1" dirty="0" err="1">
                <a:solidFill>
                  <a:srgbClr val="000000"/>
                </a:solidFill>
                <a:latin typeface="Courier 10 Pitch" pitchFamily="1" charset="0"/>
              </a:rPr>
              <a:t>src</a:t>
            </a: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”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b="1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needs to be given some caveats: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// * src and part cannot be null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* If src is empty list, always returns false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5381724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Recall the sublist example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958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src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(elt.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260214"/>
            <a:ext cx="3644900" cy="20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more careful description of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// Check whether “part” appears as a subsequence in “</a:t>
            </a:r>
            <a:r>
              <a:rPr lang="en-GB" sz="1600" b="1" i="1" dirty="0" err="1">
                <a:solidFill>
                  <a:srgbClr val="000000"/>
                </a:solidFill>
                <a:latin typeface="Courier 10 Pitch" pitchFamily="1" charset="0"/>
              </a:rPr>
              <a:t>src</a:t>
            </a: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”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b="1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needs to be given some caveats: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// * src and part cannot be null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* If src is empty list, always returns false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* Results may be unexpected if partial matches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  can happen right before a real match; e.g.,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  list (1,2,1,3) will not be identified as a </a:t>
            </a:r>
            <a:b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</a:b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  sub sequence of (1,2,1,2,1,3).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or replaced with a more detailed description: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// This method scans the “src” list from beginning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to end, building up a match for “part”, and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  // resetting that match every time that...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3974627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better approach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i="1" dirty="0">
                <a:solidFill>
                  <a:schemeClr val="accent2"/>
                </a:solidFill>
              </a:rPr>
              <a:t>It’s better to simplify than to describe complexity!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Complicated description suggests poor 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rewrite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 to be more sensible, and easier to describe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// Returns true iff there exist sequences A and B (possibly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 // empty) such that </a:t>
            </a:r>
            <a:r>
              <a:rPr lang="en-GB" sz="1600" i="1" dirty="0" err="1">
                <a:solidFill>
                  <a:srgbClr val="000000"/>
                </a:solidFill>
                <a:latin typeface="Courier 10 Pitch" pitchFamily="1" charset="0"/>
              </a:rPr>
              <a:t>src</a:t>
            </a:r>
            <a:r>
              <a:rPr lang="en-GB" sz="1600" i="1" dirty="0">
                <a:solidFill>
                  <a:srgbClr val="000000"/>
                </a:solidFill>
                <a:latin typeface="Courier 10 Pitch" pitchFamily="1" charset="0"/>
              </a:rPr>
              <a:t> = A + part + B, where + means </a:t>
            </a:r>
            <a:r>
              <a:rPr lang="en-GB" sz="1600" i="1" dirty="0" err="1">
                <a:solidFill>
                  <a:srgbClr val="000000"/>
                </a:solidFill>
                <a:latin typeface="Courier 10 Pitch" pitchFamily="1" charset="0"/>
              </a:rPr>
              <a:t>concat</a:t>
            </a:r>
            <a:endParaRPr lang="en-GB" sz="1600" i="1" dirty="0">
              <a:solidFill>
                <a:srgbClr val="000000"/>
              </a:solidFill>
              <a:latin typeface="Courier 10 Pitch" pitchFamily="1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6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Mathematical flavour not always necessary, but avoids ambiguity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“Declarative” style is important: avoids reciting or depending on operational/implementation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28815327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Sneaky fringe benefit of specs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 discipline of writing specifications changes the incentive structure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of coding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rewards code that is easy to describe and </a:t>
            </a:r>
            <a:r>
              <a:rPr lang="en-GB" sz="2000" b="1" dirty="0"/>
              <a:t>understand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punishes code that is hard to describe and </a:t>
            </a:r>
            <a:r>
              <a:rPr lang="en-GB" sz="2000" b="1" dirty="0"/>
              <a:t>understand</a:t>
            </a:r>
            <a:r>
              <a:rPr lang="en-GB" sz="2000" dirty="0"/>
              <a:t> 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(even if it is shorter or easier to write)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find yourself writing complicated specifications, it is an incentive to redesign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, code that does exactly the right thing may be slightly slower than a hack that assumes no partial matches before true matches, but cost of forcing client to understand the details is too high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3610666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437E-2F07-6D4C-ADC9-064B53F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24C9-F18A-7E49-B288-FF22BCB5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released Wednesday</a:t>
            </a:r>
          </a:p>
          <a:p>
            <a:pPr lvl="1"/>
            <a:r>
              <a:rPr lang="en-US" dirty="0"/>
              <a:t>starts and ends with reasoning problems</a:t>
            </a:r>
          </a:p>
          <a:p>
            <a:pPr lvl="1"/>
            <a:r>
              <a:rPr lang="en-US" dirty="0"/>
              <a:t>middle parts are about learning to use the tools</a:t>
            </a:r>
          </a:p>
          <a:p>
            <a:endParaRPr lang="en-US" dirty="0"/>
          </a:p>
          <a:p>
            <a:r>
              <a:rPr lang="en-US" dirty="0"/>
              <a:t>Pushed a small update to the code early Thursday</a:t>
            </a:r>
          </a:p>
          <a:p>
            <a:pPr lvl="1"/>
            <a:r>
              <a:rPr lang="en-US" dirty="0"/>
              <a:t>pull that change as soon as you can</a:t>
            </a:r>
          </a:p>
          <a:p>
            <a:pPr lvl="1"/>
            <a:r>
              <a:rPr lang="en-US" dirty="0"/>
              <a:t>make sure you </a:t>
            </a:r>
            <a:r>
              <a:rPr lang="en-US" i="1" dirty="0"/>
              <a:t>merge </a:t>
            </a:r>
            <a:r>
              <a:rPr lang="en-US" dirty="0"/>
              <a:t>with any changes you made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87AE0-3B18-1549-83EC-94774057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7255E-0636-1540-9D8D-C6CE731F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2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Writing specifications with </a:t>
            </a:r>
            <a:r>
              <a:rPr lang="en-GB" dirty="0" err="1"/>
              <a:t>Javadoc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Sometimes can be daunting; get used to using it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Very important feature of Java (copied by others)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 convention for writing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Method signature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Text description of method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GB" sz="2000" dirty="0"/>
              <a:t>:  description of what gets passed in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description of what gets returned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exceptions that may occur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42307586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Example: Javadoc for 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String.contains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indent="-195843">
              <a:lnSpc>
                <a:spcPct val="97000"/>
              </a:lnSpc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CharSequence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195843"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true if and only if this string contains the specified sequence of char values.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Parameters:</a:t>
            </a:r>
          </a:p>
          <a:p>
            <a:pPr indent="-195843">
              <a:lnSpc>
                <a:spcPct val="94000"/>
              </a:lnSpc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s- the sequence to search for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Returns: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true if this string contains s, false otherwise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Throws: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if s is null</a:t>
            </a:r>
            <a:endParaRPr lang="en-GB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hlinkClick r:id="rId3"/>
            </a:endParaRP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Since:</a:t>
            </a:r>
          </a:p>
          <a:p>
            <a:pPr indent="-195843"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1.5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2708565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CSE 331 specifications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>
                <a:solidFill>
                  <a:srgbClr val="00AE00"/>
                </a:solidFill>
              </a:rPr>
              <a:t>precondition</a:t>
            </a:r>
            <a:r>
              <a:rPr lang="en-GB" sz="2000" dirty="0"/>
              <a:t>: constraints that hold before the method is called (if not, all bets are off)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@requires</a:t>
            </a:r>
            <a:r>
              <a:rPr lang="en-GB" sz="2000" dirty="0"/>
              <a:t>:  spells out any obligations on client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 err="1">
                <a:solidFill>
                  <a:srgbClr val="00AE00"/>
                </a:solidFill>
              </a:rPr>
              <a:t>postcondition</a:t>
            </a:r>
            <a:r>
              <a:rPr lang="en-GB" sz="2000" dirty="0"/>
              <a:t>: constraints that hold after the method is called (if the precondition held)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@modifies</a:t>
            </a:r>
            <a:r>
              <a:rPr lang="en-GB" sz="2000" dirty="0"/>
              <a:t>:  lists objects that may be affected by method; any object not listed is guaranteed to be untouched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@effects</a:t>
            </a:r>
            <a:r>
              <a:rPr lang="en-GB" sz="2000" dirty="0"/>
              <a:t>:  gives guarantees on final state of modified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lists possible exceptions and conditions under which they are thrown (Javadoc uses this too)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describes return value (Javadoc uses this too)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0F39D-A443-B346-BE47-D52CF3C7A3B0}"/>
              </a:ext>
            </a:extLst>
          </p:cNvPr>
          <p:cNvSpPr/>
          <p:nvPr/>
        </p:nvSpPr>
        <p:spPr>
          <a:xfrm>
            <a:off x="5902712" y="209550"/>
            <a:ext cx="2819400" cy="133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Note</a:t>
            </a:r>
            <a:r>
              <a:rPr lang="en-US" sz="1600" dirty="0">
                <a:solidFill>
                  <a:sysClr val="windowText" lastClr="000000"/>
                </a:solidFill>
              </a:rPr>
              <a:t>: these are abbreviated. In your code, it must be </a:t>
            </a:r>
            <a:r>
              <a:rPr lang="en-US" sz="16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6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spec.requires</a:t>
            </a:r>
            <a:r>
              <a:rPr lang="en-US" sz="1600" dirty="0">
                <a:solidFill>
                  <a:sysClr val="windowText" lastClr="000000"/>
                </a:solidFill>
              </a:rPr>
              <a:t>, </a:t>
            </a:r>
            <a:r>
              <a:rPr lang="en-US" sz="16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6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spec.modifies</a:t>
            </a:r>
            <a:r>
              <a:rPr lang="en-US" sz="1600" dirty="0">
                <a:solidFill>
                  <a:sysClr val="windowText" lastClr="000000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711016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44148" cy="4495800"/>
          </a:xfrm>
        </p:spPr>
        <p:txBody>
          <a:bodyPr>
            <a:noAutofit/>
          </a:bodyPr>
          <a:lstStyle/>
          <a:p>
            <a:pPr marL="414726" indent="-414726">
              <a:lnSpc>
                <a:spcPct val="83000"/>
              </a:lnSpc>
              <a:buNone/>
              <a:tabLst>
                <a:tab pos="414726" algn="l"/>
              </a:tabLst>
            </a:pPr>
            <a:r>
              <a:rPr lang="en-US" sz="2000" dirty="0"/>
              <a:t>static </a:t>
            </a:r>
            <a:r>
              <a:rPr lang="en-US" sz="2000" b="1" dirty="0">
                <a:latin typeface="Courier New" pitchFamily="49" charset="0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dirty="0"/>
              <a:t>int </a:t>
            </a:r>
            <a:r>
              <a:rPr lang="en-US" sz="2000" dirty="0" err="1">
                <a:solidFill>
                  <a:schemeClr val="accent2"/>
                </a:solidFill>
              </a:rPr>
              <a:t>changeFirst</a:t>
            </a:r>
            <a:r>
              <a:rPr lang="en-US" sz="2000" dirty="0"/>
              <a:t>(List&lt;T&gt; </a:t>
            </a:r>
            <a:r>
              <a:rPr lang="en-US" sz="2000" dirty="0">
                <a:solidFill>
                  <a:schemeClr val="accent2"/>
                </a:solidFill>
              </a:rPr>
              <a:t>lst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oldelt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newelt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</a:t>
            </a:r>
            <a:r>
              <a:rPr lang="en-US" sz="2000" dirty="0" err="1"/>
              <a:t>lst</a:t>
            </a:r>
            <a:r>
              <a:rPr lang="en-US" sz="2000" dirty="0"/>
              <a:t> is non-null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</a:t>
            </a:r>
            <a:r>
              <a:rPr lang="en-US" sz="2000" dirty="0" err="1"/>
              <a:t>lst</a:t>
            </a:r>
            <a:endParaRPr lang="en-US" sz="20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effects </a:t>
            </a:r>
            <a:r>
              <a:rPr lang="en-US" sz="2000" dirty="0"/>
              <a:t>	change the first occurrence of oldelt in lst to newelt</a:t>
            </a:r>
            <a:br>
              <a:rPr lang="en-US" sz="2000" dirty="0"/>
            </a:br>
            <a:r>
              <a:rPr lang="en-US" sz="2000" dirty="0"/>
              <a:t> 		(making no other changes to </a:t>
            </a:r>
            <a:r>
              <a:rPr lang="en-US" sz="2000" dirty="0" err="1"/>
              <a:t>lst</a:t>
            </a:r>
            <a:r>
              <a:rPr lang="en-US" sz="2000" dirty="0"/>
              <a:t>)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the position of the element in lst that was </a:t>
            </a:r>
            <a:r>
              <a:rPr lang="en-US" sz="2000" dirty="0" err="1"/>
              <a:t>oldelt</a:t>
            </a:r>
            <a:r>
              <a:rPr lang="en-US" sz="2000" dirty="0"/>
              <a:t> and</a:t>
            </a:r>
            <a:br>
              <a:rPr lang="en-US" sz="2000" dirty="0"/>
            </a:br>
            <a:r>
              <a:rPr lang="en-US" sz="2000" dirty="0"/>
              <a:t>		is now </a:t>
            </a:r>
            <a:r>
              <a:rPr lang="en-US" sz="2000" dirty="0" err="1"/>
              <a:t>newelt</a:t>
            </a:r>
            <a:r>
              <a:rPr lang="en-US" sz="2000" dirty="0"/>
              <a:t> or -1 if not in </a:t>
            </a:r>
            <a:r>
              <a:rPr lang="en-US" sz="2000" dirty="0" err="1"/>
              <a:t>oldelt</a:t>
            </a:r>
            <a:br>
              <a:rPr lang="en-US" sz="2000" dirty="0"/>
            </a:br>
            <a:endParaRPr lang="en-US" sz="4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endParaRPr lang="en-US" sz="2000" b="1" i="1" dirty="0">
              <a:solidFill>
                <a:srgbClr val="800080"/>
              </a:solidFill>
              <a:latin typeface="Courier New" pitchFamily="49" charset="0"/>
            </a:endParaRP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static 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changeFirst</a:t>
            </a:r>
            <a:r>
              <a:rPr lang="en-US" sz="2000" b="1" dirty="0">
                <a:latin typeface="Courier New" pitchFamily="49" charset="0"/>
              </a:rPr>
              <a:t>(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List&lt;T&gt;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, 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oldelt</a:t>
            </a:r>
            <a:r>
              <a:rPr lang="en-US" sz="2000" b="1" dirty="0">
                <a:latin typeface="Courier New" pitchFamily="49" charset="0"/>
              </a:rPr>
              <a:t>, T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	int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0;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for (T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curr</a:t>
            </a:r>
            <a:r>
              <a:rPr lang="en-US" sz="2000" b="1" dirty="0">
                <a:latin typeface="Courier New" pitchFamily="49" charset="0"/>
              </a:rPr>
              <a:t> : lst)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if (curr == oldelt)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</a:t>
            </a:r>
            <a:r>
              <a:rPr lang="en-US" sz="2000" b="1" dirty="0" err="1">
                <a:latin typeface="Courier New" pitchFamily="49" charset="0"/>
              </a:rPr>
              <a:t>lst.set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, i);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return i;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}</a:t>
            </a:r>
          </a:p>
          <a:p>
            <a:pPr marL="1244178" lvl="1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i + 1;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}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return -1;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3581400"/>
            <a:ext cx="89149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9776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  <a:buNone/>
            </a:pPr>
            <a:r>
              <a:rPr lang="en-US" sz="2000" dirty="0"/>
              <a:t>static </a:t>
            </a:r>
            <a:r>
              <a:rPr lang="sv-SE" sz="2000" dirty="0"/>
              <a:t>List&lt;Integer&gt; </a:t>
            </a:r>
            <a:r>
              <a:rPr lang="sv-SE" sz="2000" dirty="0">
                <a:solidFill>
                  <a:schemeClr val="accent2"/>
                </a:solidFill>
              </a:rPr>
              <a:t>zipSum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</a:t>
            </a:r>
          </a:p>
          <a:p>
            <a:pPr>
              <a:lnSpc>
                <a:spcPct val="83000"/>
              </a:lnSpc>
              <a:buNone/>
            </a:pPr>
            <a:r>
              <a:rPr lang="en-US" sz="2000" dirty="0"/>
              <a:t> 	</a:t>
            </a:r>
            <a:r>
              <a:rPr lang="en-US" sz="2000" dirty="0">
                <a:solidFill>
                  <a:schemeClr val="accent2"/>
                </a:solidFill>
              </a:rPr>
              <a:t>  requires </a:t>
            </a:r>
            <a:r>
              <a:rPr lang="en-US" sz="2000" dirty="0"/>
              <a:t>	lst1 and lst2 are non-null.</a:t>
            </a:r>
            <a:br>
              <a:rPr lang="en-US" sz="2000" dirty="0"/>
            </a:br>
            <a:r>
              <a:rPr lang="en-US" sz="2000" dirty="0"/>
              <a:t>		lst1 and lst2 are the same size.</a:t>
            </a:r>
          </a:p>
          <a:p>
            <a:pPr>
              <a:lnSpc>
                <a:spcPct val="83000"/>
              </a:lnSpc>
              <a:buNone/>
            </a:pPr>
            <a:r>
              <a:rPr lang="en-US" sz="800" dirty="0"/>
              <a:t>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none	(or leave these off)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none</a:t>
            </a:r>
          </a:p>
          <a:p>
            <a:pPr>
              <a:lnSpc>
                <a:spcPct val="83000"/>
              </a:lnSpc>
              <a:buNone/>
            </a:pPr>
            <a:br>
              <a:rPr lang="en-US" sz="8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a list of same size where the ith element is 		 	the sum of the ith elements of lst1 and lst2</a:t>
            </a:r>
            <a:br>
              <a:rPr lang="en-US" sz="2000" dirty="0"/>
            </a:br>
            <a:endParaRPr lang="en-US" sz="2000" b="1" dirty="0">
              <a:solidFill>
                <a:srgbClr val="80008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80008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List&lt;Integer&gt;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zipSum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res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>
                <a:latin typeface="Courier New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ArrayList&lt;Integer&gt;();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res.add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(lst1.get(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+ lst2.get(i));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}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2000" b="1" dirty="0"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res;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229032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2401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</a:t>
            </a:r>
            <a:r>
              <a:rPr lang="sv-SE" sz="2000" dirty="0" err="1"/>
              <a:t>void</a:t>
            </a:r>
            <a:r>
              <a:rPr lang="sv-SE" sz="2000" dirty="0"/>
              <a:t> </a:t>
            </a:r>
            <a:r>
              <a:rPr lang="sv-SE" sz="2000" dirty="0" err="1">
                <a:solidFill>
                  <a:schemeClr val="accent2"/>
                </a:solidFill>
              </a:rPr>
              <a:t>listAdd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	 </a:t>
            </a:r>
          </a:p>
          <a:p>
            <a:pPr>
              <a:lnSpc>
                <a:spcPct val="113000"/>
              </a:lnSpc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lst1 and lst2 are non-null.</a:t>
            </a:r>
            <a:br>
              <a:rPr lang="en-US" sz="2000" dirty="0"/>
            </a:br>
            <a:r>
              <a:rPr lang="en-US" sz="2000" dirty="0"/>
              <a:t>		lst1 and lst2 are the same size. </a:t>
            </a:r>
          </a:p>
          <a:p>
            <a:pPr>
              <a:lnSpc>
                <a:spcPct val="113000"/>
              </a:lnSpc>
              <a:buNone/>
            </a:pPr>
            <a:br>
              <a:rPr lang="en-US" sz="8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lst1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ith element of lst2 is added to the ith element of lst1 </a:t>
            </a:r>
          </a:p>
          <a:p>
            <a:pPr>
              <a:lnSpc>
                <a:spcPct val="113000"/>
              </a:lnSpc>
              <a:buNone/>
            </a:pPr>
            <a:br>
              <a:rPr lang="en-US" sz="8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/>
              <a:t> 	none	(or leave this off)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void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listAdd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lst1.set(i, lst1.get(i) + lst2.get(i));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41910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2361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Should requires clause be checked?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Preconditions are common in ordinary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 public libraries, necessary to deal with all possible inputs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the client calls a method without meeting the precondition, the code is free to do </a:t>
            </a:r>
            <a:r>
              <a:rPr lang="en-GB" sz="2000" i="1" dirty="0"/>
              <a:t>anything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including pass corrupted data back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 is a good idea to </a:t>
            </a:r>
            <a:r>
              <a:rPr lang="en-GB" sz="2000" i="1" dirty="0">
                <a:solidFill>
                  <a:schemeClr val="accent2"/>
                </a:solidFill>
              </a:rPr>
              <a:t>fail fast</a:t>
            </a:r>
            <a:r>
              <a:rPr lang="en-GB" sz="2000" dirty="0"/>
              <a:t>: to provide an immediate error, rather than permitting mysterious bad behavior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Rule of thumb: Check if cheap to do so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Example: number has to be positive </a:t>
            </a:r>
            <a:r>
              <a:rPr lang="en-GB" sz="2000" dirty="0">
                <a:sym typeface="Wingdings" pitchFamily="2" charset="2"/>
              </a:rPr>
              <a:t> check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Example: list has to be sorted </a:t>
            </a:r>
            <a:r>
              <a:rPr lang="en-GB" sz="2000" dirty="0">
                <a:sym typeface="Wingdings" pitchFamily="2" charset="2"/>
              </a:rPr>
              <a:t> skip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Be judicious if private / only called from your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609982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Comparing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Occasionally, we need to compare different specification: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comparing potential specifications of a new class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comparing new version of a specification with old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recall: most work is making changes to existing code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that, we often consider </a:t>
            </a:r>
            <a:r>
              <a:rPr lang="en-GB" sz="2000" i="1" dirty="0"/>
              <a:t>stronger </a:t>
            </a:r>
            <a:r>
              <a:rPr lang="en-GB" sz="2000" dirty="0"/>
              <a:t>and </a:t>
            </a:r>
            <a:r>
              <a:rPr lang="en-GB" sz="2000" i="1" dirty="0"/>
              <a:t>weaker</a:t>
            </a:r>
            <a:r>
              <a:rPr lang="en-GB" sz="2000" dirty="0"/>
              <a:t> specifications...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2385779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/>
              <a:t>Satisfaction of a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Let M be an implementation and S a specification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i="1" dirty="0">
                <a:solidFill>
                  <a:schemeClr val="accent2"/>
                </a:solidFill>
              </a:rPr>
              <a:t>M satisfies 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if and only if</a:t>
            </a:r>
          </a:p>
          <a:p>
            <a:pPr lvl="1"/>
            <a:r>
              <a:rPr lang="en-US" sz="2000" dirty="0"/>
              <a:t>for every input allowed by the spec precondition,</a:t>
            </a:r>
            <a:br>
              <a:rPr lang="en-US" sz="2000" dirty="0"/>
            </a:br>
            <a:r>
              <a:rPr lang="en-US" sz="2000" dirty="0"/>
              <a:t>M produces an output allowed by the spec postcondition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M does not satisfy S, either M or S (or both!) could be “wrong”</a:t>
            </a:r>
          </a:p>
          <a:p>
            <a:pPr lvl="1"/>
            <a:r>
              <a:rPr lang="en-US" sz="2000" i="1" dirty="0"/>
              <a:t>“one person’s feature is another person’s bug.”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9186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Stronger vs Weaker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2578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/>
              <a:t>Definition 1</a:t>
            </a:r>
            <a:r>
              <a:rPr lang="en-GB" sz="2000" dirty="0"/>
              <a:t>: specification S</a:t>
            </a:r>
            <a:r>
              <a:rPr lang="en-GB" sz="2000" baseline="-33000" dirty="0"/>
              <a:t>2</a:t>
            </a:r>
            <a:r>
              <a:rPr lang="en-GB" sz="2000" dirty="0"/>
              <a:t> is stronger than S</a:t>
            </a:r>
            <a:r>
              <a:rPr lang="en-GB" sz="2000" baseline="-33000" dirty="0"/>
              <a:t>1</a:t>
            </a:r>
            <a:r>
              <a:rPr lang="en-GB" sz="2000" dirty="0"/>
              <a:t> </a:t>
            </a:r>
            <a:r>
              <a:rPr lang="en-GB" sz="2000" dirty="0" err="1"/>
              <a:t>iff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any implementation M:	M satisfies S</a:t>
            </a:r>
            <a:r>
              <a:rPr lang="en-GB" sz="2000" baseline="-33000" dirty="0"/>
              <a:t>2</a:t>
            </a:r>
            <a:r>
              <a:rPr lang="en-GB" sz="2000" dirty="0"/>
              <a:t> =&gt; M satisfies S</a:t>
            </a:r>
            <a:r>
              <a:rPr lang="en-GB" sz="2000" baseline="-33000" dirty="0"/>
              <a:t>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i.e., S</a:t>
            </a:r>
            <a:r>
              <a:rPr lang="en-GB" sz="2000" baseline="-25000" dirty="0"/>
              <a:t>2</a:t>
            </a:r>
            <a:r>
              <a:rPr lang="en-GB" sz="2000" dirty="0"/>
              <a:t> is harder to satisfy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Two specifications may be </a:t>
            </a:r>
            <a:r>
              <a:rPr lang="en-GB" sz="2000" i="1" dirty="0"/>
              <a:t>incomparable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we are usually choosing between stronger vs weaker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87777" y="3279626"/>
            <a:ext cx="1905000" cy="1209115"/>
            <a:chOff x="5325036" y="2386854"/>
            <a:chExt cx="2353235" cy="1391770"/>
          </a:xfrm>
        </p:grpSpPr>
        <p:sp>
          <p:nvSpPr>
            <p:cNvPr id="7" name="Oval 6"/>
            <p:cNvSpPr/>
            <p:nvPr/>
          </p:nvSpPr>
          <p:spPr>
            <a:xfrm>
              <a:off x="5325036" y="2386854"/>
              <a:ext cx="2353235" cy="139177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79142" y="2623297"/>
              <a:ext cx="869576" cy="91888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43754" y="2821927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S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8924" y="2821927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S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24400" y="3657600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(satisfying </a:t>
            </a:r>
            <a:r>
              <a:rPr lang="en-US" sz="1600" b="1" dirty="0">
                <a:latin typeface="+mn-lt"/>
              </a:rPr>
              <a:t>implementations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67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our code to be: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</a:t>
            </a:r>
          </a:p>
          <a:p>
            <a:pPr marL="857250" lvl="1" indent="-457200"/>
            <a:r>
              <a:rPr lang="en-US" dirty="0"/>
              <a:t>everything else is secondary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Easy to change</a:t>
            </a:r>
          </a:p>
          <a:p>
            <a:pPr marL="857250" lvl="1" indent="-457200"/>
            <a:r>
              <a:rPr lang="en-US" dirty="0"/>
              <a:t>most code written is changing existing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Easy to understand</a:t>
            </a:r>
          </a:p>
          <a:p>
            <a:pPr marL="857250" lvl="1" indent="-457200"/>
            <a:r>
              <a:rPr lang="en-US" dirty="0"/>
              <a:t>corollary of previous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Easy to scale</a:t>
            </a:r>
          </a:p>
          <a:p>
            <a:pPr marL="857250" lvl="1" indent="-457200"/>
            <a:r>
              <a:rPr lang="en-US" dirty="0"/>
              <a:t>modular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CSE 331 </a:t>
            </a:r>
            <a:r>
              <a:rPr lang="en-US" dirty="0"/>
              <a:t>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9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Stronger vs Weaker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2000" dirty="0"/>
              <a:t>An implementation satisfying a stronger specification can be </a:t>
            </a:r>
            <a:r>
              <a:rPr lang="en-US" sz="2000" b="1" dirty="0"/>
              <a:t>used anywhere</a:t>
            </a:r>
            <a:r>
              <a:rPr lang="en-US" sz="2000" dirty="0"/>
              <a:t> that a weaker specification is required</a:t>
            </a:r>
          </a:p>
          <a:p>
            <a:pPr marL="742950" lvl="2" indent="-342900">
              <a:lnSpc>
                <a:spcPct val="90000"/>
              </a:lnSpc>
              <a:buFont typeface=".AppleSystemUIFont" charset="-120"/>
              <a:buChar char="-"/>
            </a:pPr>
            <a:r>
              <a:rPr lang="en-US" sz="2000" dirty="0"/>
              <a:t>can </a:t>
            </a:r>
            <a:r>
              <a:rPr lang="en-US" sz="2000" b="1" dirty="0"/>
              <a:t>use</a:t>
            </a:r>
            <a:r>
              <a:rPr lang="en-US" sz="2000" dirty="0"/>
              <a:t> a method satisfying </a:t>
            </a:r>
            <a:r>
              <a:rPr lang="en-US" sz="2000" b="1" dirty="0">
                <a:solidFill>
                  <a:srgbClr val="443B80"/>
                </a:solidFill>
                <a:ea typeface="Courier" charset="0"/>
                <a:cs typeface="Courier" charset="0"/>
              </a:rPr>
              <a:t>S</a:t>
            </a:r>
            <a:r>
              <a:rPr lang="en-US" sz="2000" b="1" baseline="-25000" dirty="0">
                <a:solidFill>
                  <a:srgbClr val="443B80"/>
                </a:solidFill>
                <a:ea typeface="Courier" charset="0"/>
                <a:cs typeface="Courier" charset="0"/>
              </a:rPr>
              <a:t>2</a:t>
            </a:r>
            <a:r>
              <a:rPr lang="en-US" sz="2000" dirty="0"/>
              <a:t> anywhere </a:t>
            </a:r>
            <a:r>
              <a:rPr lang="en-US" sz="2000" b="1" dirty="0">
                <a:solidFill>
                  <a:srgbClr val="443B80"/>
                </a:solidFill>
                <a:ea typeface="Courier" charset="0"/>
                <a:cs typeface="Courier" charset="0"/>
              </a:rPr>
              <a:t>S</a:t>
            </a:r>
            <a:r>
              <a:rPr lang="en-US" sz="2000" b="1" baseline="-25000" dirty="0">
                <a:solidFill>
                  <a:srgbClr val="443B80"/>
                </a:solidFill>
                <a:ea typeface="Courier" charset="0"/>
                <a:cs typeface="Courier" charset="0"/>
              </a:rPr>
              <a:t>1</a:t>
            </a:r>
            <a:r>
              <a:rPr lang="en-US" sz="2000" dirty="0"/>
              <a:t> is expected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Making changes to a specification...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changing from </a:t>
            </a:r>
            <a:r>
              <a:rPr lang="en-US" sz="2000" b="1" dirty="0">
                <a:solidFill>
                  <a:srgbClr val="443B80"/>
                </a:solidFill>
                <a:ea typeface="Courier" charset="0"/>
                <a:cs typeface="Courier" charset="0"/>
              </a:rPr>
              <a:t>S</a:t>
            </a:r>
            <a:r>
              <a:rPr lang="en-US" sz="2000" b="1" baseline="-25000" dirty="0">
                <a:solidFill>
                  <a:srgbClr val="443B80"/>
                </a:solidFill>
                <a:ea typeface="Courier" charset="0"/>
                <a:cs typeface="Courier" charset="0"/>
              </a:rPr>
              <a:t>2</a:t>
            </a:r>
            <a:r>
              <a:rPr lang="en-GB" sz="2000" dirty="0"/>
              <a:t> to </a:t>
            </a:r>
            <a:r>
              <a:rPr lang="en-US" sz="2000" b="1" dirty="0">
                <a:solidFill>
                  <a:srgbClr val="443B80"/>
                </a:solidFill>
                <a:ea typeface="Courier" charset="0"/>
                <a:cs typeface="Courier" charset="0"/>
              </a:rPr>
              <a:t>S</a:t>
            </a:r>
            <a:r>
              <a:rPr lang="en-US" sz="2000" b="1" baseline="-25000" dirty="0">
                <a:solidFill>
                  <a:srgbClr val="443B80"/>
                </a:solidFill>
                <a:ea typeface="Courier" charset="0"/>
                <a:cs typeface="Courier" charset="0"/>
              </a:rPr>
              <a:t>1</a:t>
            </a:r>
            <a:r>
              <a:rPr lang="en-GB" sz="2000" dirty="0"/>
              <a:t> should not break implementation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but it could break clients!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changing from </a:t>
            </a:r>
            <a:r>
              <a:rPr lang="en-US" sz="2000" b="1" dirty="0">
                <a:solidFill>
                  <a:srgbClr val="443B80"/>
                </a:solidFill>
                <a:ea typeface="Courier" charset="0"/>
                <a:cs typeface="Courier" charset="0"/>
              </a:rPr>
              <a:t>S</a:t>
            </a:r>
            <a:r>
              <a:rPr lang="en-US" sz="2000" b="1" baseline="-25000" dirty="0">
                <a:solidFill>
                  <a:srgbClr val="443B80"/>
                </a:solidFill>
                <a:ea typeface="Courier" charset="0"/>
                <a:cs typeface="Courier" charset="0"/>
              </a:rPr>
              <a:t>1</a:t>
            </a:r>
            <a:r>
              <a:rPr lang="en-GB" sz="2000" dirty="0"/>
              <a:t> to </a:t>
            </a:r>
            <a:r>
              <a:rPr lang="en-US" sz="2000" b="1" dirty="0">
                <a:solidFill>
                  <a:srgbClr val="443B80"/>
                </a:solidFill>
                <a:ea typeface="Courier" charset="0"/>
                <a:cs typeface="Courier" charset="0"/>
              </a:rPr>
              <a:t>S</a:t>
            </a:r>
            <a:r>
              <a:rPr lang="en-US" sz="2000" b="1" baseline="-25000" dirty="0">
                <a:solidFill>
                  <a:srgbClr val="443B80"/>
                </a:solidFill>
                <a:ea typeface="Courier" charset="0"/>
                <a:cs typeface="Courier" charset="0"/>
              </a:rPr>
              <a:t>2</a:t>
            </a:r>
            <a:r>
              <a:rPr lang="en-GB" sz="2000" dirty="0"/>
              <a:t> should not break clients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but it could break implementation</a:t>
            </a:r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C41A97-C094-B846-89A5-BAF7B3671EE5}"/>
              </a:ext>
            </a:extLst>
          </p:cNvPr>
          <p:cNvGrpSpPr/>
          <p:nvPr/>
        </p:nvGrpSpPr>
        <p:grpSpPr>
          <a:xfrm>
            <a:off x="2590800" y="2905685"/>
            <a:ext cx="1905000" cy="1209115"/>
            <a:chOff x="5325036" y="2386854"/>
            <a:chExt cx="2353235" cy="13917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0AF65-AA7E-8C46-9CAD-9ED5E6D05FED}"/>
                </a:ext>
              </a:extLst>
            </p:cNvPr>
            <p:cNvSpPr/>
            <p:nvPr/>
          </p:nvSpPr>
          <p:spPr>
            <a:xfrm>
              <a:off x="5325036" y="2386854"/>
              <a:ext cx="2353235" cy="139177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FC0915-12FC-9C44-8659-124798C96EEF}"/>
                </a:ext>
              </a:extLst>
            </p:cNvPr>
            <p:cNvSpPr/>
            <p:nvPr/>
          </p:nvSpPr>
          <p:spPr>
            <a:xfrm>
              <a:off x="5679142" y="2623297"/>
              <a:ext cx="869576" cy="91888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9745F9-0319-F44B-9C08-4DB5BC81E3D1}"/>
                </a:ext>
              </a:extLst>
            </p:cNvPr>
            <p:cNvSpPr/>
            <p:nvPr/>
          </p:nvSpPr>
          <p:spPr>
            <a:xfrm>
              <a:off x="5843754" y="2821927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S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48334F-CCE1-2F4D-AF20-5F11FB13C81E}"/>
                </a:ext>
              </a:extLst>
            </p:cNvPr>
            <p:cNvSpPr/>
            <p:nvPr/>
          </p:nvSpPr>
          <p:spPr>
            <a:xfrm>
              <a:off x="6788924" y="2821927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S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Stronger vs Weaker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2578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/>
              <a:t>Definition 2</a:t>
            </a:r>
            <a:r>
              <a:rPr lang="en-GB" sz="2000" dirty="0"/>
              <a:t>: specification </a:t>
            </a:r>
            <a:r>
              <a:rPr lang="en-GB" sz="2000" b="1" dirty="0">
                <a:solidFill>
                  <a:srgbClr val="7030A0"/>
                </a:solidFill>
              </a:rPr>
              <a:t>S</a:t>
            </a:r>
            <a:r>
              <a:rPr lang="en-GB" sz="2000" b="1" baseline="-33000" dirty="0">
                <a:solidFill>
                  <a:srgbClr val="7030A0"/>
                </a:solidFill>
              </a:rPr>
              <a:t>2</a:t>
            </a:r>
            <a:r>
              <a:rPr lang="en-GB" sz="2000" dirty="0"/>
              <a:t> is stronger than </a:t>
            </a:r>
            <a:r>
              <a:rPr lang="en-GB" sz="2000" b="1" dirty="0">
                <a:solidFill>
                  <a:srgbClr val="31946A"/>
                </a:solidFill>
              </a:rPr>
              <a:t>S</a:t>
            </a:r>
            <a:r>
              <a:rPr lang="en-GB" sz="2000" b="1" baseline="-33000" dirty="0">
                <a:solidFill>
                  <a:srgbClr val="31946A"/>
                </a:solidFill>
              </a:rPr>
              <a:t>1</a:t>
            </a:r>
            <a:r>
              <a:rPr lang="en-GB" sz="2000" dirty="0"/>
              <a:t> iff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precondition of </a:t>
            </a:r>
            <a:r>
              <a:rPr lang="en-GB" sz="2000" b="1" dirty="0">
                <a:solidFill>
                  <a:srgbClr val="7030A0"/>
                </a:solidFill>
              </a:rPr>
              <a:t>S</a:t>
            </a:r>
            <a:r>
              <a:rPr lang="en-GB" sz="2000" b="1" baseline="-25000" dirty="0">
                <a:solidFill>
                  <a:srgbClr val="7030A0"/>
                </a:solidFill>
              </a:rPr>
              <a:t>2</a:t>
            </a:r>
            <a:r>
              <a:rPr lang="en-GB" sz="2000" dirty="0"/>
              <a:t> is weaker than that of </a:t>
            </a:r>
            <a:r>
              <a:rPr lang="en-GB" sz="2000" b="1" dirty="0">
                <a:solidFill>
                  <a:srgbClr val="31946A"/>
                </a:solidFill>
              </a:rPr>
              <a:t>S</a:t>
            </a:r>
            <a:r>
              <a:rPr lang="en-GB" sz="2000" b="1" baseline="-25000" dirty="0">
                <a:solidFill>
                  <a:srgbClr val="31946A"/>
                </a:solidFill>
              </a:rPr>
              <a:t>1</a:t>
            </a:r>
            <a:endParaRPr lang="en-GB" sz="2000" b="1" dirty="0">
              <a:solidFill>
                <a:srgbClr val="31946A"/>
              </a:solidFill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postcondition of </a:t>
            </a:r>
            <a:r>
              <a:rPr lang="en-GB" sz="2000" b="1" dirty="0">
                <a:solidFill>
                  <a:srgbClr val="7030A0"/>
                </a:solidFill>
              </a:rPr>
              <a:t>S</a:t>
            </a:r>
            <a:r>
              <a:rPr lang="en-GB" sz="2000" b="1" baseline="-25000" dirty="0">
                <a:solidFill>
                  <a:srgbClr val="7030A0"/>
                </a:solidFill>
              </a:rPr>
              <a:t>2</a:t>
            </a:r>
            <a:r>
              <a:rPr lang="en-GB" sz="2000" dirty="0"/>
              <a:t> is stronger than that of </a:t>
            </a:r>
            <a:r>
              <a:rPr lang="en-GB" sz="2000" b="1" dirty="0">
                <a:solidFill>
                  <a:srgbClr val="31946A"/>
                </a:solidFill>
              </a:rPr>
              <a:t>S</a:t>
            </a:r>
            <a:r>
              <a:rPr lang="en-GB" sz="2000" b="1" baseline="-25000" dirty="0">
                <a:solidFill>
                  <a:srgbClr val="31946A"/>
                </a:solidFill>
              </a:rPr>
              <a:t>1</a:t>
            </a:r>
            <a:br>
              <a:rPr lang="en-GB" sz="2000" dirty="0"/>
            </a:br>
            <a:r>
              <a:rPr lang="en-GB" sz="2000" dirty="0"/>
              <a:t>	(on all inputs allowed by both)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A </a:t>
            </a:r>
            <a:r>
              <a:rPr lang="en-GB" sz="2000" b="1" dirty="0"/>
              <a:t>stronger</a:t>
            </a:r>
            <a:r>
              <a:rPr lang="en-GB" sz="2000" dirty="0"/>
              <a:t> specification: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is harder to satisfy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gives more guarantees to the client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A </a:t>
            </a:r>
            <a:r>
              <a:rPr lang="en-GB" sz="2000" b="1" dirty="0"/>
              <a:t>weaker</a:t>
            </a:r>
            <a:r>
              <a:rPr lang="en-GB" sz="2000" dirty="0"/>
              <a:t> specification: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is easier to satisfy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gives more freedom to the implementer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1CF7F4-0F75-E944-8E7E-FF8E316056CD}"/>
              </a:ext>
            </a:extLst>
          </p:cNvPr>
          <p:cNvGrpSpPr/>
          <p:nvPr/>
        </p:nvGrpSpPr>
        <p:grpSpPr>
          <a:xfrm>
            <a:off x="6553200" y="4218214"/>
            <a:ext cx="1905000" cy="1209115"/>
            <a:chOff x="5325036" y="2386854"/>
            <a:chExt cx="2353235" cy="13917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7ED686-A7F4-2240-82CC-DAA659F8D49A}"/>
                </a:ext>
              </a:extLst>
            </p:cNvPr>
            <p:cNvSpPr/>
            <p:nvPr/>
          </p:nvSpPr>
          <p:spPr>
            <a:xfrm>
              <a:off x="5325036" y="2386854"/>
              <a:ext cx="2353235" cy="139177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9B5D61-70FE-E244-A413-99C98F710195}"/>
                </a:ext>
              </a:extLst>
            </p:cNvPr>
            <p:cNvSpPr/>
            <p:nvPr/>
          </p:nvSpPr>
          <p:spPr>
            <a:xfrm>
              <a:off x="5679142" y="2623297"/>
              <a:ext cx="869576" cy="91888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A1ECD-E8D8-7148-82F9-59383F3EA210}"/>
                </a:ext>
              </a:extLst>
            </p:cNvPr>
            <p:cNvSpPr/>
            <p:nvPr/>
          </p:nvSpPr>
          <p:spPr>
            <a:xfrm>
              <a:off x="5833966" y="2806139"/>
              <a:ext cx="663757" cy="53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BE2184-224B-4B4D-ADC4-27F6E62EA09E}"/>
                </a:ext>
              </a:extLst>
            </p:cNvPr>
            <p:cNvSpPr/>
            <p:nvPr/>
          </p:nvSpPr>
          <p:spPr>
            <a:xfrm>
              <a:off x="6781616" y="2806137"/>
              <a:ext cx="663757" cy="53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Q</a:t>
              </a:r>
              <a:r>
                <a:rPr lang="en-US" b="1" baseline="-25000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solidFill>
                  <a:srgbClr val="31946A"/>
                </a:solidFill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F4177-00C9-A54D-92BB-70874AB99BA5}"/>
              </a:ext>
            </a:extLst>
          </p:cNvPr>
          <p:cNvGrpSpPr/>
          <p:nvPr/>
        </p:nvGrpSpPr>
        <p:grpSpPr>
          <a:xfrm>
            <a:off x="6591300" y="2775188"/>
            <a:ext cx="1905000" cy="1209115"/>
            <a:chOff x="5372099" y="2293030"/>
            <a:chExt cx="2353235" cy="13917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5D0FD5-DC12-6F49-BFEE-07C34FE16118}"/>
                </a:ext>
              </a:extLst>
            </p:cNvPr>
            <p:cNvSpPr/>
            <p:nvPr/>
          </p:nvSpPr>
          <p:spPr>
            <a:xfrm>
              <a:off x="5372099" y="2293030"/>
              <a:ext cx="2353235" cy="139177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26C1BB-4B37-C149-87A6-7B128E329EF2}"/>
                </a:ext>
              </a:extLst>
            </p:cNvPr>
            <p:cNvSpPr/>
            <p:nvPr/>
          </p:nvSpPr>
          <p:spPr>
            <a:xfrm>
              <a:off x="5670546" y="2529475"/>
              <a:ext cx="869577" cy="91888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F96869-75C9-8A4B-AF25-63DDA6A9F758}"/>
                </a:ext>
              </a:extLst>
            </p:cNvPr>
            <p:cNvSpPr/>
            <p:nvPr/>
          </p:nvSpPr>
          <p:spPr>
            <a:xfrm>
              <a:off x="6762028" y="2721395"/>
              <a:ext cx="622173" cy="53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P</a:t>
              </a:r>
              <a:r>
                <a:rPr lang="en-US" b="1" baseline="-25000" dirty="0">
                  <a:solidFill>
                    <a:srgbClr val="443B80"/>
                  </a:solidFill>
                  <a:latin typeface="+mn-lt"/>
                  <a:ea typeface="Courier" charset="0"/>
                  <a:cs typeface="Courier" charset="0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0A6376-9950-3E46-B426-5C5D83E88720}"/>
                </a:ext>
              </a:extLst>
            </p:cNvPr>
            <p:cNvSpPr/>
            <p:nvPr/>
          </p:nvSpPr>
          <p:spPr>
            <a:xfrm>
              <a:off x="5802841" y="2721397"/>
              <a:ext cx="622173" cy="53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P</a:t>
              </a:r>
              <a:r>
                <a:rPr lang="en-US" b="1" baseline="-25000" dirty="0">
                  <a:solidFill>
                    <a:srgbClr val="31946A"/>
                  </a:solidFill>
                  <a:latin typeface="+mn-lt"/>
                  <a:ea typeface="Courier" charset="0"/>
                  <a:cs typeface="Courier" charset="0"/>
                </a:rPr>
                <a:t>1</a:t>
              </a:r>
              <a:endParaRPr lang="en-US" baseline="-25000" dirty="0">
                <a:solidFill>
                  <a:srgbClr val="31946A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561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1 (stronger postcondition)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a[i]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B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i="1" dirty="0"/>
              <a:t>smallest</a:t>
            </a:r>
            <a:r>
              <a:rPr lang="en-GB" sz="2000" dirty="0"/>
              <a:t>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E1AD5-F151-9848-AF9D-000FC14B9425}"/>
              </a:ext>
            </a:extLst>
          </p:cNvPr>
          <p:cNvSpPr txBox="1"/>
          <p:nvPr/>
        </p:nvSpPr>
        <p:spPr>
          <a:xfrm>
            <a:off x="6295768" y="3648045"/>
            <a:ext cx="23475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Which is stronger?</a:t>
            </a:r>
          </a:p>
        </p:txBody>
      </p:sp>
    </p:spTree>
    <p:extLst>
      <p:ext uri="{BB962C8B-B14F-4D97-AF65-F5344CB8AC3E}">
        <p14:creationId xmlns:p14="http://schemas.microsoft.com/office/powerpoint/2010/main" val="28143836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2 (weaker precondition)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2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10 Pitch" pitchFamily="1" charset="0"/>
                <a:ea typeface="Courier 10 Pitch" pitchFamily="1" charset="0"/>
                <a:cs typeface="Courier 10 Pitch" pitchFamily="1" charset="0"/>
              </a:rPr>
              <a:t>  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  <a:endParaRPr lang="en-GB" sz="2000" dirty="0">
              <a:solidFill>
                <a:srgbClr val="000000"/>
              </a:solidFill>
              <a:latin typeface="Courier 10 Pitch" pitchFamily="1" charset="0"/>
              <a:ea typeface="Courier 10 Pitch" pitchFamily="1" charset="0"/>
              <a:cs typeface="Courier 10 Pitch" pitchFamily="1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2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GB" sz="2200" dirty="0"/>
              <a:t>, or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GB" sz="2200" dirty="0"/>
              <a:t> if value is not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0F874-6165-B442-B4E3-30142DAACEF5}"/>
              </a:ext>
            </a:extLst>
          </p:cNvPr>
          <p:cNvSpPr txBox="1"/>
          <p:nvPr/>
        </p:nvSpPr>
        <p:spPr>
          <a:xfrm>
            <a:off x="6295768" y="3648045"/>
            <a:ext cx="23475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Which is stronger?</a:t>
            </a:r>
          </a:p>
        </p:txBody>
      </p:sp>
    </p:spTree>
    <p:extLst>
      <p:ext uri="{BB962C8B-B14F-4D97-AF65-F5344CB8AC3E}">
        <p14:creationId xmlns:p14="http://schemas.microsoft.com/office/powerpoint/2010/main" val="40897822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10 Pitch" pitchFamily="1" charset="0"/>
                <a:ea typeface="Courier 10 Pitch" pitchFamily="1" charset="0"/>
                <a:cs typeface="Courier 10 Pitch" pitchFamily="1" charset="0"/>
              </a:rPr>
              <a:t>  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  <a:endParaRPr lang="en-GB" sz="2000" dirty="0">
              <a:solidFill>
                <a:srgbClr val="000000"/>
              </a:solidFill>
              <a:latin typeface="Courier 10 Pitch" pitchFamily="1" charset="0"/>
              <a:ea typeface="Courier 10 Pitch" pitchFamily="1" charset="0"/>
              <a:cs typeface="Courier 10 Pitch" pitchFamily="1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B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i="1" dirty="0"/>
              <a:t>smallest</a:t>
            </a:r>
            <a:r>
              <a:rPr lang="en-GB" sz="2000" dirty="0"/>
              <a:t>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2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GB" sz="2200" dirty="0"/>
              <a:t>, or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GB" sz="2200" dirty="0"/>
              <a:t> if value is not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5768" y="3648045"/>
            <a:ext cx="23475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Which is stronger?</a:t>
            </a:r>
          </a:p>
        </p:txBody>
      </p:sp>
    </p:spTree>
    <p:extLst>
      <p:ext uri="{BB962C8B-B14F-4D97-AF65-F5344CB8AC3E}">
        <p14:creationId xmlns:p14="http://schemas.microsoft.com/office/powerpoint/2010/main" val="400711709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Strengthening a specification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Strengthen 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Promising more (stronger postcondition):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 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effects 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fewer objects in modifies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more specific exceptions (subclasses)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Asking less of client (weaker precondition)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 clause easier to satisfy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Weaken 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(Opposite of everything above)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4" descr="weak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898" y="0"/>
            <a:ext cx="1086102" cy="190452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00027456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“Strange” case: @throws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Compare:</a:t>
            </a:r>
          </a:p>
          <a:p>
            <a:pPr marL="0" indent="0">
              <a:buNone/>
            </a:pPr>
            <a:r>
              <a:rPr lang="en-US" sz="2000" dirty="0"/>
              <a:t>S1: </a:t>
            </a:r>
          </a:p>
          <a:p>
            <a:pPr marL="0" indent="0">
              <a:buNone/>
            </a:pPr>
            <a:r>
              <a:rPr lang="en-US" sz="2000" dirty="0"/>
              <a:t>   @throws </a:t>
            </a:r>
            <a:r>
              <a:rPr lang="en-US" sz="2000" dirty="0" err="1"/>
              <a:t>FooException</a:t>
            </a:r>
            <a:r>
              <a:rPr lang="en-US" sz="2000" dirty="0"/>
              <a:t> if x&lt;0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r>
              <a:rPr lang="en-US" sz="2000" dirty="0"/>
              <a:t>S2: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r>
              <a:rPr lang="en-US" sz="2000" dirty="0"/>
              <a:t>S3:</a:t>
            </a:r>
          </a:p>
          <a:p>
            <a:pPr marL="0" indent="0">
              <a:buNone/>
            </a:pPr>
            <a:r>
              <a:rPr lang="en-US" sz="2000" dirty="0"/>
              <a:t>   @requires x &gt;= 0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S1 &amp; S2 are </a:t>
            </a:r>
            <a:r>
              <a:rPr lang="en-US" sz="2000" i="1" dirty="0"/>
              <a:t>stronger</a:t>
            </a:r>
            <a:r>
              <a:rPr lang="en-US" sz="2000" dirty="0"/>
              <a:t> than S3</a:t>
            </a:r>
          </a:p>
          <a:p>
            <a:r>
              <a:rPr lang="en-US" sz="2000" dirty="0"/>
              <a:t>S1 &amp; S2 are </a:t>
            </a:r>
            <a:r>
              <a:rPr lang="en-US" sz="2000" i="1" dirty="0"/>
              <a:t>incomparable </a:t>
            </a:r>
            <a:r>
              <a:rPr lang="en-US" sz="2000" dirty="0"/>
              <a:t>because they promise different, incomparable things when x&lt;0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Stronger does not always mean better!</a:t>
            </a:r>
          </a:p>
          <a:p>
            <a:endParaRPr lang="en-US" sz="800" dirty="0"/>
          </a:p>
          <a:p>
            <a:r>
              <a:rPr lang="en-US" sz="2000" dirty="0"/>
              <a:t>Weaker does not always mean better!</a:t>
            </a:r>
          </a:p>
          <a:p>
            <a:endParaRPr lang="en-US" sz="2000" dirty="0"/>
          </a:p>
          <a:p>
            <a:r>
              <a:rPr lang="en-US" sz="2000" dirty="0"/>
              <a:t>Strength of specification trades off:</a:t>
            </a:r>
          </a:p>
          <a:p>
            <a:pPr lvl="1"/>
            <a:r>
              <a:rPr lang="en-US" sz="2000" dirty="0"/>
              <a:t>usefulness to client</a:t>
            </a:r>
          </a:p>
          <a:p>
            <a:pPr lvl="1"/>
            <a:r>
              <a:rPr lang="en-US" sz="2000" dirty="0"/>
              <a:t>ease of simple, efficient, correct implementation</a:t>
            </a:r>
          </a:p>
          <a:p>
            <a:pPr lvl="1"/>
            <a:r>
              <a:rPr lang="en-US" sz="2000" dirty="0"/>
              <a:t>promotion of reuse and modularity</a:t>
            </a:r>
          </a:p>
          <a:p>
            <a:pPr lvl="1"/>
            <a:r>
              <a:rPr lang="en-US" sz="2000" dirty="0"/>
              <a:t>clarity of specification itself</a:t>
            </a:r>
          </a:p>
          <a:p>
            <a:pPr lvl="1"/>
            <a:endParaRPr lang="en-US" sz="2000" dirty="0"/>
          </a:p>
          <a:p>
            <a:r>
              <a:rPr lang="en-US" sz="2000" dirty="0"/>
              <a:t>“It depends”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/>
              <a:t>Warnings on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Specifications are also the products of human design, so...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They will contain </a:t>
            </a:r>
            <a:r>
              <a:rPr lang="en-US" sz="2000" b="1" dirty="0"/>
              <a:t>bugs</a:t>
            </a:r>
          </a:p>
          <a:p>
            <a:pPr lvl="1"/>
            <a:r>
              <a:rPr lang="en-US" sz="2000" dirty="0"/>
              <a:t>(recall the central dogma of this course)</a:t>
            </a:r>
          </a:p>
          <a:p>
            <a:pPr lvl="2"/>
            <a:endParaRPr lang="en-US" sz="2000" dirty="0"/>
          </a:p>
          <a:p>
            <a:r>
              <a:rPr lang="en-US" sz="2000" dirty="0"/>
              <a:t>Creating them requires </a:t>
            </a:r>
            <a:r>
              <a:rPr lang="en-US" sz="2000" b="1" dirty="0"/>
              <a:t>judgement</a:t>
            </a:r>
          </a:p>
          <a:p>
            <a:pPr lvl="1"/>
            <a:r>
              <a:rPr lang="en-US" sz="2000" dirty="0"/>
              <a:t>no mechanical way to produce good specs (or invariants)</a:t>
            </a:r>
          </a:p>
          <a:p>
            <a:pPr lvl="1"/>
            <a:r>
              <a:rPr lang="en-US" sz="2000" dirty="0"/>
              <a:t>harder but good for job security</a:t>
            </a:r>
          </a:p>
          <a:p>
            <a:endParaRPr lang="en-US" sz="2000" dirty="0"/>
          </a:p>
          <a:p>
            <a:r>
              <a:rPr lang="en-US" sz="2000" dirty="0"/>
              <a:t>Harder to fix the more people that use it</a:t>
            </a:r>
          </a:p>
          <a:p>
            <a:pPr lvl="1"/>
            <a:r>
              <a:rPr lang="en-US" sz="2000" dirty="0"/>
              <a:t>Medusa effect: “turns to stone” a bit more with each look</a:t>
            </a:r>
          </a:p>
          <a:p>
            <a:pPr lvl="1"/>
            <a:r>
              <a:rPr lang="en-US" sz="2000" dirty="0"/>
              <a:t>widely used parts become impossible to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862015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5248B-E9F3-2140-ABED-E9A9E93A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43" y="609600"/>
            <a:ext cx="4278313" cy="594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BB0D3-9D04-964C-BB36-29CD6CDA3892}"/>
              </a:ext>
            </a:extLst>
          </p:cNvPr>
          <p:cNvSpPr txBox="1"/>
          <p:nvPr/>
        </p:nvSpPr>
        <p:spPr>
          <a:xfrm>
            <a:off x="533400" y="3013501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XKCD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1172</a:t>
            </a:r>
          </a:p>
        </p:txBody>
      </p:sp>
    </p:spTree>
    <p:extLst>
      <p:ext uri="{BB962C8B-B14F-4D97-AF65-F5344CB8AC3E}">
        <p14:creationId xmlns:p14="http://schemas.microsoft.com/office/powerpoint/2010/main" val="411469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prove correctness of our method, need</a:t>
            </a:r>
          </a:p>
          <a:p>
            <a:r>
              <a:rPr lang="en-US" dirty="0"/>
              <a:t>precondition</a:t>
            </a:r>
          </a:p>
          <a:p>
            <a:r>
              <a:rPr lang="en-US" dirty="0"/>
              <a:t>postcondition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Without these, we can’t say whether the code is correct</a:t>
            </a:r>
          </a:p>
          <a:p>
            <a:pPr marL="0" indent="0">
              <a:buNone/>
            </a:pPr>
            <a:r>
              <a:rPr lang="en-US" dirty="0"/>
              <a:t>These tell us what it means to be correct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are the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specification</a:t>
            </a:r>
            <a:r>
              <a:rPr lang="en-US" dirty="0"/>
              <a:t> for the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CSE 331 </a:t>
            </a:r>
            <a:r>
              <a:rPr lang="en-US" dirty="0"/>
              <a:t>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752600"/>
            <a:ext cx="1905000" cy="1485900"/>
          </a:xfrm>
          <a:prstGeom prst="rect">
            <a:avLst/>
          </a:prstGeom>
          <a:solidFill>
            <a:srgbClr val="FFD46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Correctness = Validity of</a:t>
            </a:r>
          </a:p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{{ P }} </a:t>
            </a:r>
            <a:r>
              <a:rPr lang="en-US" sz="18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en-US" sz="1800" dirty="0">
                <a:solidFill>
                  <a:sysClr val="windowText" lastClr="000000"/>
                </a:solidFill>
              </a:rPr>
              <a:t> {{ Q }}</a:t>
            </a:r>
          </a:p>
        </p:txBody>
      </p:sp>
    </p:spTree>
    <p:extLst>
      <p:ext uri="{BB962C8B-B14F-4D97-AF65-F5344CB8AC3E}">
        <p14:creationId xmlns:p14="http://schemas.microsoft.com/office/powerpoint/2010/main" val="163193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Back to Correctness…</a:t>
            </a:r>
          </a:p>
        </p:txBody>
      </p:sp>
    </p:spTree>
    <p:extLst>
      <p:ext uri="{BB962C8B-B14F-4D97-AF65-F5344CB8AC3E}">
        <p14:creationId xmlns:p14="http://schemas.microsoft.com/office/powerpoint/2010/main" val="1174863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001-CB15-4945-AB54-BE4D4D8F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452-1B67-B44B-B56D-93F96B09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Learned forward and backward reasoning for</a:t>
            </a:r>
          </a:p>
          <a:p>
            <a:pPr lvl="1"/>
            <a:r>
              <a:rPr lang="en-US" sz="2000" dirty="0"/>
              <a:t>assignment</a:t>
            </a:r>
          </a:p>
          <a:p>
            <a:pPr lvl="1"/>
            <a:r>
              <a:rPr lang="en-US" sz="2000" dirty="0"/>
              <a:t>if statement</a:t>
            </a:r>
          </a:p>
          <a:p>
            <a:pPr lvl="1"/>
            <a:r>
              <a:rPr lang="en-US" sz="2000" dirty="0"/>
              <a:t>while loop</a:t>
            </a:r>
          </a:p>
          <a:p>
            <a:pPr lvl="1"/>
            <a:endParaRPr lang="en-US" sz="2000" dirty="0"/>
          </a:p>
          <a:p>
            <a:r>
              <a:rPr lang="en-US" sz="2000" dirty="0"/>
              <a:t>One missing element: function calls</a:t>
            </a:r>
          </a:p>
          <a:p>
            <a:pPr lvl="1"/>
            <a:r>
              <a:rPr lang="en-US" sz="2000" dirty="0"/>
              <a:t>we needed specifications for that</a:t>
            </a:r>
          </a:p>
          <a:p>
            <a:pPr lvl="1"/>
            <a:r>
              <a:rPr lang="en-US" sz="2000" dirty="0"/>
              <a:t>now we have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4B66A-F571-E44B-BAC8-76B35B31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A3C28-7D62-7C42-8E72-501BB42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A411-995A-1548-8BAC-ABF41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8740-7CAF-E24A-A57D-74312896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78280"/>
            <a:ext cx="7995920" cy="14173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static</a:t>
            </a:r>
            <a:r>
              <a:rPr lang="en-US" sz="2000" dirty="0">
                <a:latin typeface="Monaco" pitchFamily="2" charset="77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f(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a,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b) { … }</a:t>
            </a: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</a:t>
            </a:r>
            <a:r>
              <a:rPr lang="en-US" sz="2000" b="1" dirty="0">
                <a:solidFill>
                  <a:srgbClr val="009900"/>
                </a:solidFill>
              </a:rPr>
              <a:t>requires</a:t>
            </a:r>
            <a:r>
              <a:rPr lang="en-US" sz="2000" dirty="0"/>
              <a:t>    P(</a:t>
            </a:r>
            <a:r>
              <a:rPr lang="en-US" sz="2000" dirty="0" err="1"/>
              <a:t>a,b</a:t>
            </a:r>
            <a:r>
              <a:rPr lang="en-US" sz="2000" dirty="0"/>
              <a:t>)	-- some assertion about a &amp; b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>
                <a:solidFill>
                  <a:srgbClr val="009900"/>
                </a:solidFill>
              </a:rPr>
              <a:t>returns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/>
              <a:t>    R(</a:t>
            </a:r>
            <a:r>
              <a:rPr lang="en-US" sz="2000" dirty="0" err="1"/>
              <a:t>a,b,c</a:t>
            </a:r>
            <a:r>
              <a:rPr lang="en-US" sz="2000" dirty="0"/>
              <a:t>)	-- some assertion about a, b, &amp; c (returned)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702A5-1F91-E44B-9A5C-A659264E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80AB-E39B-CE49-A8D9-C47DC1B0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B32806-47C7-CF42-BDCD-4E0CD99DFF05}"/>
              </a:ext>
            </a:extLst>
          </p:cNvPr>
          <p:cNvSpPr txBox="1">
            <a:spLocks/>
          </p:cNvSpPr>
          <p:nvPr/>
        </p:nvSpPr>
        <p:spPr bwMode="auto">
          <a:xfrm>
            <a:off x="723900" y="3657600"/>
            <a:ext cx="384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Forward</a:t>
            </a:r>
          </a:p>
          <a:p>
            <a:pPr marL="0" indent="0">
              <a:buFontTx/>
              <a:buNone/>
            </a:pPr>
            <a:endParaRPr lang="en-US" sz="1000" kern="0" dirty="0"/>
          </a:p>
          <a:p>
            <a:pPr marL="0" indent="0">
              <a:buFontTx/>
              <a:buNone/>
            </a:pPr>
            <a:r>
              <a:rPr lang="en-US" sz="2000" kern="0" dirty="0"/>
              <a:t>{{ P1 }}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Monaco" pitchFamily="2" charset="77"/>
              </a:rPr>
              <a:t> c = f(a, b);</a:t>
            </a:r>
          </a:p>
        </p:txBody>
      </p:sp>
    </p:spTree>
    <p:extLst>
      <p:ext uri="{BB962C8B-B14F-4D97-AF65-F5344CB8AC3E}">
        <p14:creationId xmlns:p14="http://schemas.microsoft.com/office/powerpoint/2010/main" val="125778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A411-995A-1548-8BAC-ABF41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8740-7CAF-E24A-A57D-74312896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78280"/>
            <a:ext cx="7995920" cy="14173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static</a:t>
            </a:r>
            <a:r>
              <a:rPr lang="en-US" sz="2000" dirty="0">
                <a:latin typeface="Monaco" pitchFamily="2" charset="77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f(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a,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b) { … }</a:t>
            </a: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</a:t>
            </a:r>
            <a:r>
              <a:rPr lang="en-US" sz="2000" b="1" dirty="0">
                <a:solidFill>
                  <a:srgbClr val="009900"/>
                </a:solidFill>
              </a:rPr>
              <a:t>requires</a:t>
            </a:r>
            <a:r>
              <a:rPr lang="en-US" sz="2000" dirty="0"/>
              <a:t>    P(</a:t>
            </a:r>
            <a:r>
              <a:rPr lang="en-US" sz="2000" dirty="0" err="1"/>
              <a:t>a,b</a:t>
            </a:r>
            <a:r>
              <a:rPr lang="en-US" sz="2000" dirty="0"/>
              <a:t>)	-- some assertion about a &amp; b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>
                <a:solidFill>
                  <a:srgbClr val="009900"/>
                </a:solidFill>
              </a:rPr>
              <a:t>returns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/>
              <a:t>    R(</a:t>
            </a:r>
            <a:r>
              <a:rPr lang="en-US" sz="2000" dirty="0" err="1"/>
              <a:t>a,b,c</a:t>
            </a:r>
            <a:r>
              <a:rPr lang="en-US" sz="2000" dirty="0"/>
              <a:t>)	-- some assertion about a, b, &amp; c (returned)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702A5-1F91-E44B-9A5C-A659264E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80AB-E39B-CE49-A8D9-C47DC1B0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B32806-47C7-CF42-BDCD-4E0CD99DFF05}"/>
              </a:ext>
            </a:extLst>
          </p:cNvPr>
          <p:cNvSpPr txBox="1">
            <a:spLocks/>
          </p:cNvSpPr>
          <p:nvPr/>
        </p:nvSpPr>
        <p:spPr bwMode="auto">
          <a:xfrm>
            <a:off x="723900" y="3657600"/>
            <a:ext cx="384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Forward</a:t>
            </a:r>
          </a:p>
          <a:p>
            <a:pPr marL="0" indent="0">
              <a:buFontTx/>
              <a:buNone/>
            </a:pPr>
            <a:endParaRPr lang="en-US" sz="1000" kern="0" dirty="0"/>
          </a:p>
          <a:p>
            <a:pPr marL="0" indent="0">
              <a:buFontTx/>
              <a:buNone/>
            </a:pPr>
            <a:r>
              <a:rPr lang="en-US" sz="2000" kern="0" dirty="0"/>
              <a:t>{{ P1 }}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Monaco" pitchFamily="2" charset="77"/>
              </a:rPr>
              <a:t> c = f(a, b);</a:t>
            </a:r>
          </a:p>
          <a:p>
            <a:pPr marL="0" indent="0">
              <a:buFontTx/>
              <a:buNone/>
            </a:pPr>
            <a:r>
              <a:rPr lang="en-US" sz="2000" kern="0" dirty="0"/>
              <a:t>{{ P1 and R(</a:t>
            </a:r>
            <a:r>
              <a:rPr lang="en-US" sz="2000" kern="0" dirty="0" err="1"/>
              <a:t>a,b,c</a:t>
            </a:r>
            <a:r>
              <a:rPr lang="en-US" sz="2000" kern="0" dirty="0"/>
              <a:t>) }}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40CA16-4A9D-E645-B7EA-8201D2E70BEF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0" cy="8382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811F95-5ED4-B043-BCE7-FC441BAE414A}"/>
              </a:ext>
            </a:extLst>
          </p:cNvPr>
          <p:cNvSpPr txBox="1"/>
          <p:nvPr/>
        </p:nvSpPr>
        <p:spPr>
          <a:xfrm>
            <a:off x="3200400" y="42788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if</a:t>
            </a:r>
            <a:r>
              <a:rPr lang="en-US" sz="1800" dirty="0">
                <a:latin typeface="+mn-lt"/>
              </a:rPr>
              <a:t> P1 implies P(</a:t>
            </a:r>
            <a:r>
              <a:rPr lang="en-US" sz="1800" dirty="0" err="1">
                <a:latin typeface="+mn-lt"/>
              </a:rPr>
              <a:t>a,b</a:t>
            </a:r>
            <a:r>
              <a:rPr lang="en-US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3627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A411-995A-1548-8BAC-ABF41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8740-7CAF-E24A-A57D-74312896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78280"/>
            <a:ext cx="7995920" cy="14173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static</a:t>
            </a:r>
            <a:r>
              <a:rPr lang="en-US" sz="2000" dirty="0">
                <a:latin typeface="Monaco" pitchFamily="2" charset="77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f(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a,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b) { … }</a:t>
            </a: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</a:t>
            </a:r>
            <a:r>
              <a:rPr lang="en-US" sz="2000" b="1" dirty="0">
                <a:solidFill>
                  <a:srgbClr val="009900"/>
                </a:solidFill>
              </a:rPr>
              <a:t>requires</a:t>
            </a:r>
            <a:r>
              <a:rPr lang="en-US" sz="2000" dirty="0"/>
              <a:t>    P(</a:t>
            </a:r>
            <a:r>
              <a:rPr lang="en-US" sz="2000" dirty="0" err="1"/>
              <a:t>a,b</a:t>
            </a:r>
            <a:r>
              <a:rPr lang="en-US" sz="2000" dirty="0"/>
              <a:t>)	-- some assertion about a &amp; b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>
                <a:solidFill>
                  <a:srgbClr val="009900"/>
                </a:solidFill>
              </a:rPr>
              <a:t>returns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/>
              <a:t>    R(</a:t>
            </a:r>
            <a:r>
              <a:rPr lang="en-US" sz="2000" dirty="0" err="1"/>
              <a:t>a,b,c</a:t>
            </a:r>
            <a:r>
              <a:rPr lang="en-US" sz="2000" dirty="0"/>
              <a:t>)	-- some assertion about a, b, &amp; c (returned)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702A5-1F91-E44B-9A5C-A659264E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80AB-E39B-CE49-A8D9-C47DC1B0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861DAF-B5FC-0944-A0D4-885B0393567F}"/>
              </a:ext>
            </a:extLst>
          </p:cNvPr>
          <p:cNvSpPr txBox="1">
            <a:spLocks/>
          </p:cNvSpPr>
          <p:nvPr/>
        </p:nvSpPr>
        <p:spPr bwMode="auto">
          <a:xfrm>
            <a:off x="4572000" y="3657600"/>
            <a:ext cx="384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Backward</a:t>
            </a:r>
          </a:p>
          <a:p>
            <a:pPr marL="0" indent="0">
              <a:buFontTx/>
              <a:buNone/>
            </a:pPr>
            <a:endParaRPr lang="en-US" sz="1000" kern="0" dirty="0"/>
          </a:p>
          <a:p>
            <a:pPr marL="0" indent="0">
              <a:buFontTx/>
              <a:buNone/>
            </a:pPr>
            <a:endParaRPr lang="en-US" sz="2000" kern="0" dirty="0"/>
          </a:p>
          <a:p>
            <a:pPr marL="0" indent="0">
              <a:buFontTx/>
              <a:buNone/>
            </a:pPr>
            <a:r>
              <a:rPr lang="en-US" sz="1800" kern="0" dirty="0">
                <a:latin typeface="Monaco" pitchFamily="2" charset="77"/>
              </a:rPr>
              <a:t> c = f(a, b);</a:t>
            </a:r>
          </a:p>
          <a:p>
            <a:pPr marL="0" indent="0">
              <a:buNone/>
            </a:pPr>
            <a:r>
              <a:rPr lang="en-US" sz="2000" kern="0" dirty="0"/>
              <a:t>{{ Q }}</a:t>
            </a:r>
          </a:p>
        </p:txBody>
      </p:sp>
    </p:spTree>
    <p:extLst>
      <p:ext uri="{BB962C8B-B14F-4D97-AF65-F5344CB8AC3E}">
        <p14:creationId xmlns:p14="http://schemas.microsoft.com/office/powerpoint/2010/main" val="2928523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A411-995A-1548-8BAC-ABF41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8740-7CAF-E24A-A57D-74312896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78280"/>
            <a:ext cx="7995920" cy="14173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static</a:t>
            </a:r>
            <a:r>
              <a:rPr lang="en-US" sz="2000" dirty="0">
                <a:latin typeface="Monaco" pitchFamily="2" charset="77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f(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a, </a:t>
            </a:r>
            <a:r>
              <a:rPr lang="en-US" sz="2000" b="1" dirty="0">
                <a:solidFill>
                  <a:srgbClr val="0070C0"/>
                </a:solidFill>
                <a:latin typeface="Monaco" pitchFamily="2" charset="77"/>
              </a:rPr>
              <a:t>int</a:t>
            </a:r>
            <a:r>
              <a:rPr lang="en-US" sz="2000" dirty="0">
                <a:latin typeface="Monaco" pitchFamily="2" charset="77"/>
              </a:rPr>
              <a:t> b) { … }</a:t>
            </a: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</a:t>
            </a:r>
            <a:r>
              <a:rPr lang="en-US" sz="2000" b="1" dirty="0">
                <a:solidFill>
                  <a:srgbClr val="009900"/>
                </a:solidFill>
              </a:rPr>
              <a:t>requires</a:t>
            </a:r>
            <a:r>
              <a:rPr lang="en-US" sz="2000" dirty="0"/>
              <a:t>    P(</a:t>
            </a:r>
            <a:r>
              <a:rPr lang="en-US" sz="2000" dirty="0" err="1"/>
              <a:t>a,b</a:t>
            </a:r>
            <a:r>
              <a:rPr lang="en-US" sz="2000" dirty="0"/>
              <a:t>)	-- some assertion about a &amp; b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>
                <a:solidFill>
                  <a:srgbClr val="009900"/>
                </a:solidFill>
              </a:rPr>
              <a:t>returns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/>
              <a:t>    R(</a:t>
            </a:r>
            <a:r>
              <a:rPr lang="en-US" sz="2000" dirty="0" err="1"/>
              <a:t>a,b,c</a:t>
            </a:r>
            <a:r>
              <a:rPr lang="en-US" sz="2000" dirty="0"/>
              <a:t>)	-- some assertion about a, b, &amp; c (returned)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702A5-1F91-E44B-9A5C-A659264E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80AB-E39B-CE49-A8D9-C47DC1B0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D20701-B2E1-0249-B3F5-EB663F8F9221}"/>
              </a:ext>
            </a:extLst>
          </p:cNvPr>
          <p:cNvSpPr txBox="1">
            <a:spLocks/>
          </p:cNvSpPr>
          <p:nvPr/>
        </p:nvSpPr>
        <p:spPr bwMode="auto">
          <a:xfrm>
            <a:off x="4572000" y="3657600"/>
            <a:ext cx="384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Backward</a:t>
            </a:r>
          </a:p>
          <a:p>
            <a:pPr marL="0" indent="0">
              <a:buFontTx/>
              <a:buNone/>
            </a:pPr>
            <a:endParaRPr lang="en-US" sz="1000" kern="0" dirty="0"/>
          </a:p>
          <a:p>
            <a:pPr marL="0" indent="0">
              <a:buFontTx/>
              <a:buNone/>
            </a:pPr>
            <a:r>
              <a:rPr lang="en-US" sz="2000" kern="0" dirty="0"/>
              <a:t>{{ Q[c / f(</a:t>
            </a:r>
            <a:r>
              <a:rPr lang="en-US" sz="2000" kern="0" dirty="0" err="1"/>
              <a:t>a,b</a:t>
            </a:r>
            <a:r>
              <a:rPr lang="en-US" sz="2000" kern="0" dirty="0"/>
              <a:t>)] and P(</a:t>
            </a:r>
            <a:r>
              <a:rPr lang="en-US" sz="2000" kern="0" dirty="0" err="1"/>
              <a:t>a,b</a:t>
            </a:r>
            <a:r>
              <a:rPr lang="en-US" sz="2000" kern="0" dirty="0"/>
              <a:t>) }}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Monaco" pitchFamily="2" charset="77"/>
              </a:rPr>
              <a:t> c = f(a, b);</a:t>
            </a:r>
          </a:p>
          <a:p>
            <a:pPr marL="0" indent="0">
              <a:buNone/>
            </a:pPr>
            <a:r>
              <a:rPr lang="en-US" sz="2000" kern="0" dirty="0"/>
              <a:t>{{ Q }}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370228-AA79-4540-9B0E-5C6B8A797F62}"/>
              </a:ext>
            </a:extLst>
          </p:cNvPr>
          <p:cNvCxnSpPr>
            <a:cxnSpLocks/>
          </p:cNvCxnSpPr>
          <p:nvPr/>
        </p:nvCxnSpPr>
        <p:spPr>
          <a:xfrm flipV="1">
            <a:off x="4495800" y="4419600"/>
            <a:ext cx="0" cy="8382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57D404-63D2-3149-B3DE-2A54D7E8A077}"/>
              </a:ext>
            </a:extLst>
          </p:cNvPr>
          <p:cNvSpPr txBox="1"/>
          <p:nvPr/>
        </p:nvSpPr>
        <p:spPr>
          <a:xfrm>
            <a:off x="1371600" y="4230469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solve R(</a:t>
            </a:r>
            <a:r>
              <a:rPr lang="en-US" sz="1800" dirty="0" err="1">
                <a:latin typeface="+mn-lt"/>
              </a:rPr>
              <a:t>a,b,c</a:t>
            </a:r>
            <a:r>
              <a:rPr lang="en-US" sz="1800" dirty="0">
                <a:latin typeface="+mn-lt"/>
              </a:rPr>
              <a:t>) for c</a:t>
            </a:r>
          </a:p>
          <a:p>
            <a:r>
              <a:rPr lang="en-US" sz="1800" dirty="0">
                <a:latin typeface="+mn-lt"/>
              </a:rPr>
              <a:t>substitute c appears in Q</a:t>
            </a:r>
          </a:p>
        </p:txBody>
      </p:sp>
    </p:spTree>
    <p:extLst>
      <p:ext uri="{BB962C8B-B14F-4D97-AF65-F5344CB8AC3E}">
        <p14:creationId xmlns:p14="http://schemas.microsoft.com/office/powerpoint/2010/main" val="3086184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discipline of modularity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r>
              <a:rPr lang="en-GB" sz="2200" dirty="0"/>
              <a:t>Two ways to view a program:</a:t>
            </a:r>
          </a:p>
          <a:p>
            <a:pPr lvl="1"/>
            <a:r>
              <a:rPr lang="en-GB" sz="2200" dirty="0"/>
              <a:t>the implementer's view (how to build it)</a:t>
            </a:r>
          </a:p>
          <a:p>
            <a:pPr lvl="1"/>
            <a:r>
              <a:rPr lang="en-GB" sz="2200" dirty="0"/>
              <a:t>the user’s / client’s view (how to use it)</a:t>
            </a:r>
          </a:p>
          <a:p>
            <a:pPr lvl="1"/>
            <a:endParaRPr lang="en-GB" sz="2000" dirty="0"/>
          </a:p>
          <a:p>
            <a:r>
              <a:rPr lang="en-GB" sz="2200" dirty="0"/>
              <a:t>It helps to apply these views to program parts:</a:t>
            </a:r>
          </a:p>
          <a:p>
            <a:pPr lvl="1"/>
            <a:r>
              <a:rPr lang="en-GB" sz="2200" dirty="0"/>
              <a:t>while implementing one part, consider yourself a client of any other parts it depends on</a:t>
            </a:r>
          </a:p>
          <a:p>
            <a:pPr lvl="1"/>
            <a:r>
              <a:rPr lang="en-GB" sz="2200" dirty="0"/>
              <a:t>try </a:t>
            </a:r>
            <a:r>
              <a:rPr lang="en-GB" sz="2200" i="1" dirty="0"/>
              <a:t>not</a:t>
            </a:r>
            <a:r>
              <a:rPr lang="en-GB" sz="2200" dirty="0"/>
              <a:t> to look at other parts through implementer's eyes</a:t>
            </a:r>
          </a:p>
          <a:p>
            <a:pPr lvl="1"/>
            <a:r>
              <a:rPr lang="en-GB" sz="2200" dirty="0"/>
              <a:t>helps dampen interactions between parts</a:t>
            </a:r>
          </a:p>
          <a:p>
            <a:pPr lvl="1"/>
            <a:endParaRPr lang="en-GB" sz="2000" dirty="0"/>
          </a:p>
          <a:p>
            <a:r>
              <a:rPr lang="en-GB" sz="2200" dirty="0"/>
              <a:t>Formalized through the idea of a </a:t>
            </a:r>
            <a:r>
              <a:rPr lang="en-GB" sz="2200" i="1" dirty="0">
                <a:solidFill>
                  <a:schemeClr val="accent2"/>
                </a:solidFill>
              </a:rPr>
              <a:t>specification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48396002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001-CB15-4945-AB54-BE4D4D8F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Recursion?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452-1B67-B44B-B56D-93F96B09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 with loops, this does not prove termination</a:t>
            </a:r>
          </a:p>
          <a:p>
            <a:pPr lvl="1"/>
            <a:r>
              <a:rPr lang="en-US" sz="2000" dirty="0"/>
              <a:t>infinite recursion (like infinite loops) could occur</a:t>
            </a:r>
          </a:p>
          <a:p>
            <a:endParaRPr lang="en-US" sz="2000" dirty="0"/>
          </a:p>
          <a:p>
            <a:r>
              <a:rPr lang="en-US" sz="2000" dirty="0"/>
              <a:t>Separate argument to bound the running time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4B66A-F571-E44B-BAC8-76B35B31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A3C28-7D62-7C42-8E72-501BB42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001-CB15-4945-AB54-BE4D4D8F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 for functional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452-1B67-B44B-B56D-93F96B09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is a toolkit for “imperative” languages</a:t>
            </a:r>
          </a:p>
          <a:p>
            <a:pPr lvl="1"/>
            <a:r>
              <a:rPr lang="en-US" sz="2000" dirty="0"/>
              <a:t>ones with assignments and loops</a:t>
            </a:r>
          </a:p>
          <a:p>
            <a:pPr lvl="1"/>
            <a:endParaRPr lang="en-US" sz="2000" dirty="0"/>
          </a:p>
          <a:p>
            <a:r>
              <a:rPr lang="en-US" sz="2000" dirty="0"/>
              <a:t>(Pure) functional languages lack those</a:t>
            </a:r>
          </a:p>
          <a:p>
            <a:pPr lvl="1"/>
            <a:r>
              <a:rPr lang="en-US" sz="2000" dirty="0"/>
              <a:t>recursion used instead of loops</a:t>
            </a:r>
          </a:p>
          <a:p>
            <a:pPr lvl="1"/>
            <a:endParaRPr lang="en-US" sz="2000" dirty="0"/>
          </a:p>
          <a:p>
            <a:r>
              <a:rPr lang="en-US" sz="2000" dirty="0"/>
              <a:t>Correctness for these languages is covered in CSE 311</a:t>
            </a:r>
          </a:p>
          <a:p>
            <a:pPr lvl="1"/>
            <a:r>
              <a:rPr lang="en-US" sz="2000" dirty="0"/>
              <a:t>simple programming language consisting of</a:t>
            </a:r>
          </a:p>
          <a:p>
            <a:pPr lvl="2"/>
            <a:r>
              <a:rPr lang="en-US" sz="2000" dirty="0"/>
              <a:t>recursively defined functions</a:t>
            </a:r>
          </a:p>
          <a:p>
            <a:pPr lvl="2"/>
            <a:r>
              <a:rPr lang="en-US" sz="2000" dirty="0"/>
              <a:t>recursively defined data types</a:t>
            </a:r>
          </a:p>
          <a:p>
            <a:pPr lvl="1"/>
            <a:r>
              <a:rPr lang="en-US" sz="2000" dirty="0"/>
              <a:t>same ideas apply to other functional languages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4B66A-F571-E44B-BAC8-76B35B31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A3C28-7D62-7C42-8E72-501BB42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Specifications are essential to </a:t>
            </a:r>
            <a:r>
              <a:rPr lang="en-US" b="1" dirty="0"/>
              <a:t>correctness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also essential to </a:t>
            </a:r>
            <a:r>
              <a:rPr lang="en-US" b="1" dirty="0"/>
              <a:t>changeability</a:t>
            </a:r>
          </a:p>
          <a:p>
            <a:r>
              <a:rPr lang="en-US" sz="2000" dirty="0"/>
              <a:t>need to know what changes will break code using 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are also essential to </a:t>
            </a:r>
            <a:r>
              <a:rPr lang="en-US" b="1" dirty="0"/>
              <a:t>understandability</a:t>
            </a:r>
          </a:p>
          <a:p>
            <a:r>
              <a:rPr lang="en-US" sz="2000" dirty="0"/>
              <a:t>need to tell readers what it is supposed to do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are also essential to </a:t>
            </a:r>
            <a:r>
              <a:rPr lang="en-US" b="1" dirty="0"/>
              <a:t>modularity</a:t>
            </a:r>
            <a:endParaRPr lang="is-IS" dirty="0"/>
          </a:p>
          <a:p>
            <a:r>
              <a:rPr lang="en-US" sz="2000" dirty="0"/>
              <a:t>need to tell clients what it will do so they can start building their own parts of the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CSE 331 </a:t>
            </a:r>
            <a:r>
              <a:rPr lang="en-US" dirty="0"/>
              <a:t>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specification is a contract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705600" cy="4800600"/>
          </a:xfrm>
        </p:spPr>
        <p:txBody>
          <a:bodyPr/>
          <a:lstStyle/>
          <a:p>
            <a:r>
              <a:rPr lang="en-GB" sz="2000" dirty="0"/>
              <a:t>A set of requirements agreed to by the user and the manufacturer of the product</a:t>
            </a:r>
          </a:p>
          <a:p>
            <a:pPr lvl="1"/>
            <a:r>
              <a:rPr lang="en-GB" sz="2000" dirty="0"/>
              <a:t>describes their expectations of each other</a:t>
            </a:r>
          </a:p>
          <a:p>
            <a:pPr lvl="1"/>
            <a:endParaRPr lang="en-GB" sz="2000" dirty="0"/>
          </a:p>
          <a:p>
            <a:r>
              <a:rPr lang="en-GB" sz="2000" dirty="0"/>
              <a:t>Facilitates simplicity via </a:t>
            </a:r>
            <a:r>
              <a:rPr lang="en-GB" sz="2000" i="1" dirty="0"/>
              <a:t>two-way </a:t>
            </a:r>
            <a:r>
              <a:rPr lang="en-GB" sz="2000" dirty="0"/>
              <a:t>isolation (modularity)</a:t>
            </a:r>
          </a:p>
          <a:p>
            <a:pPr lvl="1"/>
            <a:r>
              <a:rPr lang="en-GB" sz="2000" dirty="0"/>
              <a:t>isolate client from implementation details</a:t>
            </a:r>
          </a:p>
          <a:p>
            <a:pPr lvl="1"/>
            <a:r>
              <a:rPr lang="en-GB" sz="2000" dirty="0"/>
              <a:t>isolate implementer from how the part is used</a:t>
            </a:r>
          </a:p>
          <a:p>
            <a:pPr lvl="1"/>
            <a:r>
              <a:rPr lang="en-GB" sz="2000" dirty="0"/>
              <a:t>discourages implicit, unwritten expectations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Facilitates change</a:t>
            </a:r>
          </a:p>
          <a:p>
            <a:pPr lvl="1"/>
            <a:r>
              <a:rPr lang="en-GB" sz="2000" dirty="0"/>
              <a:t>reduces the “Medusa effect”: the specification, rather than the code, gets “turned to stone” by client dependencies</a:t>
            </a:r>
          </a:p>
          <a:p>
            <a:pPr lvl="1"/>
            <a:endParaRPr lang="en-GB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64" y="304800"/>
            <a:ext cx="1322336" cy="116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th00.deviantart.net/fs70/PRE/i/2012/056/d/2/medusa_by_dragonwings13-d4r0c4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21" y="5131639"/>
            <a:ext cx="1348303" cy="149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03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the interface sufficient?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The interface defines the boundary between implementers and users:</a:t>
            </a:r>
          </a:p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endParaRPr lang="en-GB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endParaRPr lang="en-GB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GB" sz="18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GB" sz="18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GB" sz="18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 </a:t>
            </a:r>
            <a:r>
              <a:rPr lang="en-GB" sz="18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x) { return null; 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18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x, E y){}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18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18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index, E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){}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…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US" sz="1000" b="1" i="1" dirty="0">
                <a:solidFill>
                  <a:srgbClr val="9C20EE"/>
                </a:solidFill>
                <a:latin typeface="Courier 10 Pitch" pitchFamily="1" charset="0"/>
              </a:rPr>
              <a:t> </a:t>
            </a:r>
            <a:endParaRPr lang="en-GB" sz="1000" b="1" i="1" dirty="0">
              <a:solidFill>
                <a:srgbClr val="9C20EE"/>
              </a:solidFill>
              <a:latin typeface="Courier 10 Pitch" pitchFamily="1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Interface provides the </a:t>
            </a:r>
            <a:r>
              <a:rPr lang="en-GB" sz="2000" i="1" dirty="0">
                <a:cs typeface="Times New Roman" pitchFamily="18" charset="0"/>
              </a:rPr>
              <a:t>syntax and types</a:t>
            </a: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cs typeface="Times New Roman" pitchFamily="18" charset="0"/>
              </a:rPr>
              <a:t>But nothing about the </a:t>
            </a:r>
            <a:r>
              <a:rPr lang="en-GB" sz="2000" i="1" dirty="0">
                <a:cs typeface="Times New Roman" pitchFamily="18" charset="0"/>
              </a:rPr>
              <a:t>behavior and effects</a:t>
            </a:r>
          </a:p>
          <a:p>
            <a:pPr lvl="1">
              <a:lnSpc>
                <a:spcPct val="97000"/>
              </a:lnSpc>
            </a:pPr>
            <a:r>
              <a:rPr lang="en-GB" sz="2000" dirty="0">
                <a:cs typeface="Times New Roman" pitchFamily="18" charset="0"/>
              </a:rPr>
              <a:t>provides </a:t>
            </a:r>
            <a:r>
              <a:rPr lang="en-GB" sz="2000" b="1" dirty="0">
                <a:cs typeface="Times New Roman" pitchFamily="18" charset="0"/>
              </a:rPr>
              <a:t>too little</a:t>
            </a:r>
            <a:r>
              <a:rPr lang="en-GB" sz="2000" dirty="0">
                <a:cs typeface="Times New Roman" pitchFamily="18" charset="0"/>
              </a:rPr>
              <a:t> information to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98060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Why not just read code?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How long does it take you to figure out what this does?</a:t>
            </a:r>
            <a:endParaRPr lang="en-GB" sz="2000" dirty="0">
              <a:latin typeface="Courier 10 Pitch" pitchFamily="1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4214106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Sublist</a:t>
            </a:r>
            <a:r>
              <a:rPr lang="en-GB" dirty="0"/>
              <a:t> example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958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src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(elt.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348711754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5991</TotalTime>
  <Words>4101</Words>
  <Application>Microsoft Macintosh PowerPoint</Application>
  <PresentationFormat>On-screen Show (4:3)</PresentationFormat>
  <Paragraphs>642</Paragraphs>
  <Slides>48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.AppleSystemUIFont</vt:lpstr>
      <vt:lpstr>Arial</vt:lpstr>
      <vt:lpstr>Courier 10 Pitch</vt:lpstr>
      <vt:lpstr>Courier New</vt:lpstr>
      <vt:lpstr>Monaco</vt:lpstr>
      <vt:lpstr>StarSymbol</vt:lpstr>
      <vt:lpstr>Times New Roman</vt:lpstr>
      <vt:lpstr>simple</vt:lpstr>
      <vt:lpstr>CSE 331 Software Design &amp; Implementation</vt:lpstr>
      <vt:lpstr>Administrivia</vt:lpstr>
      <vt:lpstr>Goals</vt:lpstr>
      <vt:lpstr>Specifications</vt:lpstr>
      <vt:lpstr>Importance of Specifications</vt:lpstr>
      <vt:lpstr>A specification is a contract</vt:lpstr>
      <vt:lpstr>Isn’t the interface sufficient?</vt:lpstr>
      <vt:lpstr>Why not just read code?</vt:lpstr>
      <vt:lpstr>Sublist example</vt:lpstr>
      <vt:lpstr>Code is complicated</vt:lpstr>
      <vt:lpstr>Code is ambiguous</vt:lpstr>
      <vt:lpstr>Comments are essential</vt:lpstr>
      <vt:lpstr>Comments are essential</vt:lpstr>
      <vt:lpstr>From vague comments to specifications</vt:lpstr>
      <vt:lpstr>A more careful description of sub</vt:lpstr>
      <vt:lpstr>Recall the sublist example</vt:lpstr>
      <vt:lpstr>A more careful description of sub</vt:lpstr>
      <vt:lpstr>A better approach</vt:lpstr>
      <vt:lpstr>Sneaky fringe benefit of specs</vt:lpstr>
      <vt:lpstr>Writing specifications with Javadoc</vt:lpstr>
      <vt:lpstr>Example: Javadoc for String.contains</vt:lpstr>
      <vt:lpstr>CSE 331 specifications</vt:lpstr>
      <vt:lpstr>Example 1</vt:lpstr>
      <vt:lpstr>Example 2</vt:lpstr>
      <vt:lpstr>Example 3</vt:lpstr>
      <vt:lpstr>Should requires clause be checked?</vt:lpstr>
      <vt:lpstr>Comparing specifications</vt:lpstr>
      <vt:lpstr>Satisfaction of a specification</vt:lpstr>
      <vt:lpstr>Stronger vs Weaker Specifications</vt:lpstr>
      <vt:lpstr>Stronger vs Weaker Specifications</vt:lpstr>
      <vt:lpstr>Stronger vs Weaker Specifications</vt:lpstr>
      <vt:lpstr>Example 1 (stronger postcondition)</vt:lpstr>
      <vt:lpstr>Example 2 (weaker precondition)</vt:lpstr>
      <vt:lpstr>Example 3</vt:lpstr>
      <vt:lpstr>Strengthening a specification</vt:lpstr>
      <vt:lpstr>“Strange” case: @throws</vt:lpstr>
      <vt:lpstr>Which is better?</vt:lpstr>
      <vt:lpstr>Warnings on Specifications</vt:lpstr>
      <vt:lpstr>PowerPoint Presentation</vt:lpstr>
      <vt:lpstr>Back to Correctness…</vt:lpstr>
      <vt:lpstr>Correctness Toolkit</vt:lpstr>
      <vt:lpstr>Reasoning about Function Calls</vt:lpstr>
      <vt:lpstr>Reasoning about Function Calls</vt:lpstr>
      <vt:lpstr>Reasoning about Function Calls</vt:lpstr>
      <vt:lpstr>Reasoning about Function Calls</vt:lpstr>
      <vt:lpstr>A discipline of modularity</vt:lpstr>
      <vt:lpstr>What about Recursion?</vt:lpstr>
      <vt:lpstr>Toolkit for functional languages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Kevin Zatloukal</cp:lastModifiedBy>
  <cp:revision>244</cp:revision>
  <cp:lastPrinted>2022-04-08T05:04:55Z</cp:lastPrinted>
  <dcterms:created xsi:type="dcterms:W3CDTF">2012-01-23T18:29:00Z</dcterms:created>
  <dcterms:modified xsi:type="dcterms:W3CDTF">2022-04-08T05:07:08Z</dcterms:modified>
</cp:coreProperties>
</file>