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85" r:id="rId2"/>
    <p:sldId id="630" r:id="rId3"/>
    <p:sldId id="332" r:id="rId4"/>
    <p:sldId id="618" r:id="rId5"/>
    <p:sldId id="507" r:id="rId6"/>
    <p:sldId id="610" r:id="rId7"/>
    <p:sldId id="609" r:id="rId8"/>
    <p:sldId id="508" r:id="rId9"/>
    <p:sldId id="509" r:id="rId10"/>
    <p:sldId id="611" r:id="rId11"/>
    <p:sldId id="510" r:id="rId12"/>
    <p:sldId id="589" r:id="rId13"/>
    <p:sldId id="591" r:id="rId14"/>
    <p:sldId id="592" r:id="rId15"/>
    <p:sldId id="593" r:id="rId16"/>
    <p:sldId id="612" r:id="rId17"/>
    <p:sldId id="613" r:id="rId18"/>
    <p:sldId id="588" r:id="rId19"/>
    <p:sldId id="511" r:id="rId20"/>
    <p:sldId id="614" r:id="rId21"/>
    <p:sldId id="615" r:id="rId22"/>
    <p:sldId id="616" r:id="rId23"/>
    <p:sldId id="595" r:id="rId24"/>
    <p:sldId id="512" r:id="rId25"/>
    <p:sldId id="631" r:id="rId26"/>
    <p:sldId id="617" r:id="rId27"/>
    <p:sldId id="606" r:id="rId28"/>
    <p:sldId id="620" r:id="rId29"/>
    <p:sldId id="624" r:id="rId30"/>
    <p:sldId id="626" r:id="rId31"/>
    <p:sldId id="625" r:id="rId32"/>
    <p:sldId id="627" r:id="rId33"/>
    <p:sldId id="623" r:id="rId34"/>
    <p:sldId id="622" r:id="rId35"/>
    <p:sldId id="629" r:id="rId36"/>
    <p:sldId id="619" r:id="rId37"/>
    <p:sldId id="314" r:id="rId38"/>
    <p:sldId id="353" r:id="rId39"/>
    <p:sldId id="355" r:id="rId40"/>
    <p:sldId id="313" r:id="rId41"/>
    <p:sldId id="381" r:id="rId42"/>
  </p:sldIdLst>
  <p:sldSz cx="9144000" cy="6858000" type="screen4x3"/>
  <p:notesSz cx="6934200" cy="9220200"/>
  <p:custDataLst>
    <p:tags r:id="rId4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AAF"/>
    <a:srgbClr val="9FD1F0"/>
    <a:srgbClr val="FFCC66"/>
    <a:srgbClr val="96368F"/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87143" autoAdjust="0"/>
  </p:normalViewPr>
  <p:slideViewPr>
    <p:cSldViewPr>
      <p:cViewPr varScale="1">
        <p:scale>
          <a:sx n="111" d="100"/>
          <a:sy n="111" d="100"/>
        </p:scale>
        <p:origin x="121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806"/>
    </p:cViewPr>
  </p:sorterViewPr>
  <p:notesViewPr>
    <p:cSldViewPr>
      <p:cViewPr varScale="1">
        <p:scale>
          <a:sx n="101" d="100"/>
          <a:sy n="101" d="100"/>
        </p:scale>
        <p:origin x="2616" y="20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19wi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03-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C98EFC-EE63-4745-81C9-A709FC8CFB5D}" type="slidenum">
              <a:rPr lang="en-US"/>
              <a:pPr/>
              <a:t>3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97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03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Leave it to you to check correctness.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35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Leave it to you to check correctness.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991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Leave it to you to check correctness.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745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Leave it to you to check correctness.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04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Arial" panose="020B0604020202020204" pitchFamily="34" charset="0"/>
              </a:defRPr>
            </a:lvl1pPr>
            <a:lvl2pPr>
              <a:defRPr sz="2000" baseline="0">
                <a:latin typeface="Arial" panose="020B0604020202020204" pitchFamily="34" charset="0"/>
              </a:defRPr>
            </a:lvl2pPr>
            <a:lvl3pPr>
              <a:defRPr sz="2000" baseline="0">
                <a:latin typeface="Arial" panose="020B0604020202020204" pitchFamily="34" charset="0"/>
              </a:defRPr>
            </a:lvl3pPr>
            <a:lvl4pPr>
              <a:defRPr sz="2000" baseline="0">
                <a:latin typeface="Arial" panose="020B0604020202020204" pitchFamily="34" charset="0"/>
              </a:defRPr>
            </a:lvl4pPr>
            <a:lvl5pPr>
              <a:defRPr sz="2000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553200" cy="1752600"/>
          </a:xfrm>
        </p:spPr>
        <p:txBody>
          <a:bodyPr/>
          <a:lstStyle/>
          <a:p>
            <a:r>
              <a:rPr lang="en-US" dirty="0"/>
              <a:t>Kevin Zatloukal</a:t>
            </a:r>
          </a:p>
          <a:p>
            <a:r>
              <a:rPr lang="en-US" dirty="0"/>
              <a:t>Spring 2022</a:t>
            </a:r>
          </a:p>
          <a:p>
            <a:r>
              <a:rPr lang="en-US" dirty="0"/>
              <a:t>Lecture 4½ – Reasoning Wrap-up</a:t>
            </a: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Sorted Matrix Search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s-IS" dirty="0">
                <a:latin typeface="+mn-lt"/>
                <a:ea typeface="Courier New" charset="0"/>
                <a:cs typeface="Courier New" charset="0"/>
              </a:rPr>
              <a:t>Initialization:</a:t>
            </a: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is-IS" dirty="0">
                <a:ea typeface="Courier New" charset="0"/>
                <a:cs typeface="Courier New" charset="0"/>
              </a:rPr>
              <a:t>New goal: M[0,0], ..., M[0,j-1] &lt; x </a:t>
            </a:r>
            <a:r>
              <a:rPr lang="en-US" dirty="0"/>
              <a:t>≤</a:t>
            </a:r>
            <a:r>
              <a:rPr lang="is-IS" dirty="0">
                <a:ea typeface="Courier New" charset="0"/>
                <a:cs typeface="Courier New" charset="0"/>
              </a:rPr>
              <a:t> M[0,j], ..., M[0,n-1]</a:t>
            </a: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r>
              <a:rPr lang="is-IS" dirty="0">
                <a:ea typeface="Courier New" charset="0"/>
                <a:cs typeface="Courier New" charset="0"/>
              </a:rPr>
              <a:t>will need a loop to find j</a:t>
            </a:r>
          </a:p>
          <a:p>
            <a:r>
              <a:rPr lang="is-IS" dirty="0">
                <a:latin typeface="+mn-lt"/>
                <a:ea typeface="Courier New" charset="0"/>
                <a:cs typeface="Courier New" charset="0"/>
              </a:rPr>
              <a:t>new loop invariant:</a:t>
            </a:r>
            <a:r>
              <a:rPr lang="is-IS" dirty="0">
                <a:ea typeface="Courier New" charset="0"/>
                <a:cs typeface="Courier New" charset="0"/>
              </a:rPr>
              <a:t> x </a:t>
            </a:r>
            <a:r>
              <a:rPr lang="en-US" dirty="0"/>
              <a:t>≤</a:t>
            </a:r>
            <a:r>
              <a:rPr lang="is-IS" dirty="0">
                <a:ea typeface="Courier New" charset="0"/>
                <a:cs typeface="Courier New" charset="0"/>
              </a:rPr>
              <a:t> M[0,j], ..., M[0,n-1]</a:t>
            </a: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lvl="1"/>
            <a:r>
              <a:rPr lang="is-IS" dirty="0">
                <a:latin typeface="+mn-lt"/>
                <a:ea typeface="Courier New" charset="0"/>
                <a:cs typeface="Courier New" charset="0"/>
              </a:rPr>
              <a:t>weakening of the new goal</a:t>
            </a:r>
          </a:p>
          <a:p>
            <a:pPr lvl="1"/>
            <a:r>
              <a:rPr lang="is-IS" dirty="0">
                <a:latin typeface="+mn-lt"/>
                <a:ea typeface="Courier New" charset="0"/>
                <a:cs typeface="Courier New" charset="0"/>
              </a:rPr>
              <a:t>decrease j until we get M[0,j-1] to also hold</a:t>
            </a: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24200" y="16039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24200" y="1965294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24200" y="2346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124200" y="2721745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24200" y="3102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505200" y="16039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505200" y="1965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505200" y="2346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05200" y="2721745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505200" y="3102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86200" y="16039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886200" y="1965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886200" y="2346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886200" y="2721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886200" y="3102745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267200" y="16039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267200" y="1965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267200" y="2721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267200" y="3102745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648200" y="1597612"/>
            <a:ext cx="381000" cy="3909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648200" y="196289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648200" y="2352582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648200" y="2728033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648200" y="3109033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029200" y="1965294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029200" y="2346294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029200" y="2721745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029200" y="3102745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11044" y="1623255"/>
            <a:ext cx="229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+mn-lt"/>
              </a:rPr>
              <a:t>i</a:t>
            </a:r>
            <a:endParaRPr lang="en-US" sz="1600" dirty="0"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114161" y="1278523"/>
            <a:ext cx="229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+mn-lt"/>
              </a:rPr>
              <a:t>j</a:t>
            </a:r>
            <a:endParaRPr lang="en-US" sz="1600" dirty="0"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67200" y="2346294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029200" y="160390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0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Sorted Matrix Search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s-IS" dirty="0">
                <a:latin typeface="+mn-lt"/>
                <a:ea typeface="Courier New" charset="0"/>
                <a:cs typeface="Courier New" charset="0"/>
              </a:rPr>
              <a:t>Initialization:</a:t>
            </a: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is-IS" dirty="0">
                <a:latin typeface="Courier New" charset="0"/>
                <a:ea typeface="Courier New" charset="0"/>
                <a:cs typeface="Courier New" charset="0"/>
              </a:rPr>
              <a:t>int i = 0;</a:t>
            </a:r>
          </a:p>
          <a:p>
            <a:pPr marL="0" indent="0">
              <a:buNone/>
            </a:pPr>
            <a:r>
              <a:rPr lang="is-IS" dirty="0">
                <a:latin typeface="Courier New" charset="0"/>
                <a:ea typeface="Courier New" charset="0"/>
                <a:cs typeface="Courier New" charset="0"/>
              </a:rPr>
              <a:t>int j = ?</a:t>
            </a:r>
          </a:p>
          <a:p>
            <a:pPr marL="0" indent="0">
              <a:buNone/>
            </a:pPr>
            <a:r>
              <a:rPr lang="is-IS" dirty="0">
                <a:latin typeface="+mn-lt"/>
                <a:ea typeface="Courier New" charset="0"/>
                <a:cs typeface="Courier New" charset="0"/>
              </a:rPr>
              <a:t>{{ Inv: x </a:t>
            </a:r>
            <a:r>
              <a:rPr lang="en-US" dirty="0"/>
              <a:t>≤</a:t>
            </a:r>
            <a:r>
              <a:rPr lang="is-IS" dirty="0">
                <a:latin typeface="+mn-lt"/>
                <a:ea typeface="Courier New" charset="0"/>
                <a:cs typeface="Courier New" charset="0"/>
              </a:rPr>
              <a:t> M[i,j], ..., M[i,n-1] }}</a:t>
            </a:r>
          </a:p>
          <a:p>
            <a:pPr marL="0" indent="0">
              <a:buNone/>
            </a:pPr>
            <a:r>
              <a:rPr lang="is-IS" dirty="0">
                <a:latin typeface="Courier New" charset="0"/>
                <a:ea typeface="Courier New" charset="0"/>
                <a:cs typeface="Courier New" charset="0"/>
              </a:rPr>
              <a:t>while ( ?? )</a:t>
            </a:r>
          </a:p>
          <a:p>
            <a:pPr marL="0" indent="0">
              <a:buNone/>
            </a:pPr>
            <a:r>
              <a:rPr lang="is-IS" dirty="0">
                <a:latin typeface="Courier New" charset="0"/>
                <a:ea typeface="Courier New" charset="0"/>
                <a:cs typeface="Courier New" charset="0"/>
              </a:rPr>
              <a:t>  ??</a:t>
            </a:r>
          </a:p>
          <a:p>
            <a:pPr marL="0" indent="0">
              <a:buNone/>
            </a:pPr>
            <a:r>
              <a:rPr lang="is-IS" dirty="0">
                <a:latin typeface="+mn-lt"/>
                <a:ea typeface="Courier New" charset="0"/>
                <a:cs typeface="Courier New" charset="0"/>
              </a:rPr>
              <a:t>{{ </a:t>
            </a:r>
            <a:r>
              <a:rPr lang="is-IS" dirty="0">
                <a:ea typeface="Courier New" charset="0"/>
                <a:cs typeface="Courier New" charset="0"/>
              </a:rPr>
              <a:t>M[i,0], ..., </a:t>
            </a:r>
            <a:r>
              <a:rPr lang="is-IS" dirty="0">
                <a:latin typeface="+mn-lt"/>
                <a:ea typeface="Courier New" charset="0"/>
                <a:cs typeface="Courier New" charset="0"/>
              </a:rPr>
              <a:t>M[i,j-1] &lt; x </a:t>
            </a:r>
            <a:r>
              <a:rPr lang="en-US" dirty="0"/>
              <a:t>≤</a:t>
            </a:r>
            <a:r>
              <a:rPr lang="is-IS" dirty="0">
                <a:latin typeface="+mn-lt"/>
                <a:ea typeface="Courier New" charset="0"/>
                <a:cs typeface="Courier New" charset="0"/>
              </a:rPr>
              <a:t> M[i,j], ..., M[i,n-1] }}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24200" y="16039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24200" y="1965294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24200" y="2346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124200" y="2721745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24200" y="3102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505200" y="16039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505200" y="1965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505200" y="2346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05200" y="2721745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505200" y="3102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86200" y="16039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886200" y="1965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886200" y="2346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886200" y="2721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886200" y="3102745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267200" y="16039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267200" y="1965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267200" y="2721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267200" y="3102745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648200" y="1600200"/>
            <a:ext cx="381000" cy="388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648200" y="196289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648200" y="2352582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648200" y="2728033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648200" y="3109033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029200" y="1965294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029200" y="2346294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029200" y="2721745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029200" y="3102745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11044" y="1623255"/>
            <a:ext cx="229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+mn-lt"/>
              </a:rPr>
              <a:t>i</a:t>
            </a:r>
            <a:endParaRPr lang="en-US" sz="1600" dirty="0"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114161" y="1278523"/>
            <a:ext cx="229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+mn-lt"/>
              </a:rPr>
              <a:t>j</a:t>
            </a:r>
            <a:endParaRPr lang="en-US" sz="1600" dirty="0"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67200" y="2346294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029200" y="160390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5900914" y="4419600"/>
            <a:ext cx="2561405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What is the easiest way to make this hold initially?</a:t>
            </a:r>
          </a:p>
        </p:txBody>
      </p:sp>
      <p:cxnSp>
        <p:nvCxnSpPr>
          <p:cNvPr id="42" name="Straight Arrow Connector 41"/>
          <p:cNvCxnSpPr>
            <a:cxnSpLocks/>
          </p:cNvCxnSpPr>
          <p:nvPr/>
        </p:nvCxnSpPr>
        <p:spPr>
          <a:xfrm flipH="1">
            <a:off x="4267200" y="4711987"/>
            <a:ext cx="1633715" cy="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7716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Sorted Matrix Search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s-IS" dirty="0">
                <a:latin typeface="+mn-lt"/>
                <a:ea typeface="Courier New" charset="0"/>
                <a:cs typeface="Courier New" charset="0"/>
              </a:rPr>
              <a:t>Initialization:</a:t>
            </a: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is-IS" dirty="0">
                <a:latin typeface="Courier New" charset="0"/>
                <a:ea typeface="Courier New" charset="0"/>
                <a:cs typeface="Courier New" charset="0"/>
              </a:rPr>
              <a:t>int i = 0;</a:t>
            </a:r>
          </a:p>
          <a:p>
            <a:pPr marL="0" indent="0">
              <a:buNone/>
            </a:pPr>
            <a:r>
              <a:rPr lang="is-IS" dirty="0">
                <a:latin typeface="Courier New" charset="0"/>
                <a:ea typeface="Courier New" charset="0"/>
                <a:cs typeface="Courier New" charset="0"/>
              </a:rPr>
              <a:t>int j = </a:t>
            </a:r>
            <a:r>
              <a:rPr lang="is-IS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n;</a:t>
            </a:r>
          </a:p>
          <a:p>
            <a:pPr marL="0" indent="0">
              <a:buNone/>
            </a:pPr>
            <a:r>
              <a:rPr lang="is-IS" dirty="0">
                <a:latin typeface="+mn-lt"/>
                <a:ea typeface="Courier New" charset="0"/>
                <a:cs typeface="Courier New" charset="0"/>
              </a:rPr>
              <a:t>{{ Inv: x </a:t>
            </a:r>
            <a:r>
              <a:rPr lang="en-US" dirty="0"/>
              <a:t>≤</a:t>
            </a:r>
            <a:r>
              <a:rPr lang="is-IS" dirty="0">
                <a:latin typeface="+mn-lt"/>
                <a:ea typeface="Courier New" charset="0"/>
                <a:cs typeface="Courier New" charset="0"/>
              </a:rPr>
              <a:t> M[i,j], ..., M[i,n-1] }}</a:t>
            </a:r>
          </a:p>
          <a:p>
            <a:pPr marL="0" indent="0">
              <a:buNone/>
            </a:pPr>
            <a:r>
              <a:rPr lang="is-IS" dirty="0">
                <a:latin typeface="Courier New" charset="0"/>
                <a:ea typeface="Courier New" charset="0"/>
                <a:cs typeface="Courier New" charset="0"/>
              </a:rPr>
              <a:t>while ( ?? )</a:t>
            </a:r>
          </a:p>
          <a:p>
            <a:pPr marL="0" indent="0">
              <a:buNone/>
            </a:pPr>
            <a:r>
              <a:rPr lang="is-IS" dirty="0">
                <a:latin typeface="Courier New" charset="0"/>
                <a:ea typeface="Courier New" charset="0"/>
                <a:cs typeface="Courier New" charset="0"/>
              </a:rPr>
              <a:t>  ??</a:t>
            </a:r>
          </a:p>
          <a:p>
            <a:pPr marL="0" indent="0">
              <a:buNone/>
            </a:pPr>
            <a:r>
              <a:rPr lang="is-IS" dirty="0">
                <a:latin typeface="+mn-lt"/>
                <a:ea typeface="Courier New" charset="0"/>
                <a:cs typeface="Courier New" charset="0"/>
              </a:rPr>
              <a:t>{{ </a:t>
            </a:r>
            <a:r>
              <a:rPr lang="is-IS" dirty="0">
                <a:ea typeface="Courier New" charset="0"/>
                <a:cs typeface="Courier New" charset="0"/>
              </a:rPr>
              <a:t>M[i,0], ..., </a:t>
            </a:r>
            <a:r>
              <a:rPr lang="is-IS" dirty="0">
                <a:latin typeface="+mn-lt"/>
                <a:ea typeface="Courier New" charset="0"/>
                <a:cs typeface="Courier New" charset="0"/>
              </a:rPr>
              <a:t>M[i,j-1] &lt; x </a:t>
            </a:r>
            <a:r>
              <a:rPr lang="en-US" dirty="0"/>
              <a:t>≤</a:t>
            </a:r>
            <a:r>
              <a:rPr lang="is-IS" dirty="0">
                <a:latin typeface="+mn-lt"/>
                <a:ea typeface="Courier New" charset="0"/>
                <a:cs typeface="Courier New" charset="0"/>
              </a:rPr>
              <a:t> M[i,j], ..., M[i,n-1] }}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24200" y="16039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24200" y="1965294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24200" y="2346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124200" y="2721745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24200" y="3102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505200" y="16039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505200" y="1965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505200" y="2346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05200" y="2721745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505200" y="3102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86200" y="16039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886200" y="1965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886200" y="2346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886200" y="2721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886200" y="3102745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267200" y="16039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267200" y="1965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267200" y="2721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267200" y="3102745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648200" y="1600200"/>
            <a:ext cx="381000" cy="388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648200" y="196289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648200" y="2352582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648200" y="2728033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648200" y="3109033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029200" y="1965294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029200" y="2346294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029200" y="2721745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029200" y="3102745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11044" y="1623255"/>
            <a:ext cx="229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+mn-lt"/>
              </a:rPr>
              <a:t>i</a:t>
            </a:r>
            <a:endParaRPr lang="en-US" sz="1600" dirty="0"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114161" y="1278523"/>
            <a:ext cx="229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+mn-lt"/>
              </a:rPr>
              <a:t>j</a:t>
            </a:r>
            <a:endParaRPr lang="en-US" sz="1600" dirty="0"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67200" y="2346294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029200" y="160390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88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Sorted Matrix Search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s-IS" dirty="0">
                <a:latin typeface="+mn-lt"/>
                <a:ea typeface="Courier New" charset="0"/>
                <a:cs typeface="Courier New" charset="0"/>
              </a:rPr>
              <a:t>Initialization:</a:t>
            </a: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is-IS" dirty="0">
                <a:latin typeface="Courier New" charset="0"/>
                <a:ea typeface="Courier New" charset="0"/>
                <a:cs typeface="Courier New" charset="0"/>
              </a:rPr>
              <a:t>int i = 0;</a:t>
            </a:r>
          </a:p>
          <a:p>
            <a:pPr marL="0" indent="0">
              <a:buNone/>
            </a:pPr>
            <a:r>
              <a:rPr lang="is-IS" dirty="0">
                <a:latin typeface="Courier New" charset="0"/>
                <a:ea typeface="Courier New" charset="0"/>
                <a:cs typeface="Courier New" charset="0"/>
              </a:rPr>
              <a:t>int j = n;</a:t>
            </a:r>
          </a:p>
          <a:p>
            <a:pPr marL="0" indent="0">
              <a:buNone/>
            </a:pPr>
            <a:r>
              <a:rPr lang="is-IS" dirty="0">
                <a:latin typeface="+mn-lt"/>
                <a:ea typeface="Courier New" charset="0"/>
                <a:cs typeface="Courier New" charset="0"/>
              </a:rPr>
              <a:t>{{ Inv: x </a:t>
            </a:r>
            <a:r>
              <a:rPr lang="en-US" dirty="0"/>
              <a:t>≤</a:t>
            </a:r>
            <a:r>
              <a:rPr lang="is-IS" dirty="0">
                <a:latin typeface="+mn-lt"/>
                <a:ea typeface="Courier New" charset="0"/>
                <a:cs typeface="Courier New" charset="0"/>
              </a:rPr>
              <a:t> M[i,j], ..., M[i,n-1] }}</a:t>
            </a:r>
          </a:p>
          <a:p>
            <a:pPr marL="0" indent="0">
              <a:buNone/>
            </a:pPr>
            <a:r>
              <a:rPr lang="is-IS" dirty="0">
                <a:latin typeface="Courier New" charset="0"/>
                <a:ea typeface="Courier New" charset="0"/>
                <a:cs typeface="Courier New" charset="0"/>
              </a:rPr>
              <a:t>while ( ?? )</a:t>
            </a:r>
          </a:p>
          <a:p>
            <a:pPr marL="0" indent="0">
              <a:buNone/>
            </a:pPr>
            <a:r>
              <a:rPr lang="is-IS" dirty="0">
                <a:latin typeface="Courier New" charset="0"/>
                <a:ea typeface="Courier New" charset="0"/>
                <a:cs typeface="Courier New" charset="0"/>
              </a:rPr>
              <a:t>  ??</a:t>
            </a:r>
          </a:p>
          <a:p>
            <a:pPr marL="0" indent="0">
              <a:buNone/>
            </a:pPr>
            <a:r>
              <a:rPr lang="is-IS" dirty="0">
                <a:latin typeface="+mn-lt"/>
                <a:ea typeface="Courier New" charset="0"/>
                <a:cs typeface="Courier New" charset="0"/>
              </a:rPr>
              <a:t>{{ M[i,0], ..., M[i,j-1] &lt; x </a:t>
            </a:r>
            <a:r>
              <a:rPr lang="en-US" dirty="0"/>
              <a:t>≤</a:t>
            </a:r>
            <a:r>
              <a:rPr lang="is-IS" dirty="0">
                <a:latin typeface="+mn-lt"/>
                <a:ea typeface="Courier New" charset="0"/>
                <a:cs typeface="Courier New" charset="0"/>
              </a:rPr>
              <a:t> M[i,j], ..., M[i,n-1] }}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24200" y="16039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24200" y="1965294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24200" y="2346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124200" y="2721745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24200" y="3102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505200" y="16039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505200" y="1965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505200" y="2346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05200" y="2721745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505200" y="3102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86200" y="16039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886200" y="1965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886200" y="2346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886200" y="2721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886200" y="3102745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267200" y="16039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267200" y="1965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267200" y="2721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267200" y="3102745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648200" y="1600200"/>
            <a:ext cx="381000" cy="388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648200" y="196289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648200" y="2352582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648200" y="2728033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648200" y="3109033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029200" y="1965294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029200" y="2346294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029200" y="2721745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029200" y="3102745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11044" y="1623255"/>
            <a:ext cx="229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+mn-lt"/>
              </a:rPr>
              <a:t>i</a:t>
            </a:r>
            <a:endParaRPr lang="en-US" sz="1600" dirty="0"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114161" y="1278523"/>
            <a:ext cx="229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+mn-lt"/>
              </a:rPr>
              <a:t>j</a:t>
            </a:r>
            <a:endParaRPr lang="en-US" sz="1600" dirty="0"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67200" y="2346294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029200" y="160390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5296086" y="4800599"/>
            <a:ext cx="3414303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When does the postcondition hold?</a:t>
            </a:r>
          </a:p>
          <a:p>
            <a:r>
              <a:rPr lang="en-US" sz="1600" dirty="0">
                <a:latin typeface="+mn-lt"/>
              </a:rPr>
              <a:t>(Careful!)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3176298" y="5092987"/>
            <a:ext cx="2062163" cy="2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507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Sorted Matrix Search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s-IS" dirty="0">
                <a:latin typeface="+mn-lt"/>
                <a:ea typeface="Courier New" charset="0"/>
                <a:cs typeface="Courier New" charset="0"/>
              </a:rPr>
              <a:t>Initialization:</a:t>
            </a: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is-IS" dirty="0">
                <a:latin typeface="Courier New" charset="0"/>
                <a:ea typeface="Courier New" charset="0"/>
                <a:cs typeface="Courier New" charset="0"/>
              </a:rPr>
              <a:t>int i = 0;</a:t>
            </a:r>
          </a:p>
          <a:p>
            <a:pPr marL="0" indent="0">
              <a:buNone/>
            </a:pPr>
            <a:r>
              <a:rPr lang="is-IS" dirty="0">
                <a:latin typeface="Courier New" charset="0"/>
                <a:ea typeface="Courier New" charset="0"/>
                <a:cs typeface="Courier New" charset="0"/>
              </a:rPr>
              <a:t>int j = n;</a:t>
            </a:r>
          </a:p>
          <a:p>
            <a:pPr marL="0" indent="0">
              <a:buNone/>
            </a:pPr>
            <a:r>
              <a:rPr lang="is-IS" dirty="0">
                <a:latin typeface="+mn-lt"/>
                <a:ea typeface="Courier New" charset="0"/>
                <a:cs typeface="Courier New" charset="0"/>
              </a:rPr>
              <a:t>{{ Inv: x </a:t>
            </a:r>
            <a:r>
              <a:rPr lang="en-US" dirty="0"/>
              <a:t>≤</a:t>
            </a:r>
            <a:r>
              <a:rPr lang="is-IS" dirty="0">
                <a:latin typeface="+mn-lt"/>
                <a:ea typeface="Courier New" charset="0"/>
                <a:cs typeface="Courier New" charset="0"/>
              </a:rPr>
              <a:t> M[i,j], ..., M[i,n-1] }}</a:t>
            </a:r>
          </a:p>
          <a:p>
            <a:pPr marL="0" indent="0">
              <a:buNone/>
            </a:pPr>
            <a:r>
              <a:rPr lang="is-IS" dirty="0">
                <a:latin typeface="Courier New" charset="0"/>
                <a:ea typeface="Courier New" charset="0"/>
                <a:cs typeface="Courier New" charset="0"/>
              </a:rPr>
              <a:t>while (</a:t>
            </a:r>
            <a:r>
              <a:rPr lang="is-IS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j &gt; 0 &amp;&amp; x &lt;= M[i,j-1]</a:t>
            </a:r>
            <a:r>
              <a:rPr lang="is-IS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marL="0" indent="0">
              <a:buNone/>
            </a:pPr>
            <a:r>
              <a:rPr lang="is-IS" dirty="0">
                <a:latin typeface="Courier New" charset="0"/>
                <a:ea typeface="Courier New" charset="0"/>
                <a:cs typeface="Courier New" charset="0"/>
              </a:rPr>
              <a:t>  ??</a:t>
            </a:r>
          </a:p>
          <a:p>
            <a:pPr marL="0" indent="0">
              <a:buNone/>
            </a:pPr>
            <a:r>
              <a:rPr lang="is-IS" dirty="0">
                <a:latin typeface="+mn-lt"/>
                <a:ea typeface="Courier New" charset="0"/>
                <a:cs typeface="Courier New" charset="0"/>
              </a:rPr>
              <a:t>{{ M[i,0], ..., M[i,j-1] &lt; x </a:t>
            </a:r>
            <a:r>
              <a:rPr lang="en-US" dirty="0"/>
              <a:t>≤</a:t>
            </a:r>
            <a:r>
              <a:rPr lang="is-IS" dirty="0">
                <a:latin typeface="+mn-lt"/>
                <a:ea typeface="Courier New" charset="0"/>
                <a:cs typeface="Courier New" charset="0"/>
              </a:rPr>
              <a:t> M[i,j], ..., M[i,n-1] }}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24200" y="16039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24200" y="1965294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24200" y="2346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124200" y="2721745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24200" y="3102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505200" y="16039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505200" y="1965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505200" y="2346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05200" y="2721745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505200" y="3102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86200" y="16039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886200" y="1965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886200" y="2346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886200" y="2721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886200" y="3102745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267200" y="16039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267200" y="1965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267200" y="2721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267200" y="3102745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648200" y="1600200"/>
            <a:ext cx="381000" cy="388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648200" y="196289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648200" y="2352582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648200" y="2728033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648200" y="3109033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029200" y="1965294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029200" y="2346294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029200" y="2721745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029200" y="3102745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11044" y="1623255"/>
            <a:ext cx="229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+mn-lt"/>
              </a:rPr>
              <a:t>i</a:t>
            </a:r>
            <a:endParaRPr lang="en-US" sz="1600" dirty="0"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114161" y="1278523"/>
            <a:ext cx="229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+mn-lt"/>
              </a:rPr>
              <a:t>j</a:t>
            </a:r>
            <a:endParaRPr lang="en-US" sz="1600" dirty="0"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67200" y="2346294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029200" y="160390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07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Sorted Matrix Search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s-IS" dirty="0">
                <a:latin typeface="+mn-lt"/>
                <a:ea typeface="Courier New" charset="0"/>
                <a:cs typeface="Courier New" charset="0"/>
              </a:rPr>
              <a:t>Initialization:</a:t>
            </a: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is-IS" dirty="0">
                <a:latin typeface="Courier New" charset="0"/>
                <a:ea typeface="Courier New" charset="0"/>
                <a:cs typeface="Courier New" charset="0"/>
              </a:rPr>
              <a:t>int i = 0, j = n;</a:t>
            </a:r>
          </a:p>
          <a:p>
            <a:pPr marL="0" indent="0">
              <a:buNone/>
            </a:pPr>
            <a:r>
              <a:rPr lang="is-IS" dirty="0">
                <a:latin typeface="+mn-lt"/>
                <a:ea typeface="Courier New" charset="0"/>
                <a:cs typeface="Courier New" charset="0"/>
              </a:rPr>
              <a:t>{{ Inv: x </a:t>
            </a:r>
            <a:r>
              <a:rPr lang="en-US" dirty="0"/>
              <a:t>≤</a:t>
            </a:r>
            <a:r>
              <a:rPr lang="is-IS" dirty="0">
                <a:latin typeface="+mn-lt"/>
                <a:ea typeface="Courier New" charset="0"/>
                <a:cs typeface="Courier New" charset="0"/>
              </a:rPr>
              <a:t> M[i,j], ..., M[i,n-1] }}</a:t>
            </a:r>
          </a:p>
          <a:p>
            <a:pPr marL="0" indent="0">
              <a:buNone/>
            </a:pPr>
            <a:r>
              <a:rPr lang="is-IS" dirty="0">
                <a:latin typeface="Courier New" charset="0"/>
                <a:ea typeface="Courier New" charset="0"/>
                <a:cs typeface="Courier New" charset="0"/>
              </a:rPr>
              <a:t>while (j &gt; 0 &amp;&amp; x &lt;= M[i,j-1]) {</a:t>
            </a:r>
          </a:p>
          <a:p>
            <a:pPr marL="0" indent="0">
              <a:buNone/>
            </a:pPr>
            <a:r>
              <a:rPr lang="is-IS" dirty="0">
                <a:latin typeface="Courier New" charset="0"/>
                <a:ea typeface="Courier New" charset="0"/>
                <a:cs typeface="Courier New" charset="0"/>
              </a:rPr>
              <a:t>  ??</a:t>
            </a:r>
          </a:p>
          <a:p>
            <a:pPr marL="0" indent="0">
              <a:buNone/>
            </a:pPr>
            <a:r>
              <a:rPr lang="is-IS" dirty="0">
                <a:latin typeface="Courier New" charset="0"/>
                <a:ea typeface="Courier New" charset="0"/>
                <a:cs typeface="Courier New" charset="0"/>
              </a:rPr>
              <a:t>  j = j – 1;</a:t>
            </a:r>
          </a:p>
          <a:p>
            <a:pPr marL="0" indent="0">
              <a:buNone/>
            </a:pPr>
            <a:r>
              <a:rPr lang="is-IS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 marL="0" indent="0">
              <a:buNone/>
            </a:pPr>
            <a:r>
              <a:rPr lang="is-IS" dirty="0">
                <a:latin typeface="+mn-lt"/>
                <a:ea typeface="Courier New" charset="0"/>
                <a:cs typeface="Courier New" charset="0"/>
              </a:rPr>
              <a:t>{{ M[i,0], ..., M[i,j-1] &lt; x </a:t>
            </a:r>
            <a:r>
              <a:rPr lang="en-US" dirty="0"/>
              <a:t>≤</a:t>
            </a:r>
            <a:r>
              <a:rPr lang="is-IS" dirty="0">
                <a:latin typeface="+mn-lt"/>
                <a:ea typeface="Courier New" charset="0"/>
                <a:cs typeface="Courier New" charset="0"/>
              </a:rPr>
              <a:t> M[i,j], ..., M[i,n-1] }}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24200" y="16039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24200" y="1965294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24200" y="2346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124200" y="2721745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24200" y="3102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505200" y="16039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505200" y="1965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505200" y="2346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05200" y="2721745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505200" y="3102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86200" y="16039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886200" y="1965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886200" y="2346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886200" y="2721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886200" y="3102745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267200" y="16039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267200" y="1965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267200" y="2721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267200" y="3102745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648200" y="1600200"/>
            <a:ext cx="381000" cy="388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648200" y="196289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648200" y="2352582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648200" y="2728033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648200" y="3109033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029200" y="1965294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029200" y="2346294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029200" y="2721745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029200" y="3102745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11044" y="1623255"/>
            <a:ext cx="229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+mn-lt"/>
              </a:rPr>
              <a:t>i</a:t>
            </a:r>
            <a:endParaRPr lang="en-US" sz="1600" dirty="0"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114161" y="1278523"/>
            <a:ext cx="229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+mn-lt"/>
              </a:rPr>
              <a:t>j</a:t>
            </a:r>
            <a:endParaRPr lang="en-US" sz="1600" dirty="0"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67200" y="2346294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029200" y="160390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5186362" y="4965329"/>
            <a:ext cx="1747838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>
                <a:latin typeface="+mn-lt"/>
              </a:rPr>
              <a:t>What goes here?</a:t>
            </a:r>
            <a:endParaRPr lang="en-US" sz="1600" dirty="0">
              <a:latin typeface="+mn-lt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2362200" y="5134606"/>
            <a:ext cx="2824162" cy="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09612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Sorted Matrix Search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s-IS" dirty="0">
                <a:latin typeface="+mn-lt"/>
                <a:ea typeface="Courier New" charset="0"/>
                <a:cs typeface="Courier New" charset="0"/>
              </a:rPr>
              <a:t>Initialization:</a:t>
            </a: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is-IS" dirty="0">
                <a:latin typeface="Courier New" charset="0"/>
                <a:ea typeface="Courier New" charset="0"/>
                <a:cs typeface="Courier New" charset="0"/>
              </a:rPr>
              <a:t>int i = 0, j = n;</a:t>
            </a:r>
          </a:p>
          <a:p>
            <a:pPr marL="0" indent="0">
              <a:buNone/>
            </a:pPr>
            <a:r>
              <a:rPr lang="is-IS" dirty="0">
                <a:latin typeface="+mn-lt"/>
                <a:ea typeface="Courier New" charset="0"/>
                <a:cs typeface="Courier New" charset="0"/>
              </a:rPr>
              <a:t>{{ Inv: x </a:t>
            </a:r>
            <a:r>
              <a:rPr lang="en-US" dirty="0"/>
              <a:t>≤</a:t>
            </a:r>
            <a:r>
              <a:rPr lang="is-IS" dirty="0">
                <a:latin typeface="+mn-lt"/>
                <a:ea typeface="Courier New" charset="0"/>
                <a:cs typeface="Courier New" charset="0"/>
              </a:rPr>
              <a:t> M[i,j], ..., M[i,n-1] }}</a:t>
            </a:r>
          </a:p>
          <a:p>
            <a:pPr marL="0" indent="0">
              <a:buNone/>
            </a:pPr>
            <a:r>
              <a:rPr lang="is-IS" dirty="0">
                <a:latin typeface="Courier New" charset="0"/>
                <a:ea typeface="Courier New" charset="0"/>
                <a:cs typeface="Courier New" charset="0"/>
              </a:rPr>
              <a:t>while (j &gt; 0 &amp;&amp; x &lt;= M[i,j-1]) {</a:t>
            </a:r>
          </a:p>
          <a:p>
            <a:pPr marL="0" indent="0">
              <a:buNone/>
            </a:pPr>
            <a:r>
              <a:rPr lang="is-IS" dirty="0">
                <a:latin typeface="Courier New" charset="0"/>
                <a:ea typeface="Courier New" charset="0"/>
                <a:cs typeface="Courier New" charset="0"/>
              </a:rPr>
              <a:t>  ??</a:t>
            </a:r>
          </a:p>
          <a:p>
            <a:pPr marL="0" indent="0">
              <a:buNone/>
            </a:pPr>
            <a:r>
              <a:rPr lang="is-IS" dirty="0">
                <a:latin typeface="Courier New" charset="0"/>
                <a:ea typeface="Courier New" charset="0"/>
                <a:cs typeface="Courier New" charset="0"/>
              </a:rPr>
              <a:t>  j = j – 1;</a:t>
            </a:r>
          </a:p>
          <a:p>
            <a:pPr marL="0" indent="0">
              <a:buNone/>
            </a:pPr>
            <a:r>
              <a:rPr lang="is-IS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 marL="0" indent="0">
              <a:buNone/>
            </a:pPr>
            <a:r>
              <a:rPr lang="is-IS" dirty="0">
                <a:latin typeface="+mn-lt"/>
                <a:ea typeface="Courier New" charset="0"/>
                <a:cs typeface="Courier New" charset="0"/>
              </a:rPr>
              <a:t>{{ M[i,0], ..., M[i,j-1] &lt; x </a:t>
            </a:r>
            <a:r>
              <a:rPr lang="en-US" dirty="0"/>
              <a:t>≤</a:t>
            </a:r>
            <a:r>
              <a:rPr lang="is-IS" dirty="0">
                <a:latin typeface="+mn-lt"/>
                <a:ea typeface="Courier New" charset="0"/>
                <a:cs typeface="Courier New" charset="0"/>
              </a:rPr>
              <a:t> M[i,j], ..., M[i,n-1] }}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24200" y="16039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24200" y="1965294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24200" y="2346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124200" y="2721745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24200" y="3102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505200" y="16039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505200" y="1965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505200" y="2346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05200" y="2721745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505200" y="3102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86200" y="16039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886200" y="1965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886200" y="2346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886200" y="2721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886200" y="3102745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267200" y="16039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267200" y="1965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267200" y="2721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267200" y="3102745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648200" y="1600200"/>
            <a:ext cx="381000" cy="388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648200" y="196289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648200" y="2352582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648200" y="2728033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648200" y="3109033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029200" y="1965294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029200" y="2346294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029200" y="2721745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029200" y="3102745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11044" y="1623255"/>
            <a:ext cx="229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+mn-lt"/>
              </a:rPr>
              <a:t>i</a:t>
            </a:r>
            <a:endParaRPr lang="en-US" sz="1600" dirty="0"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114161" y="1278523"/>
            <a:ext cx="229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+mn-lt"/>
              </a:rPr>
              <a:t>j</a:t>
            </a:r>
            <a:endParaRPr lang="en-US" sz="1600" dirty="0"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67200" y="2346294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029200" y="160390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CE165CC-20BE-4A4A-B9E3-E4724D4F5376}"/>
              </a:ext>
            </a:extLst>
          </p:cNvPr>
          <p:cNvSpPr/>
          <p:nvPr/>
        </p:nvSpPr>
        <p:spPr>
          <a:xfrm>
            <a:off x="4873722" y="5579477"/>
            <a:ext cx="26965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+mn-lt"/>
              </a:rPr>
              <a:t>{{ x ≤ M[</a:t>
            </a:r>
            <a:r>
              <a:rPr lang="en-US" sz="1800" dirty="0" err="1">
                <a:latin typeface="+mn-lt"/>
              </a:rPr>
              <a:t>i,j</a:t>
            </a:r>
            <a:r>
              <a:rPr lang="en-US" sz="1800" dirty="0">
                <a:latin typeface="+mn-lt"/>
              </a:rPr>
              <a:t>], ..., M[i,n-1] </a:t>
            </a:r>
            <a:r>
              <a:rPr lang="is-IS" sz="1800" dirty="0">
                <a:latin typeface="+mn-lt"/>
              </a:rPr>
              <a:t>}}</a:t>
            </a:r>
            <a:endParaRPr lang="en-US" sz="1800" dirty="0"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B1CED18-55CA-8947-8F19-EEFEB4FE44D9}"/>
              </a:ext>
            </a:extLst>
          </p:cNvPr>
          <p:cNvSpPr/>
          <p:nvPr/>
        </p:nvSpPr>
        <p:spPr>
          <a:xfrm>
            <a:off x="4873722" y="5210145"/>
            <a:ext cx="29017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+mn-lt"/>
              </a:rPr>
              <a:t>{{ x ≤ M[i,j-1], ..., M[i,n-1] </a:t>
            </a:r>
            <a:r>
              <a:rPr lang="is-IS" sz="1800" dirty="0">
                <a:latin typeface="+mn-lt"/>
              </a:rPr>
              <a:t>}}</a:t>
            </a:r>
            <a:endParaRPr lang="en-US" sz="1800" dirty="0"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983E486-63B3-5941-B0A8-B47E9E9C7F4E}"/>
              </a:ext>
            </a:extLst>
          </p:cNvPr>
          <p:cNvSpPr/>
          <p:nvPr/>
        </p:nvSpPr>
        <p:spPr>
          <a:xfrm>
            <a:off x="4873722" y="4812373"/>
            <a:ext cx="44791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+mn-lt"/>
              </a:rPr>
              <a:t>{{ x ≤ M[</a:t>
            </a:r>
            <a:r>
              <a:rPr lang="en-US" sz="1800" dirty="0" err="1">
                <a:latin typeface="+mn-lt"/>
              </a:rPr>
              <a:t>i,j</a:t>
            </a:r>
            <a:r>
              <a:rPr lang="en-US" sz="1800" dirty="0">
                <a:latin typeface="+mn-lt"/>
              </a:rPr>
              <a:t>], ..., M[i,n-1] and x ≤ M[i,j-1]  </a:t>
            </a:r>
            <a:r>
              <a:rPr lang="is-IS" sz="1800" dirty="0">
                <a:latin typeface="+mn-lt"/>
              </a:rPr>
              <a:t>}}</a:t>
            </a:r>
            <a:endParaRPr lang="en-US" sz="1800" dirty="0">
              <a:latin typeface="+mn-lt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99C8E3B-4905-454E-BF6F-ED1BC55C5E1A}"/>
              </a:ext>
            </a:extLst>
          </p:cNvPr>
          <p:cNvCxnSpPr>
            <a:cxnSpLocks/>
          </p:cNvCxnSpPr>
          <p:nvPr/>
        </p:nvCxnSpPr>
        <p:spPr>
          <a:xfrm flipV="1">
            <a:off x="4800600" y="5312777"/>
            <a:ext cx="0" cy="53340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9802C052-E225-0A43-A029-5466B86135CE}"/>
              </a:ext>
            </a:extLst>
          </p:cNvPr>
          <p:cNvCxnSpPr>
            <a:cxnSpLocks/>
          </p:cNvCxnSpPr>
          <p:nvPr/>
        </p:nvCxnSpPr>
        <p:spPr>
          <a:xfrm>
            <a:off x="4800600" y="4876800"/>
            <a:ext cx="0" cy="257145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96393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Sorted Matrix Search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s-IS" dirty="0">
                <a:latin typeface="+mn-lt"/>
                <a:ea typeface="Courier New" charset="0"/>
                <a:cs typeface="Courier New" charset="0"/>
              </a:rPr>
              <a:t>Initialization:</a:t>
            </a: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is-IS" dirty="0">
                <a:latin typeface="Courier New" charset="0"/>
                <a:ea typeface="Courier New" charset="0"/>
                <a:cs typeface="Courier New" charset="0"/>
              </a:rPr>
              <a:t>int i = 0, j = n;</a:t>
            </a:r>
          </a:p>
          <a:p>
            <a:pPr marL="0" indent="0">
              <a:buNone/>
            </a:pPr>
            <a:r>
              <a:rPr lang="is-IS" dirty="0">
                <a:latin typeface="+mn-lt"/>
                <a:ea typeface="Courier New" charset="0"/>
                <a:cs typeface="Courier New" charset="0"/>
              </a:rPr>
              <a:t>{{ Inv: x </a:t>
            </a:r>
            <a:r>
              <a:rPr lang="en-US" dirty="0"/>
              <a:t>≤</a:t>
            </a:r>
            <a:r>
              <a:rPr lang="is-IS" dirty="0">
                <a:latin typeface="+mn-lt"/>
                <a:ea typeface="Courier New" charset="0"/>
                <a:cs typeface="Courier New" charset="0"/>
              </a:rPr>
              <a:t> M[i,j], ..., M[i,n-1] }}</a:t>
            </a:r>
          </a:p>
          <a:p>
            <a:pPr marL="0" indent="0">
              <a:buNone/>
            </a:pPr>
            <a:r>
              <a:rPr lang="is-IS" dirty="0">
                <a:latin typeface="Courier New" charset="0"/>
                <a:ea typeface="Courier New" charset="0"/>
                <a:cs typeface="Courier New" charset="0"/>
              </a:rPr>
              <a:t>while (j &gt; 0 &amp;&amp; x &lt;= M[i,j-1]) {</a:t>
            </a:r>
          </a:p>
          <a:p>
            <a:pPr marL="0" indent="0">
              <a:buNone/>
            </a:pPr>
            <a:r>
              <a:rPr lang="is-IS" dirty="0">
                <a:latin typeface="Courier New" charset="0"/>
                <a:ea typeface="Courier New" charset="0"/>
                <a:cs typeface="Courier New" charset="0"/>
              </a:rPr>
              <a:t>  </a:t>
            </a:r>
          </a:p>
          <a:p>
            <a:pPr marL="0" indent="0">
              <a:buNone/>
            </a:pPr>
            <a:r>
              <a:rPr lang="is-IS" dirty="0">
                <a:latin typeface="Courier New" charset="0"/>
                <a:ea typeface="Courier New" charset="0"/>
                <a:cs typeface="Courier New" charset="0"/>
              </a:rPr>
              <a:t>  j = j – 1;</a:t>
            </a:r>
          </a:p>
          <a:p>
            <a:pPr marL="0" indent="0">
              <a:buNone/>
            </a:pPr>
            <a:r>
              <a:rPr lang="is-IS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 marL="0" indent="0">
              <a:buNone/>
            </a:pPr>
            <a:r>
              <a:rPr lang="is-IS" dirty="0">
                <a:latin typeface="+mn-lt"/>
                <a:ea typeface="Courier New" charset="0"/>
                <a:cs typeface="Courier New" charset="0"/>
              </a:rPr>
              <a:t>{{ M[i,0], ..., M[i,j-1] &lt; x </a:t>
            </a:r>
            <a:r>
              <a:rPr lang="en-US" dirty="0"/>
              <a:t>≤</a:t>
            </a:r>
            <a:r>
              <a:rPr lang="is-IS" dirty="0">
                <a:latin typeface="+mn-lt"/>
                <a:ea typeface="Courier New" charset="0"/>
                <a:cs typeface="Courier New" charset="0"/>
              </a:rPr>
              <a:t> M[i,j], ..., M[i,n-1] }}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24200" y="16039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24200" y="1965294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24200" y="2346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124200" y="2721745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24200" y="3102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505200" y="16039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505200" y="1965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505200" y="2346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05200" y="2721745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505200" y="3102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86200" y="16039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886200" y="1965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886200" y="2346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886200" y="2721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886200" y="3102745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267200" y="16039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267200" y="1965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267200" y="2721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267200" y="3102745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648200" y="1600200"/>
            <a:ext cx="381000" cy="388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648200" y="196289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648200" y="2352582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648200" y="2728033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648200" y="3109033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029200" y="1965294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029200" y="2346294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029200" y="2721745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029200" y="3102745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11044" y="1623255"/>
            <a:ext cx="229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+mn-lt"/>
              </a:rPr>
              <a:t>i</a:t>
            </a:r>
            <a:endParaRPr lang="en-US" sz="1600" dirty="0"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114161" y="1278523"/>
            <a:ext cx="229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+mn-lt"/>
              </a:rPr>
              <a:t>j</a:t>
            </a:r>
            <a:endParaRPr lang="en-US" sz="1600" dirty="0"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67200" y="2346294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029200" y="160390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5186362" y="4965329"/>
            <a:ext cx="1747838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What goes here? Nothing!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2362200" y="5134606"/>
            <a:ext cx="2824162" cy="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22827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Sorted Matrix Search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s-IS" dirty="0">
                <a:latin typeface="+mn-lt"/>
                <a:ea typeface="Courier New" charset="0"/>
                <a:cs typeface="Courier New" charset="0"/>
              </a:rPr>
              <a:t>Initialization:</a:t>
            </a: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is-IS" dirty="0">
                <a:latin typeface="Courier New" charset="0"/>
                <a:ea typeface="Courier New" charset="0"/>
                <a:cs typeface="Courier New" charset="0"/>
              </a:rPr>
              <a:t>int i = 0;</a:t>
            </a:r>
          </a:p>
          <a:p>
            <a:pPr marL="0" indent="0">
              <a:buNone/>
            </a:pPr>
            <a:r>
              <a:rPr lang="is-IS" dirty="0">
                <a:latin typeface="Courier New" charset="0"/>
                <a:ea typeface="Courier New" charset="0"/>
                <a:cs typeface="Courier New" charset="0"/>
              </a:rPr>
              <a:t>int j = n;</a:t>
            </a:r>
          </a:p>
          <a:p>
            <a:pPr marL="0" indent="0">
              <a:buNone/>
            </a:pPr>
            <a:r>
              <a:rPr lang="is-IS" dirty="0">
                <a:latin typeface="+mn-lt"/>
                <a:ea typeface="Courier New" charset="0"/>
                <a:cs typeface="Courier New" charset="0"/>
              </a:rPr>
              <a:t>{{ Inv: x </a:t>
            </a:r>
            <a:r>
              <a:rPr lang="en-US" dirty="0"/>
              <a:t>≤</a:t>
            </a:r>
            <a:r>
              <a:rPr lang="is-IS" dirty="0">
                <a:latin typeface="+mn-lt"/>
                <a:ea typeface="Courier New" charset="0"/>
                <a:cs typeface="Courier New" charset="0"/>
              </a:rPr>
              <a:t> M[i,j], ..., M[i,n-1] }}</a:t>
            </a:r>
          </a:p>
          <a:p>
            <a:pPr marL="0" indent="0">
              <a:buNone/>
            </a:pPr>
            <a:r>
              <a:rPr lang="is-IS" dirty="0">
                <a:latin typeface="Courier New" charset="0"/>
                <a:ea typeface="Courier New" charset="0"/>
                <a:cs typeface="Courier New" charset="0"/>
              </a:rPr>
              <a:t>while (j &gt; 0 &amp;&amp; x &lt;= M[i,j-1])</a:t>
            </a:r>
          </a:p>
          <a:p>
            <a:pPr marL="0" indent="0">
              <a:buNone/>
            </a:pPr>
            <a:r>
              <a:rPr lang="is-IS" dirty="0">
                <a:latin typeface="Courier New" charset="0"/>
                <a:ea typeface="Courier New" charset="0"/>
                <a:cs typeface="Courier New" charset="0"/>
              </a:rPr>
              <a:t>  j = j – 1;</a:t>
            </a:r>
          </a:p>
          <a:p>
            <a:pPr marL="0" indent="0">
              <a:buNone/>
            </a:pPr>
            <a:r>
              <a:rPr lang="is-IS" dirty="0">
                <a:latin typeface="+mn-lt"/>
                <a:ea typeface="Courier New" charset="0"/>
                <a:cs typeface="Courier New" charset="0"/>
              </a:rPr>
              <a:t>{{ </a:t>
            </a:r>
            <a:r>
              <a:rPr lang="is-IS" dirty="0">
                <a:ea typeface="Courier New" charset="0"/>
                <a:cs typeface="Courier New" charset="0"/>
              </a:rPr>
              <a:t>M[i,0], ..., M[i,j-1] </a:t>
            </a:r>
            <a:r>
              <a:rPr lang="is-IS" dirty="0">
                <a:latin typeface="+mn-lt"/>
                <a:ea typeface="Courier New" charset="0"/>
                <a:cs typeface="Courier New" charset="0"/>
              </a:rPr>
              <a:t>&lt; x </a:t>
            </a:r>
            <a:r>
              <a:rPr lang="en-US" dirty="0"/>
              <a:t>≤</a:t>
            </a:r>
            <a:r>
              <a:rPr lang="is-IS" dirty="0">
                <a:latin typeface="+mn-lt"/>
                <a:ea typeface="Courier New" charset="0"/>
                <a:cs typeface="Courier New" charset="0"/>
              </a:rPr>
              <a:t> M[i,j], ..., M[i,n-1] }}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24200" y="16039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24200" y="1965294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24200" y="2346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124200" y="2721745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24200" y="3102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505200" y="16039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505200" y="1965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505200" y="2346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05200" y="2721745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505200" y="3102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86200" y="16039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886200" y="1965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886200" y="2346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886200" y="2721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886200" y="3102745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267200" y="16039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267200" y="1965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267200" y="2721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267200" y="3102745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648200" y="1600200"/>
            <a:ext cx="381000" cy="388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648200" y="196289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648200" y="2352582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648200" y="2728033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648200" y="3109033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029200" y="1965294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029200" y="2346294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029200" y="2721745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029200" y="3102745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11044" y="1623255"/>
            <a:ext cx="229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+mn-lt"/>
              </a:rPr>
              <a:t>i</a:t>
            </a:r>
            <a:endParaRPr lang="en-US" sz="1600" dirty="0"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114161" y="1278523"/>
            <a:ext cx="229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+mn-lt"/>
              </a:rPr>
              <a:t>j</a:t>
            </a:r>
            <a:endParaRPr lang="en-US" sz="1600" dirty="0"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67200" y="2346294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029200" y="160390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991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Sorted Matrix Search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/>
          <a:lstStyle/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sz="800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is-IS" dirty="0">
                <a:ea typeface="Courier New" charset="0"/>
                <a:cs typeface="Courier New" charset="0"/>
              </a:rPr>
              <a:t>{{ M[i,0], ..., M[i,j-1] &lt; x </a:t>
            </a:r>
            <a:r>
              <a:rPr lang="en-US" dirty="0"/>
              <a:t>≤</a:t>
            </a:r>
            <a:r>
              <a:rPr lang="is-IS" dirty="0">
                <a:ea typeface="Courier New" charset="0"/>
                <a:cs typeface="Courier New" charset="0"/>
              </a:rPr>
              <a:t> M[i,j], ..., M[i,n-1] }}</a:t>
            </a:r>
            <a:endParaRPr lang="en-U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sz="1200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dirty="0">
                <a:latin typeface="+mn-lt"/>
                <a:ea typeface="Courier New" charset="0"/>
                <a:cs typeface="Courier New" charset="0"/>
              </a:rPr>
              <a:t>That finds the right column in row 0</a:t>
            </a:r>
          </a:p>
          <a:p>
            <a:r>
              <a:rPr lang="en-US" dirty="0">
                <a:latin typeface="+mn-lt"/>
                <a:ea typeface="Courier New" charset="0"/>
                <a:cs typeface="Courier New" charset="0"/>
              </a:rPr>
              <a:t>can now check M[0,j] = x (if j &lt; n)</a:t>
            </a:r>
          </a:p>
          <a:p>
            <a:r>
              <a:rPr lang="is-IS" dirty="0">
                <a:ea typeface="Courier New" charset="0"/>
                <a:cs typeface="Courier New" charset="0"/>
              </a:rPr>
              <a:t>if n</a:t>
            </a:r>
            <a:r>
              <a:rPr lang="is-IS" dirty="0">
                <a:latin typeface="+mn-lt"/>
                <a:ea typeface="Courier New" charset="0"/>
                <a:cs typeface="Courier New" charset="0"/>
              </a:rPr>
              <a:t>ot, we can move onto the next row</a:t>
            </a:r>
          </a:p>
          <a:p>
            <a:pPr lvl="1"/>
            <a:r>
              <a:rPr lang="is-IS" dirty="0">
                <a:ea typeface="Courier New" charset="0"/>
                <a:cs typeface="Courier New" panose="02070309020205020404" pitchFamily="49" charset="0"/>
              </a:rPr>
              <a:t>set </a:t>
            </a:r>
            <a:r>
              <a:rPr lang="is-IS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i = i + 1</a:t>
            </a:r>
          </a:p>
          <a:p>
            <a:pPr lvl="1"/>
            <a:r>
              <a:rPr lang="is-IS" dirty="0">
                <a:latin typeface="+mn-lt"/>
                <a:ea typeface="Courier New" charset="0"/>
                <a:cs typeface="Courier New" charset="0"/>
              </a:rPr>
              <a:t>same idea on each row thereafter...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24200" y="16039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24200" y="1965294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24200" y="2346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124200" y="2721745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24200" y="3102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505200" y="16039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505200" y="1965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505200" y="2346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05200" y="2721745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505200" y="3102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86200" y="16039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886200" y="1965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886200" y="2346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886200" y="2721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886200" y="3102745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267200" y="16039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267200" y="1965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267200" y="2721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267200" y="3102745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648200" y="196289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648200" y="2352582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648200" y="2728033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648200" y="3109033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029200" y="1965294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029200" y="2346294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029200" y="2721745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029200" y="3102745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4346738" y="1247311"/>
            <a:ext cx="229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+mn-lt"/>
              </a:rPr>
              <a:t>j</a:t>
            </a:r>
            <a:endParaRPr lang="en-US" sz="1600" dirty="0"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029200" y="160390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71FB0A2-3D35-7D45-B73C-D9EE1E9C9633}"/>
              </a:ext>
            </a:extLst>
          </p:cNvPr>
          <p:cNvSpPr/>
          <p:nvPr/>
        </p:nvSpPr>
        <p:spPr>
          <a:xfrm>
            <a:off x="4648200" y="1600200"/>
            <a:ext cx="381000" cy="388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54E573B-5B78-384C-A438-1F138E987719}"/>
              </a:ext>
            </a:extLst>
          </p:cNvPr>
          <p:cNvSpPr/>
          <p:nvPr/>
        </p:nvSpPr>
        <p:spPr>
          <a:xfrm>
            <a:off x="4267200" y="1607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E28984D-6170-0542-BDF0-B2C8FF9FAB2C}"/>
              </a:ext>
            </a:extLst>
          </p:cNvPr>
          <p:cNvSpPr/>
          <p:nvPr/>
        </p:nvSpPr>
        <p:spPr>
          <a:xfrm>
            <a:off x="4267200" y="2346294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F4FF0B0-D2CC-B747-BAAE-A990205608D6}"/>
              </a:ext>
            </a:extLst>
          </p:cNvPr>
          <p:cNvSpPr txBox="1"/>
          <p:nvPr/>
        </p:nvSpPr>
        <p:spPr>
          <a:xfrm>
            <a:off x="2811044" y="1623255"/>
            <a:ext cx="229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+mn-lt"/>
              </a:rPr>
              <a:t>i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550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E369E-09FB-2E41-AD85-8E407B075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B5348-5E13-5B4B-A410-F8662CECF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HW2 to be released tonight</a:t>
            </a:r>
          </a:p>
          <a:p>
            <a:pPr lvl="1"/>
            <a:r>
              <a:rPr lang="en-US" dirty="0"/>
              <a:t>includes coding part</a:t>
            </a:r>
          </a:p>
          <a:p>
            <a:pPr lvl="1"/>
            <a:r>
              <a:rPr lang="en-US" dirty="0"/>
              <a:t>(also has a written problem, independent of the rest)</a:t>
            </a:r>
          </a:p>
          <a:p>
            <a:pPr lvl="1"/>
            <a:endParaRPr lang="en-US" dirty="0"/>
          </a:p>
          <a:p>
            <a:r>
              <a:rPr lang="en-US" dirty="0"/>
              <a:t>Section tomorrow will get you started on coding part</a:t>
            </a:r>
          </a:p>
          <a:p>
            <a:r>
              <a:rPr lang="en-US" dirty="0"/>
              <a:t>Bring your </a:t>
            </a:r>
            <a:r>
              <a:rPr lang="en-US" b="1" dirty="0"/>
              <a:t>laptop</a:t>
            </a:r>
            <a:r>
              <a:rPr lang="en-US" dirty="0"/>
              <a:t> (if that is where you plan to work)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35A824-C053-5140-9BE9-797E2D97A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F1DB1E-DF98-B44D-9ABD-E551FB66B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624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Sorted Matrix Search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r>
              <a:rPr lang="is-IS" dirty="0">
                <a:ea typeface="Courier New" charset="0"/>
                <a:cs typeface="Courier New" charset="0"/>
              </a:rPr>
              <a:t>Make progress by setting </a:t>
            </a:r>
            <a:r>
              <a:rPr lang="is-IS" dirty="0">
                <a:latin typeface="Courier New" charset="0"/>
                <a:ea typeface="Courier New" charset="0"/>
                <a:cs typeface="Courier New" charset="0"/>
              </a:rPr>
              <a:t>i = i + 1</a:t>
            </a:r>
          </a:p>
          <a:p>
            <a:r>
              <a:rPr lang="is-IS" dirty="0">
                <a:ea typeface="Courier New" charset="0"/>
                <a:cs typeface="Courier New" charset="0"/>
              </a:rPr>
              <a:t>When i increases, the invariant may be broken</a:t>
            </a:r>
          </a:p>
          <a:p>
            <a:pPr lvl="1"/>
            <a:r>
              <a:rPr lang="en-US" dirty="0">
                <a:ea typeface="Courier New" charset="0"/>
                <a:cs typeface="Courier New" charset="0"/>
              </a:rPr>
              <a:t>we have x </a:t>
            </a:r>
            <a:r>
              <a:rPr lang="en-US" dirty="0"/>
              <a:t>≤</a:t>
            </a:r>
            <a:r>
              <a:rPr lang="en-US" dirty="0">
                <a:ea typeface="Courier New" charset="0"/>
                <a:cs typeface="Courier New" charset="0"/>
              </a:rPr>
              <a:t> M[</a:t>
            </a:r>
            <a:r>
              <a:rPr lang="en-US" dirty="0" err="1">
                <a:ea typeface="Courier New" charset="0"/>
                <a:cs typeface="Courier New" charset="0"/>
              </a:rPr>
              <a:t>i,j</a:t>
            </a:r>
            <a:r>
              <a:rPr lang="en-US" dirty="0">
                <a:ea typeface="Courier New" charset="0"/>
                <a:cs typeface="Courier New" charset="0"/>
              </a:rPr>
              <a:t>] </a:t>
            </a:r>
            <a:r>
              <a:rPr lang="en-US" dirty="0"/>
              <a:t>≤</a:t>
            </a:r>
            <a:r>
              <a:rPr lang="en-US" dirty="0">
                <a:ea typeface="Courier New" charset="0"/>
                <a:cs typeface="Courier New" charset="0"/>
              </a:rPr>
              <a:t> M[i+1,j] since columns are sorted</a:t>
            </a:r>
          </a:p>
          <a:p>
            <a:pPr lvl="1"/>
            <a:r>
              <a:rPr lang="en-US" dirty="0">
                <a:ea typeface="Courier New" charset="0"/>
                <a:cs typeface="Courier New" charset="0"/>
              </a:rPr>
              <a:t>and M[i+1,j] </a:t>
            </a:r>
            <a:r>
              <a:rPr lang="en-US" dirty="0"/>
              <a:t>≤</a:t>
            </a:r>
            <a:r>
              <a:rPr lang="en-US" dirty="0">
                <a:ea typeface="Courier New" charset="0"/>
                <a:cs typeface="Courier New" charset="0"/>
              </a:rPr>
              <a:t> M[</a:t>
            </a:r>
            <a:r>
              <a:rPr lang="en-US" dirty="0" err="1">
                <a:ea typeface="Courier New" charset="0"/>
                <a:cs typeface="Courier New" charset="0"/>
              </a:rPr>
              <a:t>i</a:t>
            </a:r>
            <a:r>
              <a:rPr lang="en-US" dirty="0">
                <a:ea typeface="Courier New" charset="0"/>
                <a:cs typeface="Courier New" charset="0"/>
              </a:rPr>
              <a:t> +1,j+1], .., M[</a:t>
            </a:r>
            <a:r>
              <a:rPr lang="en-US" dirty="0" err="1">
                <a:ea typeface="Courier New" charset="0"/>
                <a:cs typeface="Courier New" charset="0"/>
              </a:rPr>
              <a:t>i</a:t>
            </a:r>
            <a:r>
              <a:rPr lang="en-US" dirty="0">
                <a:ea typeface="Courier New" charset="0"/>
                <a:cs typeface="Courier New" charset="0"/>
              </a:rPr>
              <a:t> +1,n-1] since rows are sorted</a:t>
            </a:r>
          </a:p>
          <a:p>
            <a:pPr lvl="1"/>
            <a:r>
              <a:rPr lang="en-US" dirty="0">
                <a:ea typeface="Courier New" charset="0"/>
                <a:cs typeface="Courier New" charset="0"/>
              </a:rPr>
              <a:t>so we get x </a:t>
            </a:r>
            <a:r>
              <a:rPr lang="en-US" dirty="0"/>
              <a:t>≤</a:t>
            </a:r>
            <a:r>
              <a:rPr lang="en-US" dirty="0">
                <a:ea typeface="Courier New" charset="0"/>
                <a:cs typeface="Courier New" charset="0"/>
              </a:rPr>
              <a:t> M[</a:t>
            </a:r>
            <a:r>
              <a:rPr lang="en-US" dirty="0" err="1">
                <a:ea typeface="Courier New" charset="0"/>
                <a:cs typeface="Courier New" charset="0"/>
              </a:rPr>
              <a:t>i</a:t>
            </a:r>
            <a:r>
              <a:rPr lang="en-US" dirty="0">
                <a:ea typeface="Courier New" charset="0"/>
                <a:cs typeface="Courier New" charset="0"/>
              </a:rPr>
              <a:t> +1,j], .., M[</a:t>
            </a:r>
            <a:r>
              <a:rPr lang="en-US" dirty="0" err="1">
                <a:ea typeface="Courier New" charset="0"/>
                <a:cs typeface="Courier New" charset="0"/>
              </a:rPr>
              <a:t>i</a:t>
            </a:r>
            <a:r>
              <a:rPr lang="en-US" dirty="0">
                <a:ea typeface="Courier New" charset="0"/>
                <a:cs typeface="Courier New" charset="0"/>
              </a:rPr>
              <a:t> +1,n-1]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24200" y="16039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24200" y="1965294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24200" y="2346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124200" y="2721745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24200" y="3102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505200" y="16039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505200" y="1965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505200" y="2346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05200" y="2721745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505200" y="3102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86200" y="16039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886200" y="1965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886200" y="2346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886200" y="2721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886200" y="3102745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267200" y="16039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267200" y="1965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267200" y="2721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267200" y="3102745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648200" y="196289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648200" y="2352582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648200" y="2728033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648200" y="3109033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029200" y="1965294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029200" y="2346294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029200" y="2721745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029200" y="3102745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18925" y="2352582"/>
            <a:ext cx="229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+mn-lt"/>
              </a:rPr>
              <a:t>i</a:t>
            </a:r>
            <a:endParaRPr lang="en-US" sz="1600" dirty="0"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346738" y="1247311"/>
            <a:ext cx="229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+mn-lt"/>
              </a:rPr>
              <a:t>j</a:t>
            </a:r>
            <a:endParaRPr lang="en-US" sz="1600" dirty="0"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67200" y="2346294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029200" y="160390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71FB0A2-3D35-7D45-B73C-D9EE1E9C9633}"/>
              </a:ext>
            </a:extLst>
          </p:cNvPr>
          <p:cNvSpPr/>
          <p:nvPr/>
        </p:nvSpPr>
        <p:spPr>
          <a:xfrm>
            <a:off x="4648200" y="1600200"/>
            <a:ext cx="381000" cy="388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04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Sorted Matrix Search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r>
              <a:rPr lang="is-IS" dirty="0">
                <a:ea typeface="Courier New" charset="0"/>
                <a:cs typeface="Courier New" charset="0"/>
              </a:rPr>
              <a:t>Make progress by setting </a:t>
            </a:r>
            <a:r>
              <a:rPr lang="is-IS" dirty="0">
                <a:latin typeface="Courier New" charset="0"/>
                <a:ea typeface="Courier New" charset="0"/>
                <a:cs typeface="Courier New" charset="0"/>
              </a:rPr>
              <a:t>i = i + 1</a:t>
            </a:r>
          </a:p>
          <a:p>
            <a:r>
              <a:rPr lang="is-IS" dirty="0">
                <a:ea typeface="Courier New" charset="0"/>
                <a:cs typeface="Courier New" charset="0"/>
              </a:rPr>
              <a:t>When i increases, the invariant may be broken</a:t>
            </a:r>
          </a:p>
          <a:p>
            <a:pPr lvl="1"/>
            <a:r>
              <a:rPr lang="en-US" dirty="0">
                <a:ea typeface="Courier New" charset="0"/>
                <a:cs typeface="Courier New" charset="0"/>
              </a:rPr>
              <a:t>we have x &lt;= M[</a:t>
            </a:r>
            <a:r>
              <a:rPr lang="en-US" dirty="0" err="1">
                <a:ea typeface="Courier New" charset="0"/>
                <a:cs typeface="Courier New" charset="0"/>
              </a:rPr>
              <a:t>i</a:t>
            </a:r>
            <a:r>
              <a:rPr lang="en-US" dirty="0">
                <a:ea typeface="Courier New" charset="0"/>
                <a:cs typeface="Courier New" charset="0"/>
              </a:rPr>
              <a:t> +1,j], .., M[</a:t>
            </a:r>
            <a:r>
              <a:rPr lang="en-US" dirty="0" err="1">
                <a:ea typeface="Courier New" charset="0"/>
                <a:cs typeface="Courier New" charset="0"/>
              </a:rPr>
              <a:t>i</a:t>
            </a:r>
            <a:r>
              <a:rPr lang="en-US" dirty="0">
                <a:ea typeface="Courier New" charset="0"/>
                <a:cs typeface="Courier New" charset="0"/>
              </a:rPr>
              <a:t> +1,n-1]</a:t>
            </a:r>
          </a:p>
          <a:p>
            <a:pPr lvl="1"/>
            <a:r>
              <a:rPr lang="en-US" dirty="0">
                <a:ea typeface="Courier New" charset="0"/>
                <a:cs typeface="Courier New" charset="0"/>
              </a:rPr>
              <a:t>may need to restore invariant for M[i,0], ..., M[i,j-1] &lt; x</a:t>
            </a:r>
          </a:p>
          <a:p>
            <a:pPr lvl="1"/>
            <a:r>
              <a:rPr lang="en-US" dirty="0">
                <a:ea typeface="Courier New" charset="0"/>
                <a:cs typeface="Courier New" charset="0"/>
              </a:rPr>
              <a:t>decrease j until it holds again...</a:t>
            </a:r>
          </a:p>
          <a:p>
            <a:pPr lvl="2"/>
            <a:r>
              <a:rPr lang="en-US" dirty="0">
                <a:ea typeface="Courier New" charset="0"/>
                <a:cs typeface="Courier New" charset="0"/>
              </a:rPr>
              <a:t>when have we seen this before?</a:t>
            </a:r>
          </a:p>
          <a:p>
            <a:pPr lvl="2"/>
            <a:r>
              <a:rPr lang="en-US" dirty="0">
                <a:ea typeface="Courier New" charset="0"/>
                <a:cs typeface="Courier New" charset="0"/>
              </a:rPr>
              <a:t>initialization</a:t>
            </a:r>
            <a:endParaRPr lang="is-IS" dirty="0">
              <a:ea typeface="Courier New" charset="0"/>
              <a:cs typeface="Courier New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24200" y="16039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24200" y="1965294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24200" y="2346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124200" y="2721745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24200" y="3102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505200" y="16039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505200" y="1965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505200" y="2346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05200" y="2721745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505200" y="3102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86200" y="16039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886200" y="1965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886200" y="2346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886200" y="2721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886200" y="3102745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267200" y="16039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267200" y="1965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267200" y="2721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267200" y="3102745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648200" y="196289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648200" y="2352582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648200" y="2728033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648200" y="3109033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029200" y="1965294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029200" y="2346294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029200" y="2721745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029200" y="3102745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18925" y="2352582"/>
            <a:ext cx="229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+mn-lt"/>
              </a:rPr>
              <a:t>i</a:t>
            </a:r>
            <a:endParaRPr lang="en-US" sz="1600" dirty="0"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346738" y="1247311"/>
            <a:ext cx="229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+mn-lt"/>
              </a:rPr>
              <a:t>j</a:t>
            </a:r>
            <a:endParaRPr lang="en-US" sz="1600" dirty="0"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67200" y="2346294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029200" y="160390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71FB0A2-3D35-7D45-B73C-D9EE1E9C9633}"/>
              </a:ext>
            </a:extLst>
          </p:cNvPr>
          <p:cNvSpPr/>
          <p:nvPr/>
        </p:nvSpPr>
        <p:spPr>
          <a:xfrm>
            <a:off x="4648200" y="1600200"/>
            <a:ext cx="381000" cy="388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95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Sorted Matrix Search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r>
              <a:rPr lang="is-IS" dirty="0">
                <a:ea typeface="Courier New" charset="0"/>
                <a:cs typeface="Courier New" charset="0"/>
              </a:rPr>
              <a:t>Make progress by setting </a:t>
            </a:r>
            <a:r>
              <a:rPr lang="is-IS" dirty="0">
                <a:latin typeface="Courier New" charset="0"/>
                <a:ea typeface="Courier New" charset="0"/>
                <a:cs typeface="Courier New" charset="0"/>
              </a:rPr>
              <a:t>i = i + 1</a:t>
            </a:r>
          </a:p>
          <a:p>
            <a:r>
              <a:rPr lang="is-IS" dirty="0">
                <a:ea typeface="Courier New" charset="0"/>
                <a:cs typeface="Courier New" charset="0"/>
              </a:rPr>
              <a:t>When i increases, the invariant may be broken</a:t>
            </a:r>
          </a:p>
          <a:p>
            <a:pPr lvl="1"/>
            <a:r>
              <a:rPr lang="en-US" dirty="0">
                <a:ea typeface="Courier New" charset="0"/>
                <a:cs typeface="Courier New" charset="0"/>
              </a:rPr>
              <a:t>we have x &lt;= M[</a:t>
            </a:r>
            <a:r>
              <a:rPr lang="en-US" dirty="0" err="1">
                <a:ea typeface="Courier New" charset="0"/>
                <a:cs typeface="Courier New" charset="0"/>
              </a:rPr>
              <a:t>i</a:t>
            </a:r>
            <a:r>
              <a:rPr lang="en-US" dirty="0">
                <a:ea typeface="Courier New" charset="0"/>
                <a:cs typeface="Courier New" charset="0"/>
              </a:rPr>
              <a:t> +1,j], .., M[</a:t>
            </a:r>
            <a:r>
              <a:rPr lang="en-US" dirty="0" err="1">
                <a:ea typeface="Courier New" charset="0"/>
                <a:cs typeface="Courier New" charset="0"/>
              </a:rPr>
              <a:t>i</a:t>
            </a:r>
            <a:r>
              <a:rPr lang="en-US" dirty="0">
                <a:ea typeface="Courier New" charset="0"/>
                <a:cs typeface="Courier New" charset="0"/>
              </a:rPr>
              <a:t> +1,n-1]</a:t>
            </a:r>
          </a:p>
          <a:p>
            <a:pPr lvl="1"/>
            <a:r>
              <a:rPr lang="en-US" dirty="0">
                <a:ea typeface="Courier New" charset="0"/>
                <a:cs typeface="Courier New" charset="0"/>
              </a:rPr>
              <a:t>may need to restore invariant for M[i,0], ..., M[i,j-1] &lt; x</a:t>
            </a:r>
          </a:p>
          <a:p>
            <a:pPr lvl="1"/>
            <a:r>
              <a:rPr lang="en-US" dirty="0">
                <a:ea typeface="Courier New" charset="0"/>
                <a:cs typeface="Courier New" charset="0"/>
              </a:rPr>
              <a:t>could copy and paste the same loop</a:t>
            </a:r>
          </a:p>
          <a:p>
            <a:pPr lvl="2"/>
            <a:r>
              <a:rPr lang="is-IS" dirty="0">
                <a:ea typeface="Courier New" charset="0"/>
                <a:cs typeface="Courier New" charset="0"/>
              </a:rPr>
              <a:t>or you can do it with one copy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24200" y="16039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24200" y="1965294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24200" y="2346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124200" y="2721745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24200" y="3102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505200" y="16039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505200" y="1965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505200" y="2346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05200" y="2721745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505200" y="3102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86200" y="16039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886200" y="1965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886200" y="2346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886200" y="2721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886200" y="3102745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267200" y="16039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267200" y="1965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267200" y="2721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267200" y="3102745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648200" y="196289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648200" y="2352582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648200" y="2728033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648200" y="3109033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029200" y="1965294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029200" y="2346294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029200" y="2721745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029200" y="3102745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18925" y="2352582"/>
            <a:ext cx="229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+mn-lt"/>
              </a:rPr>
              <a:t>i</a:t>
            </a:r>
            <a:endParaRPr lang="en-US" sz="1600" dirty="0"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346738" y="1247311"/>
            <a:ext cx="229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+mn-lt"/>
              </a:rPr>
              <a:t>j</a:t>
            </a:r>
            <a:endParaRPr lang="en-US" sz="1600" dirty="0"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67200" y="2346294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029200" y="160390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71FB0A2-3D35-7D45-B73C-D9EE1E9C9633}"/>
              </a:ext>
            </a:extLst>
          </p:cNvPr>
          <p:cNvSpPr/>
          <p:nvPr/>
        </p:nvSpPr>
        <p:spPr>
          <a:xfrm>
            <a:off x="4648200" y="1600200"/>
            <a:ext cx="381000" cy="388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7554417-D2E6-D748-BCEA-90F132F1D3EE}"/>
              </a:ext>
            </a:extLst>
          </p:cNvPr>
          <p:cNvSpPr txBox="1"/>
          <p:nvPr/>
        </p:nvSpPr>
        <p:spPr>
          <a:xfrm>
            <a:off x="6096000" y="5909846"/>
            <a:ext cx="2281714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Don’t try this at home!</a:t>
            </a:r>
          </a:p>
        </p:txBody>
      </p:sp>
    </p:spTree>
    <p:extLst>
      <p:ext uri="{BB962C8B-B14F-4D97-AF65-F5344CB8AC3E}">
        <p14:creationId xmlns:p14="http://schemas.microsoft.com/office/powerpoint/2010/main" val="4124048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Sorted Matrix Search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1790700"/>
            <a:ext cx="5257800" cy="2057400"/>
          </a:xfrm>
        </p:spPr>
        <p:txBody>
          <a:bodyPr/>
          <a:lstStyle/>
          <a:p>
            <a:pPr marL="0" indent="0">
              <a:buNone/>
            </a:pPr>
            <a:r>
              <a:rPr lang="is-IS" sz="1800" dirty="0">
                <a:latin typeface="Courier New" charset="0"/>
                <a:ea typeface="Courier New" charset="0"/>
                <a:cs typeface="Courier New" charset="0"/>
              </a:rPr>
              <a:t>int i = 0, j = n;</a:t>
            </a:r>
          </a:p>
          <a:p>
            <a:pPr marL="0" indent="0">
              <a:buNone/>
            </a:pPr>
            <a:r>
              <a:rPr lang="is-IS" sz="1800" dirty="0">
                <a:latin typeface="Courier New" charset="0"/>
                <a:ea typeface="Courier New" charset="0"/>
                <a:cs typeface="Courier New" charset="0"/>
              </a:rPr>
              <a:t>[move j left]</a:t>
            </a:r>
          </a:p>
          <a:p>
            <a:pPr marL="0" indent="0">
              <a:buNone/>
            </a:pPr>
            <a:r>
              <a:rPr lang="is-IS" sz="1800" dirty="0">
                <a:ea typeface="Courier New" charset="0"/>
                <a:cs typeface="Courier New" charset="0"/>
              </a:rPr>
              <a:t>{{ Inv: M[i,0], ..., M[i,j-1] &lt; x </a:t>
            </a:r>
            <a:r>
              <a:rPr lang="en-US" sz="1800" dirty="0"/>
              <a:t>≤</a:t>
            </a:r>
            <a:r>
              <a:rPr lang="is-IS" sz="1800" dirty="0">
                <a:ea typeface="Courier New" charset="0"/>
                <a:cs typeface="Courier New" charset="0"/>
              </a:rPr>
              <a:t> M[i,j], ..., M[i,n-1] }}</a:t>
            </a:r>
            <a:endParaRPr lang="is-IS" sz="18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is-IS" sz="1800" dirty="0">
                <a:latin typeface="Courier New" charset="0"/>
                <a:ea typeface="Courier New" charset="0"/>
                <a:cs typeface="Courier New" charset="0"/>
              </a:rPr>
              <a:t>while (i != n) {</a:t>
            </a:r>
          </a:p>
          <a:p>
            <a:pPr marL="0" indent="0">
              <a:buNone/>
            </a:pPr>
            <a:r>
              <a:rPr lang="is-IS" sz="1800" dirty="0">
                <a:latin typeface="Courier New" charset="0"/>
                <a:ea typeface="Courier New" charset="0"/>
                <a:cs typeface="Courier New" charset="0"/>
              </a:rPr>
              <a:t>  i = i + 1;</a:t>
            </a:r>
          </a:p>
          <a:p>
            <a:pPr marL="0" indent="0">
              <a:buNone/>
            </a:pPr>
            <a:r>
              <a:rPr lang="is-IS" sz="1800" dirty="0">
                <a:latin typeface="Courier New" charset="0"/>
                <a:ea typeface="Courier New" charset="0"/>
                <a:cs typeface="Courier New" charset="0"/>
              </a:rPr>
              <a:t>  [move j left]</a:t>
            </a:r>
          </a:p>
          <a:p>
            <a:pPr marL="0" indent="0">
              <a:buNone/>
            </a:pPr>
            <a:r>
              <a:rPr lang="is-IS" sz="18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 bwMode="auto">
          <a:xfrm>
            <a:off x="3200400" y="4191000"/>
            <a:ext cx="51816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is-IS" sz="1800" kern="0" dirty="0">
                <a:latin typeface="Courier New" charset="0"/>
                <a:ea typeface="Courier New" charset="0"/>
                <a:cs typeface="Courier New" charset="0"/>
              </a:rPr>
              <a:t>int i = 0, j = n;</a:t>
            </a:r>
          </a:p>
          <a:p>
            <a:pPr marL="0" indent="0">
              <a:buFontTx/>
              <a:buNone/>
            </a:pPr>
            <a:r>
              <a:rPr lang="is-IS" sz="1800" kern="0" dirty="0">
                <a:latin typeface="Courier New" charset="0"/>
                <a:ea typeface="Courier New" charset="0"/>
                <a:cs typeface="Courier New" charset="0"/>
              </a:rPr>
              <a:t>while (i != n) {</a:t>
            </a:r>
          </a:p>
          <a:p>
            <a:pPr marL="0" indent="0">
              <a:buFontTx/>
              <a:buNone/>
            </a:pPr>
            <a:r>
              <a:rPr lang="is-IS" sz="1800" kern="0" dirty="0">
                <a:latin typeface="Courier New" charset="0"/>
                <a:ea typeface="Courier New" charset="0"/>
                <a:cs typeface="Courier New" charset="0"/>
              </a:rPr>
              <a:t>  [move j left]</a:t>
            </a:r>
          </a:p>
          <a:p>
            <a:pPr marL="0" indent="0">
              <a:buFontTx/>
              <a:buNone/>
            </a:pPr>
            <a:r>
              <a:rPr lang="is-IS" sz="18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is-IS" sz="1800" dirty="0">
                <a:ea typeface="Courier New" charset="0"/>
                <a:cs typeface="Courier New" charset="0"/>
              </a:rPr>
              <a:t>{{ M[i,0], ..., M[i,j-1] &lt; x </a:t>
            </a:r>
            <a:r>
              <a:rPr lang="en-US" sz="1800" dirty="0"/>
              <a:t>≤</a:t>
            </a:r>
            <a:r>
              <a:rPr lang="is-IS" sz="1800" dirty="0">
                <a:ea typeface="Courier New" charset="0"/>
                <a:cs typeface="Courier New" charset="0"/>
              </a:rPr>
              <a:t> M[i,j], ..., M[i,n-1] }}</a:t>
            </a:r>
            <a:endParaRPr lang="is-IS" sz="1800" kern="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FontTx/>
              <a:buNone/>
            </a:pPr>
            <a:r>
              <a:rPr lang="is-IS" sz="1800" kern="0" dirty="0">
                <a:latin typeface="Courier New" charset="0"/>
                <a:ea typeface="Courier New" charset="0"/>
                <a:cs typeface="Courier New" charset="0"/>
              </a:rPr>
              <a:t>  i = i + 1;</a:t>
            </a:r>
          </a:p>
          <a:p>
            <a:pPr marL="0" indent="0">
              <a:buFontTx/>
              <a:buNone/>
            </a:pPr>
            <a:r>
              <a:rPr lang="is-IS" sz="1800" kern="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1790700"/>
            <a:ext cx="1636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n-lt"/>
              </a:rPr>
              <a:t>instead of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57225" y="4191000"/>
            <a:ext cx="2013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n-lt"/>
              </a:rPr>
              <a:t>we can write</a:t>
            </a:r>
          </a:p>
        </p:txBody>
      </p:sp>
    </p:spTree>
    <p:extLst>
      <p:ext uri="{BB962C8B-B14F-4D97-AF65-F5344CB8AC3E}">
        <p14:creationId xmlns:p14="http://schemas.microsoft.com/office/powerpoint/2010/main" val="390586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Sorted Matrix Search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s-IS" sz="1800" dirty="0">
                <a:latin typeface="Courier New" charset="0"/>
                <a:ea typeface="Courier New" charset="0"/>
                <a:cs typeface="Courier New" charset="0"/>
              </a:rPr>
              <a:t>int i = 0;</a:t>
            </a:r>
          </a:p>
          <a:p>
            <a:pPr marL="0" indent="0">
              <a:buNone/>
            </a:pPr>
            <a:r>
              <a:rPr lang="is-IS" sz="1800" dirty="0">
                <a:latin typeface="Courier New" charset="0"/>
                <a:ea typeface="Courier New" charset="0"/>
                <a:cs typeface="Courier New" charset="0"/>
              </a:rPr>
              <a:t>int j = n;</a:t>
            </a:r>
          </a:p>
          <a:p>
            <a:pPr marL="0" indent="0">
              <a:buNone/>
            </a:pPr>
            <a:endParaRPr lang="is-IS" sz="18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is-IS" sz="1800" dirty="0">
                <a:latin typeface="Courier New" charset="0"/>
                <a:ea typeface="Courier New" charset="0"/>
                <a:cs typeface="Courier New" charset="0"/>
              </a:rPr>
              <a:t>while (i != n) {</a:t>
            </a:r>
          </a:p>
          <a:p>
            <a:pPr marL="0" indent="0">
              <a:buNone/>
            </a:pPr>
            <a:r>
              <a:rPr lang="is-IS" sz="18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is-IS" sz="1800" dirty="0">
                <a:ea typeface="Courier New" charset="0"/>
                <a:cs typeface="Courier New" charset="0"/>
              </a:rPr>
              <a:t>{{ Inv: x </a:t>
            </a:r>
            <a:r>
              <a:rPr lang="en-US" sz="1800" dirty="0"/>
              <a:t>≤</a:t>
            </a:r>
            <a:r>
              <a:rPr lang="is-IS" sz="1800" dirty="0">
                <a:ea typeface="Courier New" charset="0"/>
                <a:cs typeface="Courier New" charset="0"/>
              </a:rPr>
              <a:t> M[i,j], ..., M[i,n-1] }}</a:t>
            </a:r>
          </a:p>
          <a:p>
            <a:pPr marL="0" indent="0">
              <a:buNone/>
            </a:pPr>
            <a:r>
              <a:rPr lang="is-IS" sz="1800" dirty="0">
                <a:latin typeface="Courier New" charset="0"/>
                <a:ea typeface="Courier New" charset="0"/>
                <a:cs typeface="Courier New" charset="0"/>
              </a:rPr>
              <a:t>  while (j &gt; 0 &amp;&amp; x &lt;= M[i,j-1])</a:t>
            </a:r>
          </a:p>
          <a:p>
            <a:pPr marL="0" indent="0">
              <a:buNone/>
            </a:pPr>
            <a:r>
              <a:rPr lang="is-IS" sz="1800" dirty="0">
                <a:latin typeface="Courier New" charset="0"/>
                <a:ea typeface="Courier New" charset="0"/>
                <a:cs typeface="Courier New" charset="0"/>
              </a:rPr>
              <a:t>    j = j – 1;</a:t>
            </a:r>
          </a:p>
          <a:p>
            <a:pPr marL="0" indent="0">
              <a:buNone/>
            </a:pPr>
            <a:endParaRPr lang="is-I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is-IS" sz="1800" dirty="0">
                <a:ea typeface="Courier New" charset="0"/>
                <a:cs typeface="Courier New" charset="0"/>
              </a:rPr>
              <a:t>    {{ M[i,0], ..., M[i,j-1] &lt; x </a:t>
            </a:r>
            <a:r>
              <a:rPr lang="en-US" sz="1800" dirty="0"/>
              <a:t>≤</a:t>
            </a:r>
            <a:r>
              <a:rPr lang="is-IS" sz="1800" dirty="0">
                <a:ea typeface="Courier New" charset="0"/>
                <a:cs typeface="Courier New" charset="0"/>
              </a:rPr>
              <a:t> M[i,j], ..., M[i,n-1] }}</a:t>
            </a:r>
          </a:p>
          <a:p>
            <a:pPr marL="0" indent="0">
              <a:buNone/>
            </a:pPr>
            <a:r>
              <a:rPr lang="is-IS" sz="1800" dirty="0">
                <a:latin typeface="Courier New" charset="0"/>
                <a:ea typeface="Courier New" charset="0"/>
                <a:cs typeface="Courier New" charset="0"/>
              </a:rPr>
              <a:t>  if (j &lt; n &amp;&amp; x == M[i,j])</a:t>
            </a:r>
          </a:p>
          <a:p>
            <a:pPr marL="0" indent="0">
              <a:buNone/>
            </a:pPr>
            <a:r>
              <a:rPr lang="is-IS" sz="1800" dirty="0">
                <a:latin typeface="Courier New" charset="0"/>
                <a:ea typeface="Courier New" charset="0"/>
                <a:cs typeface="Courier New" charset="0"/>
              </a:rPr>
              <a:t>    return true;</a:t>
            </a:r>
          </a:p>
          <a:p>
            <a:pPr marL="0" indent="0">
              <a:buNone/>
            </a:pPr>
            <a:r>
              <a:rPr lang="is-IS" sz="1800" dirty="0">
                <a:latin typeface="Courier New" charset="0"/>
                <a:ea typeface="Courier New" charset="0"/>
                <a:cs typeface="Courier New" charset="0"/>
              </a:rPr>
              <a:t>  i = i + 1;</a:t>
            </a:r>
          </a:p>
          <a:p>
            <a:pPr marL="0" indent="0">
              <a:buNone/>
            </a:pPr>
            <a:r>
              <a:rPr lang="is-IS" sz="18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 marL="0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r</a:t>
            </a:r>
            <a:r>
              <a:rPr lang="is-IS" sz="1800" dirty="0">
                <a:latin typeface="Courier New" charset="0"/>
                <a:ea typeface="Courier New" charset="0"/>
                <a:cs typeface="Courier New" charset="0"/>
              </a:rPr>
              <a:t>eturn false;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6019800" y="16002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019800" y="1961594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019800" y="23425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019800" y="2718045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019800" y="30990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400800" y="16002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400800" y="19615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400800" y="23425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400800" y="2718045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400800" y="30990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781800" y="16002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781800" y="19615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781800" y="23425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781800" y="27180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781800" y="3099045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162800" y="16002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7162800" y="19615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7162800" y="27180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7162800" y="3099045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534275" y="1594096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7543800" y="195919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7543800" y="2348882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7543800" y="2724333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7543800" y="3105333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7924800" y="1961594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7924800" y="2342594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7924800" y="2718045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7924800" y="3099045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5714525" y="2348882"/>
            <a:ext cx="229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+mn-lt"/>
              </a:rPr>
              <a:t>i</a:t>
            </a:r>
            <a:endParaRPr lang="en-US" sz="1600" dirty="0">
              <a:latin typeface="+mn-lt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162800" y="2342594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7924800" y="160020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7238525" y="1257300"/>
            <a:ext cx="229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+mn-lt"/>
              </a:rPr>
              <a:t>j</a:t>
            </a:r>
            <a:endParaRPr lang="en-US" sz="1600" dirty="0">
              <a:latin typeface="+mn-lt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DBAADCC-197D-BE42-950D-DD90AE7237AD}"/>
              </a:ext>
            </a:extLst>
          </p:cNvPr>
          <p:cNvSpPr txBox="1"/>
          <p:nvPr/>
        </p:nvSpPr>
        <p:spPr>
          <a:xfrm>
            <a:off x="4614219" y="5198612"/>
            <a:ext cx="2548581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How do we know from Inv that this is correct?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C61079D-9E39-F440-9067-D221D04B68C3}"/>
              </a:ext>
            </a:extLst>
          </p:cNvPr>
          <p:cNvCxnSpPr>
            <a:cxnSpLocks/>
            <a:stCxn id="38" idx="1"/>
          </p:cNvCxnSpPr>
          <p:nvPr/>
        </p:nvCxnSpPr>
        <p:spPr>
          <a:xfrm flipH="1">
            <a:off x="2590800" y="5491000"/>
            <a:ext cx="2023419" cy="43858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98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Sorted Matrix Search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s-IS" sz="1800" dirty="0">
                <a:latin typeface="Courier New" charset="0"/>
                <a:ea typeface="Courier New" charset="0"/>
                <a:cs typeface="Courier New" charset="0"/>
              </a:rPr>
              <a:t>int i = 0;</a:t>
            </a:r>
          </a:p>
          <a:p>
            <a:pPr marL="0" indent="0">
              <a:buNone/>
            </a:pPr>
            <a:r>
              <a:rPr lang="is-IS" sz="1800" dirty="0">
                <a:latin typeface="Courier New" charset="0"/>
                <a:ea typeface="Courier New" charset="0"/>
                <a:cs typeface="Courier New" charset="0"/>
              </a:rPr>
              <a:t>int j = n;</a:t>
            </a:r>
          </a:p>
          <a:p>
            <a:pPr marL="0" indent="0">
              <a:buNone/>
            </a:pPr>
            <a:endParaRPr lang="is-IS" sz="18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is-IS" sz="1800" dirty="0">
                <a:latin typeface="Courier New" charset="0"/>
                <a:ea typeface="Courier New" charset="0"/>
                <a:cs typeface="Courier New" charset="0"/>
              </a:rPr>
              <a:t>while (i != n) {</a:t>
            </a:r>
          </a:p>
          <a:p>
            <a:pPr marL="0" indent="0">
              <a:buNone/>
            </a:pPr>
            <a:r>
              <a:rPr lang="is-IS" sz="18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is-IS" sz="1800" dirty="0">
                <a:ea typeface="Courier New" charset="0"/>
                <a:cs typeface="Courier New" charset="0"/>
              </a:rPr>
              <a:t>{{ Inv: x </a:t>
            </a:r>
            <a:r>
              <a:rPr lang="en-US" sz="1800" dirty="0"/>
              <a:t>≤</a:t>
            </a:r>
            <a:r>
              <a:rPr lang="is-IS" sz="1800" dirty="0">
                <a:ea typeface="Courier New" charset="0"/>
                <a:cs typeface="Courier New" charset="0"/>
              </a:rPr>
              <a:t> M[i,j], ..., M[i,n-1] }}</a:t>
            </a:r>
          </a:p>
          <a:p>
            <a:pPr marL="0" indent="0">
              <a:buNone/>
            </a:pPr>
            <a:r>
              <a:rPr lang="is-IS" sz="1800" dirty="0">
                <a:latin typeface="Courier New" charset="0"/>
                <a:ea typeface="Courier New" charset="0"/>
                <a:cs typeface="Courier New" charset="0"/>
              </a:rPr>
              <a:t>  while (j &gt; 0 &amp;&amp; x &lt;= M[i,j-1])</a:t>
            </a:r>
          </a:p>
          <a:p>
            <a:pPr marL="0" indent="0">
              <a:buNone/>
            </a:pPr>
            <a:r>
              <a:rPr lang="is-IS" sz="1800" dirty="0">
                <a:latin typeface="Courier New" charset="0"/>
                <a:ea typeface="Courier New" charset="0"/>
                <a:cs typeface="Courier New" charset="0"/>
              </a:rPr>
              <a:t>    j = j – 1;</a:t>
            </a:r>
          </a:p>
          <a:p>
            <a:pPr marL="0" indent="0">
              <a:buNone/>
            </a:pPr>
            <a:endParaRPr lang="is-I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is-IS" sz="1800" dirty="0">
                <a:ea typeface="Courier New" charset="0"/>
                <a:cs typeface="Courier New" charset="0"/>
              </a:rPr>
              <a:t>    {{ M[i,0], ..., M[i,j-1] &lt; x </a:t>
            </a:r>
            <a:r>
              <a:rPr lang="en-US" sz="1800" dirty="0"/>
              <a:t>≤</a:t>
            </a:r>
            <a:r>
              <a:rPr lang="is-IS" sz="1800" dirty="0">
                <a:ea typeface="Courier New" charset="0"/>
                <a:cs typeface="Courier New" charset="0"/>
              </a:rPr>
              <a:t> M[i,j], ..., M[i,n-1] }}</a:t>
            </a:r>
          </a:p>
          <a:p>
            <a:pPr marL="0" indent="0">
              <a:buNone/>
            </a:pPr>
            <a:r>
              <a:rPr lang="is-IS" sz="1800" dirty="0">
                <a:latin typeface="Courier New" charset="0"/>
                <a:ea typeface="Courier New" charset="0"/>
                <a:cs typeface="Courier New" charset="0"/>
              </a:rPr>
              <a:t>  if (j &lt; n &amp;&amp; x == M[i,j])</a:t>
            </a:r>
          </a:p>
          <a:p>
            <a:pPr marL="0" indent="0">
              <a:buNone/>
            </a:pPr>
            <a:r>
              <a:rPr lang="is-IS" sz="1800" dirty="0">
                <a:latin typeface="Courier New" charset="0"/>
                <a:ea typeface="Courier New" charset="0"/>
                <a:cs typeface="Courier New" charset="0"/>
              </a:rPr>
              <a:t>    return true;</a:t>
            </a:r>
          </a:p>
          <a:p>
            <a:pPr marL="0" indent="0">
              <a:buNone/>
            </a:pPr>
            <a:r>
              <a:rPr lang="is-IS" sz="1800" dirty="0">
                <a:latin typeface="Courier New" charset="0"/>
                <a:ea typeface="Courier New" charset="0"/>
                <a:cs typeface="Courier New" charset="0"/>
              </a:rPr>
              <a:t>  i = i + 1;</a:t>
            </a:r>
          </a:p>
          <a:p>
            <a:pPr marL="0" indent="0">
              <a:buNone/>
            </a:pPr>
            <a:r>
              <a:rPr lang="is-IS" sz="18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 marL="0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r</a:t>
            </a:r>
            <a:r>
              <a:rPr lang="is-IS" sz="1800" dirty="0">
                <a:latin typeface="Courier New" charset="0"/>
                <a:ea typeface="Courier New" charset="0"/>
                <a:cs typeface="Courier New" charset="0"/>
              </a:rPr>
              <a:t>eturn false;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6019800" y="16002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019800" y="1961594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019800" y="23425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019800" y="2718045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019800" y="30990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400800" y="16002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400800" y="19615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400800" y="23425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400800" y="2718045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400800" y="30990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781800" y="16002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781800" y="19615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781800" y="23425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781800" y="27180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781800" y="3099045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162800" y="16002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7162800" y="19615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7162800" y="27180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7162800" y="3099045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534275" y="1594096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7543800" y="195919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7543800" y="2348882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7543800" y="2724333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7543800" y="3105333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7924800" y="1961594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7924800" y="2342594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7924800" y="2718045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7924800" y="3099045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5714525" y="2348882"/>
            <a:ext cx="229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+mn-lt"/>
              </a:rPr>
              <a:t>i</a:t>
            </a:r>
            <a:endParaRPr lang="en-US" sz="1600" dirty="0">
              <a:latin typeface="+mn-lt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162800" y="2342594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7924800" y="160020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7238525" y="1257300"/>
            <a:ext cx="229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+mn-lt"/>
              </a:rPr>
              <a:t>j</a:t>
            </a:r>
            <a:endParaRPr lang="en-US" sz="1600" dirty="0">
              <a:latin typeface="+mn-lt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DBAADCC-197D-BE42-950D-DD90AE7237AD}"/>
              </a:ext>
            </a:extLst>
          </p:cNvPr>
          <p:cNvSpPr txBox="1"/>
          <p:nvPr/>
        </p:nvSpPr>
        <p:spPr>
          <a:xfrm>
            <a:off x="4614219" y="5198612"/>
            <a:ext cx="2548581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How do we know from Inv that this is correct?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C61079D-9E39-F440-9067-D221D04B68C3}"/>
              </a:ext>
            </a:extLst>
          </p:cNvPr>
          <p:cNvCxnSpPr>
            <a:cxnSpLocks/>
            <a:stCxn id="38" idx="1"/>
          </p:cNvCxnSpPr>
          <p:nvPr/>
        </p:nvCxnSpPr>
        <p:spPr>
          <a:xfrm flipH="1">
            <a:off x="2590800" y="5491000"/>
            <a:ext cx="2023419" cy="43858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4F5D3DF7-69A8-BE4E-8879-D5EB7035F3AA}"/>
              </a:ext>
            </a:extLst>
          </p:cNvPr>
          <p:cNvSpPr txBox="1"/>
          <p:nvPr/>
        </p:nvSpPr>
        <p:spPr>
          <a:xfrm>
            <a:off x="4610100" y="5913753"/>
            <a:ext cx="3238500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We don’t! Something is missing…</a:t>
            </a:r>
          </a:p>
        </p:txBody>
      </p:sp>
    </p:spTree>
    <p:extLst>
      <p:ext uri="{BB962C8B-B14F-4D97-AF65-F5344CB8AC3E}">
        <p14:creationId xmlns:p14="http://schemas.microsoft.com/office/powerpoint/2010/main" val="5080443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Sorted Matrix Search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s-IS" sz="1800" dirty="0">
                <a:latin typeface="Courier New" charset="0"/>
                <a:ea typeface="Courier New" charset="0"/>
                <a:cs typeface="Courier New" charset="0"/>
              </a:rPr>
              <a:t>int i = 0;</a:t>
            </a:r>
          </a:p>
          <a:p>
            <a:pPr marL="0" indent="0">
              <a:buNone/>
            </a:pPr>
            <a:r>
              <a:rPr lang="is-IS" sz="1800" dirty="0">
                <a:latin typeface="Courier New" charset="0"/>
                <a:ea typeface="Courier New" charset="0"/>
                <a:cs typeface="Courier New" charset="0"/>
              </a:rPr>
              <a:t>int j = n;</a:t>
            </a:r>
          </a:p>
          <a:p>
            <a:pPr marL="0" indent="0">
              <a:buNone/>
            </a:pPr>
            <a:r>
              <a:rPr lang="is-IS" sz="1800" dirty="0">
                <a:latin typeface="+mn-lt"/>
                <a:ea typeface="Courier New" charset="0"/>
                <a:cs typeface="Courier New" charset="0"/>
              </a:rPr>
              <a:t>{{ Inv: x not in M[k,l] for k &lt; i and </a:t>
            </a:r>
            <a:r>
              <a:rPr lang="is-IS" sz="1800" dirty="0">
                <a:ea typeface="Courier New" charset="0"/>
                <a:cs typeface="Courier New" charset="0"/>
              </a:rPr>
              <a:t>x </a:t>
            </a:r>
            <a:r>
              <a:rPr lang="en-US" sz="1800" dirty="0"/>
              <a:t>≤</a:t>
            </a:r>
            <a:r>
              <a:rPr lang="is-IS" sz="1800" dirty="0">
                <a:ea typeface="Courier New" charset="0"/>
                <a:cs typeface="Courier New" charset="0"/>
              </a:rPr>
              <a:t> M[i,j], ..., M[i,n-1]</a:t>
            </a:r>
            <a:r>
              <a:rPr lang="is-IS" sz="1800" dirty="0">
                <a:latin typeface="+mn-lt"/>
                <a:ea typeface="Courier New" charset="0"/>
                <a:cs typeface="Courier New" charset="0"/>
              </a:rPr>
              <a:t> }}</a:t>
            </a:r>
          </a:p>
          <a:p>
            <a:pPr marL="0" indent="0">
              <a:buNone/>
            </a:pPr>
            <a:r>
              <a:rPr lang="is-IS" sz="1800" dirty="0">
                <a:latin typeface="Courier New" charset="0"/>
                <a:ea typeface="Courier New" charset="0"/>
                <a:cs typeface="Courier New" charset="0"/>
              </a:rPr>
              <a:t>while (i != n) {</a:t>
            </a:r>
          </a:p>
          <a:p>
            <a:pPr marL="0" indent="0">
              <a:buNone/>
            </a:pPr>
            <a:r>
              <a:rPr lang="is-IS" sz="18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is-IS" sz="1800" dirty="0">
                <a:ea typeface="Courier New" charset="0"/>
                <a:cs typeface="Courier New" charset="0"/>
              </a:rPr>
              <a:t>{{ Inv: x not in M[k,l] for k &lt; i and x </a:t>
            </a:r>
            <a:r>
              <a:rPr lang="en-US" sz="1800" dirty="0"/>
              <a:t>≤</a:t>
            </a:r>
            <a:r>
              <a:rPr lang="is-IS" sz="1800" dirty="0">
                <a:ea typeface="Courier New" charset="0"/>
                <a:cs typeface="Courier New" charset="0"/>
              </a:rPr>
              <a:t> M[i,j], ..., M[i,n-1] }}</a:t>
            </a:r>
          </a:p>
          <a:p>
            <a:pPr marL="0" indent="0">
              <a:buNone/>
            </a:pPr>
            <a:r>
              <a:rPr lang="is-IS" sz="1800" dirty="0">
                <a:latin typeface="Courier New" charset="0"/>
                <a:ea typeface="Courier New" charset="0"/>
                <a:cs typeface="Courier New" charset="0"/>
              </a:rPr>
              <a:t>  while (j &gt; 0 &amp;&amp; x &lt;= M[i,j-1])</a:t>
            </a:r>
          </a:p>
          <a:p>
            <a:pPr marL="0" indent="0">
              <a:buNone/>
            </a:pPr>
            <a:r>
              <a:rPr lang="is-IS" sz="1800" dirty="0">
                <a:latin typeface="Courier New" charset="0"/>
                <a:ea typeface="Courier New" charset="0"/>
                <a:cs typeface="Courier New" charset="0"/>
              </a:rPr>
              <a:t>    j = j – 1;</a:t>
            </a:r>
          </a:p>
          <a:p>
            <a:pPr marL="0" indent="0">
              <a:buNone/>
            </a:pPr>
            <a:endParaRPr lang="is-I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is-IS" sz="1800" dirty="0">
                <a:ea typeface="Courier New" charset="0"/>
                <a:cs typeface="Courier New" charset="0"/>
              </a:rPr>
              <a:t>    {{ x not in M[k,l] for k &lt; i and M[i,0], ..., M[i,j-1] &lt; x </a:t>
            </a:r>
            <a:r>
              <a:rPr lang="en-US" sz="1800" dirty="0"/>
              <a:t>≤</a:t>
            </a:r>
            <a:r>
              <a:rPr lang="is-IS" sz="1800" dirty="0">
                <a:ea typeface="Courier New" charset="0"/>
                <a:cs typeface="Courier New" charset="0"/>
              </a:rPr>
              <a:t> M[i,j], ..., M[i,n-1] }}</a:t>
            </a:r>
          </a:p>
          <a:p>
            <a:pPr marL="0" indent="0">
              <a:buNone/>
            </a:pPr>
            <a:r>
              <a:rPr lang="is-IS" sz="1800" dirty="0">
                <a:latin typeface="Courier New" charset="0"/>
                <a:ea typeface="Courier New" charset="0"/>
                <a:cs typeface="Courier New" charset="0"/>
              </a:rPr>
              <a:t>  if (j &lt; n &amp;&amp; x == M[i,j])</a:t>
            </a:r>
          </a:p>
          <a:p>
            <a:pPr marL="0" indent="0">
              <a:buNone/>
            </a:pPr>
            <a:r>
              <a:rPr lang="is-IS" sz="1800" dirty="0">
                <a:latin typeface="Courier New" charset="0"/>
                <a:ea typeface="Courier New" charset="0"/>
                <a:cs typeface="Courier New" charset="0"/>
              </a:rPr>
              <a:t>    return true;</a:t>
            </a:r>
          </a:p>
          <a:p>
            <a:pPr marL="0" indent="0">
              <a:buNone/>
            </a:pPr>
            <a:r>
              <a:rPr lang="is-IS" sz="1800" dirty="0">
                <a:latin typeface="Courier New" charset="0"/>
                <a:ea typeface="Courier New" charset="0"/>
                <a:cs typeface="Courier New" charset="0"/>
              </a:rPr>
              <a:t>  i = i + 1;</a:t>
            </a:r>
          </a:p>
          <a:p>
            <a:pPr marL="0" indent="0">
              <a:buNone/>
            </a:pPr>
            <a:r>
              <a:rPr lang="is-IS" sz="18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 marL="0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r</a:t>
            </a:r>
            <a:r>
              <a:rPr lang="is-IS" sz="1800" dirty="0">
                <a:latin typeface="Courier New" charset="0"/>
                <a:ea typeface="Courier New" charset="0"/>
                <a:cs typeface="Courier New" charset="0"/>
              </a:rPr>
              <a:t>eturn false;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743700" y="1652716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743700" y="201411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743700" y="239511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743700" y="2770561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743700" y="3151561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124700" y="1652716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7124700" y="201411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7124700" y="239511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124700" y="2770561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7124700" y="3151561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7505700" y="1652716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505700" y="201411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7505700" y="239511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7505700" y="2770561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7505700" y="3151561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886700" y="1652716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7886700" y="201411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7886700" y="2770561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7886700" y="3151561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8258175" y="1646612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8267700" y="2011706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8267700" y="2401398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8267700" y="2776849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8267700" y="3157849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8648700" y="2014110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8648700" y="2395110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8648700" y="2770561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8648700" y="3151561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6438425" y="2401398"/>
            <a:ext cx="229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+mn-lt"/>
              </a:rPr>
              <a:t>i</a:t>
            </a:r>
            <a:endParaRPr lang="en-US" sz="1600" dirty="0">
              <a:latin typeface="+mn-lt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886700" y="239511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8648700" y="1652716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7962425" y="1309816"/>
            <a:ext cx="229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+mn-lt"/>
              </a:rPr>
              <a:t>j</a:t>
            </a:r>
            <a:endParaRPr lang="en-US" sz="1600" dirty="0">
              <a:latin typeface="+mn-lt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9998CF3-DF60-734B-BB6C-888482B6297B}"/>
              </a:ext>
            </a:extLst>
          </p:cNvPr>
          <p:cNvSpPr txBox="1"/>
          <p:nvPr/>
        </p:nvSpPr>
        <p:spPr>
          <a:xfrm>
            <a:off x="4611130" y="4961557"/>
            <a:ext cx="2548581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x not in M[</a:t>
            </a:r>
            <a:r>
              <a:rPr lang="en-US" sz="1600" dirty="0" err="1">
                <a:latin typeface="+mn-lt"/>
              </a:rPr>
              <a:t>k,l</a:t>
            </a:r>
            <a:r>
              <a:rPr lang="en-US" sz="1600" dirty="0">
                <a:latin typeface="+mn-lt"/>
              </a:rPr>
              <a:t>] for k &lt; i+1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6A0AEA9-3F65-DB4F-9AA3-8A8BC8C54226}"/>
              </a:ext>
            </a:extLst>
          </p:cNvPr>
          <p:cNvCxnSpPr>
            <a:cxnSpLocks/>
          </p:cNvCxnSpPr>
          <p:nvPr/>
        </p:nvCxnSpPr>
        <p:spPr>
          <a:xfrm flipH="1">
            <a:off x="3048000" y="5130834"/>
            <a:ext cx="1562100" cy="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51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pPr algn="ctr"/>
            <a:r>
              <a:rPr lang="en-US" dirty="0"/>
              <a:t>Reasoning Summary</a:t>
            </a:r>
          </a:p>
        </p:txBody>
      </p:sp>
    </p:spTree>
    <p:extLst>
      <p:ext uri="{BB962C8B-B14F-4D97-AF65-F5344CB8AC3E}">
        <p14:creationId xmlns:p14="http://schemas.microsoft.com/office/powerpoint/2010/main" val="39033749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DBD2F-11A3-2A4A-B68D-16046E746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890B2-0946-3049-BB6C-D76D9152D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Checking correctness can be a mechanical process</a:t>
            </a:r>
          </a:p>
          <a:p>
            <a:pPr lvl="1"/>
            <a:r>
              <a:rPr lang="en-US" dirty="0"/>
              <a:t>using forward or backward reasoning</a:t>
            </a:r>
          </a:p>
          <a:p>
            <a:pPr lvl="1"/>
            <a:endParaRPr lang="en-US" dirty="0"/>
          </a:p>
          <a:p>
            <a:r>
              <a:rPr lang="en-US" dirty="0"/>
              <a:t>This requires that loop invariants are provided</a:t>
            </a:r>
          </a:p>
          <a:p>
            <a:pPr lvl="1"/>
            <a:r>
              <a:rPr lang="en-US" dirty="0"/>
              <a:t>those cannot be produced automatically</a:t>
            </a:r>
          </a:p>
          <a:p>
            <a:pPr lvl="1"/>
            <a:endParaRPr lang="en-US" dirty="0"/>
          </a:p>
          <a:p>
            <a:r>
              <a:rPr lang="en-US" dirty="0"/>
              <a:t>Provided you document your loop invariants,</a:t>
            </a:r>
            <a:br>
              <a:rPr lang="en-US" dirty="0"/>
            </a:br>
            <a:r>
              <a:rPr lang="en-US" dirty="0"/>
              <a:t>it should not be too hard for someone else to review your code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440CF1-B6E0-1C47-AFA8-AF815BF4B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D78FCC-6142-094A-8765-E061C6BAC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1181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DBD2F-11A3-2A4A-B68D-16046E746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Documenting Loop Invariants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890B2-0946-3049-BB6C-D76D9152D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down loop invariants for all non-trivial code</a:t>
            </a:r>
          </a:p>
          <a:p>
            <a:pPr lvl="1"/>
            <a:endParaRPr lang="en-US" dirty="0"/>
          </a:p>
          <a:p>
            <a:r>
              <a:rPr lang="en-US" dirty="0"/>
              <a:t>They are often best avoided for “for each” loops: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+mn-lt"/>
              </a:rPr>
              <a:t>	{{ Inv: printed all the strings seen so far }}</a:t>
            </a:r>
          </a:p>
          <a:p>
            <a:pPr marL="0" indent="0">
              <a:buNone/>
            </a:pPr>
            <a:r>
              <a:rPr lang="en-US" sz="1800" dirty="0">
                <a:latin typeface="Monaco" pitchFamily="2" charset="77"/>
              </a:rPr>
              <a:t>	</a:t>
            </a:r>
            <a:r>
              <a:rPr lang="en-US" sz="1800" b="1" dirty="0">
                <a:latin typeface="Monaco" pitchFamily="2" charset="77"/>
              </a:rPr>
              <a:t>for</a:t>
            </a:r>
            <a:r>
              <a:rPr lang="en-US" sz="1800" dirty="0">
                <a:latin typeface="Monaco" pitchFamily="2" charset="77"/>
              </a:rPr>
              <a:t> (String s : L)</a:t>
            </a:r>
          </a:p>
          <a:p>
            <a:pPr marL="0" indent="0">
              <a:buNone/>
            </a:pPr>
            <a:r>
              <a:rPr lang="en-US" sz="1800" dirty="0">
                <a:latin typeface="Monaco" pitchFamily="2" charset="77"/>
              </a:rPr>
              <a:t>	  </a:t>
            </a:r>
            <a:r>
              <a:rPr lang="en-US" sz="1800" dirty="0" err="1">
                <a:latin typeface="Monaco" pitchFamily="2" charset="77"/>
              </a:rPr>
              <a:t>System.out.println</a:t>
            </a:r>
            <a:r>
              <a:rPr lang="en-US" sz="1800" dirty="0">
                <a:latin typeface="Monaco" pitchFamily="2" charset="77"/>
              </a:rPr>
              <a:t>(s);</a:t>
            </a: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440CF1-B6E0-1C47-AFA8-AF815BF4B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D78FCC-6142-094A-8765-E061C6BAC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2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Defensive programming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Assertions about your code:</a:t>
            </a:r>
          </a:p>
          <a:p>
            <a:pPr lvl="1"/>
            <a:r>
              <a:rPr lang="en-US" sz="2000" dirty="0"/>
              <a:t>precondition, postcondition, representation invariant, etc.</a:t>
            </a:r>
          </a:p>
          <a:p>
            <a:pPr lvl="1"/>
            <a:endParaRPr lang="en-US" sz="2000" dirty="0"/>
          </a:p>
          <a:p>
            <a:pPr>
              <a:buNone/>
            </a:pPr>
            <a:r>
              <a:rPr lang="en-US" sz="2000" dirty="0"/>
              <a:t>Check these </a:t>
            </a:r>
            <a:r>
              <a:rPr lang="en-US" sz="2000" i="1" dirty="0">
                <a:solidFill>
                  <a:schemeClr val="accent6"/>
                </a:solidFill>
              </a:rPr>
              <a:t>statically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via reasoning and tools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Check these </a:t>
            </a:r>
            <a:r>
              <a:rPr lang="en-US" sz="2000" i="1" dirty="0">
                <a:solidFill>
                  <a:schemeClr val="accent6"/>
                </a:solidFill>
              </a:rPr>
              <a:t>dynamically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via </a:t>
            </a:r>
            <a:r>
              <a:rPr lang="en-US" sz="2000" dirty="0">
                <a:solidFill>
                  <a:srgbClr val="0000FF"/>
                </a:solidFill>
              </a:rPr>
              <a:t>assertions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index &gt;= 0;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items != null : "null item list argument"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size % 2 == 0 : "Bad size for " + 						</a:t>
            </a:r>
            <a:r>
              <a:rPr lang="en-US" sz="2000" b="1" dirty="0" err="1">
                <a:latin typeface="Courier New" pitchFamily="49" charset="0"/>
              </a:rPr>
              <a:t>toString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/>
            <a:r>
              <a:rPr lang="en-US" sz="2000" dirty="0"/>
              <a:t>throws </a:t>
            </a:r>
            <a:r>
              <a:rPr lang="en-US" sz="2000" dirty="0" err="1"/>
              <a:t>AssertionError</a:t>
            </a:r>
            <a:r>
              <a:rPr lang="en-US" sz="2000" dirty="0"/>
              <a:t> if condition is false</a:t>
            </a:r>
          </a:p>
          <a:p>
            <a:pPr lvl="1"/>
            <a:r>
              <a:rPr lang="en-US" sz="2000" dirty="0"/>
              <a:t>includes descriptive messages</a:t>
            </a:r>
          </a:p>
          <a:p>
            <a:pPr lvl="1"/>
            <a:r>
              <a:rPr lang="en-US" dirty="0"/>
              <a:t>useful for, e.g., loop invariants (will see that in </a:t>
            </a:r>
            <a:r>
              <a:rPr lang="en-US" b="1" dirty="0"/>
              <a:t>HW2</a:t>
            </a:r>
            <a:r>
              <a:rPr lang="en-US" dirty="0"/>
              <a:t>)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4635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DBD2F-11A3-2A4A-B68D-16046E746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Documenting Loop Invariants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890B2-0946-3049-BB6C-D76D9152D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down loop invariants for all non-trivial code</a:t>
            </a:r>
          </a:p>
          <a:p>
            <a:pPr lvl="1"/>
            <a:endParaRPr lang="en-US" dirty="0"/>
          </a:p>
          <a:p>
            <a:r>
              <a:rPr lang="en-US" dirty="0"/>
              <a:t>They are often best avoided for “for each” loops: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>
                <a:latin typeface="Monaco" pitchFamily="2" charset="77"/>
              </a:rPr>
              <a:t>	// Print the strings in L, one per line.</a:t>
            </a:r>
          </a:p>
          <a:p>
            <a:pPr marL="0" indent="0">
              <a:buNone/>
            </a:pPr>
            <a:r>
              <a:rPr lang="en-US" sz="1800" dirty="0">
                <a:latin typeface="Monaco" pitchFamily="2" charset="77"/>
              </a:rPr>
              <a:t>	</a:t>
            </a:r>
            <a:r>
              <a:rPr lang="en-US" sz="1800" b="1" dirty="0">
                <a:latin typeface="Monaco" pitchFamily="2" charset="77"/>
              </a:rPr>
              <a:t>for</a:t>
            </a:r>
            <a:r>
              <a:rPr lang="en-US" sz="1800" dirty="0">
                <a:latin typeface="Monaco" pitchFamily="2" charset="77"/>
              </a:rPr>
              <a:t> (String s : L)</a:t>
            </a:r>
          </a:p>
          <a:p>
            <a:pPr marL="0" indent="0">
              <a:buNone/>
            </a:pPr>
            <a:r>
              <a:rPr lang="en-US" sz="1800" dirty="0">
                <a:latin typeface="Monaco" pitchFamily="2" charset="77"/>
              </a:rPr>
              <a:t>	  </a:t>
            </a:r>
            <a:r>
              <a:rPr lang="en-US" sz="1800" dirty="0" err="1">
                <a:latin typeface="Monaco" pitchFamily="2" charset="77"/>
              </a:rPr>
              <a:t>System.out.println</a:t>
            </a:r>
            <a:r>
              <a:rPr lang="en-US" sz="1800" dirty="0">
                <a:latin typeface="Monaco" pitchFamily="2" charset="77"/>
              </a:rPr>
              <a:t>(s);</a:t>
            </a: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440CF1-B6E0-1C47-AFA8-AF815BF4B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D78FCC-6142-094A-8765-E061C6BAC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927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DBD2F-11A3-2A4A-B68D-16046E746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Documenting Loop Invariants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890B2-0946-3049-BB6C-D76D9152D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down loop invariants for all non-trivial code</a:t>
            </a:r>
          </a:p>
          <a:p>
            <a:pPr lvl="1"/>
            <a:endParaRPr lang="en-US" dirty="0"/>
          </a:p>
          <a:p>
            <a:r>
              <a:rPr lang="en-US" dirty="0"/>
              <a:t>They are often best avoided for “for each” loops: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{{ Inv: B has 2*x + 1 for each element x removed so far }}</a:t>
            </a:r>
          </a:p>
          <a:p>
            <a:pPr marL="0" indent="0">
              <a:buNone/>
            </a:pPr>
            <a:r>
              <a:rPr lang="en-US" sz="1800" dirty="0">
                <a:latin typeface="Monaco" pitchFamily="2" charset="77"/>
              </a:rPr>
              <a:t>	</a:t>
            </a:r>
            <a:r>
              <a:rPr lang="en-US" sz="1800" b="1" dirty="0">
                <a:latin typeface="Monaco" pitchFamily="2" charset="77"/>
              </a:rPr>
              <a:t>for</a:t>
            </a:r>
            <a:r>
              <a:rPr lang="en-US" sz="1800" dirty="0">
                <a:latin typeface="Monaco" pitchFamily="2" charset="77"/>
              </a:rPr>
              <a:t> (int x : A)</a:t>
            </a:r>
          </a:p>
          <a:p>
            <a:pPr marL="0" indent="0">
              <a:buNone/>
            </a:pPr>
            <a:r>
              <a:rPr lang="en-US" sz="1800" dirty="0">
                <a:latin typeface="Monaco" pitchFamily="2" charset="77"/>
              </a:rPr>
              <a:t>	  </a:t>
            </a:r>
            <a:r>
              <a:rPr lang="en-US" sz="1800" dirty="0" err="1">
                <a:latin typeface="Monaco" pitchFamily="2" charset="77"/>
              </a:rPr>
              <a:t>B.add</a:t>
            </a:r>
            <a:r>
              <a:rPr lang="en-US" sz="1800" dirty="0">
                <a:latin typeface="Monaco" pitchFamily="2" charset="77"/>
              </a:rPr>
              <a:t>(2*x + 1);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440CF1-B6E0-1C47-AFA8-AF815BF4B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D78FCC-6142-094A-8765-E061C6BAC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42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DBD2F-11A3-2A4A-B68D-16046E746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Documenting Loop Invariants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890B2-0946-3049-BB6C-D76D9152D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down loop invariants for all non-trivial code</a:t>
            </a:r>
          </a:p>
          <a:p>
            <a:pPr lvl="1"/>
            <a:endParaRPr lang="en-US" dirty="0"/>
          </a:p>
          <a:p>
            <a:r>
              <a:rPr lang="en-US" dirty="0"/>
              <a:t>They are often best avoided for “for each” loops: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>
                <a:latin typeface="Monaco" pitchFamily="2" charset="77"/>
              </a:rPr>
              <a:t>	// Set B = 2*A + 1 (element-wise)</a:t>
            </a:r>
          </a:p>
          <a:p>
            <a:pPr marL="0" indent="0">
              <a:buNone/>
            </a:pPr>
            <a:r>
              <a:rPr lang="en-US" sz="1800" dirty="0">
                <a:latin typeface="Monaco" pitchFamily="2" charset="77"/>
              </a:rPr>
              <a:t>	</a:t>
            </a:r>
            <a:r>
              <a:rPr lang="en-US" sz="1800" b="1" dirty="0">
                <a:latin typeface="Monaco" pitchFamily="2" charset="77"/>
              </a:rPr>
              <a:t>for</a:t>
            </a:r>
            <a:r>
              <a:rPr lang="en-US" sz="1800" dirty="0">
                <a:latin typeface="Monaco" pitchFamily="2" charset="77"/>
              </a:rPr>
              <a:t> (int x : A)</a:t>
            </a:r>
          </a:p>
          <a:p>
            <a:pPr marL="0" indent="0">
              <a:buNone/>
            </a:pPr>
            <a:r>
              <a:rPr lang="en-US" sz="1800" dirty="0">
                <a:latin typeface="Monaco" pitchFamily="2" charset="77"/>
              </a:rPr>
              <a:t>	  </a:t>
            </a:r>
            <a:r>
              <a:rPr lang="en-US" sz="1800" dirty="0" err="1">
                <a:latin typeface="Monaco" pitchFamily="2" charset="77"/>
              </a:rPr>
              <a:t>B.add</a:t>
            </a:r>
            <a:r>
              <a:rPr lang="en-US" sz="1800" dirty="0">
                <a:latin typeface="Monaco" pitchFamily="2" charset="77"/>
              </a:rPr>
              <a:t>(2*x + 1);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440CF1-B6E0-1C47-AFA8-AF815BF4B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D78FCC-6142-094A-8765-E061C6BAC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908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DBD2F-11A3-2A4A-B68D-16046E746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Documenting Loop Invariants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890B2-0946-3049-BB6C-D76D9152D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down loop invariants for all non-trivial code</a:t>
            </a:r>
          </a:p>
          <a:p>
            <a:pPr lvl="1"/>
            <a:endParaRPr lang="en-US" dirty="0"/>
          </a:p>
          <a:p>
            <a:r>
              <a:rPr lang="en-US" dirty="0"/>
              <a:t>They are often best avoided for “for each” loops.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Invariants are more helpful when a variable incorporates information from multiple iterations</a:t>
            </a:r>
          </a:p>
          <a:p>
            <a:pPr lvl="1"/>
            <a:r>
              <a:rPr lang="en-US" dirty="0"/>
              <a:t>e.g., {{ s = A[0] + … + A[i-1] }}</a:t>
            </a:r>
          </a:p>
          <a:p>
            <a:endParaRPr lang="en-US" dirty="0"/>
          </a:p>
          <a:p>
            <a:r>
              <a:rPr lang="en-US" i="1" dirty="0"/>
              <a:t>Use your best judgement!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440CF1-B6E0-1C47-AFA8-AF815BF4B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D78FCC-6142-094A-8765-E061C6BAC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385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DBD2F-11A3-2A4A-B68D-16046E746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890B2-0946-3049-BB6C-D76D9152D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Correctness: tools, inspection, testing</a:t>
            </a:r>
          </a:p>
          <a:p>
            <a:pPr lvl="1"/>
            <a:r>
              <a:rPr lang="en-US" dirty="0"/>
              <a:t>need all three to ensure high quality</a:t>
            </a:r>
          </a:p>
          <a:p>
            <a:pPr lvl="1"/>
            <a:r>
              <a:rPr lang="en-US" dirty="0"/>
              <a:t>especially cannot leave out inspection</a:t>
            </a:r>
          </a:p>
          <a:p>
            <a:endParaRPr lang="en-US" dirty="0"/>
          </a:p>
          <a:p>
            <a:r>
              <a:rPr lang="en-US" dirty="0"/>
              <a:t>Inspection (by reasoning) means</a:t>
            </a:r>
          </a:p>
          <a:p>
            <a:pPr lvl="1"/>
            <a:r>
              <a:rPr lang="en-US" dirty="0"/>
              <a:t>reasoning through your own code</a:t>
            </a:r>
          </a:p>
          <a:p>
            <a:pPr lvl="1"/>
            <a:r>
              <a:rPr lang="en-US" dirty="0"/>
              <a:t>do code reviews</a:t>
            </a:r>
          </a:p>
          <a:p>
            <a:pPr lvl="1"/>
            <a:endParaRPr lang="en-US" dirty="0"/>
          </a:p>
          <a:p>
            <a:r>
              <a:rPr lang="en-US" dirty="0"/>
              <a:t>Practice!</a:t>
            </a:r>
          </a:p>
          <a:p>
            <a:pPr lvl="1"/>
            <a:r>
              <a:rPr lang="en-US" dirty="0"/>
              <a:t>essential skill for professional programmers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440CF1-B6E0-1C47-AFA8-AF815BF4B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D78FCC-6142-094A-8765-E061C6BAC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7986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DBD2F-11A3-2A4A-B68D-16046E746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890B2-0946-3049-BB6C-D76D9152D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eventually do this in your head for most code</a:t>
            </a:r>
          </a:p>
          <a:p>
            <a:endParaRPr lang="en-US" dirty="0"/>
          </a:p>
          <a:p>
            <a:r>
              <a:rPr lang="en-US" dirty="0"/>
              <a:t>Formalism remains useful</a:t>
            </a:r>
          </a:p>
          <a:p>
            <a:pPr lvl="1"/>
            <a:r>
              <a:rPr lang="en-US" dirty="0"/>
              <a:t>especially tricky problems</a:t>
            </a:r>
          </a:p>
          <a:p>
            <a:pPr lvl="1"/>
            <a:r>
              <a:rPr lang="en-US" dirty="0"/>
              <a:t>interview questions (often tricky)</a:t>
            </a:r>
          </a:p>
          <a:p>
            <a:pPr lvl="2"/>
            <a:r>
              <a:rPr lang="en-US" sz="1800" dirty="0"/>
              <a:t>see last example…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440CF1-B6E0-1C47-AFA8-AF815BF4B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D78FCC-6142-094A-8765-E061C6BAC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312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pPr algn="ctr"/>
            <a:r>
              <a:rPr lang="en-US" dirty="0"/>
              <a:t>Next Topic…</a:t>
            </a:r>
          </a:p>
        </p:txBody>
      </p:sp>
    </p:spTree>
    <p:extLst>
      <p:ext uri="{BB962C8B-B14F-4D97-AF65-F5344CB8AC3E}">
        <p14:creationId xmlns:p14="http://schemas.microsoft.com/office/powerpoint/2010/main" val="2712781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“Complete this method such that it returns the location of the largest value in the first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dirty="0"/>
              <a:t> elements of the array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dirty="0"/>
              <a:t>.”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maxLoc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n) 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...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40056181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2443"/>
            <a:ext cx="7772400" cy="1143000"/>
          </a:xfrm>
        </p:spPr>
        <p:txBody>
          <a:bodyPr/>
          <a:lstStyle/>
          <a:p>
            <a:r>
              <a:rPr lang="en-US" dirty="0"/>
              <a:t>One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87843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maxLoc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n) 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maxIndex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maxValue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[0];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 Inv: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maxValue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max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[0] ..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[i-1] and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  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maxValue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maxIndex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maxValue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maxIndex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maxValue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maxIndex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77000" y="6388443"/>
            <a:ext cx="1905000" cy="457200"/>
          </a:xfrm>
        </p:spPr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88443"/>
            <a:ext cx="34290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6CCAA0-B52B-A346-A018-E92A4C78410A}"/>
              </a:ext>
            </a:extLst>
          </p:cNvPr>
          <p:cNvSpPr txBox="1"/>
          <p:nvPr/>
        </p:nvSpPr>
        <p:spPr>
          <a:xfrm>
            <a:off x="4876800" y="4933199"/>
            <a:ext cx="3998210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What if n = 0?</a:t>
            </a:r>
          </a:p>
          <a:p>
            <a:endParaRPr lang="en-US" sz="2000" dirty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endParaRPr lang="en-US" sz="2000" dirty="0"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A3ACB0-AF9F-A84B-8916-F2B6CEB6963F}"/>
              </a:ext>
            </a:extLst>
          </p:cNvPr>
          <p:cNvSpPr txBox="1"/>
          <p:nvPr/>
        </p:nvSpPr>
        <p:spPr>
          <a:xfrm>
            <a:off x="4876800" y="5043266"/>
            <a:ext cx="2695225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endParaRPr lang="en-US" sz="2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What if n &gt; </a:t>
            </a:r>
            <a:r>
              <a:rPr lang="en-US" sz="2000" dirty="0" err="1">
                <a:latin typeface="+mn-lt"/>
              </a:rPr>
              <a:t>arr.length</a:t>
            </a:r>
            <a:r>
              <a:rPr lang="en-US" sz="2000" dirty="0">
                <a:latin typeface="+mn-lt"/>
              </a:rPr>
              <a:t>?</a:t>
            </a:r>
          </a:p>
          <a:p>
            <a:endParaRPr lang="en-US" sz="2000" dirty="0">
              <a:latin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BAE655-A299-074F-85C9-27779294B7A2}"/>
              </a:ext>
            </a:extLst>
          </p:cNvPr>
          <p:cNvSpPr txBox="1"/>
          <p:nvPr/>
        </p:nvSpPr>
        <p:spPr>
          <a:xfrm>
            <a:off x="4876800" y="5154477"/>
            <a:ext cx="3998210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endParaRPr lang="en-US" sz="2000" dirty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What if there are two maximums?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003D18-316E-3047-A86F-873EF46F5FDF}"/>
              </a:ext>
            </a:extLst>
          </p:cNvPr>
          <p:cNvSpPr txBox="1"/>
          <p:nvPr/>
        </p:nvSpPr>
        <p:spPr>
          <a:xfrm>
            <a:off x="5618605" y="4443673"/>
            <a:ext cx="2514600" cy="400110"/>
          </a:xfrm>
          <a:prstGeom prst="rect">
            <a:avLst/>
          </a:prstGeom>
          <a:solidFill>
            <a:srgbClr val="FFFAA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Is this code correct?</a:t>
            </a:r>
          </a:p>
        </p:txBody>
      </p:sp>
    </p:spTree>
    <p:extLst>
      <p:ext uri="{BB962C8B-B14F-4D97-AF65-F5344CB8AC3E}">
        <p14:creationId xmlns:p14="http://schemas.microsoft.com/office/powerpoint/2010/main" val="286650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1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“Complete this method such that it returns the location of the largest value in the first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dirty="0"/>
              <a:t> elements of the array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dirty="0"/>
              <a:t>.”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maxLoc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n) 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...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Could we write a specification so that this is a </a:t>
            </a:r>
            <a:r>
              <a:rPr lang="en-US" sz="2000" b="1" dirty="0">
                <a:latin typeface="+mj-lt"/>
                <a:cs typeface="Courier New" panose="02070309020205020404" pitchFamily="49" charset="0"/>
              </a:rPr>
              <a:t>correct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solution?</a:t>
            </a:r>
          </a:p>
          <a:p>
            <a:pPr lvl="1"/>
            <a:r>
              <a:rPr lang="en-US" dirty="0">
                <a:latin typeface="+mj-lt"/>
                <a:cs typeface="Courier New" panose="02070309020205020404" pitchFamily="49" charset="0"/>
              </a:rPr>
              <a:t>precondition that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n &gt; 0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throw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ArrayOutOfBoundsException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if n &gt; </a:t>
            </a:r>
            <a:r>
              <a:rPr lang="en-US" sz="2000" dirty="0" err="1">
                <a:latin typeface="+mj-lt"/>
                <a:cs typeface="Courier New" panose="02070309020205020404" pitchFamily="49" charset="0"/>
              </a:rPr>
              <a:t>arr.length</a:t>
            </a:r>
            <a:endParaRPr lang="en-US" sz="2000" dirty="0">
              <a:latin typeface="+mj-lt"/>
              <a:cs typeface="Courier New" panose="02070309020205020404" pitchFamily="49" charset="0"/>
            </a:endParaRP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return smallest index achieving maximum</a:t>
            </a:r>
            <a:endParaRPr lang="en-US" sz="2000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220222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pPr algn="ctr"/>
            <a:r>
              <a:rPr lang="en-US" dirty="0"/>
              <a:t>Interview Question</a:t>
            </a:r>
          </a:p>
        </p:txBody>
      </p:sp>
    </p:spTree>
    <p:extLst>
      <p:ext uri="{BB962C8B-B14F-4D97-AF65-F5344CB8AC3E}">
        <p14:creationId xmlns:p14="http://schemas.microsoft.com/office/powerpoint/2010/main" val="16186746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/>
              <a:t>You can all write the code correctly</a:t>
            </a:r>
          </a:p>
          <a:p>
            <a:endParaRPr lang="en-US" sz="2000" dirty="0"/>
          </a:p>
          <a:p>
            <a:r>
              <a:rPr lang="en-US" sz="2000" dirty="0"/>
              <a:t>Writing the specification was harder than the code</a:t>
            </a:r>
          </a:p>
          <a:p>
            <a:pPr lvl="1"/>
            <a:r>
              <a:rPr lang="en-US" sz="2000" dirty="0"/>
              <a:t>multiple choices for the “right” specification</a:t>
            </a:r>
          </a:p>
          <a:p>
            <a:pPr lvl="2"/>
            <a:r>
              <a:rPr lang="en-US" sz="2000" dirty="0"/>
              <a:t>must carefully think through corner cases</a:t>
            </a:r>
          </a:p>
          <a:p>
            <a:pPr lvl="1"/>
            <a:r>
              <a:rPr lang="en-US" sz="2000" dirty="0"/>
              <a:t>once the specification is chosen, code is straightforward</a:t>
            </a:r>
          </a:p>
          <a:p>
            <a:pPr lvl="1"/>
            <a:r>
              <a:rPr lang="en-US" sz="2000" dirty="0"/>
              <a:t>(both of those will be recurrent themes)</a:t>
            </a:r>
          </a:p>
          <a:p>
            <a:pPr lvl="1"/>
            <a:endParaRPr lang="en-US" sz="2000" dirty="0"/>
          </a:p>
          <a:p>
            <a:r>
              <a:rPr lang="en-US" sz="2000" dirty="0"/>
              <a:t>Some math (e.g. “if n &lt;= 0”) often shows up in specifications</a:t>
            </a:r>
          </a:p>
          <a:p>
            <a:pPr lvl="1"/>
            <a:r>
              <a:rPr lang="en-US" sz="2000" dirty="0"/>
              <a:t>English (“if n is less or equal to than 0”) is often worse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36994843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Check Correctness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/>
              <a:t>Step 1: need a </a:t>
            </a:r>
            <a:r>
              <a:rPr lang="en-US" b="1" dirty="0"/>
              <a:t>specification</a:t>
            </a:r>
            <a:r>
              <a:rPr lang="en-US" dirty="0"/>
              <a:t> for the function</a:t>
            </a:r>
          </a:p>
          <a:p>
            <a:pPr lvl="1"/>
            <a:r>
              <a:rPr lang="en-US" sz="2000" dirty="0"/>
              <a:t>can’t argue correctness if we don’t know what it should do</a:t>
            </a:r>
          </a:p>
          <a:p>
            <a:pPr lvl="1"/>
            <a:r>
              <a:rPr lang="en-US" dirty="0"/>
              <a:t>surprisingly difficult to write!</a:t>
            </a:r>
            <a:endParaRPr lang="en-US" sz="2000" dirty="0"/>
          </a:p>
          <a:p>
            <a:pPr lvl="1"/>
            <a:endParaRPr lang="en-US" sz="1600" dirty="0"/>
          </a:p>
          <a:p>
            <a:r>
              <a:rPr lang="en-US" dirty="0"/>
              <a:t>Step 2: determine whether the code meets the specification</a:t>
            </a:r>
          </a:p>
          <a:p>
            <a:pPr lvl="1"/>
            <a:r>
              <a:rPr lang="en-US" dirty="0"/>
              <a:t>apply </a:t>
            </a:r>
            <a:r>
              <a:rPr lang="en-US" b="1" dirty="0"/>
              <a:t>reasoning</a:t>
            </a:r>
            <a:endParaRPr lang="en-US" dirty="0"/>
          </a:p>
          <a:p>
            <a:pPr lvl="1"/>
            <a:r>
              <a:rPr lang="en-US" dirty="0"/>
              <a:t>usually easy with the tools we learned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</a:t>
            </a:r>
            <a:r>
              <a:rPr lang="en-US" dirty="0"/>
              <a:t>Spring 2022</a:t>
            </a:r>
          </a:p>
        </p:txBody>
      </p:sp>
    </p:spTree>
    <p:extLst>
      <p:ext uri="{BB962C8B-B14F-4D97-AF65-F5344CB8AC3E}">
        <p14:creationId xmlns:p14="http://schemas.microsoft.com/office/powerpoint/2010/main" val="1482999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Sorted Matrix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s-IS" b="1" dirty="0">
                <a:latin typeface="+mn-lt"/>
                <a:ea typeface="Courier New" charset="0"/>
                <a:cs typeface="Courier New" charset="0"/>
              </a:rPr>
              <a:t>Problem Description</a:t>
            </a: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is-IS" dirty="0">
                <a:latin typeface="+mn-lt"/>
                <a:ea typeface="Courier New" charset="0"/>
                <a:cs typeface="Courier New" charset="0"/>
              </a:rPr>
              <a:t>Given a matrix M (of size m x n), where every row and every column is sorted, find out whether a given number x is in the matrix.</a:t>
            </a: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is-IS" dirty="0">
                <a:latin typeface="+mn-lt"/>
                <a:ea typeface="Courier New" charset="0"/>
                <a:cs typeface="Courier New" charset="0"/>
              </a:rPr>
              <a:t>			</a:t>
            </a: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27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Sorted Matrix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s-IS" dirty="0">
                <a:latin typeface="+mn-lt"/>
                <a:ea typeface="Courier New" charset="0"/>
                <a:cs typeface="Courier New" charset="0"/>
              </a:rPr>
              <a:t>Given a sorted matrix M (of size m x n), where every row and every column is sorted, find out whether a given number x is in the matrix.</a:t>
            </a: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is-IS" dirty="0">
                <a:latin typeface="+mn-lt"/>
                <a:ea typeface="Courier New" charset="0"/>
                <a:cs typeface="Courier New" charset="0"/>
              </a:rPr>
              <a:t>				       (darker color means larger)</a:t>
            </a: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3071305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09800" y="3432699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09800" y="3813699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09800" y="418915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209800" y="457015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90800" y="3071305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590800" y="3432699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590800" y="3813699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590800" y="418915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590800" y="457015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971800" y="3071305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971800" y="3432699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971800" y="3813699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971800" y="418915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971800" y="4570150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352800" y="3071305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352800" y="3432699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352800" y="3813699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352800" y="418915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352800" y="4570150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733800" y="3077592"/>
            <a:ext cx="381000" cy="3669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733800" y="3438987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733800" y="3819987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733800" y="4195438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733800" y="4576438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114800" y="307130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114800" y="3432699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114800" y="3813699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114800" y="4189150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114800" y="4570150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44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Sorted Matrix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s-IS" dirty="0">
                <a:latin typeface="+mn-lt"/>
                <a:ea typeface="Courier New" charset="0"/>
                <a:cs typeface="Courier New" charset="0"/>
              </a:rPr>
              <a:t>Given a sorted matrix M (of size m x n), where every row and every column is sorted, find out whether a given number x is in the matrix.</a:t>
            </a: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is-IS" dirty="0">
                <a:latin typeface="+mn-lt"/>
                <a:ea typeface="Courier New" charset="0"/>
                <a:cs typeface="Courier New" charset="0"/>
              </a:rPr>
              <a:t>				       (darker color means larger)</a:t>
            </a: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sz="1200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is-IS" dirty="0">
                <a:latin typeface="+mn-lt"/>
                <a:ea typeface="Courier New" charset="0"/>
                <a:cs typeface="Courier New" charset="0"/>
              </a:rPr>
              <a:t>(One) </a:t>
            </a:r>
            <a:r>
              <a:rPr lang="is-IS" b="1" dirty="0">
                <a:latin typeface="+mn-lt"/>
                <a:ea typeface="Courier New" charset="0"/>
                <a:cs typeface="Courier New" charset="0"/>
              </a:rPr>
              <a:t>Idea</a:t>
            </a:r>
            <a:r>
              <a:rPr lang="is-IS" dirty="0">
                <a:latin typeface="+mn-lt"/>
                <a:ea typeface="Courier New" charset="0"/>
                <a:cs typeface="Courier New" charset="0"/>
              </a:rPr>
              <a:t>: Trace the contour between the numbers </a:t>
            </a:r>
            <a:r>
              <a:rPr lang="en-US" dirty="0"/>
              <a:t>≤</a:t>
            </a:r>
            <a:r>
              <a:rPr lang="is-IS" dirty="0">
                <a:latin typeface="+mn-lt"/>
                <a:ea typeface="Courier New" charset="0"/>
                <a:cs typeface="Courier New" charset="0"/>
              </a:rPr>
              <a:t> x and &gt; x</a:t>
            </a:r>
            <a:br>
              <a:rPr lang="is-IS" dirty="0">
                <a:latin typeface="+mn-lt"/>
                <a:ea typeface="Courier New" charset="0"/>
                <a:cs typeface="Courier New" charset="0"/>
              </a:rPr>
            </a:br>
            <a:r>
              <a:rPr lang="is-IS" dirty="0">
                <a:latin typeface="+mn-lt"/>
                <a:ea typeface="Courier New" charset="0"/>
                <a:cs typeface="Courier New" charset="0"/>
              </a:rPr>
              <a:t>in each row to see if x appears.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3071305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09800" y="3432699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09800" y="3813699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09800" y="418915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209800" y="457015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90800" y="3071305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590800" y="3432699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590800" y="3813699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590800" y="418915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590800" y="457015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971800" y="3071305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971800" y="3432699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971800" y="3813699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971800" y="418915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971800" y="4570150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352800" y="3071305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352800" y="3432699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352800" y="3813699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352800" y="418915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352800" y="4570150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733800" y="306760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733800" y="3438987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733800" y="3819987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733800" y="4195438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733800" y="4576438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114800" y="307130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114800" y="3432699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114800" y="3813699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114800" y="4189150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114800" y="4570150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3733800" y="3067605"/>
            <a:ext cx="0" cy="746094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352800" y="3813699"/>
            <a:ext cx="0" cy="373047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971800" y="4186746"/>
            <a:ext cx="0" cy="383404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352800" y="3813699"/>
            <a:ext cx="381000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971799" y="4186747"/>
            <a:ext cx="381001" cy="2402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209799" y="4570150"/>
            <a:ext cx="762000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123829" y="2721097"/>
            <a:ext cx="4651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&lt; x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924300" y="2721097"/>
            <a:ext cx="5854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&gt;= x</a:t>
            </a:r>
          </a:p>
        </p:txBody>
      </p:sp>
    </p:spTree>
    <p:extLst>
      <p:ext uri="{BB962C8B-B14F-4D97-AF65-F5344CB8AC3E}">
        <p14:creationId xmlns:p14="http://schemas.microsoft.com/office/powerpoint/2010/main" val="143595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Sorted Matrix Search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is-IS" dirty="0">
                <a:latin typeface="+mn-lt"/>
                <a:ea typeface="Courier New" charset="0"/>
                <a:cs typeface="Courier New" charset="0"/>
              </a:rPr>
              <a:t>Partial Invariant: M[i,0], ..., M[i,j-1] &lt; x </a:t>
            </a:r>
            <a:r>
              <a:rPr lang="en-US" dirty="0"/>
              <a:t>≤</a:t>
            </a:r>
            <a:r>
              <a:rPr lang="is-IS" dirty="0">
                <a:latin typeface="+mn-lt"/>
                <a:ea typeface="Courier New" charset="0"/>
                <a:cs typeface="Courier New" charset="0"/>
              </a:rPr>
              <a:t> M[i,j], ..., M[i,n-1]</a:t>
            </a:r>
          </a:p>
          <a:p>
            <a:r>
              <a:rPr lang="is-IS" dirty="0">
                <a:ea typeface="Courier New" charset="0"/>
                <a:cs typeface="Courier New" charset="0"/>
              </a:rPr>
              <a:t>for each i, holds for exactly one j</a:t>
            </a:r>
          </a:p>
          <a:p>
            <a:r>
              <a:rPr lang="is-IS" dirty="0">
                <a:ea typeface="Courier New" charset="0"/>
                <a:cs typeface="Courier New" charset="0"/>
              </a:rPr>
              <a:t>holds when we are in the right spot in row i</a:t>
            </a:r>
          </a:p>
          <a:p>
            <a:pPr marL="0" indent="0">
              <a:buNone/>
            </a:pPr>
            <a:endParaRPr lang="is-IS" sz="1200" dirty="0"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is-IS" dirty="0">
                <a:ea typeface="Courier New" charset="0"/>
                <a:cs typeface="Courier New" charset="0"/>
              </a:rPr>
              <a:t>“...“ notation automatically handles special cases:</a:t>
            </a:r>
          </a:p>
          <a:p>
            <a:r>
              <a:rPr lang="is-IS" dirty="0">
                <a:ea typeface="Courier New" charset="0"/>
                <a:cs typeface="Courier New" charset="0"/>
              </a:rPr>
              <a:t>if j = 0, nothing to the left (“&lt;“ constraint is vacuous)</a:t>
            </a:r>
          </a:p>
          <a:p>
            <a:r>
              <a:rPr lang="is-IS" dirty="0">
                <a:ea typeface="Courier New" charset="0"/>
                <a:cs typeface="Courier New" charset="0"/>
              </a:rPr>
              <a:t>if j = n, nothing to the right (“</a:t>
            </a:r>
            <a:r>
              <a:rPr lang="en-US" dirty="0"/>
              <a:t>≤</a:t>
            </a:r>
            <a:r>
              <a:rPr lang="is-IS" dirty="0">
                <a:ea typeface="Courier New" charset="0"/>
                <a:cs typeface="Courier New" charset="0"/>
              </a:rPr>
              <a:t>“ contraint is vacuous)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24200" y="16039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24200" y="1965294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24200" y="2346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124200" y="2721745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24200" y="3102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505200" y="16039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505200" y="1965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505200" y="2346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05200" y="2721745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505200" y="3102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86200" y="16039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886200" y="1965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886200" y="2346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886200" y="2721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886200" y="3102745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267200" y="16039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267200" y="1965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267200" y="2721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267200" y="3102745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648200" y="1600200"/>
            <a:ext cx="381000" cy="388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648200" y="196289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648200" y="2352582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648200" y="2728033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648200" y="3109033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029200" y="160390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029200" y="1965294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029200" y="2346294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029200" y="2721745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029200" y="3102745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01909" y="2361737"/>
            <a:ext cx="229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+mn-lt"/>
              </a:rPr>
              <a:t>i</a:t>
            </a:r>
            <a:endParaRPr lang="en-US" sz="1600" dirty="0"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338381" y="1270107"/>
            <a:ext cx="229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+mn-lt"/>
              </a:rPr>
              <a:t>j</a:t>
            </a:r>
            <a:endParaRPr lang="en-US" sz="1600" dirty="0"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67200" y="2346294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8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Sorted Matrix Search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s-IS" dirty="0">
                <a:latin typeface="+mn-lt"/>
                <a:ea typeface="Courier New" charset="0"/>
                <a:cs typeface="Courier New" charset="0"/>
              </a:rPr>
              <a:t>Initialization:</a:t>
            </a: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is-IS" dirty="0">
                <a:ea typeface="Courier New" charset="0"/>
                <a:cs typeface="Courier New" charset="0"/>
              </a:rPr>
              <a:t>Partial Invariant: M[i,0], ..., M[i,j-1] &lt; x </a:t>
            </a:r>
            <a:r>
              <a:rPr lang="en-US" dirty="0"/>
              <a:t>≤</a:t>
            </a:r>
            <a:r>
              <a:rPr lang="is-IS" dirty="0">
                <a:ea typeface="Courier New" charset="0"/>
                <a:cs typeface="Courier New" charset="0"/>
              </a:rPr>
              <a:t> M[i,j], ..., M[i,n-1]</a:t>
            </a: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is-IS" dirty="0">
                <a:latin typeface="+mn-lt"/>
                <a:ea typeface="Courier New" charset="0"/>
                <a:cs typeface="Courier New" charset="0"/>
              </a:rPr>
              <a:t>How do we get the invariant to hold with i = 0?</a:t>
            </a:r>
          </a:p>
          <a:p>
            <a:r>
              <a:rPr lang="is-IS" dirty="0">
                <a:ea typeface="Courier New" charset="0"/>
                <a:cs typeface="Courier New" charset="0"/>
              </a:rPr>
              <a:t>no easy way to initialize it so the invariant holds</a:t>
            </a:r>
          </a:p>
          <a:p>
            <a:r>
              <a:rPr lang="is-IS" dirty="0">
                <a:ea typeface="Courier New" charset="0"/>
                <a:cs typeface="Courier New" charset="0"/>
              </a:rPr>
              <a:t>we need to search...</a:t>
            </a: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is-IS" dirty="0">
              <a:latin typeface="+mn-lt"/>
              <a:ea typeface="Courier New" charset="0"/>
              <a:cs typeface="Courier New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24200" y="16039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24200" y="1965294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24200" y="2346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124200" y="2721745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24200" y="3102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505200" y="16039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505200" y="1965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505200" y="2346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05200" y="2721745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505200" y="3102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86200" y="16039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886200" y="1965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886200" y="2346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886200" y="2721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886200" y="3102745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267200" y="16039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267200" y="1965294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267200" y="2721745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267200" y="3102745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648200" y="1597612"/>
            <a:ext cx="381000" cy="3909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648200" y="196289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648200" y="2352582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648200" y="2728033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648200" y="3109033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029200" y="1965294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029200" y="2346294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029200" y="2721745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029200" y="3102745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11044" y="1623255"/>
            <a:ext cx="229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+mn-lt"/>
              </a:rPr>
              <a:t>i</a:t>
            </a:r>
            <a:endParaRPr lang="en-US" sz="1600" dirty="0"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114161" y="1278523"/>
            <a:ext cx="229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+mn-lt"/>
              </a:rPr>
              <a:t>j</a:t>
            </a:r>
            <a:endParaRPr lang="en-US" sz="1600" dirty="0"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67200" y="2346294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029200" y="160390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9354</TotalTime>
  <Words>3303</Words>
  <Application>Microsoft Macintosh PowerPoint</Application>
  <PresentationFormat>On-screen Show (4:3)</PresentationFormat>
  <Paragraphs>577</Paragraphs>
  <Slides>41</Slides>
  <Notes>6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Courier New</vt:lpstr>
      <vt:lpstr>Monaco</vt:lpstr>
      <vt:lpstr>Times New Roman</vt:lpstr>
      <vt:lpstr>simple</vt:lpstr>
      <vt:lpstr>CSE 331 Software Design &amp; Implementation</vt:lpstr>
      <vt:lpstr>Administrivia</vt:lpstr>
      <vt:lpstr>Defensive programming</vt:lpstr>
      <vt:lpstr>Interview Question</vt:lpstr>
      <vt:lpstr>Sorted Matrix Search</vt:lpstr>
      <vt:lpstr>Sorted Matrix Search</vt:lpstr>
      <vt:lpstr>Sorted Matrix Search</vt:lpstr>
      <vt:lpstr>Sorted Matrix Search Code</vt:lpstr>
      <vt:lpstr>Sorted Matrix Search Code</vt:lpstr>
      <vt:lpstr>Sorted Matrix Search Code</vt:lpstr>
      <vt:lpstr>Sorted Matrix Search Code</vt:lpstr>
      <vt:lpstr>Sorted Matrix Search Code</vt:lpstr>
      <vt:lpstr>Sorted Matrix Search Code</vt:lpstr>
      <vt:lpstr>Sorted Matrix Search Code</vt:lpstr>
      <vt:lpstr>Sorted Matrix Search Code</vt:lpstr>
      <vt:lpstr>Sorted Matrix Search Code</vt:lpstr>
      <vt:lpstr>Sorted Matrix Search Code</vt:lpstr>
      <vt:lpstr>Sorted Matrix Search Code</vt:lpstr>
      <vt:lpstr>Sorted Matrix Search Code</vt:lpstr>
      <vt:lpstr>Sorted Matrix Search Code</vt:lpstr>
      <vt:lpstr>Sorted Matrix Search Code</vt:lpstr>
      <vt:lpstr>Sorted Matrix Search Code</vt:lpstr>
      <vt:lpstr>Sorted Matrix Search Code</vt:lpstr>
      <vt:lpstr>Sorted Matrix Search Code</vt:lpstr>
      <vt:lpstr>Sorted Matrix Search Code</vt:lpstr>
      <vt:lpstr>Sorted Matrix Search Code</vt:lpstr>
      <vt:lpstr>Reasoning Summary</vt:lpstr>
      <vt:lpstr>Reasoning Summary</vt:lpstr>
      <vt:lpstr>Documenting Loop Invariants</vt:lpstr>
      <vt:lpstr>Documenting Loop Invariants</vt:lpstr>
      <vt:lpstr>Documenting Loop Invariants</vt:lpstr>
      <vt:lpstr>Documenting Loop Invariants</vt:lpstr>
      <vt:lpstr>Documenting Loop Invariants</vt:lpstr>
      <vt:lpstr>Reasoning Summary</vt:lpstr>
      <vt:lpstr>Reasoning Summary</vt:lpstr>
      <vt:lpstr>Next Topic…</vt:lpstr>
      <vt:lpstr>A Problem</vt:lpstr>
      <vt:lpstr>One Solution</vt:lpstr>
      <vt:lpstr>A Problem</vt:lpstr>
      <vt:lpstr>Morals</vt:lpstr>
      <vt:lpstr>How to Check Correctness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Kevin Zatloukal</cp:lastModifiedBy>
  <cp:revision>415</cp:revision>
  <cp:lastPrinted>2020-04-06T23:25:31Z</cp:lastPrinted>
  <dcterms:created xsi:type="dcterms:W3CDTF">2012-01-13T04:41:44Z</dcterms:created>
  <dcterms:modified xsi:type="dcterms:W3CDTF">2022-04-06T05:00:40Z</dcterms:modified>
</cp:coreProperties>
</file>