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285" r:id="rId2"/>
    <p:sldId id="558" r:id="rId3"/>
    <p:sldId id="517" r:id="rId4"/>
    <p:sldId id="555" r:id="rId5"/>
    <p:sldId id="576" r:id="rId6"/>
    <p:sldId id="573" r:id="rId7"/>
    <p:sldId id="574" r:id="rId8"/>
    <p:sldId id="575" r:id="rId9"/>
    <p:sldId id="525" r:id="rId10"/>
    <p:sldId id="526" r:id="rId11"/>
    <p:sldId id="527" r:id="rId12"/>
    <p:sldId id="580" r:id="rId13"/>
    <p:sldId id="578" r:id="rId14"/>
    <p:sldId id="534" r:id="rId15"/>
    <p:sldId id="583" r:id="rId16"/>
    <p:sldId id="537" r:id="rId17"/>
    <p:sldId id="538" r:id="rId18"/>
    <p:sldId id="579" r:id="rId19"/>
    <p:sldId id="539" r:id="rId20"/>
    <p:sldId id="557" r:id="rId21"/>
    <p:sldId id="560" r:id="rId22"/>
    <p:sldId id="433" r:id="rId23"/>
    <p:sldId id="584" r:id="rId24"/>
    <p:sldId id="339" r:id="rId25"/>
    <p:sldId id="341" r:id="rId26"/>
    <p:sldId id="582" r:id="rId27"/>
    <p:sldId id="440" r:id="rId28"/>
    <p:sldId id="441" r:id="rId29"/>
    <p:sldId id="342" r:id="rId30"/>
    <p:sldId id="343" r:id="rId31"/>
    <p:sldId id="357" r:id="rId32"/>
    <p:sldId id="358" r:id="rId33"/>
    <p:sldId id="359" r:id="rId34"/>
    <p:sldId id="360" r:id="rId35"/>
    <p:sldId id="344" r:id="rId36"/>
    <p:sldId id="362" r:id="rId37"/>
    <p:sldId id="585" r:id="rId38"/>
    <p:sldId id="361" r:id="rId39"/>
    <p:sldId id="606" r:id="rId40"/>
    <p:sldId id="563" r:id="rId41"/>
    <p:sldId id="564" r:id="rId42"/>
    <p:sldId id="565" r:id="rId43"/>
    <p:sldId id="566" r:id="rId44"/>
    <p:sldId id="567" r:id="rId45"/>
    <p:sldId id="568" r:id="rId46"/>
    <p:sldId id="570" r:id="rId47"/>
    <p:sldId id="609" r:id="rId48"/>
    <p:sldId id="610" r:id="rId49"/>
    <p:sldId id="571" r:id="rId50"/>
    <p:sldId id="611" r:id="rId51"/>
    <p:sldId id="572" r:id="rId52"/>
    <p:sldId id="612" r:id="rId53"/>
    <p:sldId id="581" r:id="rId54"/>
    <p:sldId id="613" r:id="rId55"/>
    <p:sldId id="614" r:id="rId56"/>
  </p:sldIdLst>
  <p:sldSz cx="9144000" cy="6858000" type="screen4x3"/>
  <p:notesSz cx="6934200" cy="9220200"/>
  <p:custDataLst>
    <p:tags r:id="rId59"/>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FD1F0"/>
    <a:srgbClr val="FFCC66"/>
    <a:srgbClr val="FFFAAF"/>
    <a:srgbClr val="96368F"/>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autoAdjust="0"/>
    <p:restoredTop sz="87143" autoAdjust="0"/>
  </p:normalViewPr>
  <p:slideViewPr>
    <p:cSldViewPr>
      <p:cViewPr varScale="1">
        <p:scale>
          <a:sx n="104" d="100"/>
          <a:sy n="104" d="100"/>
        </p:scale>
        <p:origin x="216" y="3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806"/>
    </p:cViewPr>
  </p:sorterViewPr>
  <p:notesViewPr>
    <p:cSldViewPr>
      <p:cViewPr varScale="1">
        <p:scale>
          <a:sx n="101" d="100"/>
          <a:sy n="101" d="100"/>
        </p:scale>
        <p:origin x="2616" y="208"/>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19wi</a:t>
            </a:r>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03-</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do the reasoning to </a:t>
            </a:r>
            <a:r>
              <a:rPr lang="en-US" b="1" dirty="0"/>
              <a:t>double check</a:t>
            </a:r>
            <a:r>
              <a:rPr lang="en-US" dirty="0"/>
              <a:t>!</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17</a:t>
            </a:fld>
            <a:endParaRPr lang="en-US"/>
          </a:p>
        </p:txBody>
      </p:sp>
    </p:spTree>
    <p:extLst>
      <p:ext uri="{BB962C8B-B14F-4D97-AF65-F5344CB8AC3E}">
        <p14:creationId xmlns:p14="http://schemas.microsoft.com/office/powerpoint/2010/main" val="130053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Exercise: check that</a:t>
            </a:r>
            <a:r>
              <a:rPr lang="en-US" baseline="0" dirty="0"/>
              <a:t> the invariant is preserved in each case.</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38</a:t>
            </a:fld>
            <a:endParaRPr lang="en-US"/>
          </a:p>
        </p:txBody>
      </p:sp>
    </p:spTree>
    <p:extLst>
      <p:ext uri="{BB962C8B-B14F-4D97-AF65-F5344CB8AC3E}">
        <p14:creationId xmlns:p14="http://schemas.microsoft.com/office/powerpoint/2010/main" val="1464090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where making</a:t>
            </a:r>
            <a:r>
              <a:rPr lang="en-US" baseline="0" dirty="0"/>
              <a:t> the condition stronger (return last) makes the code write itself.</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44</a:t>
            </a:fld>
            <a:endParaRPr lang="en-US"/>
          </a:p>
        </p:txBody>
      </p:sp>
    </p:spTree>
    <p:extLst>
      <p:ext uri="{BB962C8B-B14F-4D97-AF65-F5344CB8AC3E}">
        <p14:creationId xmlns:p14="http://schemas.microsoft.com/office/powerpoint/2010/main" val="2346171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a:t>CSE 331 Spring 2022</a:t>
            </a:r>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000" baseline="0">
                <a:latin typeface="Arial" panose="020B0604020202020204" pitchFamily="34" charset="0"/>
              </a:defRPr>
            </a:lvl1pPr>
            <a:lvl2pPr>
              <a:defRPr sz="2000" baseline="0">
                <a:latin typeface="Arial" panose="020B0604020202020204" pitchFamily="34" charset="0"/>
              </a:defRPr>
            </a:lvl2pPr>
            <a:lvl3pPr>
              <a:defRPr sz="2000" baseline="0">
                <a:latin typeface="Arial" panose="020B0604020202020204" pitchFamily="34" charset="0"/>
              </a:defRPr>
            </a:lvl3pPr>
            <a:lvl4pPr>
              <a:defRPr sz="2000" baseline="0">
                <a:latin typeface="Arial" panose="020B0604020202020204" pitchFamily="34" charset="0"/>
              </a:defRPr>
            </a:lvl4pPr>
            <a:lvl5pPr>
              <a:defRPr sz="2000" baseline="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CSE 331 Spring 2022</a:t>
            </a:r>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a:t>CSE 331 Spring 2022</a:t>
            </a:r>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331</a:t>
            </a:r>
            <a:br>
              <a:rPr lang="en-US" dirty="0"/>
            </a:br>
            <a:r>
              <a:rPr lang="en-US" dirty="0"/>
              <a:t>Software Design &amp; Implementation</a:t>
            </a:r>
          </a:p>
        </p:txBody>
      </p:sp>
      <p:sp>
        <p:nvSpPr>
          <p:cNvPr id="3" name="Subtitle 2"/>
          <p:cNvSpPr>
            <a:spLocks noGrp="1"/>
          </p:cNvSpPr>
          <p:nvPr>
            <p:ph type="subTitle" idx="1"/>
          </p:nvPr>
        </p:nvSpPr>
        <p:spPr>
          <a:xfrm>
            <a:off x="1371600" y="3886200"/>
            <a:ext cx="6553200" cy="1752600"/>
          </a:xfrm>
        </p:spPr>
        <p:txBody>
          <a:bodyPr/>
          <a:lstStyle/>
          <a:p>
            <a:r>
              <a:rPr lang="en-US" dirty="0"/>
              <a:t>Kevin Zatloukal</a:t>
            </a:r>
          </a:p>
          <a:p>
            <a:r>
              <a:rPr lang="en-US" dirty="0"/>
              <a:t>Spring 2022</a:t>
            </a:r>
          </a:p>
          <a:p>
            <a:r>
              <a:rPr lang="en-US" dirty="0"/>
              <a:t>Lecture 4 – Writing Loops</a:t>
            </a:r>
          </a:p>
        </p:txBody>
      </p:sp>
    </p:spTree>
    <p:extLst>
      <p:ext uri="{BB962C8B-B14F-4D97-AF65-F5344CB8AC3E}">
        <p14:creationId xmlns:p14="http://schemas.microsoft.com/office/powerpoint/2010/main" val="215189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6" name="TextBox 5"/>
          <p:cNvSpPr txBox="1"/>
          <p:nvPr/>
        </p:nvSpPr>
        <p:spPr>
          <a:xfrm>
            <a:off x="5029200" y="2895600"/>
            <a:ext cx="3703258" cy="707886"/>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latin typeface="+mn-lt"/>
              </a:rPr>
              <a:t>Easiest way to make this hold?</a:t>
            </a:r>
          </a:p>
          <a:p>
            <a:r>
              <a:rPr lang="en-US" sz="2000" dirty="0">
                <a:latin typeface="+mn-lt"/>
              </a:rPr>
              <a:t>Take </a:t>
            </a:r>
            <a:r>
              <a:rPr lang="en-US" sz="2000" dirty="0" err="1">
                <a:latin typeface="+mn-lt"/>
              </a:rPr>
              <a:t>i</a:t>
            </a:r>
            <a:r>
              <a:rPr lang="en-US" sz="2000" dirty="0">
                <a:latin typeface="+mn-lt"/>
              </a:rPr>
              <a:t> = 1 and m = max(b[0])</a:t>
            </a:r>
          </a:p>
        </p:txBody>
      </p:sp>
      <p:cxnSp>
        <p:nvCxnSpPr>
          <p:cNvPr id="8" name="Straight Arrow Connector 7"/>
          <p:cNvCxnSpPr/>
          <p:nvPr/>
        </p:nvCxnSpPr>
        <p:spPr>
          <a:xfrm flipH="1">
            <a:off x="4381500" y="3300204"/>
            <a:ext cx="533400" cy="3810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6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endParaRPr lang="is-IS" kern="0" dirty="0">
              <a:latin typeface="Courier New" charset="0"/>
              <a:ea typeface="Courier New" charset="0"/>
              <a:cs typeface="Courier New" charset="0"/>
            </a:endParaRPr>
          </a:p>
          <a:p>
            <a:pPr marL="0" indent="0">
              <a:buNone/>
            </a:pPr>
            <a:r>
              <a:rPr lang="is-IS" kern="0" dirty="0">
                <a:solidFill>
                  <a:schemeClr val="accent6">
                    <a:lumMod val="60000"/>
                    <a:lumOff val="40000"/>
                  </a:schemeClr>
                </a:solidFill>
                <a:latin typeface="Courier New" charset="0"/>
                <a:ea typeface="Courier New" charset="0"/>
                <a:cs typeface="Courier New" charset="0"/>
              </a:rPr>
              <a:t>  int i = 1;</a:t>
            </a:r>
          </a:p>
          <a:p>
            <a:pPr marL="0" indent="0">
              <a:buNone/>
            </a:pPr>
            <a:r>
              <a:rPr lang="is-IS" kern="0" dirty="0">
                <a:solidFill>
                  <a:schemeClr val="accent6">
                    <a:lumMod val="60000"/>
                    <a:lumOff val="40000"/>
                  </a:schemeClr>
                </a:solidFill>
                <a:latin typeface="Courier New" charset="0"/>
                <a:ea typeface="Courier New" charset="0"/>
                <a:cs typeface="Courier New" charset="0"/>
              </a:rPr>
              <a:t>  int m = b[0];</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Tree>
    <p:extLst>
      <p:ext uri="{BB962C8B-B14F-4D97-AF65-F5344CB8AC3E}">
        <p14:creationId xmlns:p14="http://schemas.microsoft.com/office/powerpoint/2010/main" val="1048973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12</a:t>
            </a:fld>
            <a:endParaRPr lang="en-US" dirty="0"/>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endParaRPr lang="is-IS" kern="0" dirty="0">
              <a:latin typeface="Courier New" charset="0"/>
              <a:ea typeface="Courier New" charset="0"/>
              <a:cs typeface="Courier New" charset="0"/>
            </a:endParaRPr>
          </a:p>
          <a:p>
            <a:pPr marL="0" indent="0">
              <a:buNone/>
            </a:pPr>
            <a:r>
              <a:rPr lang="is-IS" kern="0" dirty="0">
                <a:solidFill>
                  <a:schemeClr val="accent6">
                    <a:lumMod val="60000"/>
                    <a:lumOff val="40000"/>
                  </a:schemeClr>
                </a:solidFill>
                <a:latin typeface="Courier New" charset="0"/>
                <a:ea typeface="Courier New" charset="0"/>
                <a:cs typeface="Courier New" charset="0"/>
              </a:rPr>
              <a:t>  int i = 1;</a:t>
            </a:r>
          </a:p>
          <a:p>
            <a:pPr marL="0" indent="0">
              <a:buNone/>
            </a:pPr>
            <a:r>
              <a:rPr lang="is-IS" kern="0" dirty="0">
                <a:solidFill>
                  <a:schemeClr val="accent6">
                    <a:lumMod val="60000"/>
                    <a:lumOff val="40000"/>
                  </a:schemeClr>
                </a:solidFill>
                <a:latin typeface="Courier New" charset="0"/>
                <a:ea typeface="Courier New" charset="0"/>
                <a:cs typeface="Courier New" charset="0"/>
              </a:rPr>
              <a:t>  int m = b[0];</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6" name="TextBox 5"/>
          <p:cNvSpPr txBox="1"/>
          <p:nvPr/>
        </p:nvSpPr>
        <p:spPr>
          <a:xfrm>
            <a:off x="4038600" y="4648200"/>
            <a:ext cx="4842992" cy="646331"/>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latin typeface="+mn-lt"/>
              </a:rPr>
              <a:t>How do we progress toward termination?</a:t>
            </a:r>
          </a:p>
          <a:p>
            <a:pPr algn="ctr"/>
            <a:r>
              <a:rPr lang="en-US" sz="1600" dirty="0">
                <a:latin typeface="+mn-lt"/>
              </a:rPr>
              <a:t>(comes from the algorithm idea)</a:t>
            </a:r>
          </a:p>
        </p:txBody>
      </p:sp>
      <p:cxnSp>
        <p:nvCxnSpPr>
          <p:cNvPr id="10" name="Straight Arrow Connector 9"/>
          <p:cNvCxnSpPr/>
          <p:nvPr/>
        </p:nvCxnSpPr>
        <p:spPr>
          <a:xfrm flipH="1" flipV="1">
            <a:off x="3124200" y="4419600"/>
            <a:ext cx="914400" cy="42865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17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int i = 1;</a:t>
            </a:r>
          </a:p>
          <a:p>
            <a:pPr marL="0" indent="0">
              <a:buNone/>
            </a:pPr>
            <a:r>
              <a:rPr lang="is-IS" kern="0" dirty="0">
                <a:latin typeface="Courier New" charset="0"/>
                <a:ea typeface="Courier New" charset="0"/>
                <a:cs typeface="Courier New" charset="0"/>
              </a:rPr>
              <a:t>  int m = b[0];</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kern="0" dirty="0">
                <a:latin typeface="Courier New" charset="0"/>
                <a:ea typeface="Courier New" charset="0"/>
                <a:cs typeface="Courier New" charset="0"/>
              </a:rPr>
              <a:t>    i = i + 1;</a:t>
            </a: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6" name="TextBox 5"/>
          <p:cNvSpPr txBox="1"/>
          <p:nvPr/>
        </p:nvSpPr>
        <p:spPr>
          <a:xfrm>
            <a:off x="4038600" y="4648200"/>
            <a:ext cx="4842992" cy="1015663"/>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latin typeface="+mn-lt"/>
              </a:rPr>
              <a:t>How do we progress toward termination?</a:t>
            </a:r>
          </a:p>
          <a:p>
            <a:r>
              <a:rPr lang="en-US" sz="2000" dirty="0">
                <a:latin typeface="+mn-lt"/>
              </a:rPr>
              <a:t>We start at </a:t>
            </a:r>
            <a:r>
              <a:rPr lang="en-US" sz="2000" dirty="0" err="1">
                <a:latin typeface="+mn-lt"/>
              </a:rPr>
              <a:t>i</a:t>
            </a:r>
            <a:r>
              <a:rPr lang="en-US" sz="2000" dirty="0">
                <a:latin typeface="+mn-lt"/>
              </a:rPr>
              <a:t> = 1 and end at </a:t>
            </a:r>
            <a:r>
              <a:rPr lang="en-US" sz="2000" dirty="0" err="1">
                <a:latin typeface="+mn-lt"/>
              </a:rPr>
              <a:t>i</a:t>
            </a:r>
            <a:r>
              <a:rPr lang="en-US" sz="2000" dirty="0">
                <a:latin typeface="+mn-lt"/>
              </a:rPr>
              <a:t> = n, so</a:t>
            </a:r>
          </a:p>
          <a:p>
            <a:r>
              <a:rPr lang="en-US" sz="2000" dirty="0">
                <a:latin typeface="+mn-lt"/>
              </a:rPr>
              <a:t>Try this.</a:t>
            </a:r>
          </a:p>
        </p:txBody>
      </p:sp>
      <p:cxnSp>
        <p:nvCxnSpPr>
          <p:cNvPr id="8" name="Straight Arrow Connector 7"/>
          <p:cNvCxnSpPr/>
          <p:nvPr/>
        </p:nvCxnSpPr>
        <p:spPr>
          <a:xfrm flipH="1">
            <a:off x="3048000" y="5181600"/>
            <a:ext cx="990600" cy="1524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77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int i = 1;</a:t>
            </a:r>
          </a:p>
          <a:p>
            <a:pPr marL="0" indent="0">
              <a:buNone/>
            </a:pPr>
            <a:r>
              <a:rPr lang="is-IS" kern="0" dirty="0">
                <a:latin typeface="Courier New" charset="0"/>
                <a:ea typeface="Courier New" charset="0"/>
                <a:cs typeface="Courier New" charset="0"/>
              </a:rPr>
              <a:t>  int m = b[0];</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kern="0" dirty="0">
                <a:latin typeface="Courier New" charset="0"/>
                <a:ea typeface="Courier New" charset="0"/>
                <a:cs typeface="Courier New" charset="0"/>
              </a:rPr>
              <a:t>    i = i + 1;</a:t>
            </a: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cxnSp>
        <p:nvCxnSpPr>
          <p:cNvPr id="8" name="Straight Arrow Connector 7"/>
          <p:cNvCxnSpPr>
            <a:cxnSpLocks/>
          </p:cNvCxnSpPr>
          <p:nvPr/>
        </p:nvCxnSpPr>
        <p:spPr>
          <a:xfrm flipV="1">
            <a:off x="3276600" y="5029200"/>
            <a:ext cx="0" cy="5334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9D4958C-7A4C-0943-855B-0E03596EE402}"/>
              </a:ext>
            </a:extLst>
          </p:cNvPr>
          <p:cNvSpPr/>
          <p:nvPr/>
        </p:nvSpPr>
        <p:spPr>
          <a:xfrm>
            <a:off x="3374893" y="5270726"/>
            <a:ext cx="3357009" cy="400110"/>
          </a:xfrm>
          <a:prstGeom prst="rect">
            <a:avLst/>
          </a:prstGeom>
        </p:spPr>
        <p:txBody>
          <a:bodyPr wrap="none">
            <a:spAutoFit/>
          </a:bodyPr>
          <a:lstStyle/>
          <a:p>
            <a:r>
              <a:rPr lang="en-US" sz="2000" dirty="0">
                <a:latin typeface="+mn-lt"/>
              </a:rPr>
              <a:t>{{ m = max(b[0], </a:t>
            </a:r>
            <a:r>
              <a:rPr lang="is-IS" sz="2000" dirty="0">
                <a:latin typeface="+mn-lt"/>
              </a:rPr>
              <a:t>…, b[i-1]) }}</a:t>
            </a:r>
            <a:endParaRPr lang="en-US" sz="2000" dirty="0">
              <a:latin typeface="+mn-lt"/>
            </a:endParaRPr>
          </a:p>
        </p:txBody>
      </p:sp>
      <p:sp>
        <p:nvSpPr>
          <p:cNvPr id="11" name="Rectangle 10">
            <a:extLst>
              <a:ext uri="{FF2B5EF4-FFF2-40B4-BE49-F238E27FC236}">
                <a16:creationId xmlns:a16="http://schemas.microsoft.com/office/drawing/2014/main" id="{F3B2C4A9-8BBC-C648-883D-71281E8388DE}"/>
              </a:ext>
            </a:extLst>
          </p:cNvPr>
          <p:cNvSpPr/>
          <p:nvPr/>
        </p:nvSpPr>
        <p:spPr>
          <a:xfrm>
            <a:off x="3374893" y="4884498"/>
            <a:ext cx="3129383" cy="400110"/>
          </a:xfrm>
          <a:prstGeom prst="rect">
            <a:avLst/>
          </a:prstGeom>
        </p:spPr>
        <p:txBody>
          <a:bodyPr wrap="none">
            <a:spAutoFit/>
          </a:bodyPr>
          <a:lstStyle/>
          <a:p>
            <a:r>
              <a:rPr lang="en-US" sz="2000" dirty="0">
                <a:latin typeface="+mn-lt"/>
              </a:rPr>
              <a:t>{{ m = max(b[0], </a:t>
            </a:r>
            <a:r>
              <a:rPr lang="is-IS" sz="2000" dirty="0">
                <a:latin typeface="+mn-lt"/>
              </a:rPr>
              <a:t>…, b[i]) }}</a:t>
            </a:r>
            <a:endParaRPr lang="en-US" sz="2000" dirty="0">
              <a:latin typeface="+mn-lt"/>
            </a:endParaRPr>
          </a:p>
        </p:txBody>
      </p:sp>
    </p:spTree>
    <p:extLst>
      <p:ext uri="{BB962C8B-B14F-4D97-AF65-F5344CB8AC3E}">
        <p14:creationId xmlns:p14="http://schemas.microsoft.com/office/powerpoint/2010/main" val="126779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int i = 1;</a:t>
            </a:r>
          </a:p>
          <a:p>
            <a:pPr marL="0" indent="0">
              <a:buNone/>
            </a:pPr>
            <a:r>
              <a:rPr lang="is-IS" kern="0" dirty="0">
                <a:latin typeface="Courier New" charset="0"/>
                <a:ea typeface="Courier New" charset="0"/>
                <a:cs typeface="Courier New" charset="0"/>
              </a:rPr>
              <a:t>  int m = b[0];</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kern="0" dirty="0">
                <a:latin typeface="Courier New" charset="0"/>
                <a:ea typeface="Courier New" charset="0"/>
                <a:cs typeface="Courier New" charset="0"/>
              </a:rPr>
              <a:t>    i = i + 1;</a:t>
            </a: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10" name="Rectangle 9">
            <a:extLst>
              <a:ext uri="{FF2B5EF4-FFF2-40B4-BE49-F238E27FC236}">
                <a16:creationId xmlns:a16="http://schemas.microsoft.com/office/drawing/2014/main" id="{2BA52064-29FC-3342-9882-68628566E9C5}"/>
              </a:ext>
            </a:extLst>
          </p:cNvPr>
          <p:cNvSpPr/>
          <p:nvPr/>
        </p:nvSpPr>
        <p:spPr>
          <a:xfrm>
            <a:off x="3352132" y="4255788"/>
            <a:ext cx="3357009" cy="400110"/>
          </a:xfrm>
          <a:prstGeom prst="rect">
            <a:avLst/>
          </a:prstGeom>
        </p:spPr>
        <p:txBody>
          <a:bodyPr wrap="none">
            <a:spAutoFit/>
          </a:bodyPr>
          <a:lstStyle/>
          <a:p>
            <a:r>
              <a:rPr lang="en-US" sz="2000" dirty="0">
                <a:latin typeface="+mn-lt"/>
              </a:rPr>
              <a:t>{{ m = max(b[0], </a:t>
            </a:r>
            <a:r>
              <a:rPr lang="is-IS" sz="2000" dirty="0">
                <a:latin typeface="+mn-lt"/>
              </a:rPr>
              <a:t>…, b[i-1]) }}</a:t>
            </a:r>
            <a:endParaRPr lang="en-US" sz="2000" dirty="0">
              <a:latin typeface="+mn-lt"/>
            </a:endParaRPr>
          </a:p>
        </p:txBody>
      </p:sp>
      <p:cxnSp>
        <p:nvCxnSpPr>
          <p:cNvPr id="12" name="Straight Arrow Connector 11">
            <a:extLst>
              <a:ext uri="{FF2B5EF4-FFF2-40B4-BE49-F238E27FC236}">
                <a16:creationId xmlns:a16="http://schemas.microsoft.com/office/drawing/2014/main" id="{FD0D349B-FA41-4943-BD91-7E9BE3558EA0}"/>
              </a:ext>
            </a:extLst>
          </p:cNvPr>
          <p:cNvCxnSpPr>
            <a:cxnSpLocks/>
          </p:cNvCxnSpPr>
          <p:nvPr/>
        </p:nvCxnSpPr>
        <p:spPr>
          <a:xfrm>
            <a:off x="3276600" y="4255788"/>
            <a:ext cx="0" cy="40011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Right Brace 14">
            <a:extLst>
              <a:ext uri="{FF2B5EF4-FFF2-40B4-BE49-F238E27FC236}">
                <a16:creationId xmlns:a16="http://schemas.microsoft.com/office/drawing/2014/main" id="{D80429D6-B90B-D747-8EA4-CDAB198306D5}"/>
              </a:ext>
            </a:extLst>
          </p:cNvPr>
          <p:cNvSpPr/>
          <p:nvPr/>
        </p:nvSpPr>
        <p:spPr>
          <a:xfrm>
            <a:off x="6677573" y="4288760"/>
            <a:ext cx="129860" cy="981965"/>
          </a:xfrm>
          <a:prstGeom prst="rightBrace">
            <a:avLst/>
          </a:prstGeom>
          <a:ln>
            <a:solidFill>
              <a:srgbClr val="7030A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E792AB6E-CD00-E241-A197-D0C385E5A7E1}"/>
              </a:ext>
            </a:extLst>
          </p:cNvPr>
          <p:cNvSpPr txBox="1"/>
          <p:nvPr/>
        </p:nvSpPr>
        <p:spPr>
          <a:xfrm>
            <a:off x="6807433" y="4579687"/>
            <a:ext cx="2667000" cy="369332"/>
          </a:xfrm>
          <a:prstGeom prst="rect">
            <a:avLst/>
          </a:prstGeom>
          <a:noFill/>
        </p:spPr>
        <p:txBody>
          <a:bodyPr wrap="square" rtlCol="0">
            <a:spAutoFit/>
          </a:bodyPr>
          <a:lstStyle/>
          <a:p>
            <a:r>
              <a:rPr lang="en-US" sz="1800" dirty="0">
                <a:solidFill>
                  <a:srgbClr val="7030A0"/>
                </a:solidFill>
                <a:latin typeface="+mn-lt"/>
              </a:rPr>
              <a:t>How do we fill this in?</a:t>
            </a:r>
          </a:p>
        </p:txBody>
      </p:sp>
      <p:cxnSp>
        <p:nvCxnSpPr>
          <p:cNvPr id="17" name="Straight Arrow Connector 16">
            <a:extLst>
              <a:ext uri="{FF2B5EF4-FFF2-40B4-BE49-F238E27FC236}">
                <a16:creationId xmlns:a16="http://schemas.microsoft.com/office/drawing/2014/main" id="{6C5FB9C6-F104-4A41-95C9-94A0D5806262}"/>
              </a:ext>
            </a:extLst>
          </p:cNvPr>
          <p:cNvCxnSpPr>
            <a:cxnSpLocks/>
          </p:cNvCxnSpPr>
          <p:nvPr/>
        </p:nvCxnSpPr>
        <p:spPr>
          <a:xfrm flipV="1">
            <a:off x="3276600" y="5029200"/>
            <a:ext cx="0" cy="5334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D1980EE-868A-9148-A82C-A29BDB29B0FE}"/>
              </a:ext>
            </a:extLst>
          </p:cNvPr>
          <p:cNvSpPr/>
          <p:nvPr/>
        </p:nvSpPr>
        <p:spPr>
          <a:xfrm>
            <a:off x="3374893" y="5270726"/>
            <a:ext cx="3357009" cy="400110"/>
          </a:xfrm>
          <a:prstGeom prst="rect">
            <a:avLst/>
          </a:prstGeom>
        </p:spPr>
        <p:txBody>
          <a:bodyPr wrap="none">
            <a:spAutoFit/>
          </a:bodyPr>
          <a:lstStyle/>
          <a:p>
            <a:r>
              <a:rPr lang="en-US" sz="2000" dirty="0">
                <a:latin typeface="+mn-lt"/>
              </a:rPr>
              <a:t>{{ m = max(b[0], </a:t>
            </a:r>
            <a:r>
              <a:rPr lang="is-IS" sz="2000" dirty="0">
                <a:latin typeface="+mn-lt"/>
              </a:rPr>
              <a:t>…, b[i-1]) }}</a:t>
            </a:r>
            <a:endParaRPr lang="en-US" sz="2000" dirty="0">
              <a:latin typeface="+mn-lt"/>
            </a:endParaRPr>
          </a:p>
        </p:txBody>
      </p:sp>
      <p:sp>
        <p:nvSpPr>
          <p:cNvPr id="19" name="Rectangle 18">
            <a:extLst>
              <a:ext uri="{FF2B5EF4-FFF2-40B4-BE49-F238E27FC236}">
                <a16:creationId xmlns:a16="http://schemas.microsoft.com/office/drawing/2014/main" id="{7D48C7D5-D24C-5643-A9C1-A18FC8463A8C}"/>
              </a:ext>
            </a:extLst>
          </p:cNvPr>
          <p:cNvSpPr/>
          <p:nvPr/>
        </p:nvSpPr>
        <p:spPr>
          <a:xfrm>
            <a:off x="3374893" y="4884498"/>
            <a:ext cx="3129383" cy="400110"/>
          </a:xfrm>
          <a:prstGeom prst="rect">
            <a:avLst/>
          </a:prstGeom>
        </p:spPr>
        <p:txBody>
          <a:bodyPr wrap="none">
            <a:spAutoFit/>
          </a:bodyPr>
          <a:lstStyle/>
          <a:p>
            <a:r>
              <a:rPr lang="en-US" sz="2000" dirty="0">
                <a:latin typeface="+mn-lt"/>
              </a:rPr>
              <a:t>{{ m = max(b[0], </a:t>
            </a:r>
            <a:r>
              <a:rPr lang="is-IS" sz="2000" dirty="0">
                <a:latin typeface="+mn-lt"/>
              </a:rPr>
              <a:t>…, b[i]) }}</a:t>
            </a:r>
            <a:endParaRPr lang="en-US" sz="2000" dirty="0">
              <a:latin typeface="+mn-lt"/>
            </a:endParaRPr>
          </a:p>
        </p:txBody>
      </p:sp>
      <p:sp>
        <p:nvSpPr>
          <p:cNvPr id="20" name="TextBox 19">
            <a:extLst>
              <a:ext uri="{FF2B5EF4-FFF2-40B4-BE49-F238E27FC236}">
                <a16:creationId xmlns:a16="http://schemas.microsoft.com/office/drawing/2014/main" id="{997D13EB-FDF4-FD4F-A01D-FBD698E4D41A}"/>
              </a:ext>
            </a:extLst>
          </p:cNvPr>
          <p:cNvSpPr txBox="1"/>
          <p:nvPr/>
        </p:nvSpPr>
        <p:spPr>
          <a:xfrm>
            <a:off x="6172199" y="3154258"/>
            <a:ext cx="2667001" cy="400110"/>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sz="2000" dirty="0">
                <a:latin typeface="+mn-lt"/>
              </a:rPr>
              <a:t>Set m = max(m, b[</a:t>
            </a:r>
            <a:r>
              <a:rPr lang="en-US" sz="2000" dirty="0" err="1">
                <a:latin typeface="+mn-lt"/>
              </a:rPr>
              <a:t>i</a:t>
            </a:r>
            <a:r>
              <a:rPr lang="en-US" sz="2000" dirty="0">
                <a:latin typeface="+mn-lt"/>
              </a:rPr>
              <a:t>])</a:t>
            </a:r>
          </a:p>
        </p:txBody>
      </p:sp>
    </p:spTree>
    <p:extLst>
      <p:ext uri="{BB962C8B-B14F-4D97-AF65-F5344CB8AC3E}">
        <p14:creationId xmlns:p14="http://schemas.microsoft.com/office/powerpoint/2010/main" val="11115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int i = 1;</a:t>
            </a:r>
          </a:p>
          <a:p>
            <a:pPr marL="0" indent="0">
              <a:buNone/>
            </a:pPr>
            <a:r>
              <a:rPr lang="is-IS" kern="0" dirty="0">
                <a:latin typeface="Courier New" charset="0"/>
                <a:ea typeface="Courier New" charset="0"/>
                <a:cs typeface="Courier New" charset="0"/>
              </a:rPr>
              <a:t>  int m = b[0];</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r>
              <a:rPr lang="is-IS" kern="0" dirty="0">
                <a:solidFill>
                  <a:schemeClr val="accent6">
                    <a:lumMod val="60000"/>
                    <a:lumOff val="40000"/>
                  </a:schemeClr>
                </a:solidFill>
                <a:latin typeface="Courier New" charset="0"/>
                <a:ea typeface="Courier New" charset="0"/>
                <a:cs typeface="Courier New" charset="0"/>
              </a:rPr>
              <a:t>    if (b[i] &gt; m)		OR m = Math.max(m, b[i]);</a:t>
            </a:r>
          </a:p>
          <a:p>
            <a:pPr marL="0" indent="0">
              <a:buNone/>
            </a:pPr>
            <a:r>
              <a:rPr lang="is-IS" kern="0" dirty="0">
                <a:solidFill>
                  <a:schemeClr val="accent6">
                    <a:lumMod val="60000"/>
                    <a:lumOff val="40000"/>
                  </a:schemeClr>
                </a:solidFill>
                <a:latin typeface="Courier New" charset="0"/>
                <a:ea typeface="Courier New" charset="0"/>
                <a:cs typeface="Courier New" charset="0"/>
              </a:rPr>
              <a:t>      m = b[i];</a:t>
            </a:r>
          </a:p>
          <a:p>
            <a:pPr marL="0" indent="0">
              <a:buNone/>
            </a:pPr>
            <a:r>
              <a:rPr lang="is-IS" kern="0" dirty="0">
                <a:latin typeface="Courier New" charset="0"/>
                <a:ea typeface="Courier New" charset="0"/>
                <a:cs typeface="Courier New" charset="0"/>
              </a:rPr>
              <a:t>    i = i + 1;</a:t>
            </a: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10" name="TextBox 9">
            <a:extLst>
              <a:ext uri="{FF2B5EF4-FFF2-40B4-BE49-F238E27FC236}">
                <a16:creationId xmlns:a16="http://schemas.microsoft.com/office/drawing/2014/main" id="{CD6F93E9-73F4-4E45-A69B-2B1DF6E67D4C}"/>
              </a:ext>
            </a:extLst>
          </p:cNvPr>
          <p:cNvSpPr txBox="1"/>
          <p:nvPr/>
        </p:nvSpPr>
        <p:spPr>
          <a:xfrm>
            <a:off x="6172199" y="3154258"/>
            <a:ext cx="2667001" cy="400110"/>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sz="2000" dirty="0">
                <a:latin typeface="+mn-lt"/>
              </a:rPr>
              <a:t>Set m = max(m, b[</a:t>
            </a:r>
            <a:r>
              <a:rPr lang="en-US" sz="2000" dirty="0" err="1">
                <a:latin typeface="+mn-lt"/>
              </a:rPr>
              <a:t>i</a:t>
            </a:r>
            <a:r>
              <a:rPr lang="en-US" sz="2000" dirty="0">
                <a:latin typeface="+mn-lt"/>
              </a:rPr>
              <a:t>])</a:t>
            </a:r>
          </a:p>
        </p:txBody>
      </p:sp>
    </p:spTree>
    <p:extLst>
      <p:ext uri="{BB962C8B-B14F-4D97-AF65-F5344CB8AC3E}">
        <p14:creationId xmlns:p14="http://schemas.microsoft.com/office/powerpoint/2010/main" val="1890907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a:t>
            </a:r>
            <a:r>
              <a:rPr lang="en-US" kern="0" dirty="0">
                <a:latin typeface="+mn-lt"/>
              </a:rPr>
              <a:t>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int i = 1;</a:t>
            </a:r>
          </a:p>
          <a:p>
            <a:pPr marL="0" indent="0">
              <a:buNone/>
            </a:pPr>
            <a:r>
              <a:rPr lang="is-IS" kern="0" dirty="0">
                <a:latin typeface="Courier New" charset="0"/>
                <a:ea typeface="Courier New" charset="0"/>
                <a:cs typeface="Courier New" charset="0"/>
              </a:rPr>
              <a:t>  int m = b[0];</a:t>
            </a:r>
          </a:p>
          <a:p>
            <a:pPr marL="0" indent="0">
              <a:buNone/>
            </a:pPr>
            <a:endParaRPr lang="is-IS" sz="1800" kern="0" dirty="0">
              <a:latin typeface="Courier New" charset="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r>
              <a:rPr lang="is-IS" kern="0" dirty="0">
                <a:latin typeface="Courier New" charset="0"/>
                <a:ea typeface="Courier New" charset="0"/>
                <a:cs typeface="Courier New" charset="0"/>
              </a:rPr>
              <a:t>    if (b[i] &gt; m)</a:t>
            </a:r>
          </a:p>
          <a:p>
            <a:pPr marL="0" indent="0">
              <a:buNone/>
            </a:pPr>
            <a:r>
              <a:rPr lang="is-IS" kern="0" dirty="0">
                <a:latin typeface="Courier New" charset="0"/>
                <a:ea typeface="Courier New" charset="0"/>
                <a:cs typeface="Courier New" charset="0"/>
              </a:rPr>
              <a:t>      m = b[i];</a:t>
            </a:r>
          </a:p>
          <a:p>
            <a:pPr marL="0" indent="0">
              <a:buNone/>
            </a:pPr>
            <a:r>
              <a:rPr lang="is-IS" kern="0" dirty="0">
                <a:latin typeface="Courier New" charset="0"/>
                <a:ea typeface="Courier New" charset="0"/>
                <a:cs typeface="Courier New" charset="0"/>
              </a:rPr>
              <a:t>    i = i + 1;</a:t>
            </a: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Tree>
    <p:extLst>
      <p:ext uri="{BB962C8B-B14F-4D97-AF65-F5344CB8AC3E}">
        <p14:creationId xmlns:p14="http://schemas.microsoft.com/office/powerpoint/2010/main" val="2019915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int i = 1;</a:t>
            </a:r>
          </a:p>
          <a:p>
            <a:pPr marL="0" indent="0">
              <a:buNone/>
            </a:pPr>
            <a:r>
              <a:rPr lang="is-IS" kern="0" dirty="0">
                <a:latin typeface="Courier New" charset="0"/>
                <a:ea typeface="Courier New" charset="0"/>
                <a:cs typeface="Courier New" charset="0"/>
              </a:rPr>
              <a:t>  int m = b[0];</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r>
              <a:rPr lang="is-IS" kern="0" dirty="0">
                <a:latin typeface="Courier New" charset="0"/>
                <a:ea typeface="Courier New" charset="0"/>
                <a:cs typeface="Courier New" charset="0"/>
              </a:rPr>
              <a:t>    if (b[i] &gt; m)</a:t>
            </a:r>
          </a:p>
          <a:p>
            <a:pPr marL="0" indent="0">
              <a:buNone/>
            </a:pPr>
            <a:r>
              <a:rPr lang="is-IS" kern="0" dirty="0">
                <a:latin typeface="Courier New" charset="0"/>
                <a:ea typeface="Courier New" charset="0"/>
                <a:cs typeface="Courier New" charset="0"/>
              </a:rPr>
              <a:t>      m = b[i];</a:t>
            </a:r>
          </a:p>
          <a:p>
            <a:pPr marL="0" indent="0">
              <a:buNone/>
            </a:pPr>
            <a:r>
              <a:rPr lang="is-IS" kern="0" dirty="0">
                <a:latin typeface="Courier New" charset="0"/>
                <a:ea typeface="Courier New" charset="0"/>
                <a:cs typeface="Courier New" charset="0"/>
              </a:rPr>
              <a:t>    i = i + 1;</a:t>
            </a: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6" name="TextBox 5"/>
          <p:cNvSpPr txBox="1"/>
          <p:nvPr/>
        </p:nvSpPr>
        <p:spPr>
          <a:xfrm>
            <a:off x="6096000" y="4648200"/>
            <a:ext cx="2222083" cy="400110"/>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latin typeface="+mn-lt"/>
              </a:rPr>
              <a:t>the algorithm idea</a:t>
            </a:r>
          </a:p>
        </p:txBody>
      </p:sp>
      <p:cxnSp>
        <p:nvCxnSpPr>
          <p:cNvPr id="8" name="Straight Arrow Connector 7"/>
          <p:cNvCxnSpPr/>
          <p:nvPr/>
        </p:nvCxnSpPr>
        <p:spPr>
          <a:xfrm flipH="1">
            <a:off x="3200400" y="4848255"/>
            <a:ext cx="2895600" cy="42865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419600" y="3848101"/>
            <a:ext cx="1676400" cy="96683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176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2514600" y="4343400"/>
            <a:ext cx="4199829" cy="1580275"/>
          </a:xfrm>
          <a:custGeom>
            <a:avLst/>
            <a:gdLst>
              <a:gd name="connsiteX0" fmla="*/ 12220 w 4199829"/>
              <a:gd name="connsiteY0" fmla="*/ 619119 h 1423106"/>
              <a:gd name="connsiteX1" fmla="*/ 397983 w 4199829"/>
              <a:gd name="connsiteY1" fmla="*/ 76194 h 1423106"/>
              <a:gd name="connsiteX2" fmla="*/ 1626708 w 4199829"/>
              <a:gd name="connsiteY2" fmla="*/ 804856 h 1423106"/>
              <a:gd name="connsiteX3" fmla="*/ 3255483 w 4199829"/>
              <a:gd name="connsiteY3" fmla="*/ 4756 h 1423106"/>
              <a:gd name="connsiteX4" fmla="*/ 4069870 w 4199829"/>
              <a:gd name="connsiteY4" fmla="*/ 1262056 h 1423106"/>
              <a:gd name="connsiteX5" fmla="*/ 512283 w 4199829"/>
              <a:gd name="connsiteY5" fmla="*/ 1333494 h 1423106"/>
              <a:gd name="connsiteX6" fmla="*/ 12220 w 4199829"/>
              <a:gd name="connsiteY6" fmla="*/ 619119 h 142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9829" h="1423106">
                <a:moveTo>
                  <a:pt x="12220" y="619119"/>
                </a:moveTo>
                <a:cubicBezTo>
                  <a:pt x="-6830" y="409569"/>
                  <a:pt x="128902" y="45238"/>
                  <a:pt x="397983" y="76194"/>
                </a:cubicBezTo>
                <a:cubicBezTo>
                  <a:pt x="667064" y="107150"/>
                  <a:pt x="1150458" y="816762"/>
                  <a:pt x="1626708" y="804856"/>
                </a:cubicBezTo>
                <a:cubicBezTo>
                  <a:pt x="2102958" y="792950"/>
                  <a:pt x="2848289" y="-71444"/>
                  <a:pt x="3255483" y="4756"/>
                </a:cubicBezTo>
                <a:cubicBezTo>
                  <a:pt x="3662677" y="80956"/>
                  <a:pt x="4527070" y="1040600"/>
                  <a:pt x="4069870" y="1262056"/>
                </a:cubicBezTo>
                <a:cubicBezTo>
                  <a:pt x="3612670" y="1483512"/>
                  <a:pt x="1188558" y="1445413"/>
                  <a:pt x="512283" y="1333494"/>
                </a:cubicBezTo>
                <a:cubicBezTo>
                  <a:pt x="-163992" y="1221575"/>
                  <a:pt x="31270" y="828669"/>
                  <a:pt x="12220" y="619119"/>
                </a:cubicBezTo>
                <a:close/>
              </a:path>
            </a:pathLst>
          </a:custGeom>
          <a:solidFill>
            <a:srgbClr val="9FD1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2489202" y="4118627"/>
            <a:ext cx="3915407" cy="1516543"/>
          </a:xfrm>
          <a:custGeom>
            <a:avLst/>
            <a:gdLst>
              <a:gd name="connsiteX0" fmla="*/ 109056 w 3915407"/>
              <a:gd name="connsiteY0" fmla="*/ 1115361 h 1516543"/>
              <a:gd name="connsiteX1" fmla="*/ 123343 w 3915407"/>
              <a:gd name="connsiteY1" fmla="*/ 715311 h 1516543"/>
              <a:gd name="connsiteX2" fmla="*/ 1394931 w 3915407"/>
              <a:gd name="connsiteY2" fmla="*/ 115236 h 1516543"/>
              <a:gd name="connsiteX3" fmla="*/ 2695093 w 3915407"/>
              <a:gd name="connsiteY3" fmla="*/ 72373 h 1516543"/>
              <a:gd name="connsiteX4" fmla="*/ 3895243 w 3915407"/>
              <a:gd name="connsiteY4" fmla="*/ 901048 h 1516543"/>
              <a:gd name="connsiteX5" fmla="*/ 3366606 w 3915407"/>
              <a:gd name="connsiteY5" fmla="*/ 1501123 h 1516543"/>
              <a:gd name="connsiteX6" fmla="*/ 2323618 w 3915407"/>
              <a:gd name="connsiteY6" fmla="*/ 901048 h 1516543"/>
              <a:gd name="connsiteX7" fmla="*/ 1337781 w 3915407"/>
              <a:gd name="connsiteY7" fmla="*/ 1029636 h 1516543"/>
              <a:gd name="connsiteX8" fmla="*/ 651981 w 3915407"/>
              <a:gd name="connsiteY8" fmla="*/ 1515411 h 1516543"/>
              <a:gd name="connsiteX9" fmla="*/ 109056 w 3915407"/>
              <a:gd name="connsiteY9" fmla="*/ 1115361 h 1516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15407" h="1516543">
                <a:moveTo>
                  <a:pt x="109056" y="1115361"/>
                </a:moveTo>
                <a:cubicBezTo>
                  <a:pt x="20950" y="982011"/>
                  <a:pt x="-90970" y="881998"/>
                  <a:pt x="123343" y="715311"/>
                </a:cubicBezTo>
                <a:cubicBezTo>
                  <a:pt x="337656" y="548623"/>
                  <a:pt x="966306" y="222392"/>
                  <a:pt x="1394931" y="115236"/>
                </a:cubicBezTo>
                <a:cubicBezTo>
                  <a:pt x="1823556" y="8080"/>
                  <a:pt x="2278374" y="-58596"/>
                  <a:pt x="2695093" y="72373"/>
                </a:cubicBezTo>
                <a:cubicBezTo>
                  <a:pt x="3111812" y="203342"/>
                  <a:pt x="3783324" y="662923"/>
                  <a:pt x="3895243" y="901048"/>
                </a:cubicBezTo>
                <a:cubicBezTo>
                  <a:pt x="4007162" y="1139173"/>
                  <a:pt x="3628543" y="1501123"/>
                  <a:pt x="3366606" y="1501123"/>
                </a:cubicBezTo>
                <a:cubicBezTo>
                  <a:pt x="3104669" y="1501123"/>
                  <a:pt x="2661755" y="979629"/>
                  <a:pt x="2323618" y="901048"/>
                </a:cubicBezTo>
                <a:cubicBezTo>
                  <a:pt x="1985481" y="822467"/>
                  <a:pt x="1616387" y="927242"/>
                  <a:pt x="1337781" y="1029636"/>
                </a:cubicBezTo>
                <a:cubicBezTo>
                  <a:pt x="1059175" y="1132030"/>
                  <a:pt x="856768" y="1493980"/>
                  <a:pt x="651981" y="1515411"/>
                </a:cubicBezTo>
                <a:cubicBezTo>
                  <a:pt x="447194" y="1536842"/>
                  <a:pt x="197162" y="1248711"/>
                  <a:pt x="109056" y="1115361"/>
                </a:cubicBezTo>
                <a:close/>
              </a:path>
            </a:pathLst>
          </a:custGeom>
          <a:solidFill>
            <a:srgbClr val="FFFAAF"/>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Invariants are Essential</a:t>
            </a:r>
          </a:p>
        </p:txBody>
      </p:sp>
      <p:sp>
        <p:nvSpPr>
          <p:cNvPr id="3" name="Content Placeholder 2"/>
          <p:cNvSpPr>
            <a:spLocks noGrp="1"/>
          </p:cNvSpPr>
          <p:nvPr>
            <p:ph idx="1"/>
          </p:nvPr>
        </p:nvSpPr>
        <p:spPr>
          <a:xfrm>
            <a:off x="685800" y="1600200"/>
            <a:ext cx="7772400" cy="4572000"/>
          </a:xfrm>
        </p:spPr>
        <p:txBody>
          <a:bodyPr/>
          <a:lstStyle/>
          <a:p>
            <a:pPr marL="0" indent="0">
              <a:buNone/>
            </a:pPr>
            <a:r>
              <a:rPr lang="en-US" dirty="0"/>
              <a:t>Invariant + progress step is the essence of the algorithm idea</a:t>
            </a:r>
          </a:p>
          <a:p>
            <a:r>
              <a:rPr lang="en-US" dirty="0"/>
              <a:t>rest is hopefully just details that follow from the invariant</a:t>
            </a:r>
          </a:p>
          <a:p>
            <a:endParaRPr lang="en-US" dirty="0"/>
          </a:p>
          <a:p>
            <a:pPr marL="0" indent="0">
              <a:buNone/>
            </a:pPr>
            <a:r>
              <a:rPr lang="en-US" dirty="0"/>
              <a:t>Work toward thinking at the level of invariants not code</a:t>
            </a:r>
          </a:p>
          <a:p>
            <a:r>
              <a:rPr lang="en-US" dirty="0"/>
              <a:t>gain confidence that you can do the rest without difficulty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19</a:t>
            </a:fld>
            <a:endParaRPr lang="en-US" dirty="0"/>
          </a:p>
        </p:txBody>
      </p:sp>
      <p:sp>
        <p:nvSpPr>
          <p:cNvPr id="7" name="Oval 6"/>
          <p:cNvSpPr/>
          <p:nvPr/>
        </p:nvSpPr>
        <p:spPr>
          <a:xfrm>
            <a:off x="2658170" y="4686300"/>
            <a:ext cx="802341" cy="829620"/>
          </a:xfrm>
          <a:prstGeom prst="ellipse">
            <a:avLst/>
          </a:prstGeom>
          <a:solidFill>
            <a:schemeClr val="accent5">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409633" y="4686300"/>
            <a:ext cx="785103" cy="829620"/>
          </a:xfrm>
          <a:prstGeom prst="ellipse">
            <a:avLst/>
          </a:prstGeom>
          <a:solidFill>
            <a:schemeClr val="accent6">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17678" y="4870277"/>
            <a:ext cx="369012"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Q</a:t>
            </a:r>
            <a:endParaRPr lang="en-US" dirty="0"/>
          </a:p>
        </p:txBody>
      </p:sp>
      <p:sp>
        <p:nvSpPr>
          <p:cNvPr id="10" name="Rectangle 9"/>
          <p:cNvSpPr/>
          <p:nvPr/>
        </p:nvSpPr>
        <p:spPr>
          <a:xfrm>
            <a:off x="4227626" y="4343400"/>
            <a:ext cx="553357"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I1</a:t>
            </a:r>
            <a:endParaRPr lang="en-US" dirty="0"/>
          </a:p>
        </p:txBody>
      </p:sp>
      <p:sp>
        <p:nvSpPr>
          <p:cNvPr id="11" name="Rectangle 10"/>
          <p:cNvSpPr/>
          <p:nvPr/>
        </p:nvSpPr>
        <p:spPr>
          <a:xfrm>
            <a:off x="2883453" y="4870277"/>
            <a:ext cx="369012" cy="461665"/>
          </a:xfrm>
          <a:prstGeom prst="rect">
            <a:avLst/>
          </a:prstGeom>
        </p:spPr>
        <p:txBody>
          <a:bodyPr wrap="none">
            <a:spAutoFit/>
          </a:bodyPr>
          <a:lstStyle/>
          <a:p>
            <a:r>
              <a:rPr lang="en-US" b="1" dirty="0">
                <a:solidFill>
                  <a:schemeClr val="accent1">
                    <a:lumMod val="50000"/>
                  </a:schemeClr>
                </a:solidFill>
                <a:latin typeface="Courier" charset="0"/>
                <a:ea typeface="Courier" charset="0"/>
                <a:cs typeface="Courier" charset="0"/>
              </a:rPr>
              <a:t>P</a:t>
            </a:r>
            <a:endParaRPr lang="en-US" dirty="0">
              <a:solidFill>
                <a:schemeClr val="accent1">
                  <a:lumMod val="50000"/>
                </a:schemeClr>
              </a:solidFill>
            </a:endParaRPr>
          </a:p>
        </p:txBody>
      </p:sp>
      <p:sp>
        <p:nvSpPr>
          <p:cNvPr id="16" name="Rectangle 15"/>
          <p:cNvSpPr/>
          <p:nvPr/>
        </p:nvSpPr>
        <p:spPr>
          <a:xfrm>
            <a:off x="4227468" y="5257137"/>
            <a:ext cx="553357"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I2</a:t>
            </a:r>
            <a:endParaRPr lang="en-US" dirty="0"/>
          </a:p>
        </p:txBody>
      </p:sp>
      <p:sp>
        <p:nvSpPr>
          <p:cNvPr id="17" name="TextBox 16"/>
          <p:cNvSpPr txBox="1"/>
          <p:nvPr/>
        </p:nvSpPr>
        <p:spPr>
          <a:xfrm>
            <a:off x="5631965" y="3749983"/>
            <a:ext cx="2576346" cy="369332"/>
          </a:xfrm>
          <a:prstGeom prst="rect">
            <a:avLst/>
          </a:prstGeom>
          <a:noFill/>
        </p:spPr>
        <p:txBody>
          <a:bodyPr wrap="none" rtlCol="0">
            <a:spAutoFit/>
          </a:bodyPr>
          <a:lstStyle/>
          <a:p>
            <a:r>
              <a:rPr lang="en-US" sz="1800" dirty="0">
                <a:latin typeface="+mn-lt"/>
              </a:rPr>
              <a:t>m = max(b[0], ..., b[i-1])</a:t>
            </a:r>
          </a:p>
        </p:txBody>
      </p:sp>
      <p:sp>
        <p:nvSpPr>
          <p:cNvPr id="18" name="TextBox 17"/>
          <p:cNvSpPr txBox="1"/>
          <p:nvPr/>
        </p:nvSpPr>
        <p:spPr>
          <a:xfrm>
            <a:off x="5631965" y="5978070"/>
            <a:ext cx="2576346" cy="369332"/>
          </a:xfrm>
          <a:prstGeom prst="rect">
            <a:avLst/>
          </a:prstGeom>
          <a:noFill/>
        </p:spPr>
        <p:txBody>
          <a:bodyPr wrap="none" rtlCol="0">
            <a:spAutoFit/>
          </a:bodyPr>
          <a:lstStyle/>
          <a:p>
            <a:r>
              <a:rPr lang="en-US" sz="1800" dirty="0">
                <a:latin typeface="+mn-lt"/>
              </a:rPr>
              <a:t>m = max(b[</a:t>
            </a:r>
            <a:r>
              <a:rPr lang="en-US" sz="1800" dirty="0" err="1">
                <a:latin typeface="+mn-lt"/>
              </a:rPr>
              <a:t>i</a:t>
            </a:r>
            <a:r>
              <a:rPr lang="en-US" sz="1800" dirty="0">
                <a:latin typeface="+mn-lt"/>
              </a:rPr>
              <a:t>], ..., b[n-1])</a:t>
            </a:r>
          </a:p>
        </p:txBody>
      </p:sp>
    </p:spTree>
    <p:extLst>
      <p:ext uri="{BB962C8B-B14F-4D97-AF65-F5344CB8AC3E}">
        <p14:creationId xmlns:p14="http://schemas.microsoft.com/office/powerpoint/2010/main" val="100735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7" grpId="0" animBg="1"/>
      <p:bldP spid="8" grpId="0" animBg="1"/>
      <p:bldP spid="9" grpId="0"/>
      <p:bldP spid="10" grpId="0"/>
      <p:bldP spid="11"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on CSE 331...</a:t>
            </a:r>
          </a:p>
        </p:txBody>
      </p:sp>
      <p:sp>
        <p:nvSpPr>
          <p:cNvPr id="3" name="Content Placeholder 2"/>
          <p:cNvSpPr>
            <a:spLocks noGrp="1"/>
          </p:cNvSpPr>
          <p:nvPr>
            <p:ph idx="1"/>
          </p:nvPr>
        </p:nvSpPr>
        <p:spPr>
          <a:xfrm>
            <a:off x="685800" y="1600200"/>
            <a:ext cx="7772400" cy="1143000"/>
          </a:xfrm>
        </p:spPr>
        <p:txBody>
          <a:bodyPr/>
          <a:lstStyle/>
          <a:p>
            <a:pPr marL="0" indent="0" algn="ctr">
              <a:buNone/>
            </a:pPr>
            <a:r>
              <a:rPr lang="en-US" dirty="0">
                <a:latin typeface="+mj-lt"/>
                <a:cs typeface="Courier New" panose="02070309020205020404" pitchFamily="49" charset="0"/>
              </a:rPr>
              <a:t>{{ </a:t>
            </a:r>
            <a:r>
              <a:rPr lang="en-US" b="1" dirty="0">
                <a:latin typeface="Courier New" charset="0"/>
                <a:ea typeface="Courier New" charset="0"/>
                <a:cs typeface="Courier New" charset="0"/>
              </a:rPr>
              <a:t>P</a:t>
            </a:r>
            <a:r>
              <a:rPr lang="en-US" dirty="0">
                <a:latin typeface="+mj-lt"/>
                <a:cs typeface="Courier New" panose="02070309020205020404" pitchFamily="49" charset="0"/>
              </a:rPr>
              <a:t> }}</a:t>
            </a:r>
            <a:r>
              <a:rPr lang="en-US" dirty="0">
                <a:latin typeface="Courier New" panose="02070309020205020404" pitchFamily="49" charset="0"/>
                <a:cs typeface="Courier New" panose="02070309020205020404" pitchFamily="49" charset="0"/>
              </a:rPr>
              <a:t> while (</a:t>
            </a:r>
            <a:r>
              <a:rPr lang="en-US" dirty="0" err="1">
                <a:latin typeface="Courier New" panose="02070309020205020404" pitchFamily="49" charset="0"/>
                <a:cs typeface="Courier New" panose="02070309020205020404" pitchFamily="49" charset="0"/>
              </a:rPr>
              <a:t>cond</a:t>
            </a:r>
            <a:r>
              <a:rPr lang="en-US" dirty="0">
                <a:latin typeface="Courier New" panose="02070309020205020404" pitchFamily="49" charset="0"/>
                <a:cs typeface="Courier New" panose="02070309020205020404" pitchFamily="49" charset="0"/>
              </a:rPr>
              <a:t>) S </a:t>
            </a:r>
            <a:r>
              <a:rPr lang="en-US" dirty="0">
                <a:latin typeface="+mn-lt"/>
                <a:ea typeface="Arial" charset="0"/>
                <a:cs typeface="Arial" charset="0"/>
              </a:rPr>
              <a:t>{{ </a:t>
            </a:r>
            <a:r>
              <a:rPr lang="en-US" b="1" dirty="0">
                <a:latin typeface="Courier New" charset="0"/>
                <a:ea typeface="Courier New" charset="0"/>
                <a:cs typeface="Courier New" charset="0"/>
              </a:rPr>
              <a:t>Q</a:t>
            </a:r>
            <a:r>
              <a:rPr lang="en-US" dirty="0">
                <a:latin typeface="+mn-lt"/>
                <a:ea typeface="Arial" charset="0"/>
                <a:cs typeface="Arial" charset="0"/>
              </a:rPr>
              <a:t> }}</a:t>
            </a:r>
          </a:p>
          <a:p>
            <a:pPr marL="0" indent="0">
              <a:buNone/>
            </a:pPr>
            <a:endParaRPr lang="en-US" dirty="0"/>
          </a:p>
          <a:p>
            <a:pPr marL="0" indent="0">
              <a:buNone/>
            </a:pPr>
            <a:r>
              <a:rPr lang="en-US" dirty="0"/>
              <a:t>This triple is valid iff</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a:t>
            </a:fld>
            <a:endParaRPr lang="en-US" dirty="0"/>
          </a:p>
        </p:txBody>
      </p:sp>
      <p:sp>
        <p:nvSpPr>
          <p:cNvPr id="6" name="TextBox 5"/>
          <p:cNvSpPr txBox="1"/>
          <p:nvPr/>
        </p:nvSpPr>
        <p:spPr>
          <a:xfrm>
            <a:off x="652462" y="2895600"/>
            <a:ext cx="2649071" cy="1631216"/>
          </a:xfrm>
          <a:prstGeom prst="rect">
            <a:avLst/>
          </a:prstGeom>
          <a:noFill/>
        </p:spPr>
        <p:txBody>
          <a:bodyPr wrap="square" rtlCol="0">
            <a:spAutoFit/>
          </a:bodyPr>
          <a:lstStyle/>
          <a:p>
            <a:r>
              <a:rPr lang="en-US" sz="2000" dirty="0">
                <a:latin typeface="+mn-lt"/>
              </a:rPr>
              <a:t>    {{ </a:t>
            </a:r>
            <a:r>
              <a:rPr lang="en-US" sz="2000" b="1" dirty="0">
                <a:latin typeface="Courier New" charset="0"/>
                <a:ea typeface="Courier New" charset="0"/>
                <a:cs typeface="Courier New" charset="0"/>
              </a:rPr>
              <a:t>P</a:t>
            </a:r>
            <a:r>
              <a:rPr lang="en-US" sz="2000" dirty="0">
                <a:latin typeface="+mn-lt"/>
              </a:rPr>
              <a:t> }}</a:t>
            </a:r>
          </a:p>
          <a:p>
            <a:r>
              <a:rPr lang="en-US" sz="2000" dirty="0">
                <a:latin typeface="+mn-lt"/>
              </a:rPr>
              <a:t>    {{ </a:t>
            </a:r>
            <a:r>
              <a:rPr lang="en-US" sz="2000" dirty="0" err="1">
                <a:latin typeface="+mn-lt"/>
              </a:rPr>
              <a:t>Inv</a:t>
            </a:r>
            <a:r>
              <a:rPr lang="en-US" sz="2000" dirty="0">
                <a:latin typeface="+mn-lt"/>
              </a:rPr>
              <a:t>: </a:t>
            </a:r>
            <a:r>
              <a:rPr lang="en-US" sz="2000" b="1" dirty="0">
                <a:latin typeface="Courier New" charset="0"/>
                <a:ea typeface="Courier New" charset="0"/>
                <a:cs typeface="Courier New" charset="0"/>
              </a:rPr>
              <a:t>I</a:t>
            </a:r>
            <a:r>
              <a:rPr lang="en-US" sz="2000" dirty="0">
                <a:latin typeface="+mn-lt"/>
              </a:rPr>
              <a:t> }}</a:t>
            </a:r>
          </a:p>
          <a:p>
            <a:r>
              <a:rPr lang="en-US" sz="2000" dirty="0">
                <a:latin typeface="Courier New" charset="0"/>
                <a:ea typeface="Courier New" charset="0"/>
                <a:cs typeface="Courier New" charset="0"/>
              </a:rPr>
              <a:t>  while (</a:t>
            </a:r>
            <a:r>
              <a:rPr lang="en-US" sz="2000" dirty="0" err="1">
                <a:latin typeface="Courier New" charset="0"/>
                <a:ea typeface="Courier New" charset="0"/>
                <a:cs typeface="Courier New" charset="0"/>
              </a:rPr>
              <a:t>cond</a:t>
            </a:r>
            <a:r>
              <a:rPr lang="en-US" sz="2000" dirty="0">
                <a:latin typeface="Courier New" charset="0"/>
                <a:ea typeface="Courier New" charset="0"/>
                <a:cs typeface="Courier New" charset="0"/>
              </a:rPr>
              <a:t>)</a:t>
            </a:r>
          </a:p>
          <a:p>
            <a:r>
              <a:rPr lang="en-US" sz="2000" dirty="0">
                <a:latin typeface="Courier New" charset="0"/>
                <a:ea typeface="Courier New" charset="0"/>
                <a:cs typeface="Courier New" charset="0"/>
              </a:rPr>
              <a:t>    S</a:t>
            </a:r>
          </a:p>
          <a:p>
            <a:r>
              <a:rPr lang="en-US" sz="2000" dirty="0">
                <a:latin typeface="+mn-lt"/>
              </a:rPr>
              <a:t>    {{ </a:t>
            </a:r>
            <a:r>
              <a:rPr lang="en-US" sz="2000" b="1" dirty="0">
                <a:latin typeface="Courier New" charset="0"/>
                <a:ea typeface="Courier New" charset="0"/>
                <a:cs typeface="Courier New" charset="0"/>
              </a:rPr>
              <a:t>Q</a:t>
            </a:r>
            <a:r>
              <a:rPr lang="en-US" sz="2000" dirty="0">
                <a:latin typeface="+mn-lt"/>
              </a:rPr>
              <a:t> }}</a:t>
            </a:r>
          </a:p>
        </p:txBody>
      </p:sp>
      <p:sp>
        <p:nvSpPr>
          <p:cNvPr id="7" name="TextBox 6"/>
          <p:cNvSpPr txBox="1"/>
          <p:nvPr/>
        </p:nvSpPr>
        <p:spPr>
          <a:xfrm>
            <a:off x="3606334" y="2895600"/>
            <a:ext cx="5044971" cy="1015663"/>
          </a:xfrm>
          <a:prstGeom prst="rect">
            <a:avLst/>
          </a:prstGeom>
          <a:noFill/>
        </p:spPr>
        <p:txBody>
          <a:bodyPr wrap="none" rtlCol="0">
            <a:spAutoFit/>
          </a:bodyPr>
          <a:lstStyle/>
          <a:p>
            <a:pPr marL="342900" indent="-342900">
              <a:buFont typeface="Arial" charset="0"/>
              <a:buChar char="•"/>
            </a:pPr>
            <a:r>
              <a:rPr lang="en-US" sz="2000" b="1" dirty="0">
                <a:latin typeface="Courier New" charset="0"/>
                <a:ea typeface="Courier New" charset="0"/>
                <a:cs typeface="Courier New" charset="0"/>
              </a:rPr>
              <a:t>I</a:t>
            </a:r>
            <a:r>
              <a:rPr lang="en-US" sz="2000" dirty="0">
                <a:latin typeface="+mn-lt"/>
              </a:rPr>
              <a:t> holds initially</a:t>
            </a:r>
          </a:p>
          <a:p>
            <a:pPr marL="342900" indent="-342900">
              <a:buFont typeface="Arial" charset="0"/>
              <a:buChar char="•"/>
            </a:pPr>
            <a:r>
              <a:rPr lang="en-US" sz="2000" b="1" dirty="0">
                <a:latin typeface="Courier New" charset="0"/>
                <a:ea typeface="Courier New" charset="0"/>
                <a:cs typeface="Courier New" charset="0"/>
              </a:rPr>
              <a:t>I</a:t>
            </a:r>
            <a:r>
              <a:rPr lang="en-US" sz="2000" dirty="0">
                <a:latin typeface="+mn-lt"/>
              </a:rPr>
              <a:t> holds each time we execute </a:t>
            </a:r>
            <a:r>
              <a:rPr lang="en-US" sz="2000" dirty="0">
                <a:latin typeface="Courier New" charset="0"/>
                <a:ea typeface="Courier New" charset="0"/>
                <a:cs typeface="Courier New" charset="0"/>
              </a:rPr>
              <a:t>S</a:t>
            </a:r>
          </a:p>
          <a:p>
            <a:pPr marL="342900" indent="-342900">
              <a:buFont typeface="Arial" charset="0"/>
              <a:buChar char="•"/>
            </a:pPr>
            <a:r>
              <a:rPr lang="en-US" sz="2000" b="1" dirty="0">
                <a:latin typeface="Courier New" charset="0"/>
                <a:ea typeface="Courier New" charset="0"/>
                <a:cs typeface="Courier New" charset="0"/>
              </a:rPr>
              <a:t>Q</a:t>
            </a:r>
            <a:r>
              <a:rPr lang="en-US" sz="2000" dirty="0">
                <a:latin typeface="+mn-lt"/>
              </a:rPr>
              <a:t> holds when </a:t>
            </a:r>
            <a:r>
              <a:rPr lang="en-US" sz="2000" b="1" dirty="0">
                <a:latin typeface="Courier New" charset="0"/>
                <a:ea typeface="Courier New" charset="0"/>
                <a:cs typeface="Courier New" charset="0"/>
              </a:rPr>
              <a:t>I</a:t>
            </a:r>
            <a:r>
              <a:rPr lang="en-US" sz="2000" dirty="0">
                <a:latin typeface="+mn-lt"/>
              </a:rPr>
              <a:t> holds and </a:t>
            </a:r>
            <a:r>
              <a:rPr lang="en-US" sz="2000" dirty="0" err="1">
                <a:latin typeface="Courier New" charset="0"/>
                <a:ea typeface="Courier New" charset="0"/>
                <a:cs typeface="Courier New" charset="0"/>
              </a:rPr>
              <a:t>cond</a:t>
            </a:r>
            <a:r>
              <a:rPr lang="en-US" sz="2000" dirty="0">
                <a:latin typeface="+mn-lt"/>
              </a:rPr>
              <a:t> is false</a:t>
            </a:r>
          </a:p>
        </p:txBody>
      </p:sp>
      <p:sp>
        <p:nvSpPr>
          <p:cNvPr id="8" name="Oval 7"/>
          <p:cNvSpPr/>
          <p:nvPr/>
        </p:nvSpPr>
        <p:spPr>
          <a:xfrm>
            <a:off x="4038600" y="4394031"/>
            <a:ext cx="4047310" cy="1524000"/>
          </a:xfrm>
          <a:prstGeom prst="ellipse">
            <a:avLst/>
          </a:prstGeom>
          <a:solidFill>
            <a:srgbClr val="FFFAAE"/>
          </a:solidFill>
          <a:ln w="38100">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7723" y="4775031"/>
            <a:ext cx="802341" cy="829620"/>
          </a:xfrm>
          <a:prstGeom prst="ellipse">
            <a:avLst/>
          </a:prstGeom>
          <a:solidFill>
            <a:schemeClr val="accent5">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049186" y="4775031"/>
            <a:ext cx="785103" cy="829620"/>
          </a:xfrm>
          <a:prstGeom prst="ellipse">
            <a:avLst/>
          </a:prstGeom>
          <a:solidFill>
            <a:schemeClr val="accent6">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257231" y="4959008"/>
            <a:ext cx="369012"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Q</a:t>
            </a:r>
            <a:endParaRPr lang="en-US" dirty="0"/>
          </a:p>
        </p:txBody>
      </p:sp>
      <p:sp>
        <p:nvSpPr>
          <p:cNvPr id="12" name="Rectangle 11"/>
          <p:cNvSpPr/>
          <p:nvPr/>
        </p:nvSpPr>
        <p:spPr>
          <a:xfrm>
            <a:off x="5901586" y="4925198"/>
            <a:ext cx="369012"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I</a:t>
            </a:r>
            <a:endParaRPr lang="en-US" dirty="0"/>
          </a:p>
        </p:txBody>
      </p:sp>
      <p:sp>
        <p:nvSpPr>
          <p:cNvPr id="13" name="Rectangle 12"/>
          <p:cNvSpPr/>
          <p:nvPr/>
        </p:nvSpPr>
        <p:spPr>
          <a:xfrm>
            <a:off x="4523006" y="4959008"/>
            <a:ext cx="369012" cy="461665"/>
          </a:xfrm>
          <a:prstGeom prst="rect">
            <a:avLst/>
          </a:prstGeom>
        </p:spPr>
        <p:txBody>
          <a:bodyPr wrap="none">
            <a:spAutoFit/>
          </a:bodyPr>
          <a:lstStyle/>
          <a:p>
            <a:r>
              <a:rPr lang="en-US" b="1" dirty="0">
                <a:solidFill>
                  <a:schemeClr val="accent1">
                    <a:lumMod val="50000"/>
                  </a:schemeClr>
                </a:solidFill>
                <a:latin typeface="Courier" charset="0"/>
                <a:ea typeface="Courier" charset="0"/>
                <a:cs typeface="Courier" charset="0"/>
              </a:rPr>
              <a:t>P</a:t>
            </a:r>
            <a:endParaRPr lang="en-US" dirty="0">
              <a:solidFill>
                <a:schemeClr val="accent1">
                  <a:lumMod val="50000"/>
                </a:schemeClr>
              </a:solidFill>
            </a:endParaRPr>
          </a:p>
        </p:txBody>
      </p:sp>
      <p:cxnSp>
        <p:nvCxnSpPr>
          <p:cNvPr id="14" name="Straight Arrow Connector 13"/>
          <p:cNvCxnSpPr/>
          <p:nvPr/>
        </p:nvCxnSpPr>
        <p:spPr>
          <a:xfrm flipV="1">
            <a:off x="4852896" y="4744146"/>
            <a:ext cx="401170" cy="26016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280028" y="4659277"/>
            <a:ext cx="516070" cy="6638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828057" y="4593229"/>
            <a:ext cx="516070" cy="6638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373179" y="4599213"/>
            <a:ext cx="583804" cy="126449"/>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956983" y="4740300"/>
            <a:ext cx="484754" cy="169339"/>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56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Invariant Design Pattern</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dirty="0"/>
              <a:t>Loop invariant is often a weakening of the postcondition</a:t>
            </a:r>
          </a:p>
          <a:p>
            <a:pPr lvl="1"/>
            <a:r>
              <a:rPr lang="en-US" dirty="0"/>
              <a:t>partial progress with completion a special case</a:t>
            </a:r>
            <a:endParaRPr lang="en-US" sz="1000" dirty="0"/>
          </a:p>
          <a:p>
            <a:pPr lvl="1"/>
            <a:r>
              <a:rPr lang="en-US" dirty="0"/>
              <a:t>small enough weakening that Inv + one condition gives Q</a:t>
            </a:r>
          </a:p>
          <a:p>
            <a:pPr marL="457200" lvl="1" indent="0">
              <a:buNone/>
            </a:pPr>
            <a:endParaRPr lang="en-US" dirty="0"/>
          </a:p>
          <a:p>
            <a:pPr marL="457200" indent="-457200">
              <a:buFont typeface="+mj-lt"/>
              <a:buAutoNum type="arabicPeriod"/>
            </a:pPr>
            <a:r>
              <a:rPr lang="en-US" dirty="0"/>
              <a:t>sum of array</a:t>
            </a:r>
          </a:p>
          <a:p>
            <a:pPr marL="857250" lvl="1" indent="-457200"/>
            <a:r>
              <a:rPr lang="en-US" dirty="0"/>
              <a:t>postcondition: s = b[0] + b[1] + </a:t>
            </a:r>
            <a:r>
              <a:rPr lang="is-IS" dirty="0"/>
              <a:t>… + b[n-1]</a:t>
            </a:r>
            <a:endParaRPr lang="en-US" dirty="0"/>
          </a:p>
          <a:p>
            <a:pPr marL="857250" lvl="1" indent="-457200"/>
            <a:r>
              <a:rPr lang="en-US" dirty="0"/>
              <a:t>loop invariant: s = b[0] + b[1] + </a:t>
            </a:r>
            <a:r>
              <a:rPr lang="is-IS" dirty="0"/>
              <a:t>… + b[i-1]</a:t>
            </a:r>
          </a:p>
          <a:p>
            <a:pPr marL="1257300" lvl="2" indent="-457200"/>
            <a:r>
              <a:rPr lang="is-IS" dirty="0"/>
              <a:t>gives postcondition when i = n</a:t>
            </a:r>
          </a:p>
          <a:p>
            <a:pPr marL="1257300" lvl="2" indent="-457200"/>
            <a:endParaRPr lang="is-IS" sz="1200" dirty="0"/>
          </a:p>
          <a:p>
            <a:pPr marL="457200" indent="-457200">
              <a:buFont typeface="+mj-lt"/>
              <a:buAutoNum type="arabicPeriod"/>
            </a:pPr>
            <a:r>
              <a:rPr lang="is-IS" dirty="0"/>
              <a:t>max of array</a:t>
            </a:r>
          </a:p>
          <a:p>
            <a:pPr marL="857250" lvl="1" indent="-457200"/>
            <a:r>
              <a:rPr lang="en-US" dirty="0"/>
              <a:t>postcondition: m = max(b[0], b[1], </a:t>
            </a:r>
            <a:r>
              <a:rPr lang="is-IS" dirty="0"/>
              <a:t>…, b[n-1])</a:t>
            </a:r>
          </a:p>
          <a:p>
            <a:pPr marL="857250" lvl="1" indent="-457200"/>
            <a:r>
              <a:rPr lang="is-IS" dirty="0"/>
              <a:t>loop invariant: m = max(b[0], b[1], ..., b[i-1])</a:t>
            </a:r>
          </a:p>
          <a:p>
            <a:pPr marL="1257300" lvl="2" indent="-457200"/>
            <a:r>
              <a:rPr lang="is-IS" dirty="0"/>
              <a:t>gives postcondition when i = n</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Tree>
    <p:extLst>
      <p:ext uri="{BB962C8B-B14F-4D97-AF65-F5344CB8AC3E}">
        <p14:creationId xmlns:p14="http://schemas.microsoft.com/office/powerpoint/2010/main" val="100936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Invariant Design Patterns</a:t>
            </a:r>
          </a:p>
        </p:txBody>
      </p:sp>
      <p:sp>
        <p:nvSpPr>
          <p:cNvPr id="3" name="Content Placeholder 2"/>
          <p:cNvSpPr>
            <a:spLocks noGrp="1"/>
          </p:cNvSpPr>
          <p:nvPr>
            <p:ph idx="1"/>
          </p:nvPr>
        </p:nvSpPr>
        <p:spPr>
          <a:xfrm>
            <a:off x="685800" y="1600200"/>
            <a:ext cx="7772400" cy="4572000"/>
          </a:xfrm>
        </p:spPr>
        <p:txBody>
          <a:bodyPr/>
          <a:lstStyle/>
          <a:p>
            <a:pPr marL="0" indent="0">
              <a:buNone/>
            </a:pPr>
            <a:r>
              <a:rPr lang="en-US" dirty="0"/>
              <a:t>Algorithm Idea formalized in:   Invariant + </a:t>
            </a:r>
            <a:r>
              <a:rPr lang="en-US" i="1" dirty="0"/>
              <a:t>progress step</a:t>
            </a:r>
          </a:p>
          <a:p>
            <a:pPr lvl="1"/>
            <a:endParaRPr lang="en-US" dirty="0"/>
          </a:p>
          <a:p>
            <a:pPr lvl="1"/>
            <a:endParaRPr lang="en-US" dirty="0"/>
          </a:p>
          <a:p>
            <a:pPr lvl="1"/>
            <a:endParaRPr lang="en-US" dirty="0"/>
          </a:p>
          <a:p>
            <a:pPr lvl="1"/>
            <a:endParaRPr lang="en-US" dirty="0"/>
          </a:p>
          <a:p>
            <a:pPr lvl="1"/>
            <a:endParaRPr lang="en-US" dirty="0"/>
          </a:p>
          <a:p>
            <a:pPr lvl="1"/>
            <a:endParaRPr lang="en-US" dirty="0"/>
          </a:p>
          <a:p>
            <a:r>
              <a:rPr lang="en-US" dirty="0"/>
              <a:t>how do you make progress toward termination?</a:t>
            </a:r>
          </a:p>
          <a:p>
            <a:pPr lvl="1"/>
            <a:r>
              <a:rPr lang="en-US" dirty="0"/>
              <a:t>if condition is </a:t>
            </a:r>
            <a:r>
              <a:rPr lang="en-US" dirty="0" err="1"/>
              <a:t>i</a:t>
            </a:r>
            <a:r>
              <a:rPr lang="en-US" dirty="0"/>
              <a:t> != n (and </a:t>
            </a:r>
            <a:r>
              <a:rPr lang="en-US" dirty="0" err="1"/>
              <a:t>i</a:t>
            </a:r>
            <a:r>
              <a:rPr lang="en-US" dirty="0"/>
              <a:t> &lt;= n)</a:t>
            </a:r>
            <a:br>
              <a:rPr lang="en-US" dirty="0"/>
            </a:br>
            <a:r>
              <a:rPr lang="en-US" dirty="0"/>
              <a:t>	try </a:t>
            </a:r>
            <a:r>
              <a:rPr lang="en-US" dirty="0" err="1"/>
              <a:t>i</a:t>
            </a:r>
            <a:r>
              <a:rPr lang="en-US" dirty="0"/>
              <a:t> = </a:t>
            </a:r>
            <a:r>
              <a:rPr lang="en-US" dirty="0" err="1"/>
              <a:t>i</a:t>
            </a:r>
            <a:r>
              <a:rPr lang="en-US" dirty="0"/>
              <a:t> + 1</a:t>
            </a:r>
          </a:p>
          <a:p>
            <a:pPr lvl="1"/>
            <a:r>
              <a:rPr lang="en-US" dirty="0"/>
              <a:t>if condition is </a:t>
            </a:r>
            <a:r>
              <a:rPr lang="en-US" dirty="0" err="1"/>
              <a:t>i</a:t>
            </a:r>
            <a:r>
              <a:rPr lang="en-US" dirty="0"/>
              <a:t> != j (and </a:t>
            </a:r>
            <a:r>
              <a:rPr lang="en-US" dirty="0" err="1"/>
              <a:t>i</a:t>
            </a:r>
            <a:r>
              <a:rPr lang="en-US" dirty="0"/>
              <a:t> &lt;= j)</a:t>
            </a:r>
            <a:br>
              <a:rPr lang="en-US" dirty="0"/>
            </a:br>
            <a:r>
              <a:rPr lang="en-US" dirty="0"/>
              <a:t>	try </a:t>
            </a:r>
            <a:r>
              <a:rPr lang="en-US" dirty="0" err="1"/>
              <a:t>i</a:t>
            </a:r>
            <a:r>
              <a:rPr lang="en-US" dirty="0"/>
              <a:t> = </a:t>
            </a:r>
            <a:r>
              <a:rPr lang="en-US" dirty="0" err="1"/>
              <a:t>i</a:t>
            </a:r>
            <a:r>
              <a:rPr lang="en-US" dirty="0"/>
              <a:t> + 1 or j = j – 1</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
        <p:nvSpPr>
          <p:cNvPr id="6" name="Oval 5"/>
          <p:cNvSpPr/>
          <p:nvPr/>
        </p:nvSpPr>
        <p:spPr>
          <a:xfrm>
            <a:off x="2133600" y="2286000"/>
            <a:ext cx="4047310" cy="1524000"/>
          </a:xfrm>
          <a:prstGeom prst="ellipse">
            <a:avLst/>
          </a:prstGeom>
          <a:solidFill>
            <a:srgbClr val="FFFAAE"/>
          </a:solidFill>
          <a:ln w="38100">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392723" y="2667000"/>
            <a:ext cx="802341" cy="829620"/>
          </a:xfrm>
          <a:prstGeom prst="ellipse">
            <a:avLst/>
          </a:prstGeom>
          <a:solidFill>
            <a:schemeClr val="accent5">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44186" y="2667000"/>
            <a:ext cx="785103" cy="829620"/>
          </a:xfrm>
          <a:prstGeom prst="ellipse">
            <a:avLst/>
          </a:prstGeom>
          <a:solidFill>
            <a:schemeClr val="accent6">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52231" y="2850977"/>
            <a:ext cx="369012"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Q</a:t>
            </a:r>
            <a:endParaRPr lang="en-US" dirty="0"/>
          </a:p>
        </p:txBody>
      </p:sp>
      <p:sp>
        <p:nvSpPr>
          <p:cNvPr id="10" name="Rectangle 9"/>
          <p:cNvSpPr/>
          <p:nvPr/>
        </p:nvSpPr>
        <p:spPr>
          <a:xfrm>
            <a:off x="3996586" y="2817167"/>
            <a:ext cx="369012"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I</a:t>
            </a:r>
            <a:endParaRPr lang="en-US" dirty="0"/>
          </a:p>
        </p:txBody>
      </p:sp>
      <p:sp>
        <p:nvSpPr>
          <p:cNvPr id="11" name="Rectangle 10"/>
          <p:cNvSpPr/>
          <p:nvPr/>
        </p:nvSpPr>
        <p:spPr>
          <a:xfrm>
            <a:off x="2618006" y="2850977"/>
            <a:ext cx="369012" cy="461665"/>
          </a:xfrm>
          <a:prstGeom prst="rect">
            <a:avLst/>
          </a:prstGeom>
        </p:spPr>
        <p:txBody>
          <a:bodyPr wrap="none">
            <a:spAutoFit/>
          </a:bodyPr>
          <a:lstStyle/>
          <a:p>
            <a:r>
              <a:rPr lang="en-US" b="1" dirty="0">
                <a:solidFill>
                  <a:schemeClr val="accent1">
                    <a:lumMod val="50000"/>
                  </a:schemeClr>
                </a:solidFill>
                <a:latin typeface="Courier" charset="0"/>
                <a:ea typeface="Courier" charset="0"/>
                <a:cs typeface="Courier" charset="0"/>
              </a:rPr>
              <a:t>P</a:t>
            </a:r>
            <a:endParaRPr lang="en-US" dirty="0">
              <a:solidFill>
                <a:schemeClr val="accent1">
                  <a:lumMod val="50000"/>
                </a:schemeClr>
              </a:solidFill>
            </a:endParaRPr>
          </a:p>
        </p:txBody>
      </p:sp>
      <p:cxnSp>
        <p:nvCxnSpPr>
          <p:cNvPr id="14" name="Straight Arrow Connector 13"/>
          <p:cNvCxnSpPr/>
          <p:nvPr/>
        </p:nvCxnSpPr>
        <p:spPr>
          <a:xfrm flipV="1">
            <a:off x="3894720" y="2724371"/>
            <a:ext cx="470878" cy="10718"/>
          </a:xfrm>
          <a:prstGeom prst="straightConnector1">
            <a:avLst/>
          </a:prstGeom>
          <a:ln w="38100">
            <a:solidFill>
              <a:schemeClr val="accent6">
                <a:lumMod val="60000"/>
                <a:lumOff val="4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309453" y="2735089"/>
            <a:ext cx="521811" cy="115888"/>
          </a:xfrm>
          <a:prstGeom prst="straightConnector1">
            <a:avLst/>
          </a:prstGeom>
          <a:ln w="38100">
            <a:solidFill>
              <a:schemeClr val="accent6">
                <a:lumMod val="60000"/>
                <a:lumOff val="4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437047" y="2735089"/>
            <a:ext cx="455518" cy="57944"/>
          </a:xfrm>
          <a:prstGeom prst="straightConnector1">
            <a:avLst/>
          </a:prstGeom>
          <a:ln w="38100">
            <a:solidFill>
              <a:schemeClr val="accent6">
                <a:lumMod val="60000"/>
                <a:lumOff val="40000"/>
              </a:schemeClr>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9128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the loop invariant</a:t>
            </a:r>
          </a:p>
        </p:txBody>
      </p:sp>
      <p:sp>
        <p:nvSpPr>
          <p:cNvPr id="3" name="Content Placeholder 2"/>
          <p:cNvSpPr>
            <a:spLocks noGrp="1"/>
          </p:cNvSpPr>
          <p:nvPr>
            <p:ph idx="1"/>
          </p:nvPr>
        </p:nvSpPr>
        <p:spPr>
          <a:xfrm>
            <a:off x="685800" y="1600200"/>
            <a:ext cx="7924800" cy="4495800"/>
          </a:xfrm>
        </p:spPr>
        <p:txBody>
          <a:bodyPr/>
          <a:lstStyle/>
          <a:p>
            <a:pPr marL="0" indent="0">
              <a:buNone/>
            </a:pPr>
            <a:r>
              <a:rPr lang="en-US" dirty="0"/>
              <a:t>Not every loop invariant is simple weakening of postcondition, but</a:t>
            </a:r>
            <a:r>
              <a:rPr lang="is-IS" dirty="0"/>
              <a:t>…</a:t>
            </a:r>
            <a:endParaRPr lang="en-US" dirty="0"/>
          </a:p>
          <a:p>
            <a:r>
              <a:rPr lang="en-US" dirty="0"/>
              <a:t>that is the easiest case</a:t>
            </a:r>
          </a:p>
          <a:p>
            <a:r>
              <a:rPr lang="en-US" dirty="0"/>
              <a:t>it happens a lot</a:t>
            </a:r>
            <a:endParaRPr lang="is-IS" dirty="0"/>
          </a:p>
          <a:p>
            <a:endParaRPr lang="is-IS" dirty="0"/>
          </a:p>
          <a:p>
            <a:pPr marL="0" indent="0">
              <a:buNone/>
            </a:pPr>
            <a:r>
              <a:rPr lang="is-IS" dirty="0"/>
              <a:t>In this class (e.g., homework):</a:t>
            </a:r>
          </a:p>
          <a:p>
            <a:r>
              <a:rPr lang="is-IS" dirty="0"/>
              <a:t>if I ask you to find the invariant, it will </a:t>
            </a:r>
            <a:r>
              <a:rPr lang="is-IS" i="1" dirty="0"/>
              <a:t>very likely</a:t>
            </a:r>
            <a:r>
              <a:rPr lang="is-IS" dirty="0"/>
              <a:t> be of this type</a:t>
            </a:r>
          </a:p>
          <a:p>
            <a:pPr lvl="1"/>
            <a:r>
              <a:rPr lang="is-IS" sz="1800" dirty="0"/>
              <a:t>I will ask you to write more complex code when the invariant given</a:t>
            </a:r>
          </a:p>
          <a:p>
            <a:pPr lvl="1"/>
            <a:r>
              <a:rPr lang="is-IS" sz="1800" dirty="0"/>
              <a:t>I will you to check correctness of even more complex code</a:t>
            </a:r>
          </a:p>
          <a:p>
            <a:pPr lvl="1"/>
            <a:r>
              <a:rPr lang="is-IS" sz="1800" dirty="0"/>
              <a:t>HW2-4 will practice these</a:t>
            </a:r>
          </a:p>
          <a:p>
            <a:r>
              <a:rPr lang="is-IS" dirty="0"/>
              <a:t>to learn about more ways of finding invariants: CSE 421</a:t>
            </a:r>
            <a:endParaRPr lang="en-US"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Tree>
    <p:extLst>
      <p:ext uri="{BB962C8B-B14F-4D97-AF65-F5344CB8AC3E}">
        <p14:creationId xmlns:p14="http://schemas.microsoft.com/office/powerpoint/2010/main" val="1982705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685800" y="2819400"/>
            <a:ext cx="7772400" cy="609600"/>
          </a:xfrm>
          <a:prstGeom prst="rect">
            <a:avLst/>
          </a:prstGeom>
        </p:spPr>
        <p:txBody>
          <a:bodyPr/>
          <a:lst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a:lstStyle>
          <a:p>
            <a:pPr algn="ctr"/>
            <a:r>
              <a:rPr lang="en-US" kern="0" dirty="0"/>
              <a:t>Another Example</a:t>
            </a:r>
          </a:p>
        </p:txBody>
      </p:sp>
    </p:spTree>
    <p:extLst>
      <p:ext uri="{BB962C8B-B14F-4D97-AF65-F5344CB8AC3E}">
        <p14:creationId xmlns:p14="http://schemas.microsoft.com/office/powerpoint/2010/main" val="2752205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924800" cy="1143000"/>
          </a:xfrm>
        </p:spPr>
        <p:txBody>
          <a:bodyPr/>
          <a:lstStyle/>
          <a:p>
            <a:r>
              <a:rPr lang="en-US" dirty="0"/>
              <a:t>Example: Dutch National Flag</a:t>
            </a:r>
          </a:p>
        </p:txBody>
      </p:sp>
      <p:sp>
        <p:nvSpPr>
          <p:cNvPr id="3" name="Content Placeholder 2"/>
          <p:cNvSpPr>
            <a:spLocks noGrp="1"/>
          </p:cNvSpPr>
          <p:nvPr>
            <p:ph idx="1"/>
          </p:nvPr>
        </p:nvSpPr>
        <p:spPr/>
        <p:txBody>
          <a:bodyPr/>
          <a:lstStyle/>
          <a:p>
            <a:pPr marL="0" indent="0">
              <a:buNone/>
            </a:pPr>
            <a:r>
              <a:rPr lang="en-US" i="1" dirty="0"/>
              <a:t>Given an array of red, white, and blue pebbles, sort the array so the red pebbles are at the front, the white pebbles are in the middle, and the blue pebbles are at the end</a:t>
            </a:r>
            <a:endParaRPr lang="en-US" dirty="0"/>
          </a:p>
          <a:p>
            <a:pPr marL="0" indent="0">
              <a:buNone/>
            </a:pPr>
            <a:endParaRPr lang="en-US" i="1" dirty="0"/>
          </a:p>
          <a:p>
            <a:pPr marL="0" indent="0">
              <a:buNone/>
            </a:pPr>
            <a:endParaRPr lang="en-US" i="1"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pic>
        <p:nvPicPr>
          <p:cNvPr id="6" name="Picture 2" descr="http://upload.wikimedia.org/wikipedia/commons/thumb/2/20/Flag_of_the_Netherlands.svg/220px-Flag_of_the_Netherland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400425"/>
            <a:ext cx="2095500" cy="1400175"/>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pic>
        <p:nvPicPr>
          <p:cNvPr id="7" name="Picture 5" descr="http://upload.wikimedia.org/wikipedia/commons/thumb/d/d9/Edsger_Wybe_Dijkstra.jpg/220px-Edsger_Wybe_Dijkst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189" y="3200400"/>
            <a:ext cx="1406358" cy="1873013"/>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4572000" y="4997213"/>
            <a:ext cx="1555747" cy="369332"/>
          </a:xfrm>
          <a:prstGeom prst="rect">
            <a:avLst/>
          </a:prstGeom>
          <a:noFill/>
        </p:spPr>
        <p:txBody>
          <a:bodyPr wrap="none" rtlCol="0">
            <a:spAutoFit/>
          </a:bodyPr>
          <a:lstStyle/>
          <a:p>
            <a:r>
              <a:rPr lang="en-US" dirty="0" err="1"/>
              <a:t>Edsgar</a:t>
            </a:r>
            <a:r>
              <a:rPr lang="en-US" dirty="0"/>
              <a:t> </a:t>
            </a:r>
            <a:r>
              <a:rPr lang="en-US" dirty="0" err="1"/>
              <a:t>Dijkstra</a:t>
            </a:r>
            <a:endParaRPr lang="en-US" dirty="0"/>
          </a:p>
        </p:txBody>
      </p:sp>
    </p:spTree>
    <p:extLst>
      <p:ext uri="{BB962C8B-B14F-4D97-AF65-F5344CB8AC3E}">
        <p14:creationId xmlns:p14="http://schemas.microsoft.com/office/powerpoint/2010/main" val="477940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and post-conditions</a:t>
            </a:r>
          </a:p>
        </p:txBody>
      </p:sp>
      <p:sp>
        <p:nvSpPr>
          <p:cNvPr id="3" name="Content Placeholder 2"/>
          <p:cNvSpPr>
            <a:spLocks noGrp="1"/>
          </p:cNvSpPr>
          <p:nvPr>
            <p:ph idx="1"/>
          </p:nvPr>
        </p:nvSpPr>
        <p:spPr/>
        <p:txBody>
          <a:bodyPr/>
          <a:lstStyle/>
          <a:p>
            <a:pPr marL="0" indent="0">
              <a:buNone/>
            </a:pPr>
            <a:r>
              <a:rPr lang="en-US" dirty="0"/>
              <a:t>Precondition: Any mix of red, white, and blue</a:t>
            </a:r>
          </a:p>
          <a:p>
            <a:pPr marL="0" indent="0">
              <a:buNone/>
            </a:pPr>
            <a:endParaRPr lang="en-US" dirty="0"/>
          </a:p>
          <a:p>
            <a:pPr marL="0" indent="0">
              <a:buNone/>
            </a:pPr>
            <a:endParaRPr lang="en-US" dirty="0"/>
          </a:p>
          <a:p>
            <a:pPr marL="0" indent="0">
              <a:buNone/>
            </a:pPr>
            <a:endParaRPr lang="en-US" dirty="0"/>
          </a:p>
          <a:p>
            <a:pPr marL="0" indent="0">
              <a:buNone/>
            </a:pPr>
            <a:r>
              <a:rPr lang="en-US" dirty="0"/>
              <a:t>Postcondition: </a:t>
            </a:r>
          </a:p>
          <a:p>
            <a:pPr lvl="1"/>
            <a:r>
              <a:rPr lang="en-US" dirty="0"/>
              <a:t>red then white then blue</a:t>
            </a:r>
          </a:p>
          <a:p>
            <a:pPr lvl="1"/>
            <a:r>
              <a:rPr lang="en-US" dirty="0"/>
              <a:t>number of each color is unchanged</a:t>
            </a:r>
          </a:p>
          <a:p>
            <a:pPr lvl="1"/>
            <a:endParaRPr lang="en-US"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
        <p:nvSpPr>
          <p:cNvPr id="7" name="Rectangle 6"/>
          <p:cNvSpPr/>
          <p:nvPr/>
        </p:nvSpPr>
        <p:spPr>
          <a:xfrm>
            <a:off x="2286000" y="2133600"/>
            <a:ext cx="45720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Mixed colors:  red, white, blue</a:t>
            </a:r>
          </a:p>
        </p:txBody>
      </p:sp>
      <p:sp>
        <p:nvSpPr>
          <p:cNvPr id="8" name="Rectangle 7"/>
          <p:cNvSpPr/>
          <p:nvPr/>
        </p:nvSpPr>
        <p:spPr>
          <a:xfrm>
            <a:off x="2345140" y="4267200"/>
            <a:ext cx="146486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9" name="Rectangle 8"/>
          <p:cNvSpPr/>
          <p:nvPr/>
        </p:nvSpPr>
        <p:spPr>
          <a:xfrm>
            <a:off x="3810000" y="4267200"/>
            <a:ext cx="1610436"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0" name="Rectangle 9"/>
          <p:cNvSpPr/>
          <p:nvPr/>
        </p:nvSpPr>
        <p:spPr>
          <a:xfrm>
            <a:off x="5420436" y="4267200"/>
            <a:ext cx="1513764"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Tree>
    <p:extLst>
      <p:ext uri="{BB962C8B-B14F-4D97-AF65-F5344CB8AC3E}">
        <p14:creationId xmlns:p14="http://schemas.microsoft.com/office/powerpoint/2010/main" val="202713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and post-conditions</a:t>
            </a:r>
          </a:p>
        </p:txBody>
      </p:sp>
      <p:sp>
        <p:nvSpPr>
          <p:cNvPr id="3" name="Content Placeholder 2"/>
          <p:cNvSpPr>
            <a:spLocks noGrp="1"/>
          </p:cNvSpPr>
          <p:nvPr>
            <p:ph idx="1"/>
          </p:nvPr>
        </p:nvSpPr>
        <p:spPr/>
        <p:txBody>
          <a:bodyPr/>
          <a:lstStyle/>
          <a:p>
            <a:pPr marL="0" indent="0">
              <a:buNone/>
            </a:pPr>
            <a:r>
              <a:rPr lang="en-US" dirty="0"/>
              <a:t>Precondition: Any mix of red, white, and blue</a:t>
            </a:r>
          </a:p>
          <a:p>
            <a:pPr marL="0" indent="0">
              <a:buNone/>
            </a:pPr>
            <a:endParaRPr lang="en-US" dirty="0"/>
          </a:p>
          <a:p>
            <a:pPr marL="0" indent="0">
              <a:buNone/>
            </a:pPr>
            <a:endParaRPr lang="en-US" dirty="0"/>
          </a:p>
          <a:p>
            <a:pPr marL="0" indent="0">
              <a:buNone/>
            </a:pPr>
            <a:endParaRPr lang="en-US" dirty="0"/>
          </a:p>
          <a:p>
            <a:pPr marL="0" indent="0">
              <a:buNone/>
            </a:pPr>
            <a:r>
              <a:rPr lang="en-US" dirty="0"/>
              <a:t>Postcondition: </a:t>
            </a:r>
          </a:p>
          <a:p>
            <a:pPr lvl="1"/>
            <a:r>
              <a:rPr lang="en-US" dirty="0"/>
              <a:t>red then white then blue</a:t>
            </a:r>
          </a:p>
          <a:p>
            <a:pPr lvl="1"/>
            <a:r>
              <a:rPr lang="en-US" dirty="0"/>
              <a:t>number of each color is unchanged</a:t>
            </a:r>
          </a:p>
          <a:p>
            <a:pPr lvl="1"/>
            <a:endParaRPr lang="en-US" dirty="0"/>
          </a:p>
          <a:p>
            <a:pPr lvl="1"/>
            <a:endParaRPr lang="en-US" dirty="0"/>
          </a:p>
          <a:p>
            <a:pPr lvl="1"/>
            <a:endParaRPr lang="en-US" sz="1200" dirty="0"/>
          </a:p>
          <a:p>
            <a:pPr marL="0" indent="0">
              <a:buNone/>
            </a:pPr>
            <a:r>
              <a:rPr lang="en-US" dirty="0"/>
              <a:t>Want an invariant with</a:t>
            </a:r>
          </a:p>
          <a:p>
            <a:pPr lvl="1"/>
            <a:r>
              <a:rPr lang="en-US" dirty="0"/>
              <a:t>postcondition as a special case</a:t>
            </a:r>
          </a:p>
          <a:p>
            <a:pPr lvl="1"/>
            <a:r>
              <a:rPr lang="en-US" dirty="0"/>
              <a:t>precondition as a special case (or easy to change to one)</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
        <p:nvSpPr>
          <p:cNvPr id="7" name="Rectangle 6"/>
          <p:cNvSpPr/>
          <p:nvPr/>
        </p:nvSpPr>
        <p:spPr>
          <a:xfrm>
            <a:off x="2286000" y="2133600"/>
            <a:ext cx="45720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Mixed colors:  red, white, blue</a:t>
            </a:r>
          </a:p>
        </p:txBody>
      </p:sp>
      <p:sp>
        <p:nvSpPr>
          <p:cNvPr id="8" name="Rectangle 7"/>
          <p:cNvSpPr/>
          <p:nvPr/>
        </p:nvSpPr>
        <p:spPr>
          <a:xfrm>
            <a:off x="2345140" y="4267200"/>
            <a:ext cx="146486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9" name="Rectangle 8"/>
          <p:cNvSpPr/>
          <p:nvPr/>
        </p:nvSpPr>
        <p:spPr>
          <a:xfrm>
            <a:off x="3810000" y="4267200"/>
            <a:ext cx="1610436"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0" name="Rectangle 9"/>
          <p:cNvSpPr/>
          <p:nvPr/>
        </p:nvSpPr>
        <p:spPr>
          <a:xfrm>
            <a:off x="5420436" y="4267200"/>
            <a:ext cx="1513764"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Tree>
    <p:extLst>
      <p:ext uri="{BB962C8B-B14F-4D97-AF65-F5344CB8AC3E}">
        <p14:creationId xmlns:p14="http://schemas.microsoft.com/office/powerpoint/2010/main" val="2888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Dutch National Flag</a:t>
            </a:r>
          </a:p>
        </p:txBody>
      </p:sp>
      <p:sp>
        <p:nvSpPr>
          <p:cNvPr id="3" name="Content Placeholder 2"/>
          <p:cNvSpPr>
            <a:spLocks noGrp="1"/>
          </p:cNvSpPr>
          <p:nvPr>
            <p:ph idx="1"/>
          </p:nvPr>
        </p:nvSpPr>
        <p:spPr>
          <a:xfrm>
            <a:off x="685800" y="1600200"/>
            <a:ext cx="7772400" cy="4572000"/>
          </a:xfrm>
        </p:spPr>
        <p:txBody>
          <a:bodyPr/>
          <a:lstStyle/>
          <a:p>
            <a:pPr marL="0" indent="0">
              <a:buNone/>
            </a:pPr>
            <a:r>
              <a:rPr lang="en-US" dirty="0"/>
              <a:t>The first idea that comes to mind: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
        <p:nvSpPr>
          <p:cNvPr id="14" name="Rectangle 13"/>
          <p:cNvSpPr/>
          <p:nvPr/>
        </p:nvSpPr>
        <p:spPr>
          <a:xfrm>
            <a:off x="2202264" y="2515194"/>
            <a:ext cx="769535"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971799" y="2515194"/>
            <a:ext cx="6096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3581400" y="2514600"/>
            <a:ext cx="923924"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505323" y="2515194"/>
            <a:ext cx="2286001"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Right Bracket 23"/>
          <p:cNvSpPr/>
          <p:nvPr/>
        </p:nvSpPr>
        <p:spPr>
          <a:xfrm rot="5400000">
            <a:off x="3312222" y="2083499"/>
            <a:ext cx="83142" cy="2303059"/>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Right Bracket 24"/>
          <p:cNvSpPr/>
          <p:nvPr/>
        </p:nvSpPr>
        <p:spPr>
          <a:xfrm rot="5400000">
            <a:off x="5616276" y="2101554"/>
            <a:ext cx="83143" cy="226695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2475988" y="3335923"/>
            <a:ext cx="1755609" cy="338554"/>
          </a:xfrm>
          <a:prstGeom prst="rect">
            <a:avLst/>
          </a:prstGeom>
          <a:noFill/>
        </p:spPr>
        <p:txBody>
          <a:bodyPr wrap="none" rtlCol="0">
            <a:spAutoFit/>
          </a:bodyPr>
          <a:lstStyle/>
          <a:p>
            <a:r>
              <a:rPr lang="en-US" sz="1600" dirty="0">
                <a:latin typeface="+mn-lt"/>
              </a:rPr>
              <a:t>like postcondition</a:t>
            </a:r>
          </a:p>
        </p:txBody>
      </p:sp>
      <p:sp>
        <p:nvSpPr>
          <p:cNvPr id="27" name="TextBox 26"/>
          <p:cNvSpPr txBox="1"/>
          <p:nvPr/>
        </p:nvSpPr>
        <p:spPr>
          <a:xfrm>
            <a:off x="4703192" y="3335923"/>
            <a:ext cx="1890261" cy="338554"/>
          </a:xfrm>
          <a:prstGeom prst="rect">
            <a:avLst/>
          </a:prstGeom>
          <a:noFill/>
        </p:spPr>
        <p:txBody>
          <a:bodyPr wrap="none" rtlCol="0">
            <a:spAutoFit/>
          </a:bodyPr>
          <a:lstStyle/>
          <a:p>
            <a:r>
              <a:rPr lang="en-US" sz="1600" dirty="0">
                <a:latin typeface="+mn-lt"/>
              </a:rPr>
              <a:t>like </a:t>
            </a:r>
            <a:r>
              <a:rPr lang="en-US" sz="1600">
                <a:latin typeface="+mn-lt"/>
              </a:rPr>
              <a:t>initial condition</a:t>
            </a:r>
            <a:endParaRPr lang="en-US" sz="1600" dirty="0">
              <a:latin typeface="+mn-lt"/>
            </a:endParaRPr>
          </a:p>
        </p:txBody>
      </p:sp>
    </p:spTree>
    <p:extLst>
      <p:ext uri="{BB962C8B-B14F-4D97-AF65-F5344CB8AC3E}">
        <p14:creationId xmlns:p14="http://schemas.microsoft.com/office/powerpoint/2010/main" val="616071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Dutch National Flag</a:t>
            </a:r>
          </a:p>
        </p:txBody>
      </p:sp>
      <p:sp>
        <p:nvSpPr>
          <p:cNvPr id="3" name="Content Placeholder 2"/>
          <p:cNvSpPr>
            <a:spLocks noGrp="1"/>
          </p:cNvSpPr>
          <p:nvPr>
            <p:ph idx="1"/>
          </p:nvPr>
        </p:nvSpPr>
        <p:spPr>
          <a:xfrm>
            <a:off x="685800" y="1600200"/>
            <a:ext cx="7772400" cy="4572000"/>
          </a:xfrm>
        </p:spPr>
        <p:txBody>
          <a:bodyPr/>
          <a:lstStyle/>
          <a:p>
            <a:pPr marL="0" indent="0">
              <a:buNone/>
            </a:pPr>
            <a:r>
              <a:rPr lang="en-US" dirty="0"/>
              <a:t>The first idea that comes to mind works.</a:t>
            </a:r>
          </a:p>
          <a:p>
            <a:pPr marL="0" indent="0">
              <a:buNone/>
            </a:pPr>
            <a:endParaRPr lang="en-US" dirty="0"/>
          </a:p>
          <a:p>
            <a:pPr marL="0" indent="0">
              <a:buNone/>
            </a:pPr>
            <a:r>
              <a:rPr lang="en-US" dirty="0"/>
              <a:t>Initial:</a:t>
            </a:r>
          </a:p>
          <a:p>
            <a:pPr marL="0" indent="0">
              <a:buNone/>
            </a:pPr>
            <a:endParaRPr lang="en-US" sz="2400" dirty="0"/>
          </a:p>
          <a:p>
            <a:pPr marL="0" indent="0">
              <a:buNone/>
            </a:pPr>
            <a:r>
              <a:rPr lang="en-US" dirty="0" err="1"/>
              <a:t>Iter</a:t>
            </a:r>
            <a:r>
              <a:rPr lang="en-US" dirty="0"/>
              <a:t> 5:</a:t>
            </a:r>
          </a:p>
          <a:p>
            <a:pPr marL="0" indent="0">
              <a:buNone/>
            </a:pPr>
            <a:endParaRPr lang="en-US" sz="2400" dirty="0"/>
          </a:p>
          <a:p>
            <a:pPr marL="0" indent="0">
              <a:buNone/>
            </a:pPr>
            <a:r>
              <a:rPr lang="en-US" dirty="0" err="1"/>
              <a:t>Iter</a:t>
            </a:r>
            <a:r>
              <a:rPr lang="en-US" dirty="0"/>
              <a:t> 10:</a:t>
            </a:r>
          </a:p>
          <a:p>
            <a:pPr marL="0" indent="0">
              <a:buNone/>
            </a:pPr>
            <a:endParaRPr lang="en-US" sz="2400" dirty="0"/>
          </a:p>
          <a:p>
            <a:pPr marL="0" indent="0">
              <a:buNone/>
            </a:pPr>
            <a:r>
              <a:rPr lang="en-US" dirty="0" err="1"/>
              <a:t>Iter</a:t>
            </a:r>
            <a:r>
              <a:rPr lang="en-US" dirty="0"/>
              <a:t> 15:</a:t>
            </a:r>
          </a:p>
          <a:p>
            <a:pPr marL="0" indent="0">
              <a:buNone/>
            </a:pPr>
            <a:endParaRPr lang="en-US" sz="2400" dirty="0"/>
          </a:p>
          <a:p>
            <a:pPr marL="0" indent="0">
              <a:buNone/>
            </a:pPr>
            <a:r>
              <a:rPr lang="en-US" dirty="0"/>
              <a:t>Post:</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28</a:t>
            </a:fld>
            <a:endParaRPr lang="en-US"/>
          </a:p>
        </p:txBody>
      </p:sp>
      <p:sp>
        <p:nvSpPr>
          <p:cNvPr id="6" name="Rectangle 5"/>
          <p:cNvSpPr/>
          <p:nvPr/>
        </p:nvSpPr>
        <p:spPr>
          <a:xfrm>
            <a:off x="2278465" y="5470029"/>
            <a:ext cx="146486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743325" y="5470029"/>
            <a:ext cx="1610436"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5353761" y="5470029"/>
            <a:ext cx="1513764"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2278465" y="2250281"/>
            <a:ext cx="458906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2278465" y="3031331"/>
            <a:ext cx="617135"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2895601" y="3031331"/>
            <a:ext cx="3048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p:cNvSpPr/>
          <p:nvPr/>
        </p:nvSpPr>
        <p:spPr>
          <a:xfrm>
            <a:off x="3200401" y="3031331"/>
            <a:ext cx="457199"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657600" y="3031331"/>
            <a:ext cx="3209925"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Rectangle 13"/>
          <p:cNvSpPr/>
          <p:nvPr/>
        </p:nvSpPr>
        <p:spPr>
          <a:xfrm>
            <a:off x="2278465" y="3871316"/>
            <a:ext cx="769535"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048000" y="3871316"/>
            <a:ext cx="6096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3657601" y="3870722"/>
            <a:ext cx="923924"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581524" y="3871316"/>
            <a:ext cx="2286001"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 name="Rectangle 17"/>
          <p:cNvSpPr/>
          <p:nvPr/>
        </p:nvSpPr>
        <p:spPr>
          <a:xfrm>
            <a:off x="2295525" y="4710707"/>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438525" y="4710707"/>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4581524" y="4710707"/>
            <a:ext cx="1066801"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648325" y="4710707"/>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1301139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potential invariants</a:t>
            </a:r>
          </a:p>
        </p:txBody>
      </p:sp>
      <p:sp>
        <p:nvSpPr>
          <p:cNvPr id="3" name="Content Placeholder 2"/>
          <p:cNvSpPr>
            <a:spLocks noGrp="1"/>
          </p:cNvSpPr>
          <p:nvPr>
            <p:ph idx="1"/>
          </p:nvPr>
        </p:nvSpPr>
        <p:spPr/>
        <p:txBody>
          <a:bodyPr/>
          <a:lstStyle/>
          <a:p>
            <a:pPr marL="0" indent="0">
              <a:buNone/>
            </a:pPr>
            <a:r>
              <a:rPr lang="en-US" dirty="0"/>
              <a:t>Any of these choices work, making the array more-and-more partitioned as you go:</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000"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29</a:t>
            </a:fld>
            <a:endParaRPr lang="en-US"/>
          </a:p>
        </p:txBody>
      </p:sp>
      <p:sp>
        <p:nvSpPr>
          <p:cNvPr id="6" name="Rectangle 5"/>
          <p:cNvSpPr/>
          <p:nvPr/>
        </p:nvSpPr>
        <p:spPr>
          <a:xfrm>
            <a:off x="1981200" y="24384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124200" y="24384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4267200" y="24384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5334000" y="24384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0" name="Rectangle 9"/>
          <p:cNvSpPr/>
          <p:nvPr/>
        </p:nvSpPr>
        <p:spPr>
          <a:xfrm>
            <a:off x="1981200" y="33528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1" name="Rectangle 10"/>
          <p:cNvSpPr/>
          <p:nvPr/>
        </p:nvSpPr>
        <p:spPr>
          <a:xfrm>
            <a:off x="3124200" y="33528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2" name="Rectangle 11"/>
          <p:cNvSpPr/>
          <p:nvPr/>
        </p:nvSpPr>
        <p:spPr>
          <a:xfrm>
            <a:off x="5486400" y="33528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3" name="Rectangle 12"/>
          <p:cNvSpPr/>
          <p:nvPr/>
        </p:nvSpPr>
        <p:spPr>
          <a:xfrm>
            <a:off x="4267200" y="33528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4" name="Rectangle 13"/>
          <p:cNvSpPr/>
          <p:nvPr/>
        </p:nvSpPr>
        <p:spPr>
          <a:xfrm>
            <a:off x="1981200" y="41910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5" name="Rectangle 14"/>
          <p:cNvSpPr/>
          <p:nvPr/>
        </p:nvSpPr>
        <p:spPr>
          <a:xfrm>
            <a:off x="4343400" y="41910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6" name="Rectangle 15"/>
          <p:cNvSpPr/>
          <p:nvPr/>
        </p:nvSpPr>
        <p:spPr>
          <a:xfrm>
            <a:off x="5486400" y="41910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7" name="Rectangle 16"/>
          <p:cNvSpPr/>
          <p:nvPr/>
        </p:nvSpPr>
        <p:spPr>
          <a:xfrm>
            <a:off x="3124200" y="4177602"/>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8" name="Rectangle 17"/>
          <p:cNvSpPr/>
          <p:nvPr/>
        </p:nvSpPr>
        <p:spPr>
          <a:xfrm>
            <a:off x="3200400" y="49530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9" name="Rectangle 18"/>
          <p:cNvSpPr/>
          <p:nvPr/>
        </p:nvSpPr>
        <p:spPr>
          <a:xfrm>
            <a:off x="4343400" y="49530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20" name="Rectangle 19"/>
          <p:cNvSpPr/>
          <p:nvPr/>
        </p:nvSpPr>
        <p:spPr>
          <a:xfrm>
            <a:off x="5486400" y="49530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21" name="Rectangle 20"/>
          <p:cNvSpPr/>
          <p:nvPr/>
        </p:nvSpPr>
        <p:spPr>
          <a:xfrm>
            <a:off x="1981200" y="49530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132887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Loop invariant comes out of the algorithm idea</a:t>
            </a:r>
          </a:p>
          <a:p>
            <a:pPr lvl="1"/>
            <a:r>
              <a:rPr lang="en-US" dirty="0"/>
              <a:t>describes partial progress toward the goal</a:t>
            </a:r>
          </a:p>
          <a:p>
            <a:pPr lvl="1"/>
            <a:r>
              <a:rPr lang="en-US" dirty="0"/>
              <a:t>how you will get from start to end</a:t>
            </a:r>
          </a:p>
          <a:p>
            <a:pPr lvl="1"/>
            <a:endParaRPr lang="en-US" dirty="0"/>
          </a:p>
          <a:p>
            <a:r>
              <a:rPr lang="en-US" dirty="0"/>
              <a:t>Essence of the algorithm idea is:</a:t>
            </a:r>
          </a:p>
          <a:p>
            <a:pPr lvl="1"/>
            <a:r>
              <a:rPr lang="en-US" dirty="0"/>
              <a:t>invariant</a:t>
            </a:r>
          </a:p>
          <a:p>
            <a:pPr lvl="1"/>
            <a:r>
              <a:rPr lang="en-US" dirty="0"/>
              <a:t>how you make progress on each step (e.g., </a:t>
            </a:r>
            <a:r>
              <a:rPr lang="en-US" dirty="0" err="1">
                <a:latin typeface="Courier New" charset="0"/>
                <a:ea typeface="Courier New" charset="0"/>
                <a:cs typeface="Courier New" charset="0"/>
              </a:rPr>
              <a:t>i</a:t>
            </a:r>
            <a:r>
              <a:rPr lang="en-US" dirty="0">
                <a:latin typeface="Courier New" charset="0"/>
                <a:ea typeface="Courier New" charset="0"/>
                <a:cs typeface="Courier New" charset="0"/>
              </a:rPr>
              <a:t> = </a:t>
            </a:r>
            <a:r>
              <a:rPr lang="en-US" dirty="0" err="1">
                <a:latin typeface="Courier New" charset="0"/>
                <a:ea typeface="Courier New" charset="0"/>
                <a:cs typeface="Courier New" charset="0"/>
              </a:rPr>
              <a:t>i</a:t>
            </a:r>
            <a:r>
              <a:rPr lang="en-US" dirty="0">
                <a:latin typeface="Courier New" charset="0"/>
                <a:ea typeface="Courier New" charset="0"/>
                <a:cs typeface="Courier New" charset="0"/>
              </a:rPr>
              <a:t> + 1</a:t>
            </a:r>
            <a:r>
              <a:rPr lang="en-US" dirty="0"/>
              <a:t>)</a:t>
            </a:r>
          </a:p>
          <a:p>
            <a:endParaRPr lang="en-US" dirty="0"/>
          </a:p>
          <a:p>
            <a:r>
              <a:rPr lang="en-US" dirty="0"/>
              <a:t>Code is </a:t>
            </a:r>
            <a:r>
              <a:rPr lang="en-US" i="1" dirty="0"/>
              <a:t>ideally</a:t>
            </a:r>
            <a:r>
              <a:rPr lang="en-US" dirty="0"/>
              <a:t> just details...</a:t>
            </a:r>
          </a:p>
        </p:txBody>
      </p:sp>
      <p:sp>
        <p:nvSpPr>
          <p:cNvPr id="2" name="Title 1"/>
          <p:cNvSpPr>
            <a:spLocks noGrp="1"/>
          </p:cNvSpPr>
          <p:nvPr>
            <p:ph type="title"/>
          </p:nvPr>
        </p:nvSpPr>
        <p:spPr/>
        <p:txBody>
          <a:bodyPr/>
          <a:lstStyle/>
          <a:p>
            <a:r>
              <a:rPr lang="en-US" dirty="0"/>
              <a:t>Previously on CSE 331...</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extLst>
      <p:ext uri="{BB962C8B-B14F-4D97-AF65-F5344CB8AC3E}">
        <p14:creationId xmlns:p14="http://schemas.microsoft.com/office/powerpoint/2010/main" val="32756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Precise Invariant</a:t>
            </a:r>
          </a:p>
        </p:txBody>
      </p:sp>
      <p:sp>
        <p:nvSpPr>
          <p:cNvPr id="3" name="Content Placeholder 2"/>
          <p:cNvSpPr>
            <a:spLocks noGrp="1"/>
          </p:cNvSpPr>
          <p:nvPr>
            <p:ph idx="1"/>
          </p:nvPr>
        </p:nvSpPr>
        <p:spPr/>
        <p:txBody>
          <a:bodyPr/>
          <a:lstStyle/>
          <a:p>
            <a:pPr marL="0" indent="0">
              <a:buNone/>
            </a:pPr>
            <a:r>
              <a:rPr lang="en-US" dirty="0"/>
              <a:t>Need indices to refer to the split points between colors</a:t>
            </a:r>
          </a:p>
          <a:p>
            <a:pPr lvl="1">
              <a:buFont typeface=".AppleSystemUIFont" charset="-120"/>
              <a:buChar char="–"/>
            </a:pPr>
            <a:r>
              <a:rPr lang="en-US" dirty="0"/>
              <a:t>call these </a:t>
            </a:r>
            <a:r>
              <a:rPr lang="en-US" dirty="0" err="1"/>
              <a:t>i</a:t>
            </a:r>
            <a:r>
              <a:rPr lang="en-US" dirty="0"/>
              <a:t>, j, k</a:t>
            </a:r>
          </a:p>
          <a:p>
            <a:pPr marL="0" indent="0">
              <a:buNone/>
            </a:pPr>
            <a:endParaRPr lang="en-US" dirty="0"/>
          </a:p>
          <a:p>
            <a:pPr marL="0" indent="0">
              <a:buNone/>
            </a:pPr>
            <a:endParaRPr lang="en-US" dirty="0"/>
          </a:p>
          <a:p>
            <a:pPr marL="0" indent="0">
              <a:buNone/>
            </a:pPr>
            <a:r>
              <a:rPr lang="en-US" dirty="0"/>
              <a:t>	         0		</a:t>
            </a:r>
            <a:r>
              <a:rPr lang="en-US" dirty="0" err="1"/>
              <a:t>i</a:t>
            </a:r>
            <a:r>
              <a:rPr lang="en-US" dirty="0"/>
              <a:t>	   j	       k	          n</a:t>
            </a:r>
          </a:p>
          <a:p>
            <a:pPr marL="0" indent="0">
              <a:buNone/>
            </a:pPr>
            <a:r>
              <a:rPr lang="en-US" dirty="0"/>
              <a:t>Loop Invariant:</a:t>
            </a:r>
          </a:p>
          <a:p>
            <a:pPr>
              <a:buFont typeface="Arial" charset="0"/>
              <a:buChar char="•"/>
            </a:pPr>
            <a:r>
              <a:rPr lang="en-US" dirty="0">
                <a:latin typeface="+mn-lt"/>
                <a:cs typeface="Courier New" panose="02070309020205020404" pitchFamily="49" charset="0"/>
              </a:rPr>
              <a:t>0 &lt;= </a:t>
            </a:r>
            <a:r>
              <a:rPr lang="en-US" dirty="0" err="1">
                <a:latin typeface="+mn-lt"/>
                <a:cs typeface="Courier New" panose="02070309020205020404" pitchFamily="49" charset="0"/>
              </a:rPr>
              <a:t>i</a:t>
            </a:r>
            <a:r>
              <a:rPr lang="en-US" dirty="0">
                <a:latin typeface="+mn-lt"/>
                <a:cs typeface="Courier New" panose="02070309020205020404" pitchFamily="49" charset="0"/>
              </a:rPr>
              <a:t> &lt;= j &lt;= k &lt;= n &lt;= </a:t>
            </a:r>
            <a:r>
              <a:rPr lang="en-US" dirty="0" err="1">
                <a:latin typeface="+mn-lt"/>
                <a:cs typeface="Courier New" panose="02070309020205020404" pitchFamily="49" charset="0"/>
              </a:rPr>
              <a:t>A.length</a:t>
            </a:r>
            <a:endParaRPr lang="en-US" dirty="0">
              <a:latin typeface="+mn-lt"/>
              <a:cs typeface="Courier New" panose="02070309020205020404" pitchFamily="49" charset="0"/>
            </a:endParaRPr>
          </a:p>
          <a:p>
            <a:pPr>
              <a:buFont typeface="Arial" charset="0"/>
              <a:buChar char="•"/>
            </a:pPr>
            <a:r>
              <a:rPr lang="en-US" dirty="0">
                <a:latin typeface="+mn-lt"/>
                <a:cs typeface="Courier New" panose="02070309020205020404" pitchFamily="49" charset="0"/>
              </a:rPr>
              <a:t>A[0], </a:t>
            </a:r>
            <a:r>
              <a:rPr lang="is-IS" dirty="0">
                <a:latin typeface="+mn-lt"/>
                <a:cs typeface="Courier New" panose="02070309020205020404" pitchFamily="49" charset="0"/>
              </a:rPr>
              <a:t>…, A[i-1] are red</a:t>
            </a:r>
          </a:p>
          <a:p>
            <a:pPr>
              <a:buFont typeface="Arial" charset="0"/>
              <a:buChar char="•"/>
            </a:pPr>
            <a:r>
              <a:rPr lang="en-US" dirty="0">
                <a:latin typeface="+mn-lt"/>
                <a:cs typeface="Courier New" panose="02070309020205020404" pitchFamily="49" charset="0"/>
              </a:rPr>
              <a:t>A[</a:t>
            </a:r>
            <a:r>
              <a:rPr lang="en-US" dirty="0" err="1">
                <a:latin typeface="+mn-lt"/>
                <a:cs typeface="Courier New" panose="02070309020205020404" pitchFamily="49" charset="0"/>
              </a:rPr>
              <a:t>i</a:t>
            </a:r>
            <a:r>
              <a:rPr lang="en-US" dirty="0">
                <a:latin typeface="+mn-lt"/>
                <a:cs typeface="Courier New" panose="02070309020205020404" pitchFamily="49" charset="0"/>
              </a:rPr>
              <a:t>], </a:t>
            </a:r>
            <a:r>
              <a:rPr lang="is-IS" dirty="0">
                <a:latin typeface="+mn-lt"/>
                <a:cs typeface="Courier New" panose="02070309020205020404" pitchFamily="49" charset="0"/>
              </a:rPr>
              <a:t>…, A[j-1] are white</a:t>
            </a:r>
          </a:p>
          <a:p>
            <a:pPr>
              <a:buFont typeface="Arial" charset="0"/>
              <a:buChar char="•"/>
            </a:pPr>
            <a:r>
              <a:rPr lang="en-US" dirty="0">
                <a:latin typeface="+mn-lt"/>
                <a:cs typeface="Courier New" panose="02070309020205020404" pitchFamily="49" charset="0"/>
              </a:rPr>
              <a:t>A[k], </a:t>
            </a:r>
            <a:r>
              <a:rPr lang="is-IS" dirty="0">
                <a:latin typeface="+mn-lt"/>
                <a:cs typeface="Courier New" panose="02070309020205020404" pitchFamily="49" charset="0"/>
              </a:rPr>
              <a:t>…, A[n-1] are blue</a:t>
            </a:r>
            <a:endParaRPr lang="en-US" dirty="0">
              <a:latin typeface="+mn-lt"/>
              <a:cs typeface="Courier New" panose="02070309020205020404" pitchFamily="49" charset="0"/>
            </a:endParaRPr>
          </a:p>
          <a:p>
            <a:pPr marL="0" indent="0">
              <a:buNone/>
            </a:pPr>
            <a:endParaRPr lang="en-US" dirty="0"/>
          </a:p>
          <a:p>
            <a:pPr marL="0" indent="0">
              <a:buNone/>
            </a:pPr>
            <a:r>
              <a:rPr lang="en-US" dirty="0"/>
              <a:t>No constraints on A[j], ..., A[k-1]</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30</a:t>
            </a:fld>
            <a:endParaRPr lang="en-US"/>
          </a:p>
        </p:txBody>
      </p:sp>
      <p:sp>
        <p:nvSpPr>
          <p:cNvPr id="6" name="Rectangle 5"/>
          <p:cNvSpPr/>
          <p:nvPr/>
        </p:nvSpPr>
        <p:spPr>
          <a:xfrm>
            <a:off x="2286000" y="25146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429000" y="25146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791200" y="25146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572000" y="25146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315818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p:txBody>
          <a:bodyPr/>
          <a:lstStyle/>
          <a:p>
            <a:pPr marL="0" indent="0">
              <a:buNone/>
            </a:pPr>
            <a:r>
              <a:rPr lang="en-US" dirty="0"/>
              <a:t>Invariant:</a:t>
            </a:r>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a:p>
            <a:pPr marL="0" indent="0">
              <a:buNone/>
            </a:pPr>
            <a:r>
              <a:rPr lang="en-US" dirty="0"/>
              <a:t>Initialization?</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31</a:t>
            </a:fld>
            <a:endParaRPr lang="en-US"/>
          </a:p>
        </p:txBody>
      </p:sp>
      <p:sp>
        <p:nvSpPr>
          <p:cNvPr id="6" name="Rectangle 5"/>
          <p:cNvSpPr/>
          <p:nvPr/>
        </p:nvSpPr>
        <p:spPr>
          <a:xfrm>
            <a:off x="2286000" y="16002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429000" y="16002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791200" y="16002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572000" y="16002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1370794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p:txBody>
          <a:bodyPr/>
          <a:lstStyle/>
          <a:p>
            <a:pPr marL="0" indent="0">
              <a:buNone/>
            </a:pPr>
            <a:r>
              <a:rPr lang="en-US" dirty="0"/>
              <a:t>Invariant:</a:t>
            </a:r>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a:p>
            <a:pPr marL="0" indent="0">
              <a:buNone/>
            </a:pPr>
            <a:r>
              <a:rPr lang="en-US" dirty="0"/>
              <a:t>Initialization:</a:t>
            </a:r>
          </a:p>
          <a:p>
            <a:r>
              <a:rPr lang="en-US" dirty="0" err="1"/>
              <a:t>i</a:t>
            </a:r>
            <a:r>
              <a:rPr lang="en-US" dirty="0"/>
              <a:t> = j = 0 and k = n</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32</a:t>
            </a:fld>
            <a:endParaRPr lang="en-US"/>
          </a:p>
        </p:txBody>
      </p:sp>
      <p:sp>
        <p:nvSpPr>
          <p:cNvPr id="6" name="Rectangle 5"/>
          <p:cNvSpPr/>
          <p:nvPr/>
        </p:nvSpPr>
        <p:spPr>
          <a:xfrm>
            <a:off x="2286000" y="16002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429000" y="16002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791200" y="16002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572000" y="16002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240052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p:txBody>
          <a:bodyPr/>
          <a:lstStyle/>
          <a:p>
            <a:pPr marL="0" indent="0">
              <a:buNone/>
            </a:pPr>
            <a:r>
              <a:rPr lang="en-US" dirty="0"/>
              <a:t>Invariant:</a:t>
            </a:r>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a:p>
            <a:pPr marL="0" indent="0">
              <a:buNone/>
            </a:pPr>
            <a:r>
              <a:rPr lang="en-US" dirty="0"/>
              <a:t>Initialization:</a:t>
            </a:r>
          </a:p>
          <a:p>
            <a:r>
              <a:rPr lang="en-US" dirty="0" err="1"/>
              <a:t>i</a:t>
            </a:r>
            <a:r>
              <a:rPr lang="en-US" dirty="0"/>
              <a:t> = j = 0 and k = n</a:t>
            </a:r>
          </a:p>
          <a:p>
            <a:endParaRPr lang="en-US" dirty="0"/>
          </a:p>
          <a:p>
            <a:pPr marL="0" indent="0">
              <a:buNone/>
            </a:pPr>
            <a:r>
              <a:rPr lang="en-US" dirty="0"/>
              <a:t>Termination condition?</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33</a:t>
            </a:fld>
            <a:endParaRPr lang="en-US"/>
          </a:p>
        </p:txBody>
      </p:sp>
      <p:sp>
        <p:nvSpPr>
          <p:cNvPr id="6" name="Rectangle 5"/>
          <p:cNvSpPr/>
          <p:nvPr/>
        </p:nvSpPr>
        <p:spPr>
          <a:xfrm>
            <a:off x="2286000" y="16002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429000" y="16002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791200" y="16002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572000" y="16002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1699418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p:txBody>
          <a:bodyPr/>
          <a:lstStyle/>
          <a:p>
            <a:pPr marL="0" indent="0">
              <a:buNone/>
            </a:pPr>
            <a:r>
              <a:rPr lang="en-US" dirty="0"/>
              <a:t>Invariant:</a:t>
            </a:r>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a:p>
            <a:pPr marL="0" indent="0">
              <a:buNone/>
            </a:pPr>
            <a:r>
              <a:rPr lang="en-US" dirty="0"/>
              <a:t>Initialization:</a:t>
            </a:r>
          </a:p>
          <a:p>
            <a:r>
              <a:rPr lang="en-US" dirty="0" err="1"/>
              <a:t>i</a:t>
            </a:r>
            <a:r>
              <a:rPr lang="en-US" dirty="0"/>
              <a:t> = j = 0 and k = n</a:t>
            </a:r>
          </a:p>
          <a:p>
            <a:endParaRPr lang="en-US" dirty="0"/>
          </a:p>
          <a:p>
            <a:pPr marL="0" indent="0">
              <a:buNone/>
            </a:pPr>
            <a:r>
              <a:rPr lang="en-US" dirty="0"/>
              <a:t>Termination condition:</a:t>
            </a:r>
          </a:p>
          <a:p>
            <a:r>
              <a:rPr lang="en-US" dirty="0"/>
              <a:t>j = k</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34</a:t>
            </a:fld>
            <a:endParaRPr lang="en-US"/>
          </a:p>
        </p:txBody>
      </p:sp>
      <p:sp>
        <p:nvSpPr>
          <p:cNvPr id="6" name="Rectangle 5"/>
          <p:cNvSpPr/>
          <p:nvPr/>
        </p:nvSpPr>
        <p:spPr>
          <a:xfrm>
            <a:off x="2286000" y="16002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429000" y="16002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791200" y="16002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572000" y="16002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261643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a:xfrm>
            <a:off x="685800" y="1447800"/>
            <a:ext cx="7772400" cy="4648200"/>
          </a:xfrm>
        </p:spPr>
        <p:txBody>
          <a:bodyPr/>
          <a:lstStyle/>
          <a:p>
            <a:pPr marL="0" indent="0">
              <a:buNone/>
            </a:pPr>
            <a:r>
              <a:rPr lang="en-US" dirty="0" err="1">
                <a:latin typeface="Courier New" charset="0"/>
                <a:ea typeface="Courier New" charset="0"/>
                <a:cs typeface="Courier New" charset="0"/>
              </a:rPr>
              <a:t>int</a:t>
            </a:r>
            <a:r>
              <a:rPr lang="en-US" dirty="0">
                <a:latin typeface="Courier New" charset="0"/>
                <a:ea typeface="Courier New" charset="0"/>
                <a:cs typeface="Courier New" charset="0"/>
              </a:rPr>
              <a:t> </a:t>
            </a:r>
            <a:r>
              <a:rPr lang="en-US" dirty="0" err="1">
                <a:latin typeface="Courier New" charset="0"/>
                <a:ea typeface="Courier New" charset="0"/>
                <a:cs typeface="Courier New" charset="0"/>
              </a:rPr>
              <a:t>i</a:t>
            </a:r>
            <a:r>
              <a:rPr lang="en-US" dirty="0">
                <a:latin typeface="Courier New" charset="0"/>
                <a:ea typeface="Courier New" charset="0"/>
                <a:cs typeface="Courier New" charset="0"/>
              </a:rPr>
              <a:t> = 0, j = 0;</a:t>
            </a:r>
          </a:p>
          <a:p>
            <a:pPr marL="0" indent="0">
              <a:buNone/>
            </a:pPr>
            <a:r>
              <a:rPr lang="en-US" dirty="0" err="1">
                <a:latin typeface="Courier New" charset="0"/>
                <a:ea typeface="Courier New" charset="0"/>
                <a:cs typeface="Courier New" charset="0"/>
              </a:rPr>
              <a:t>int</a:t>
            </a:r>
            <a:r>
              <a:rPr lang="en-US" dirty="0">
                <a:latin typeface="Courier New" charset="0"/>
                <a:ea typeface="Courier New" charset="0"/>
                <a:cs typeface="Courier New" charset="0"/>
              </a:rPr>
              <a:t> k = n;</a:t>
            </a:r>
          </a:p>
          <a:p>
            <a:pPr marL="0" indent="0">
              <a:buNone/>
            </a:pPr>
            <a:r>
              <a:rPr lang="en-US" dirty="0">
                <a:latin typeface="+mn-lt"/>
                <a:ea typeface="Courier New" charset="0"/>
                <a:cs typeface="Courier New" charset="0"/>
              </a:rPr>
              <a:t>{{ </a:t>
            </a:r>
            <a:r>
              <a:rPr lang="en-US" dirty="0" err="1">
                <a:latin typeface="+mn-lt"/>
                <a:ea typeface="Courier New" charset="0"/>
                <a:cs typeface="Courier New" charset="0"/>
              </a:rPr>
              <a:t>Inv</a:t>
            </a:r>
            <a:r>
              <a:rPr lang="en-US" dirty="0">
                <a:latin typeface="+mn-lt"/>
                <a:ea typeface="Courier New" charset="0"/>
                <a:cs typeface="Courier New" charset="0"/>
              </a:rPr>
              <a:t>: 0 &lt;= </a:t>
            </a:r>
            <a:r>
              <a:rPr lang="en-US" dirty="0" err="1">
                <a:latin typeface="+mn-lt"/>
                <a:ea typeface="Courier New" charset="0"/>
                <a:cs typeface="Courier New" charset="0"/>
              </a:rPr>
              <a:t>i</a:t>
            </a:r>
            <a:r>
              <a:rPr lang="en-US" dirty="0">
                <a:latin typeface="+mn-lt"/>
                <a:ea typeface="Courier New" charset="0"/>
                <a:cs typeface="Courier New" charset="0"/>
              </a:rPr>
              <a:t> &lt;= j &lt;= k &lt;= n and A[0], </a:t>
            </a:r>
            <a:r>
              <a:rPr lang="is-IS" dirty="0">
                <a:latin typeface="+mn-lt"/>
                <a:ea typeface="Courier New" charset="0"/>
                <a:cs typeface="Courier New" charset="0"/>
              </a:rPr>
              <a:t>…, A[i-1] are red and ... }}</a:t>
            </a:r>
            <a:endParaRPr lang="en-US" dirty="0">
              <a:latin typeface="+mn-lt"/>
              <a:ea typeface="Courier New" charset="0"/>
              <a:cs typeface="Courier New" charset="0"/>
            </a:endParaRPr>
          </a:p>
          <a:p>
            <a:pPr marL="0" indent="0">
              <a:spcBef>
                <a:spcPts val="0"/>
              </a:spcBef>
              <a:buNone/>
            </a:pPr>
            <a:r>
              <a:rPr lang="en-US" dirty="0">
                <a:latin typeface="Courier New" panose="02070309020205020404" pitchFamily="49" charset="0"/>
                <a:cs typeface="Courier New" panose="02070309020205020404" pitchFamily="49" charset="0"/>
              </a:rPr>
              <a:t>while (j != k) {</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35</a:t>
            </a:fld>
            <a:endParaRPr lang="en-US"/>
          </a:p>
        </p:txBody>
      </p:sp>
      <p:sp>
        <p:nvSpPr>
          <p:cNvPr id="6" name="TextBox 5"/>
          <p:cNvSpPr txBox="1"/>
          <p:nvPr/>
        </p:nvSpPr>
        <p:spPr>
          <a:xfrm>
            <a:off x="4610100" y="3935267"/>
            <a:ext cx="3164649" cy="707886"/>
          </a:xfrm>
          <a:prstGeom prst="rect">
            <a:avLst/>
          </a:prstGeom>
          <a:noFill/>
        </p:spPr>
        <p:txBody>
          <a:bodyPr wrap="none" rtlCol="0">
            <a:spAutoFit/>
          </a:bodyPr>
          <a:lstStyle/>
          <a:p>
            <a:r>
              <a:rPr lang="en-US" sz="2000" dirty="0">
                <a:latin typeface="+mn-lt"/>
              </a:rPr>
              <a:t>need to get </a:t>
            </a:r>
            <a:r>
              <a:rPr lang="en-US" sz="2000" dirty="0">
                <a:latin typeface="Courier New" charset="0"/>
                <a:ea typeface="Courier New" charset="0"/>
                <a:cs typeface="Courier New" charset="0"/>
              </a:rPr>
              <a:t>j</a:t>
            </a:r>
            <a:r>
              <a:rPr lang="en-US" sz="2000" dirty="0">
                <a:latin typeface="+mn-lt"/>
              </a:rPr>
              <a:t> closer to </a:t>
            </a:r>
            <a:r>
              <a:rPr lang="en-US" sz="2000" dirty="0">
                <a:latin typeface="Courier New" charset="0"/>
                <a:ea typeface="Courier New" charset="0"/>
                <a:cs typeface="Courier New" charset="0"/>
              </a:rPr>
              <a:t>k</a:t>
            </a:r>
            <a:r>
              <a:rPr lang="en-US" sz="2000" dirty="0">
                <a:latin typeface="+mn-lt"/>
              </a:rPr>
              <a:t>...</a:t>
            </a:r>
          </a:p>
          <a:p>
            <a:r>
              <a:rPr lang="en-US" sz="2000" dirty="0">
                <a:latin typeface="+mn-lt"/>
              </a:rPr>
              <a:t>let’s try increasing </a:t>
            </a:r>
            <a:r>
              <a:rPr lang="en-US" sz="2000" dirty="0">
                <a:latin typeface="Courier New" charset="0"/>
                <a:ea typeface="Courier New" charset="0"/>
                <a:cs typeface="Courier New" charset="0"/>
              </a:rPr>
              <a:t>j</a:t>
            </a:r>
            <a:r>
              <a:rPr lang="en-US" sz="2000" dirty="0">
                <a:latin typeface="+mn-lt"/>
              </a:rPr>
              <a:t> by 1</a:t>
            </a:r>
          </a:p>
        </p:txBody>
      </p:sp>
      <p:sp>
        <p:nvSpPr>
          <p:cNvPr id="8" name="Right Brace 7"/>
          <p:cNvSpPr/>
          <p:nvPr/>
        </p:nvSpPr>
        <p:spPr>
          <a:xfrm>
            <a:off x="4191000" y="3015822"/>
            <a:ext cx="246090" cy="2546777"/>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6246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p:txBody>
          <a:bodyPr/>
          <a:lstStyle/>
          <a:p>
            <a:pPr marL="0" indent="0">
              <a:buNone/>
            </a:pPr>
            <a:r>
              <a:rPr lang="en-US" dirty="0"/>
              <a:t>Three cases depending on the value of A[j]:</a:t>
            </a:r>
          </a:p>
          <a:p>
            <a:pPr marL="0" indent="0">
              <a:buNone/>
            </a:pPr>
            <a:endParaRPr lang="en-US" dirty="0"/>
          </a:p>
          <a:p>
            <a:pPr marL="0" indent="0">
              <a:buNone/>
            </a:pPr>
            <a:endParaRPr lang="en-US" dirty="0"/>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a:p>
            <a:pPr marL="0" indent="0">
              <a:buNone/>
            </a:pPr>
            <a:endParaRPr lang="en-US" dirty="0"/>
          </a:p>
          <a:p>
            <a:pPr marL="0" indent="0">
              <a:buNone/>
            </a:pPr>
            <a:r>
              <a:rPr lang="en-US" dirty="0"/>
              <a:t>A[j] is either red, white, or blue</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36</a:t>
            </a:fld>
            <a:endParaRPr lang="en-US"/>
          </a:p>
        </p:txBody>
      </p:sp>
      <p:sp>
        <p:nvSpPr>
          <p:cNvPr id="6" name="Rectangle 5"/>
          <p:cNvSpPr/>
          <p:nvPr/>
        </p:nvSpPr>
        <p:spPr>
          <a:xfrm>
            <a:off x="2324100" y="23622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467100" y="23622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829300" y="23622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610100" y="23622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28" name="Rectangle 27">
            <a:extLst>
              <a:ext uri="{FF2B5EF4-FFF2-40B4-BE49-F238E27FC236}">
                <a16:creationId xmlns:a16="http://schemas.microsoft.com/office/drawing/2014/main" id="{19A8C71D-F7CE-104A-990E-B9BDC107CB5E}"/>
              </a:ext>
            </a:extLst>
          </p:cNvPr>
          <p:cNvSpPr/>
          <p:nvPr/>
        </p:nvSpPr>
        <p:spPr>
          <a:xfrm>
            <a:off x="4610100" y="2362200"/>
            <a:ext cx="152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1320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p:txBody>
          <a:bodyPr/>
          <a:lstStyle/>
          <a:p>
            <a:pPr marL="0" indent="0">
              <a:buNone/>
            </a:pPr>
            <a:r>
              <a:rPr lang="en-US" dirty="0"/>
              <a:t>Three cases depending on the value of A[j]:</a:t>
            </a:r>
          </a:p>
          <a:p>
            <a:pPr marL="0" indent="0">
              <a:buNone/>
            </a:pPr>
            <a:endParaRPr lang="en-US" dirty="0"/>
          </a:p>
          <a:p>
            <a:pPr marL="0" indent="0">
              <a:buNone/>
            </a:pPr>
            <a:r>
              <a:rPr lang="en-US" dirty="0"/>
              <a:t>white</a:t>
            </a:r>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a:p>
            <a:pPr marL="0" indent="0">
              <a:buNone/>
            </a:pPr>
            <a:endParaRPr lang="en-US" sz="1200" dirty="0"/>
          </a:p>
          <a:p>
            <a:pPr marL="0" indent="0">
              <a:buNone/>
            </a:pPr>
            <a:r>
              <a:rPr lang="en-US" dirty="0"/>
              <a:t>red</a:t>
            </a:r>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a:p>
            <a:pPr marL="0" indent="0">
              <a:buNone/>
            </a:pPr>
            <a:endParaRPr lang="en-US" sz="1400" dirty="0"/>
          </a:p>
          <a:p>
            <a:pPr marL="0" indent="0">
              <a:buNone/>
            </a:pPr>
            <a:r>
              <a:rPr lang="en-US" dirty="0"/>
              <a:t>blue</a:t>
            </a:r>
          </a:p>
          <a:p>
            <a:pPr marL="0" indent="0">
              <a:buNone/>
            </a:pPr>
            <a:endParaRPr lang="en-US" sz="1000" dirty="0"/>
          </a:p>
          <a:p>
            <a:pPr marL="0" indent="0">
              <a:buNone/>
            </a:pPr>
            <a:r>
              <a:rPr lang="en-US" dirty="0"/>
              <a:t>	         0		</a:t>
            </a:r>
            <a:r>
              <a:rPr lang="en-US" dirty="0" err="1"/>
              <a:t>i</a:t>
            </a:r>
            <a:r>
              <a:rPr lang="en-US" dirty="0"/>
              <a:t>	   j	       k	          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37</a:t>
            </a:fld>
            <a:endParaRPr lang="en-US"/>
          </a:p>
        </p:txBody>
      </p:sp>
      <p:sp>
        <p:nvSpPr>
          <p:cNvPr id="6" name="Rectangle 5"/>
          <p:cNvSpPr/>
          <p:nvPr/>
        </p:nvSpPr>
        <p:spPr>
          <a:xfrm>
            <a:off x="2324100" y="23622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467100" y="23622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829300" y="23622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610100" y="23622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0" name="Rectangle 9"/>
          <p:cNvSpPr/>
          <p:nvPr/>
        </p:nvSpPr>
        <p:spPr>
          <a:xfrm>
            <a:off x="2328582" y="3897406"/>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1" name="Rectangle 10"/>
          <p:cNvSpPr/>
          <p:nvPr/>
        </p:nvSpPr>
        <p:spPr>
          <a:xfrm>
            <a:off x="3471582" y="3897406"/>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2" name="Rectangle 11"/>
          <p:cNvSpPr/>
          <p:nvPr/>
        </p:nvSpPr>
        <p:spPr>
          <a:xfrm>
            <a:off x="5833782" y="3897406"/>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3" name="Rectangle 12"/>
          <p:cNvSpPr/>
          <p:nvPr/>
        </p:nvSpPr>
        <p:spPr>
          <a:xfrm>
            <a:off x="4614582" y="3897406"/>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4" name="Rectangle 13"/>
          <p:cNvSpPr/>
          <p:nvPr/>
        </p:nvSpPr>
        <p:spPr>
          <a:xfrm>
            <a:off x="2324100" y="5432612"/>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5" name="Rectangle 14"/>
          <p:cNvSpPr/>
          <p:nvPr/>
        </p:nvSpPr>
        <p:spPr>
          <a:xfrm>
            <a:off x="3467100" y="5432612"/>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6" name="Rectangle 15"/>
          <p:cNvSpPr/>
          <p:nvPr/>
        </p:nvSpPr>
        <p:spPr>
          <a:xfrm>
            <a:off x="5829300" y="5432612"/>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7" name="Rectangle 16"/>
          <p:cNvSpPr/>
          <p:nvPr/>
        </p:nvSpPr>
        <p:spPr>
          <a:xfrm>
            <a:off x="4610100" y="5432612"/>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8" name="Rectangle 17"/>
          <p:cNvSpPr/>
          <p:nvPr/>
        </p:nvSpPr>
        <p:spPr>
          <a:xfrm>
            <a:off x="4610100" y="2362200"/>
            <a:ext cx="152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4614582" y="3897406"/>
            <a:ext cx="147918"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603376" y="5432612"/>
            <a:ext cx="159124"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p:nvPr/>
        </p:nvCxnSpPr>
        <p:spPr>
          <a:xfrm flipV="1">
            <a:off x="4724400" y="3657600"/>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505200" y="3657600"/>
            <a:ext cx="121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502959" y="3657600"/>
            <a:ext cx="0" cy="152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715435" y="5181600"/>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715437" y="5181600"/>
            <a:ext cx="1024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739653" y="5181600"/>
            <a:ext cx="0" cy="152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47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Dutch National Flag Code</a:t>
            </a:r>
          </a:p>
        </p:txBody>
      </p:sp>
      <p:sp>
        <p:nvSpPr>
          <p:cNvPr id="3" name="Content Placeholder 2"/>
          <p:cNvSpPr>
            <a:spLocks noGrp="1"/>
          </p:cNvSpPr>
          <p:nvPr>
            <p:ph idx="1"/>
          </p:nvPr>
        </p:nvSpPr>
        <p:spPr>
          <a:xfrm>
            <a:off x="685800" y="1447800"/>
            <a:ext cx="7772400" cy="4648200"/>
          </a:xfrm>
        </p:spPr>
        <p:txBody>
          <a:bodyPr/>
          <a:lstStyle/>
          <a:p>
            <a:pPr marL="0" indent="0">
              <a:buNone/>
            </a:pPr>
            <a:r>
              <a:rPr lang="en-US" dirty="0" err="1">
                <a:latin typeface="Courier New" charset="0"/>
                <a:ea typeface="Courier New" charset="0"/>
                <a:cs typeface="Courier New" charset="0"/>
              </a:rPr>
              <a:t>int</a:t>
            </a:r>
            <a:r>
              <a:rPr lang="en-US" dirty="0">
                <a:latin typeface="Courier New" charset="0"/>
                <a:ea typeface="Courier New" charset="0"/>
                <a:cs typeface="Courier New" charset="0"/>
              </a:rPr>
              <a:t> </a:t>
            </a:r>
            <a:r>
              <a:rPr lang="en-US" dirty="0" err="1">
                <a:latin typeface="Courier New" charset="0"/>
                <a:ea typeface="Courier New" charset="0"/>
                <a:cs typeface="Courier New" charset="0"/>
              </a:rPr>
              <a:t>i</a:t>
            </a:r>
            <a:r>
              <a:rPr lang="en-US" dirty="0">
                <a:latin typeface="Courier New" charset="0"/>
                <a:ea typeface="Courier New" charset="0"/>
                <a:cs typeface="Courier New" charset="0"/>
              </a:rPr>
              <a:t> = 0, j = 0;</a:t>
            </a:r>
          </a:p>
          <a:p>
            <a:pPr marL="0" indent="0">
              <a:buNone/>
            </a:pPr>
            <a:r>
              <a:rPr lang="en-US" dirty="0" err="1">
                <a:latin typeface="Courier New" charset="0"/>
                <a:ea typeface="Courier New" charset="0"/>
                <a:cs typeface="Courier New" charset="0"/>
              </a:rPr>
              <a:t>int</a:t>
            </a:r>
            <a:r>
              <a:rPr lang="en-US" dirty="0">
                <a:latin typeface="Courier New" charset="0"/>
                <a:ea typeface="Courier New" charset="0"/>
                <a:cs typeface="Courier New" charset="0"/>
              </a:rPr>
              <a:t> k = n;</a:t>
            </a:r>
          </a:p>
          <a:p>
            <a:pPr marL="0" indent="0">
              <a:buNone/>
            </a:pPr>
            <a:r>
              <a:rPr lang="en-US" dirty="0">
                <a:latin typeface="+mn-lt"/>
                <a:ea typeface="Courier New" charset="0"/>
                <a:cs typeface="Courier New" charset="0"/>
              </a:rPr>
              <a:t>{{ </a:t>
            </a:r>
            <a:r>
              <a:rPr lang="en-US" dirty="0" err="1">
                <a:latin typeface="+mn-lt"/>
                <a:ea typeface="Courier New" charset="0"/>
                <a:cs typeface="Courier New" charset="0"/>
              </a:rPr>
              <a:t>Inv</a:t>
            </a:r>
            <a:r>
              <a:rPr lang="en-US" dirty="0">
                <a:latin typeface="+mn-lt"/>
                <a:ea typeface="Courier New" charset="0"/>
                <a:cs typeface="Courier New" charset="0"/>
              </a:rPr>
              <a:t>: 0 &lt;= </a:t>
            </a:r>
            <a:r>
              <a:rPr lang="en-US" dirty="0" err="1">
                <a:latin typeface="+mn-lt"/>
                <a:ea typeface="Courier New" charset="0"/>
                <a:cs typeface="Courier New" charset="0"/>
              </a:rPr>
              <a:t>i</a:t>
            </a:r>
            <a:r>
              <a:rPr lang="en-US" dirty="0">
                <a:latin typeface="+mn-lt"/>
                <a:ea typeface="Courier New" charset="0"/>
                <a:cs typeface="Courier New" charset="0"/>
              </a:rPr>
              <a:t> &lt;= j &lt;= k &lt;= n and A[0], </a:t>
            </a:r>
            <a:r>
              <a:rPr lang="is-IS" dirty="0">
                <a:latin typeface="+mn-lt"/>
                <a:ea typeface="Courier New" charset="0"/>
                <a:cs typeface="Courier New" charset="0"/>
              </a:rPr>
              <a:t>…, A[i-1] are red and ... }}</a:t>
            </a:r>
            <a:endParaRPr lang="en-US" dirty="0">
              <a:latin typeface="+mn-lt"/>
              <a:ea typeface="Courier New" charset="0"/>
              <a:cs typeface="Courier New" charset="0"/>
            </a:endParaRPr>
          </a:p>
          <a:p>
            <a:pPr marL="0" indent="0">
              <a:spcBef>
                <a:spcPts val="0"/>
              </a:spcBef>
              <a:buNone/>
            </a:pPr>
            <a:r>
              <a:rPr lang="en-US" dirty="0">
                <a:latin typeface="Courier New" panose="02070309020205020404" pitchFamily="49" charset="0"/>
                <a:cs typeface="Courier New" panose="02070309020205020404" pitchFamily="49" charset="0"/>
              </a:rPr>
              <a:t>while (j != k) {</a:t>
            </a:r>
          </a:p>
          <a:p>
            <a:pPr marL="0" indent="0">
              <a:spcBef>
                <a:spcPts val="0"/>
              </a:spcBef>
              <a:buNone/>
            </a:pPr>
            <a:r>
              <a:rPr lang="en-US" dirty="0">
                <a:latin typeface="Courier New" panose="02070309020205020404" pitchFamily="49" charset="0"/>
                <a:cs typeface="Courier New" panose="02070309020205020404" pitchFamily="49" charset="0"/>
              </a:rPr>
              <a:t>  if (A[j] is white) {</a:t>
            </a:r>
          </a:p>
          <a:p>
            <a:pPr marL="0" indent="0">
              <a:spcBef>
                <a:spcPts val="0"/>
              </a:spcBef>
              <a:buNone/>
            </a:pPr>
            <a:r>
              <a:rPr lang="en-US" dirty="0">
                <a:latin typeface="Courier New" panose="02070309020205020404" pitchFamily="49" charset="0"/>
                <a:cs typeface="Courier New" panose="02070309020205020404" pitchFamily="49" charset="0"/>
              </a:rPr>
              <a:t>     j = j+1;</a:t>
            </a:r>
          </a:p>
          <a:p>
            <a:pPr marL="0" indent="0">
              <a:spcBef>
                <a:spcPts val="0"/>
              </a:spcBef>
              <a:buNone/>
            </a:pPr>
            <a:r>
              <a:rPr lang="en-US" dirty="0">
                <a:latin typeface="Courier New" panose="02070309020205020404" pitchFamily="49" charset="0"/>
                <a:cs typeface="Courier New" panose="02070309020205020404" pitchFamily="49" charset="0"/>
              </a:rPr>
              <a:t>  } else if (A[j] is blue) {</a:t>
            </a:r>
          </a:p>
          <a:p>
            <a:pPr marL="0" indent="0">
              <a:spcBef>
                <a:spcPts val="0"/>
              </a:spcBef>
              <a:buNone/>
            </a:pPr>
            <a:r>
              <a:rPr lang="en-US" dirty="0">
                <a:latin typeface="Courier New" panose="02070309020205020404" pitchFamily="49" charset="0"/>
                <a:cs typeface="Courier New" panose="02070309020205020404" pitchFamily="49" charset="0"/>
              </a:rPr>
              <a:t>     swap A[j], A[k-1];</a:t>
            </a:r>
          </a:p>
          <a:p>
            <a:pPr marL="0" indent="0">
              <a:spcBef>
                <a:spcPts val="0"/>
              </a:spcBef>
              <a:buNone/>
            </a:pPr>
            <a:r>
              <a:rPr lang="en-US" dirty="0">
                <a:latin typeface="Courier New" panose="02070309020205020404" pitchFamily="49" charset="0"/>
                <a:cs typeface="Courier New" panose="02070309020205020404" pitchFamily="49" charset="0"/>
              </a:rPr>
              <a:t>     k = k - 1;</a:t>
            </a:r>
          </a:p>
          <a:p>
            <a:pPr marL="0" indent="0">
              <a:spcBef>
                <a:spcPts val="0"/>
              </a:spcBef>
              <a:buNone/>
            </a:pPr>
            <a:r>
              <a:rPr lang="en-US" dirty="0">
                <a:latin typeface="Courier New" panose="02070309020205020404" pitchFamily="49" charset="0"/>
                <a:cs typeface="Courier New" panose="02070309020205020404" pitchFamily="49" charset="0"/>
              </a:rPr>
              <a:t>  } else { // A[j] is red</a:t>
            </a:r>
          </a:p>
          <a:p>
            <a:pPr marL="0" indent="0">
              <a:spcBef>
                <a:spcPts val="0"/>
              </a:spcBef>
              <a:buNone/>
            </a:pPr>
            <a:r>
              <a:rPr lang="en-US" dirty="0">
                <a:latin typeface="Courier New" panose="02070309020205020404" pitchFamily="49" charset="0"/>
                <a:cs typeface="Courier New" panose="02070309020205020404" pitchFamily="49" charset="0"/>
              </a:rPr>
              <a:t>     swap A[</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A[j];</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+ 1;</a:t>
            </a:r>
          </a:p>
          <a:p>
            <a:pPr marL="0" indent="0">
              <a:spcBef>
                <a:spcPts val="0"/>
              </a:spcBef>
              <a:buNone/>
            </a:pPr>
            <a:r>
              <a:rPr lang="en-US" dirty="0">
                <a:latin typeface="Courier New" panose="02070309020205020404" pitchFamily="49" charset="0"/>
                <a:cs typeface="Courier New" panose="02070309020205020404" pitchFamily="49" charset="0"/>
              </a:rPr>
              <a:t>     j = j + 1;</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38</a:t>
            </a:fld>
            <a:endParaRPr lang="en-US"/>
          </a:p>
        </p:txBody>
      </p:sp>
    </p:spTree>
    <p:extLst>
      <p:ext uri="{BB962C8B-B14F-4D97-AF65-F5344CB8AC3E}">
        <p14:creationId xmlns:p14="http://schemas.microsoft.com/office/powerpoint/2010/main" val="297749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143000"/>
          </a:xfrm>
        </p:spPr>
        <p:txBody>
          <a:bodyPr/>
          <a:lstStyle/>
          <a:p>
            <a:pPr algn="ctr"/>
            <a:r>
              <a:rPr lang="en-US" dirty="0"/>
              <a:t>Binary Search</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39</a:t>
            </a:fld>
            <a:endParaRPr lang="en-US"/>
          </a:p>
        </p:txBody>
      </p:sp>
    </p:spTree>
    <p:extLst>
      <p:ext uri="{BB962C8B-B14F-4D97-AF65-F5344CB8AC3E}">
        <p14:creationId xmlns:p14="http://schemas.microsoft.com/office/powerpoint/2010/main" val="3151617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Invariant ➜ Code</a:t>
            </a:r>
          </a:p>
        </p:txBody>
      </p:sp>
      <p:sp>
        <p:nvSpPr>
          <p:cNvPr id="3" name="Content Placeholder 2"/>
          <p:cNvSpPr>
            <a:spLocks noGrp="1"/>
          </p:cNvSpPr>
          <p:nvPr>
            <p:ph idx="1"/>
          </p:nvPr>
        </p:nvSpPr>
        <p:spPr>
          <a:xfrm>
            <a:off x="685800" y="1600200"/>
            <a:ext cx="7620000" cy="4495800"/>
          </a:xfrm>
        </p:spPr>
        <p:txBody>
          <a:bodyPr/>
          <a:lstStyle/>
          <a:p>
            <a:pPr marL="0" indent="0">
              <a:buNone/>
            </a:pPr>
            <a:r>
              <a:rPr lang="en-US" sz="2200" dirty="0"/>
              <a:t>In fact, can usually deduce the code from the invariant:</a:t>
            </a:r>
          </a:p>
          <a:p>
            <a:pPr marL="0" indent="0">
              <a:buNone/>
            </a:pPr>
            <a:endParaRPr lang="en-US" sz="800" dirty="0"/>
          </a:p>
          <a:p>
            <a:r>
              <a:rPr lang="en-US" dirty="0"/>
              <a:t>When does loop invariant satisfy the postcondition?</a:t>
            </a:r>
          </a:p>
          <a:p>
            <a:pPr lvl="1"/>
            <a:r>
              <a:rPr lang="en-US" dirty="0"/>
              <a:t>gives you the termination condition</a:t>
            </a:r>
          </a:p>
          <a:p>
            <a:endParaRPr lang="en-US" sz="800" dirty="0"/>
          </a:p>
          <a:p>
            <a:r>
              <a:rPr lang="en-US" dirty="0"/>
              <a:t>What is the easiest way to satisfy the loop invariant?</a:t>
            </a:r>
          </a:p>
          <a:p>
            <a:pPr lvl="1"/>
            <a:r>
              <a:rPr lang="en-US" dirty="0"/>
              <a:t>gives you the initialization code</a:t>
            </a:r>
          </a:p>
          <a:p>
            <a:pPr lvl="1"/>
            <a:endParaRPr lang="en-US" sz="800" dirty="0"/>
          </a:p>
          <a:p>
            <a:r>
              <a:rPr lang="en-US" dirty="0"/>
              <a:t>How does the invariant change as you make progress?</a:t>
            </a:r>
          </a:p>
          <a:p>
            <a:pPr lvl="1"/>
            <a:r>
              <a:rPr lang="en-US" dirty="0"/>
              <a:t>gives you the rest of the loop body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6" name="Oval 5"/>
          <p:cNvSpPr/>
          <p:nvPr/>
        </p:nvSpPr>
        <p:spPr>
          <a:xfrm>
            <a:off x="2667000" y="4838700"/>
            <a:ext cx="4047310" cy="1524000"/>
          </a:xfrm>
          <a:prstGeom prst="ellipse">
            <a:avLst/>
          </a:prstGeom>
          <a:solidFill>
            <a:srgbClr val="FFFAAE"/>
          </a:solidFill>
          <a:ln w="38100">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926123" y="5219700"/>
            <a:ext cx="802341" cy="829620"/>
          </a:xfrm>
          <a:prstGeom prst="ellipse">
            <a:avLst/>
          </a:prstGeom>
          <a:solidFill>
            <a:schemeClr val="accent5">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677586" y="5219700"/>
            <a:ext cx="785103" cy="829620"/>
          </a:xfrm>
          <a:prstGeom prst="ellipse">
            <a:avLst/>
          </a:prstGeom>
          <a:solidFill>
            <a:schemeClr val="accent6">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85631" y="5403677"/>
            <a:ext cx="369012"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Q</a:t>
            </a:r>
            <a:endParaRPr lang="en-US" dirty="0"/>
          </a:p>
        </p:txBody>
      </p:sp>
      <p:sp>
        <p:nvSpPr>
          <p:cNvPr id="10" name="Rectangle 9"/>
          <p:cNvSpPr/>
          <p:nvPr/>
        </p:nvSpPr>
        <p:spPr>
          <a:xfrm>
            <a:off x="4529986" y="5369867"/>
            <a:ext cx="369012" cy="461665"/>
          </a:xfrm>
          <a:prstGeom prst="rect">
            <a:avLst/>
          </a:prstGeom>
        </p:spPr>
        <p:txBody>
          <a:bodyPr wrap="none">
            <a:spAutoFit/>
          </a:bodyPr>
          <a:lstStyle/>
          <a:p>
            <a:r>
              <a:rPr lang="en-US" b="1" dirty="0">
                <a:solidFill>
                  <a:srgbClr val="443B80"/>
                </a:solidFill>
                <a:latin typeface="Courier" charset="0"/>
                <a:ea typeface="Courier" charset="0"/>
                <a:cs typeface="Courier" charset="0"/>
              </a:rPr>
              <a:t>I</a:t>
            </a:r>
            <a:endParaRPr lang="en-US" dirty="0"/>
          </a:p>
        </p:txBody>
      </p:sp>
      <p:sp>
        <p:nvSpPr>
          <p:cNvPr id="11" name="Rectangle 10"/>
          <p:cNvSpPr/>
          <p:nvPr/>
        </p:nvSpPr>
        <p:spPr>
          <a:xfrm>
            <a:off x="3050614" y="5403677"/>
            <a:ext cx="553357" cy="461665"/>
          </a:xfrm>
          <a:prstGeom prst="rect">
            <a:avLst/>
          </a:prstGeom>
        </p:spPr>
        <p:txBody>
          <a:bodyPr wrap="none">
            <a:spAutoFit/>
          </a:bodyPr>
          <a:lstStyle/>
          <a:p>
            <a:r>
              <a:rPr lang="en-US" b="1" dirty="0">
                <a:solidFill>
                  <a:schemeClr val="accent1">
                    <a:lumMod val="50000"/>
                  </a:schemeClr>
                </a:solidFill>
                <a:latin typeface="Courier" charset="0"/>
                <a:ea typeface="Courier" charset="0"/>
                <a:cs typeface="Courier" charset="0"/>
              </a:rPr>
              <a:t>P1</a:t>
            </a:r>
            <a:endParaRPr lang="en-US" dirty="0">
              <a:solidFill>
                <a:schemeClr val="accent1">
                  <a:lumMod val="50000"/>
                </a:schemeClr>
              </a:solidFill>
            </a:endParaRPr>
          </a:p>
        </p:txBody>
      </p:sp>
      <p:cxnSp>
        <p:nvCxnSpPr>
          <p:cNvPr id="16" name="Straight Arrow Connector 15"/>
          <p:cNvCxnSpPr>
            <a:endCxn id="7" idx="2"/>
          </p:cNvCxnSpPr>
          <p:nvPr/>
        </p:nvCxnSpPr>
        <p:spPr>
          <a:xfrm>
            <a:off x="2164772" y="5632748"/>
            <a:ext cx="761351" cy="176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345194" y="5219700"/>
            <a:ext cx="802341" cy="829620"/>
          </a:xfrm>
          <a:prstGeom prst="ellipse">
            <a:avLst/>
          </a:prstGeom>
          <a:solidFill>
            <a:schemeClr val="accent5">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570477" y="5403677"/>
            <a:ext cx="369012" cy="461665"/>
          </a:xfrm>
          <a:prstGeom prst="rect">
            <a:avLst/>
          </a:prstGeom>
        </p:spPr>
        <p:txBody>
          <a:bodyPr wrap="none">
            <a:spAutoFit/>
          </a:bodyPr>
          <a:lstStyle/>
          <a:p>
            <a:r>
              <a:rPr lang="en-US" b="1" dirty="0">
                <a:solidFill>
                  <a:schemeClr val="accent1">
                    <a:lumMod val="50000"/>
                  </a:schemeClr>
                </a:solidFill>
                <a:latin typeface="Courier" charset="0"/>
                <a:ea typeface="Courier" charset="0"/>
                <a:cs typeface="Courier" charset="0"/>
              </a:rPr>
              <a:t>P</a:t>
            </a:r>
            <a:endParaRPr lang="en-US" dirty="0">
              <a:solidFill>
                <a:schemeClr val="accent1">
                  <a:lumMod val="50000"/>
                </a:schemeClr>
              </a:solidFill>
            </a:endParaRPr>
          </a:p>
        </p:txBody>
      </p:sp>
    </p:spTree>
    <p:extLst>
      <p:ext uri="{BB962C8B-B14F-4D97-AF65-F5344CB8AC3E}">
        <p14:creationId xmlns:p14="http://schemas.microsoft.com/office/powerpoint/2010/main" val="14944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Binary Search</a:t>
            </a:r>
          </a:p>
        </p:txBody>
      </p:sp>
      <p:sp>
        <p:nvSpPr>
          <p:cNvPr id="3" name="Content Placeholder 2"/>
          <p:cNvSpPr>
            <a:spLocks noGrp="1"/>
          </p:cNvSpPr>
          <p:nvPr>
            <p:ph idx="1"/>
          </p:nvPr>
        </p:nvSpPr>
        <p:spPr/>
        <p:txBody>
          <a:bodyPr/>
          <a:lstStyle/>
          <a:p>
            <a:pPr marL="0" indent="0">
              <a:buNone/>
            </a:pPr>
            <a:r>
              <a:rPr lang="is-IS" b="1" dirty="0">
                <a:latin typeface="+mn-lt"/>
                <a:ea typeface="Courier New" charset="0"/>
                <a:cs typeface="Courier New" charset="0"/>
              </a:rPr>
              <a:t>Problem</a:t>
            </a:r>
            <a:r>
              <a:rPr lang="is-IS" dirty="0">
                <a:latin typeface="+mn-lt"/>
                <a:ea typeface="Courier New" charset="0"/>
                <a:cs typeface="Courier New" charset="0"/>
              </a:rPr>
              <a:t>: Given a sorted array A and a number x, find index of x (or where it would be inserted) in A.</a:t>
            </a:r>
          </a:p>
          <a:p>
            <a:pPr marL="0" indent="0">
              <a:buNone/>
            </a:pPr>
            <a:endParaRPr lang="is-IS" dirty="0">
              <a:latin typeface="+mn-lt"/>
              <a:ea typeface="Courier New" charset="0"/>
              <a:cs typeface="Courier New" charset="0"/>
            </a:endParaRPr>
          </a:p>
          <a:p>
            <a:pPr marL="0" indent="0">
              <a:buNone/>
            </a:pPr>
            <a:r>
              <a:rPr lang="is-IS" b="1" dirty="0">
                <a:latin typeface="+mn-lt"/>
                <a:ea typeface="Courier New" charset="0"/>
                <a:cs typeface="Courier New" charset="0"/>
              </a:rPr>
              <a:t>Idea</a:t>
            </a:r>
            <a:r>
              <a:rPr lang="is-IS" dirty="0">
                <a:latin typeface="+mn-lt"/>
                <a:ea typeface="Courier New" charset="0"/>
                <a:cs typeface="Courier New" charset="0"/>
              </a:rPr>
              <a:t>: Look at A[n/2] to figure out if x is in A[0], A[1], ..., A[n/2] or in A[n/2+1], ..., A[n-1]. </a:t>
            </a:r>
            <a:r>
              <a:rPr lang="is-IS" dirty="0">
                <a:ea typeface="Courier New" charset="0"/>
                <a:cs typeface="Courier New" charset="0"/>
              </a:rPr>
              <a:t>Narrow the search for x on each iteration.</a:t>
            </a:r>
          </a:p>
          <a:p>
            <a:pPr marL="0" indent="0">
              <a:buNone/>
            </a:pPr>
            <a:endParaRPr lang="is-IS" dirty="0">
              <a:latin typeface="+mn-lt"/>
              <a:ea typeface="Courier New" charset="0"/>
              <a:cs typeface="Courier New" charset="0"/>
            </a:endParaRPr>
          </a:p>
          <a:p>
            <a:pPr marL="0" indent="0">
              <a:buNone/>
            </a:pPr>
            <a:r>
              <a:rPr lang="is-IS" sz="1600" dirty="0">
                <a:latin typeface="+mn-lt"/>
                <a:ea typeface="Courier New" charset="0"/>
                <a:cs typeface="Courier New" charset="0"/>
              </a:rPr>
              <a:t>(This is an algorithm where you probably still need to go line-by-line even as you get faster at reasoning...)</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40</a:t>
            </a:fld>
            <a:endParaRPr lang="en-US"/>
          </a:p>
        </p:txBody>
      </p:sp>
    </p:spTree>
    <p:extLst>
      <p:ext uri="{BB962C8B-B14F-4D97-AF65-F5344CB8AC3E}">
        <p14:creationId xmlns:p14="http://schemas.microsoft.com/office/powerpoint/2010/main" val="3309041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Binary Search</a:t>
            </a:r>
          </a:p>
        </p:txBody>
      </p:sp>
      <p:sp>
        <p:nvSpPr>
          <p:cNvPr id="3" name="Content Placeholder 2"/>
          <p:cNvSpPr>
            <a:spLocks noGrp="1"/>
          </p:cNvSpPr>
          <p:nvPr>
            <p:ph idx="1"/>
          </p:nvPr>
        </p:nvSpPr>
        <p:spPr/>
        <p:txBody>
          <a:bodyPr/>
          <a:lstStyle/>
          <a:p>
            <a:pPr marL="0" indent="0">
              <a:buNone/>
            </a:pPr>
            <a:r>
              <a:rPr lang="is-IS" b="1" dirty="0">
                <a:latin typeface="+mn-lt"/>
                <a:ea typeface="Courier New" charset="0"/>
                <a:cs typeface="Courier New" charset="0"/>
              </a:rPr>
              <a:t>Problem</a:t>
            </a:r>
            <a:r>
              <a:rPr lang="is-IS" dirty="0">
                <a:latin typeface="+mn-lt"/>
                <a:ea typeface="Courier New" charset="0"/>
                <a:cs typeface="Courier New" charset="0"/>
              </a:rPr>
              <a:t>: Given a sorted array A and a number x, find index of x (or where it would be inserted) in A.</a:t>
            </a:r>
          </a:p>
          <a:p>
            <a:pPr marL="0" indent="0">
              <a:buNone/>
            </a:pPr>
            <a:endParaRPr lang="is-IS" dirty="0">
              <a:latin typeface="+mn-lt"/>
              <a:ea typeface="Courier New" charset="0"/>
              <a:cs typeface="Courier New" charset="0"/>
            </a:endParaRPr>
          </a:p>
          <a:p>
            <a:pPr marL="0" indent="0">
              <a:buNone/>
            </a:pPr>
            <a:r>
              <a:rPr lang="is-IS" b="1" dirty="0">
                <a:latin typeface="+mn-lt"/>
                <a:ea typeface="Courier New" charset="0"/>
                <a:cs typeface="Courier New" charset="0"/>
              </a:rPr>
              <a:t>Idea</a:t>
            </a:r>
            <a:r>
              <a:rPr lang="is-IS" dirty="0">
                <a:latin typeface="+mn-lt"/>
                <a:ea typeface="Courier New" charset="0"/>
                <a:cs typeface="Courier New" charset="0"/>
              </a:rPr>
              <a:t>: Look at A[n/2] to figure out if x is in A[0], A[1], ..., A[n/2] or in A[n/2+1], ..., A[n-1]. Narrow the search for x on each iteration.</a:t>
            </a:r>
          </a:p>
          <a:p>
            <a:pPr marL="0" indent="0">
              <a:buNone/>
            </a:pPr>
            <a:endParaRPr lang="is-IS" dirty="0">
              <a:latin typeface="+mn-lt"/>
              <a:ea typeface="Courier New" charset="0"/>
              <a:cs typeface="Courier New" charset="0"/>
            </a:endParaRPr>
          </a:p>
          <a:p>
            <a:pPr marL="0" indent="0">
              <a:buNone/>
            </a:pPr>
            <a:endParaRPr lang="is-IS" sz="2400" dirty="0">
              <a:latin typeface="+mn-lt"/>
              <a:ea typeface="Courier New" charset="0"/>
              <a:cs typeface="Courier New" charset="0"/>
            </a:endParaRPr>
          </a:p>
          <a:p>
            <a:pPr marL="0" indent="0">
              <a:buNone/>
            </a:pPr>
            <a:r>
              <a:rPr lang="is-IS" dirty="0">
                <a:latin typeface="+mn-lt"/>
                <a:ea typeface="Courier New" charset="0"/>
                <a:cs typeface="Courier New" charset="0"/>
              </a:rPr>
              <a:t>                                i                   j            n</a:t>
            </a:r>
          </a:p>
          <a:p>
            <a:pPr marL="0" indent="0">
              <a:buNone/>
            </a:pPr>
            <a:endParaRPr lang="is-IS" dirty="0">
              <a:latin typeface="+mn-lt"/>
              <a:ea typeface="Courier New" charset="0"/>
              <a:cs typeface="Courier New" charset="0"/>
            </a:endParaRPr>
          </a:p>
          <a:p>
            <a:pPr marL="0" indent="0">
              <a:buNone/>
            </a:pPr>
            <a:r>
              <a:rPr lang="is-IS" dirty="0">
                <a:latin typeface="+mn-lt"/>
                <a:ea typeface="Courier New" charset="0"/>
                <a:cs typeface="Courier New" charset="0"/>
              </a:rPr>
              <a:t>Loop Invariant: A[0], ..., A[i-1] &lt;= x &lt; A[j], ..., A[n-1]</a:t>
            </a:r>
          </a:p>
          <a:p>
            <a:r>
              <a:rPr lang="is-IS" dirty="0">
                <a:latin typeface="+mn-lt"/>
                <a:ea typeface="Courier New" charset="0"/>
                <a:cs typeface="Courier New" charset="0"/>
              </a:rPr>
              <a:t>A[i], ..., A[j-1] is the part where we don’t know relation to x</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41</a:t>
            </a:fld>
            <a:endParaRPr lang="en-US"/>
          </a:p>
        </p:txBody>
      </p:sp>
      <p:sp>
        <p:nvSpPr>
          <p:cNvPr id="9" name="Rectangle 8"/>
          <p:cNvSpPr/>
          <p:nvPr/>
        </p:nvSpPr>
        <p:spPr>
          <a:xfrm>
            <a:off x="2209800" y="3733800"/>
            <a:ext cx="762000" cy="381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343400" y="3733800"/>
            <a:ext cx="914400" cy="381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973280" y="3733800"/>
            <a:ext cx="137012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8049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Code</a:t>
            </a:r>
          </a:p>
        </p:txBody>
      </p:sp>
      <p:sp>
        <p:nvSpPr>
          <p:cNvPr id="3" name="Content Placeholder 2"/>
          <p:cNvSpPr>
            <a:spLocks noGrp="1"/>
          </p:cNvSpPr>
          <p:nvPr>
            <p:ph idx="1"/>
          </p:nvPr>
        </p:nvSpPr>
        <p:spPr/>
        <p:txBody>
          <a:bodyPr/>
          <a:lstStyle/>
          <a:p>
            <a:pPr marL="0" indent="0">
              <a:buNone/>
            </a:pPr>
            <a:endParaRPr lang="is-IS" sz="2400" dirty="0">
              <a:latin typeface="+mn-lt"/>
              <a:ea typeface="Courier New" charset="0"/>
              <a:cs typeface="Courier New" charset="0"/>
            </a:endParaRPr>
          </a:p>
          <a:p>
            <a:pPr marL="0" indent="0">
              <a:buNone/>
            </a:pPr>
            <a:r>
              <a:rPr lang="is-IS" dirty="0">
                <a:latin typeface="+mn-lt"/>
                <a:ea typeface="Courier New" charset="0"/>
                <a:cs typeface="Courier New" charset="0"/>
              </a:rPr>
              <a:t>                                i                   j            n</a:t>
            </a:r>
          </a:p>
          <a:p>
            <a:pPr marL="0" indent="0">
              <a:buNone/>
            </a:pPr>
            <a:endParaRPr lang="is-IS" dirty="0">
              <a:latin typeface="+mn-lt"/>
              <a:ea typeface="Courier New" charset="0"/>
              <a:cs typeface="Courier New" charset="0"/>
            </a:endParaRPr>
          </a:p>
          <a:p>
            <a:pPr marL="0" indent="0">
              <a:buNone/>
            </a:pPr>
            <a:r>
              <a:rPr lang="is-IS" dirty="0">
                <a:latin typeface="+mn-lt"/>
                <a:ea typeface="Courier New" charset="0"/>
                <a:cs typeface="Courier New" charset="0"/>
              </a:rPr>
              <a:t>Initialization?</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42</a:t>
            </a:fld>
            <a:endParaRPr lang="en-US"/>
          </a:p>
        </p:txBody>
      </p:sp>
      <p:sp>
        <p:nvSpPr>
          <p:cNvPr id="9" name="Rectangle 8"/>
          <p:cNvSpPr/>
          <p:nvPr/>
        </p:nvSpPr>
        <p:spPr>
          <a:xfrm>
            <a:off x="2208320" y="1605379"/>
            <a:ext cx="762000" cy="381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341920" y="1605379"/>
            <a:ext cx="914400" cy="381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971800" y="1605379"/>
            <a:ext cx="137012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39883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Code</a:t>
            </a:r>
          </a:p>
        </p:txBody>
      </p:sp>
      <p:sp>
        <p:nvSpPr>
          <p:cNvPr id="3" name="Content Placeholder 2"/>
          <p:cNvSpPr>
            <a:spLocks noGrp="1"/>
          </p:cNvSpPr>
          <p:nvPr>
            <p:ph idx="1"/>
          </p:nvPr>
        </p:nvSpPr>
        <p:spPr/>
        <p:txBody>
          <a:bodyPr/>
          <a:lstStyle/>
          <a:p>
            <a:pPr marL="0" indent="0">
              <a:buNone/>
            </a:pPr>
            <a:endParaRPr lang="is-IS" sz="2400" dirty="0">
              <a:latin typeface="+mn-lt"/>
              <a:ea typeface="Courier New" charset="0"/>
              <a:cs typeface="Courier New" charset="0"/>
            </a:endParaRPr>
          </a:p>
          <a:p>
            <a:pPr marL="0" indent="0">
              <a:buNone/>
            </a:pPr>
            <a:r>
              <a:rPr lang="is-IS" dirty="0">
                <a:latin typeface="+mn-lt"/>
                <a:ea typeface="Courier New" charset="0"/>
                <a:cs typeface="Courier New" charset="0"/>
              </a:rPr>
              <a:t>                                i                   j            n</a:t>
            </a:r>
          </a:p>
          <a:p>
            <a:pPr marL="0" indent="0">
              <a:buNone/>
            </a:pPr>
            <a:endParaRPr lang="is-IS" dirty="0">
              <a:latin typeface="+mn-lt"/>
              <a:ea typeface="Courier New" charset="0"/>
              <a:cs typeface="Courier New" charset="0"/>
            </a:endParaRPr>
          </a:p>
          <a:p>
            <a:pPr marL="0" indent="0">
              <a:buNone/>
            </a:pPr>
            <a:r>
              <a:rPr lang="is-IS" dirty="0">
                <a:latin typeface="+mn-lt"/>
                <a:ea typeface="Courier New" charset="0"/>
                <a:cs typeface="Courier New" charset="0"/>
              </a:rPr>
              <a:t>Initialization:</a:t>
            </a:r>
          </a:p>
          <a:p>
            <a:r>
              <a:rPr lang="is-IS" dirty="0">
                <a:latin typeface="+mn-lt"/>
                <a:ea typeface="Courier New" charset="0"/>
                <a:cs typeface="Courier New" charset="0"/>
              </a:rPr>
              <a:t>i = 0 and j = n</a:t>
            </a:r>
          </a:p>
          <a:p>
            <a:r>
              <a:rPr lang="is-IS" dirty="0">
                <a:latin typeface="+mn-lt"/>
                <a:ea typeface="Courier New" charset="0"/>
                <a:cs typeface="Courier New" charset="0"/>
              </a:rPr>
              <a:t>white region is the whole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43</a:t>
            </a:fld>
            <a:endParaRPr lang="en-US"/>
          </a:p>
        </p:txBody>
      </p:sp>
      <p:sp>
        <p:nvSpPr>
          <p:cNvPr id="9" name="Rectangle 8"/>
          <p:cNvSpPr/>
          <p:nvPr/>
        </p:nvSpPr>
        <p:spPr>
          <a:xfrm>
            <a:off x="2208320" y="1605379"/>
            <a:ext cx="762000" cy="381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341920" y="1605379"/>
            <a:ext cx="914400" cy="381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971800" y="1605379"/>
            <a:ext cx="137012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80272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Code</a:t>
            </a:r>
          </a:p>
        </p:txBody>
      </p:sp>
      <p:sp>
        <p:nvSpPr>
          <p:cNvPr id="3" name="Content Placeholder 2"/>
          <p:cNvSpPr>
            <a:spLocks noGrp="1"/>
          </p:cNvSpPr>
          <p:nvPr>
            <p:ph idx="1"/>
          </p:nvPr>
        </p:nvSpPr>
        <p:spPr/>
        <p:txBody>
          <a:bodyPr/>
          <a:lstStyle/>
          <a:p>
            <a:pPr marL="0" indent="0">
              <a:buNone/>
            </a:pPr>
            <a:endParaRPr lang="is-IS" sz="2400" dirty="0">
              <a:latin typeface="+mn-lt"/>
              <a:ea typeface="Courier New" charset="0"/>
              <a:cs typeface="Courier New" charset="0"/>
            </a:endParaRPr>
          </a:p>
          <a:p>
            <a:pPr marL="0" indent="0">
              <a:buNone/>
            </a:pPr>
            <a:r>
              <a:rPr lang="is-IS" dirty="0">
                <a:latin typeface="+mn-lt"/>
                <a:ea typeface="Courier New" charset="0"/>
                <a:cs typeface="Courier New" charset="0"/>
              </a:rPr>
              <a:t>                                i                   j            n</a:t>
            </a:r>
          </a:p>
          <a:p>
            <a:pPr marL="0" indent="0">
              <a:buNone/>
            </a:pPr>
            <a:endParaRPr lang="is-IS" dirty="0">
              <a:latin typeface="+mn-lt"/>
              <a:ea typeface="Courier New" charset="0"/>
              <a:cs typeface="Courier New" charset="0"/>
            </a:endParaRPr>
          </a:p>
          <a:p>
            <a:pPr marL="0" indent="0">
              <a:buNone/>
            </a:pPr>
            <a:r>
              <a:rPr lang="is-IS" dirty="0">
                <a:latin typeface="+mn-lt"/>
                <a:ea typeface="Courier New" charset="0"/>
                <a:cs typeface="Courier New" charset="0"/>
              </a:rPr>
              <a:t>Initialization:</a:t>
            </a:r>
          </a:p>
          <a:p>
            <a:r>
              <a:rPr lang="is-IS" dirty="0">
                <a:latin typeface="+mn-lt"/>
                <a:ea typeface="Courier New" charset="0"/>
                <a:cs typeface="Courier New" charset="0"/>
              </a:rPr>
              <a:t>i = 0 and j = n</a:t>
            </a:r>
          </a:p>
          <a:p>
            <a:r>
              <a:rPr lang="is-IS" dirty="0">
                <a:latin typeface="+mn-lt"/>
                <a:ea typeface="Courier New" charset="0"/>
                <a:cs typeface="Courier New" charset="0"/>
              </a:rPr>
              <a:t>white region is the whole array</a:t>
            </a:r>
          </a:p>
          <a:p>
            <a:endParaRPr lang="is-IS" dirty="0">
              <a:latin typeface="+mn-lt"/>
              <a:ea typeface="Courier New" charset="0"/>
              <a:cs typeface="Courier New" charset="0"/>
            </a:endParaRPr>
          </a:p>
          <a:p>
            <a:pPr marL="0" indent="0">
              <a:buNone/>
            </a:pPr>
            <a:r>
              <a:rPr lang="is-IS" dirty="0">
                <a:latin typeface="+mn-lt"/>
                <a:ea typeface="Courier New" charset="0"/>
                <a:cs typeface="Courier New" charset="0"/>
              </a:rPr>
              <a:t>Termination condition:</a:t>
            </a:r>
          </a:p>
          <a:p>
            <a:r>
              <a:rPr lang="is-IS" dirty="0">
                <a:latin typeface="+mn-lt"/>
                <a:ea typeface="Courier New" charset="0"/>
                <a:cs typeface="Courier New" charset="0"/>
              </a:rPr>
              <a:t>i = j</a:t>
            </a:r>
          </a:p>
          <a:p>
            <a:r>
              <a:rPr lang="is-IS" dirty="0">
                <a:latin typeface="+mn-lt"/>
                <a:ea typeface="Courier New" charset="0"/>
                <a:cs typeface="Courier New" charset="0"/>
              </a:rPr>
              <a:t>white region is empty</a:t>
            </a:r>
          </a:p>
          <a:p>
            <a:r>
              <a:rPr lang="is-IS" dirty="0">
                <a:latin typeface="+mn-lt"/>
                <a:ea typeface="Courier New" charset="0"/>
                <a:cs typeface="Courier New" charset="0"/>
              </a:rPr>
              <a:t>if x is in the array, it is A[i-1]</a:t>
            </a:r>
          </a:p>
          <a:p>
            <a:pPr lvl="1"/>
            <a:r>
              <a:rPr lang="is-IS" dirty="0">
                <a:latin typeface="+mn-lt"/>
                <a:ea typeface="Courier New" charset="0"/>
                <a:cs typeface="Courier New" charset="0"/>
              </a:rPr>
              <a:t>if there are multiple copies of x, this returns the </a:t>
            </a:r>
            <a:r>
              <a:rPr lang="is-IS" i="1" dirty="0">
                <a:latin typeface="+mn-lt"/>
                <a:ea typeface="Courier New" charset="0"/>
                <a:cs typeface="Courier New" charset="0"/>
              </a:rPr>
              <a:t>last</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44</a:t>
            </a:fld>
            <a:endParaRPr lang="en-US"/>
          </a:p>
        </p:txBody>
      </p:sp>
      <p:sp>
        <p:nvSpPr>
          <p:cNvPr id="9" name="Rectangle 8"/>
          <p:cNvSpPr/>
          <p:nvPr/>
        </p:nvSpPr>
        <p:spPr>
          <a:xfrm>
            <a:off x="2208320" y="1605379"/>
            <a:ext cx="762000" cy="381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341920" y="1605379"/>
            <a:ext cx="914400" cy="381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971800" y="1605379"/>
            <a:ext cx="137012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32063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 and A is sorted }}</a:t>
            </a:r>
          </a:p>
          <a:p>
            <a:pPr marL="0" indent="0">
              <a:buNone/>
            </a:pPr>
            <a:r>
              <a:rPr lang="is-IS" dirty="0">
                <a:latin typeface="Courier New" charset="0"/>
                <a:ea typeface="Courier New" charset="0"/>
                <a:cs typeface="Courier New" charset="0"/>
              </a:rPr>
              <a:t>while (i != j) {</a:t>
            </a:r>
          </a:p>
          <a:p>
            <a:pPr marL="0" indent="0">
              <a:buNone/>
            </a:pPr>
            <a:endParaRPr lang="is-IS" dirty="0">
              <a:latin typeface="Courier New" charset="0"/>
              <a:ea typeface="Courier New" charset="0"/>
              <a:cs typeface="Courier New" charset="0"/>
            </a:endParaRPr>
          </a:p>
          <a:p>
            <a:pPr marL="0" indent="0">
              <a:buNone/>
            </a:pPr>
            <a:endParaRPr lang="is-IS" dirty="0">
              <a:latin typeface="Courier New" charset="0"/>
              <a:ea typeface="Courier New" charset="0"/>
              <a:cs typeface="Courier New" charset="0"/>
            </a:endParaRPr>
          </a:p>
          <a:p>
            <a:pPr marL="0" indent="0">
              <a:buNone/>
            </a:pPr>
            <a:r>
              <a:rPr lang="is-IS" dirty="0">
                <a:latin typeface="Courier New" charset="0"/>
                <a:ea typeface="Courier New" charset="0"/>
                <a:cs typeface="Courier New" charset="0"/>
              </a:rPr>
              <a:t>  </a:t>
            </a:r>
            <a:r>
              <a:rPr lang="is-IS" dirty="0">
                <a:latin typeface="+mn-lt"/>
                <a:ea typeface="Courier New" charset="0"/>
                <a:cs typeface="Courier New" charset="0"/>
              </a:rPr>
              <a:t>// need to bring i and j closer together...</a:t>
            </a:r>
            <a:endParaRPr lang="is-IS" dirty="0">
              <a:latin typeface="Courier New" charset="0"/>
              <a:ea typeface="Courier New" charset="0"/>
              <a:cs typeface="Courier New" charset="0"/>
            </a:endParaRPr>
          </a:p>
          <a:p>
            <a:pPr marL="0" indent="0">
              <a:buNone/>
            </a:pPr>
            <a:r>
              <a:rPr lang="is-IS" dirty="0">
                <a:latin typeface="Courier New" charset="0"/>
                <a:ea typeface="Courier New" charset="0"/>
                <a:cs typeface="Courier New" charset="0"/>
              </a:rPr>
              <a:t>  </a:t>
            </a:r>
            <a:r>
              <a:rPr lang="is-IS" dirty="0">
                <a:latin typeface="+mn-lt"/>
                <a:ea typeface="Courier New" charset="0"/>
                <a:cs typeface="Courier New" charset="0"/>
              </a:rPr>
              <a:t>// (e.g., increase i or decrease j)</a:t>
            </a:r>
            <a:endParaRPr lang="is-IS" dirty="0">
              <a:latin typeface="Courier New" charset="0"/>
              <a:ea typeface="Courier New" charset="0"/>
              <a:cs typeface="Courier New" charset="0"/>
            </a:endParaRPr>
          </a:p>
          <a:p>
            <a:pPr marL="0" indent="0">
              <a:buNone/>
            </a:pPr>
            <a:endParaRPr lang="is-IS" dirty="0">
              <a:latin typeface="Courier New" charset="0"/>
              <a:ea typeface="Courier New" charset="0"/>
              <a:cs typeface="Courier New" charset="0"/>
            </a:endParaRPr>
          </a:p>
          <a:p>
            <a:pPr marL="0" indent="0">
              <a:buNone/>
            </a:pPr>
            <a:endParaRPr lang="is-IS" dirty="0">
              <a:latin typeface="Courier New" charset="0"/>
              <a:ea typeface="Courier New" charset="0"/>
              <a:cs typeface="Courier New" charset="0"/>
            </a:endParaRP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45</a:t>
            </a:fld>
            <a:endParaRPr lang="en-US"/>
          </a:p>
        </p:txBody>
      </p:sp>
      <p:sp>
        <p:nvSpPr>
          <p:cNvPr id="6" name="Rectangle 5">
            <a:extLst>
              <a:ext uri="{FF2B5EF4-FFF2-40B4-BE49-F238E27FC236}">
                <a16:creationId xmlns:a16="http://schemas.microsoft.com/office/drawing/2014/main" id="{94D750EF-2268-B64D-A537-A972C84B68D6}"/>
              </a:ext>
            </a:extLst>
          </p:cNvPr>
          <p:cNvSpPr/>
          <p:nvPr/>
        </p:nvSpPr>
        <p:spPr>
          <a:xfrm>
            <a:off x="3723049" y="3198168"/>
            <a:ext cx="1697901" cy="461665"/>
          </a:xfrm>
          <a:prstGeom prst="rect">
            <a:avLst/>
          </a:prstGeom>
        </p:spPr>
        <p:txBody>
          <a:bodyPr wrap="none">
            <a:spAutoFit/>
          </a:bodyPr>
          <a:lstStyle/>
          <a:p>
            <a:r>
              <a:rPr lang="en-US" dirty="0"/>
              <a:t>Spring 2022</a:t>
            </a:r>
          </a:p>
        </p:txBody>
      </p:sp>
    </p:spTree>
    <p:extLst>
      <p:ext uri="{BB962C8B-B14F-4D97-AF65-F5344CB8AC3E}">
        <p14:creationId xmlns:p14="http://schemas.microsoft.com/office/powerpoint/2010/main" val="2852132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46</a:t>
            </a:fld>
            <a:endParaRPr lang="en-US"/>
          </a:p>
        </p:txBody>
      </p:sp>
      <p:sp>
        <p:nvSpPr>
          <p:cNvPr id="8" name="TextBox 7"/>
          <p:cNvSpPr txBox="1"/>
          <p:nvPr/>
        </p:nvSpPr>
        <p:spPr>
          <a:xfrm>
            <a:off x="5562600" y="3200400"/>
            <a:ext cx="2787548" cy="584775"/>
          </a:xfrm>
          <a:prstGeom prst="rect">
            <a:avLst/>
          </a:prstGeom>
          <a:solidFill>
            <a:schemeClr val="accent6">
              <a:lumMod val="20000"/>
              <a:lumOff val="80000"/>
            </a:schemeClr>
          </a:solidFill>
          <a:ln>
            <a:solidFill>
              <a:schemeClr val="tx1"/>
            </a:solidFill>
          </a:ln>
        </p:spPr>
        <p:txBody>
          <a:bodyPr wrap="square" rtlCol="0">
            <a:spAutoFit/>
          </a:bodyPr>
          <a:lstStyle/>
          <a:p>
            <a:r>
              <a:rPr lang="en-US" sz="1600" dirty="0">
                <a:latin typeface="+mn-lt"/>
              </a:rPr>
              <a:t>Look at the element half way between </a:t>
            </a:r>
            <a:r>
              <a:rPr lang="en-US" sz="1600" dirty="0" err="1">
                <a:latin typeface="+mn-lt"/>
              </a:rPr>
              <a:t>i</a:t>
            </a:r>
            <a:r>
              <a:rPr lang="en-US" sz="1600" dirty="0">
                <a:latin typeface="+mn-lt"/>
              </a:rPr>
              <a:t> and j</a:t>
            </a:r>
          </a:p>
        </p:txBody>
      </p:sp>
      <p:cxnSp>
        <p:nvCxnSpPr>
          <p:cNvPr id="9" name="Straight Arrow Connector 8"/>
          <p:cNvCxnSpPr/>
          <p:nvPr/>
        </p:nvCxnSpPr>
        <p:spPr>
          <a:xfrm flipH="1">
            <a:off x="4343400" y="3492788"/>
            <a:ext cx="1219200" cy="1241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1359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47</a:t>
            </a:fld>
            <a:endParaRPr lang="en-US"/>
          </a:p>
        </p:txBody>
      </p:sp>
      <p:sp>
        <p:nvSpPr>
          <p:cNvPr id="8" name="TextBox 7"/>
          <p:cNvSpPr txBox="1"/>
          <p:nvPr/>
        </p:nvSpPr>
        <p:spPr>
          <a:xfrm>
            <a:off x="5486400" y="3848100"/>
            <a:ext cx="2787548" cy="338554"/>
          </a:xfrm>
          <a:prstGeom prst="rect">
            <a:avLst/>
          </a:prstGeom>
          <a:solidFill>
            <a:schemeClr val="accent6">
              <a:lumMod val="20000"/>
              <a:lumOff val="80000"/>
            </a:schemeClr>
          </a:solidFill>
          <a:ln>
            <a:solidFill>
              <a:schemeClr val="tx1"/>
            </a:solidFill>
          </a:ln>
        </p:spPr>
        <p:txBody>
          <a:bodyPr wrap="square" rtlCol="0">
            <a:spAutoFit/>
          </a:bodyPr>
          <a:lstStyle/>
          <a:p>
            <a:r>
              <a:rPr lang="en-US" sz="1600">
                <a:latin typeface="+mn-lt"/>
              </a:rPr>
              <a:t>What goes here?</a:t>
            </a:r>
            <a:endParaRPr lang="en-US" sz="1600" dirty="0">
              <a:latin typeface="+mn-lt"/>
            </a:endParaRPr>
          </a:p>
        </p:txBody>
      </p:sp>
      <p:cxnSp>
        <p:nvCxnSpPr>
          <p:cNvPr id="9" name="Straight Arrow Connector 8"/>
          <p:cNvCxnSpPr/>
          <p:nvPr/>
        </p:nvCxnSpPr>
        <p:spPr>
          <a:xfrm flipH="1">
            <a:off x="4267200" y="4017377"/>
            <a:ext cx="1219200" cy="1241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4763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48</a:t>
            </a:fld>
            <a:endParaRPr lang="en-US"/>
          </a:p>
        </p:txBody>
      </p:sp>
      <p:sp>
        <p:nvSpPr>
          <p:cNvPr id="6" name="TextBox 5"/>
          <p:cNvSpPr txBox="1"/>
          <p:nvPr/>
        </p:nvSpPr>
        <p:spPr>
          <a:xfrm>
            <a:off x="4800600" y="3898612"/>
            <a:ext cx="3898696" cy="584775"/>
          </a:xfrm>
          <a:prstGeom prst="rect">
            <a:avLst/>
          </a:prstGeom>
          <a:solidFill>
            <a:schemeClr val="accent6">
              <a:lumMod val="20000"/>
              <a:lumOff val="80000"/>
            </a:schemeClr>
          </a:solidFill>
          <a:ln>
            <a:solidFill>
              <a:schemeClr val="tx1"/>
            </a:solidFill>
          </a:ln>
        </p:spPr>
        <p:txBody>
          <a:bodyPr wrap="none" rtlCol="0">
            <a:spAutoFit/>
          </a:bodyPr>
          <a:lstStyle/>
          <a:p>
            <a:r>
              <a:rPr lang="en-US" sz="1600" dirty="0">
                <a:latin typeface="+mn-lt"/>
              </a:rPr>
              <a:t>Since i-1 = m, we have A[i-1] = A[m] &lt;= x</a:t>
            </a:r>
          </a:p>
          <a:p>
            <a:r>
              <a:rPr lang="en-US" sz="1600" dirty="0">
                <a:latin typeface="+mn-lt"/>
              </a:rPr>
              <a:t>Why do we have A[0] &lt;= </a:t>
            </a:r>
            <a:r>
              <a:rPr lang="is-IS" sz="1600" dirty="0">
                <a:latin typeface="+mn-lt"/>
              </a:rPr>
              <a:t>… &lt;= A[i-1]?</a:t>
            </a:r>
            <a:endParaRPr lang="en-US" sz="1600" dirty="0">
              <a:latin typeface="+mn-lt"/>
            </a:endParaRPr>
          </a:p>
        </p:txBody>
      </p:sp>
      <p:cxnSp>
        <p:nvCxnSpPr>
          <p:cNvPr id="8" name="Straight Arrow Connector 7"/>
          <p:cNvCxnSpPr/>
          <p:nvPr/>
        </p:nvCxnSpPr>
        <p:spPr>
          <a:xfrm flipH="1">
            <a:off x="2895600" y="4190999"/>
            <a:ext cx="1905000" cy="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817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49</a:t>
            </a:fld>
            <a:endParaRPr lang="en-US"/>
          </a:p>
        </p:txBody>
      </p:sp>
      <p:sp>
        <p:nvSpPr>
          <p:cNvPr id="6" name="TextBox 5"/>
          <p:cNvSpPr txBox="1"/>
          <p:nvPr/>
        </p:nvSpPr>
        <p:spPr>
          <a:xfrm>
            <a:off x="4800600" y="3898612"/>
            <a:ext cx="3935565" cy="584775"/>
          </a:xfrm>
          <a:prstGeom prst="rect">
            <a:avLst/>
          </a:prstGeom>
          <a:solidFill>
            <a:schemeClr val="accent6">
              <a:lumMod val="20000"/>
              <a:lumOff val="80000"/>
            </a:schemeClr>
          </a:solidFill>
          <a:ln>
            <a:solidFill>
              <a:schemeClr val="tx1"/>
            </a:solidFill>
          </a:ln>
        </p:spPr>
        <p:txBody>
          <a:bodyPr wrap="none" rtlCol="0">
            <a:spAutoFit/>
          </a:bodyPr>
          <a:lstStyle/>
          <a:p>
            <a:r>
              <a:rPr lang="en-US" sz="1600" dirty="0">
                <a:latin typeface="+mn-lt"/>
              </a:rPr>
              <a:t>invariant satisfied since A[i-1] = A[m] &lt;= x</a:t>
            </a:r>
          </a:p>
          <a:p>
            <a:r>
              <a:rPr lang="en-US" sz="1600" dirty="0">
                <a:latin typeface="+mn-lt"/>
              </a:rPr>
              <a:t>and A is sorted so A[0] &lt;= </a:t>
            </a:r>
            <a:r>
              <a:rPr lang="is-IS" sz="1600" dirty="0">
                <a:latin typeface="+mn-lt"/>
              </a:rPr>
              <a:t>… &lt;= A[m]</a:t>
            </a:r>
            <a:endParaRPr lang="en-US" sz="1600" dirty="0">
              <a:latin typeface="+mn-lt"/>
            </a:endParaRPr>
          </a:p>
        </p:txBody>
      </p:sp>
      <p:cxnSp>
        <p:nvCxnSpPr>
          <p:cNvPr id="8" name="Straight Arrow Connector 7"/>
          <p:cNvCxnSpPr/>
          <p:nvPr/>
        </p:nvCxnSpPr>
        <p:spPr>
          <a:xfrm flipH="1">
            <a:off x="2895600" y="4190999"/>
            <a:ext cx="1905000" cy="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2756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a:t>
            </a:r>
          </a:p>
          <a:p>
            <a:pPr marL="0" indent="0">
              <a:buNone/>
            </a:pPr>
            <a:r>
              <a:rPr lang="is-IS" kern="0" dirty="0">
                <a:latin typeface="Courier New" charset="0"/>
                <a:ea typeface="Courier New" charset="0"/>
                <a:cs typeface="Courier New" charset="0"/>
              </a:rPr>
              <a:t>  ??</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Tree>
    <p:extLst>
      <p:ext uri="{BB962C8B-B14F-4D97-AF65-F5344CB8AC3E}">
        <p14:creationId xmlns:p14="http://schemas.microsoft.com/office/powerpoint/2010/main" val="18418641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50</a:t>
            </a:fld>
            <a:endParaRPr lang="en-US"/>
          </a:p>
        </p:txBody>
      </p:sp>
      <p:sp>
        <p:nvSpPr>
          <p:cNvPr id="8" name="TextBox 7"/>
          <p:cNvSpPr txBox="1"/>
          <p:nvPr/>
        </p:nvSpPr>
        <p:spPr>
          <a:xfrm>
            <a:off x="5486400" y="4572000"/>
            <a:ext cx="2787548" cy="338554"/>
          </a:xfrm>
          <a:prstGeom prst="rect">
            <a:avLst/>
          </a:prstGeom>
          <a:solidFill>
            <a:schemeClr val="accent6">
              <a:lumMod val="20000"/>
              <a:lumOff val="80000"/>
            </a:schemeClr>
          </a:solidFill>
          <a:ln>
            <a:solidFill>
              <a:schemeClr val="tx1"/>
            </a:solidFill>
          </a:ln>
        </p:spPr>
        <p:txBody>
          <a:bodyPr wrap="square" rtlCol="0">
            <a:spAutoFit/>
          </a:bodyPr>
          <a:lstStyle/>
          <a:p>
            <a:r>
              <a:rPr lang="en-US" sz="1600">
                <a:latin typeface="+mn-lt"/>
              </a:rPr>
              <a:t>What goes here?</a:t>
            </a:r>
            <a:endParaRPr lang="en-US" sz="1600" dirty="0">
              <a:latin typeface="+mn-lt"/>
            </a:endParaRPr>
          </a:p>
        </p:txBody>
      </p:sp>
      <p:cxnSp>
        <p:nvCxnSpPr>
          <p:cNvPr id="9" name="Straight Arrow Connector 8"/>
          <p:cNvCxnSpPr/>
          <p:nvPr/>
        </p:nvCxnSpPr>
        <p:spPr>
          <a:xfrm flipH="1">
            <a:off x="4267200" y="4741277"/>
            <a:ext cx="1219200" cy="1241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819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j = m;</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51</a:t>
            </a:fld>
            <a:endParaRPr lang="en-US"/>
          </a:p>
        </p:txBody>
      </p:sp>
      <p:sp>
        <p:nvSpPr>
          <p:cNvPr id="6" name="TextBox 5"/>
          <p:cNvSpPr txBox="1"/>
          <p:nvPr/>
        </p:nvSpPr>
        <p:spPr>
          <a:xfrm>
            <a:off x="4800600" y="4584412"/>
            <a:ext cx="3834448" cy="584775"/>
          </a:xfrm>
          <a:prstGeom prst="rect">
            <a:avLst/>
          </a:prstGeom>
          <a:solidFill>
            <a:schemeClr val="accent6">
              <a:lumMod val="20000"/>
              <a:lumOff val="80000"/>
            </a:schemeClr>
          </a:solidFill>
          <a:ln>
            <a:solidFill>
              <a:schemeClr val="tx1"/>
            </a:solidFill>
          </a:ln>
        </p:spPr>
        <p:txBody>
          <a:bodyPr wrap="none" rtlCol="0">
            <a:spAutoFit/>
          </a:bodyPr>
          <a:lstStyle/>
          <a:p>
            <a:r>
              <a:rPr lang="en-US" sz="1600" dirty="0">
                <a:latin typeface="+mn-lt"/>
              </a:rPr>
              <a:t>invariant satisfied since x &lt; A[m] = A[j]</a:t>
            </a:r>
          </a:p>
          <a:p>
            <a:r>
              <a:rPr lang="en-US" sz="1600" dirty="0">
                <a:latin typeface="+mn-lt"/>
              </a:rPr>
              <a:t>(and A is sorted so </a:t>
            </a:r>
            <a:r>
              <a:rPr lang="is-IS" sz="1600" dirty="0">
                <a:latin typeface="+mn-lt"/>
              </a:rPr>
              <a:t>A[m] &lt;= ... &lt;= A[n-1])</a:t>
            </a:r>
            <a:endParaRPr lang="en-US" sz="1600" dirty="0">
              <a:latin typeface="+mn-lt"/>
            </a:endParaRPr>
          </a:p>
        </p:txBody>
      </p:sp>
      <p:cxnSp>
        <p:nvCxnSpPr>
          <p:cNvPr id="8" name="Straight Arrow Connector 7"/>
          <p:cNvCxnSpPr/>
          <p:nvPr/>
        </p:nvCxnSpPr>
        <p:spPr>
          <a:xfrm flipH="1" flipV="1">
            <a:off x="2286000" y="4876799"/>
            <a:ext cx="2514600" cy="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4521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j = m;</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52</a:t>
            </a:fld>
            <a:endParaRPr lang="en-US"/>
          </a:p>
        </p:txBody>
      </p:sp>
      <p:sp>
        <p:nvSpPr>
          <p:cNvPr id="6" name="TextBox 5"/>
          <p:cNvSpPr txBox="1"/>
          <p:nvPr/>
        </p:nvSpPr>
        <p:spPr>
          <a:xfrm>
            <a:off x="4949864" y="3848100"/>
            <a:ext cx="2749471" cy="338554"/>
          </a:xfrm>
          <a:prstGeom prst="rect">
            <a:avLst/>
          </a:prstGeom>
          <a:solidFill>
            <a:schemeClr val="accent6">
              <a:lumMod val="20000"/>
              <a:lumOff val="80000"/>
            </a:schemeClr>
          </a:solidFill>
          <a:ln>
            <a:solidFill>
              <a:schemeClr val="tx1"/>
            </a:solidFill>
          </a:ln>
        </p:spPr>
        <p:txBody>
          <a:bodyPr wrap="none" rtlCol="0">
            <a:spAutoFit/>
          </a:bodyPr>
          <a:lstStyle/>
          <a:p>
            <a:r>
              <a:rPr lang="en-US" sz="1600">
                <a:latin typeface="+mn-lt"/>
              </a:rPr>
              <a:t>Does this always terminate?</a:t>
            </a:r>
            <a:endParaRPr lang="en-US" sz="1600" dirty="0">
              <a:latin typeface="+mn-lt"/>
            </a:endParaRPr>
          </a:p>
        </p:txBody>
      </p:sp>
    </p:spTree>
    <p:extLst>
      <p:ext uri="{BB962C8B-B14F-4D97-AF65-F5344CB8AC3E}">
        <p14:creationId xmlns:p14="http://schemas.microsoft.com/office/powerpoint/2010/main" val="22841204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j = m;</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53</a:t>
            </a:fld>
            <a:endParaRPr lang="en-US"/>
          </a:p>
        </p:txBody>
      </p:sp>
      <p:sp>
        <p:nvSpPr>
          <p:cNvPr id="6" name="TextBox 5"/>
          <p:cNvSpPr txBox="1"/>
          <p:nvPr/>
        </p:nvSpPr>
        <p:spPr>
          <a:xfrm>
            <a:off x="5596347" y="2984212"/>
            <a:ext cx="2180405" cy="584775"/>
          </a:xfrm>
          <a:prstGeom prst="rect">
            <a:avLst/>
          </a:prstGeom>
          <a:solidFill>
            <a:schemeClr val="accent6">
              <a:lumMod val="20000"/>
              <a:lumOff val="80000"/>
            </a:schemeClr>
          </a:solidFill>
          <a:ln>
            <a:solidFill>
              <a:schemeClr val="tx1"/>
            </a:solidFill>
          </a:ln>
        </p:spPr>
        <p:txBody>
          <a:bodyPr wrap="none" rtlCol="0">
            <a:spAutoFit/>
          </a:bodyPr>
          <a:lstStyle/>
          <a:p>
            <a:r>
              <a:rPr lang="en-US" sz="1600" dirty="0">
                <a:latin typeface="+mn-lt"/>
              </a:rPr>
              <a:t>Must satisfy </a:t>
            </a:r>
            <a:r>
              <a:rPr lang="en-US" sz="1600" dirty="0" err="1">
                <a:latin typeface="+mn-lt"/>
              </a:rPr>
              <a:t>i</a:t>
            </a:r>
            <a:r>
              <a:rPr lang="en-US" sz="1600" dirty="0">
                <a:latin typeface="+mn-lt"/>
              </a:rPr>
              <a:t> &lt;= m &lt; j</a:t>
            </a:r>
          </a:p>
          <a:p>
            <a:r>
              <a:rPr lang="en-US" sz="1600" dirty="0">
                <a:latin typeface="+mn-lt"/>
              </a:rPr>
              <a:t>(Why?)</a:t>
            </a:r>
          </a:p>
        </p:txBody>
      </p:sp>
      <p:cxnSp>
        <p:nvCxnSpPr>
          <p:cNvPr id="8" name="Straight Arrow Connector 7"/>
          <p:cNvCxnSpPr/>
          <p:nvPr/>
        </p:nvCxnSpPr>
        <p:spPr>
          <a:xfrm flipH="1">
            <a:off x="4305300" y="3276599"/>
            <a:ext cx="1291047" cy="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4970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j = m;</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54</a:t>
            </a:fld>
            <a:endParaRPr lang="en-US"/>
          </a:p>
        </p:txBody>
      </p:sp>
      <p:sp>
        <p:nvSpPr>
          <p:cNvPr id="6" name="TextBox 5"/>
          <p:cNvSpPr txBox="1"/>
          <p:nvPr/>
        </p:nvSpPr>
        <p:spPr>
          <a:xfrm>
            <a:off x="5596347" y="2984212"/>
            <a:ext cx="2818400" cy="830997"/>
          </a:xfrm>
          <a:prstGeom prst="rect">
            <a:avLst/>
          </a:prstGeom>
          <a:solidFill>
            <a:schemeClr val="accent6">
              <a:lumMod val="20000"/>
              <a:lumOff val="80000"/>
            </a:schemeClr>
          </a:solidFill>
          <a:ln>
            <a:solidFill>
              <a:schemeClr val="tx1"/>
            </a:solidFill>
          </a:ln>
        </p:spPr>
        <p:txBody>
          <a:bodyPr wrap="none" rtlCol="0">
            <a:spAutoFit/>
          </a:bodyPr>
          <a:lstStyle/>
          <a:p>
            <a:r>
              <a:rPr lang="en-US" sz="1600" dirty="0">
                <a:latin typeface="+mn-lt"/>
              </a:rPr>
              <a:t>Must satisfy </a:t>
            </a:r>
            <a:r>
              <a:rPr lang="en-US" sz="1600" dirty="0" err="1">
                <a:latin typeface="+mn-lt"/>
              </a:rPr>
              <a:t>i</a:t>
            </a:r>
            <a:r>
              <a:rPr lang="en-US" sz="1600" dirty="0">
                <a:latin typeface="+mn-lt"/>
              </a:rPr>
              <a:t> &lt;= m &lt; j</a:t>
            </a:r>
          </a:p>
          <a:p>
            <a:r>
              <a:rPr lang="en-US" sz="1600" dirty="0">
                <a:latin typeface="+mn-lt"/>
              </a:rPr>
              <a:t>so </a:t>
            </a:r>
            <a:r>
              <a:rPr lang="en-US" sz="1600" dirty="0" err="1">
                <a:latin typeface="+mn-lt"/>
              </a:rPr>
              <a:t>i</a:t>
            </a:r>
            <a:r>
              <a:rPr lang="en-US" sz="1600" dirty="0">
                <a:latin typeface="+mn-lt"/>
              </a:rPr>
              <a:t> increases or j decreases</a:t>
            </a:r>
          </a:p>
          <a:p>
            <a:r>
              <a:rPr lang="en-US" sz="1600" dirty="0">
                <a:latin typeface="+mn-lt"/>
              </a:rPr>
              <a:t>on every iteration</a:t>
            </a:r>
          </a:p>
        </p:txBody>
      </p:sp>
      <p:cxnSp>
        <p:nvCxnSpPr>
          <p:cNvPr id="8" name="Straight Arrow Connector 7"/>
          <p:cNvCxnSpPr/>
          <p:nvPr/>
        </p:nvCxnSpPr>
        <p:spPr>
          <a:xfrm flipH="1">
            <a:off x="4305300" y="3276599"/>
            <a:ext cx="1291047" cy="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6843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Binary Search Code</a:t>
            </a:r>
            <a:endParaRPr lang="en-US" dirty="0"/>
          </a:p>
        </p:txBody>
      </p:sp>
      <p:sp>
        <p:nvSpPr>
          <p:cNvPr id="3" name="Content Placeholder 2"/>
          <p:cNvSpPr>
            <a:spLocks noGrp="1"/>
          </p:cNvSpPr>
          <p:nvPr>
            <p:ph idx="1"/>
          </p:nvPr>
        </p:nvSpPr>
        <p:spPr/>
        <p:txBody>
          <a:bodyPr/>
          <a:lstStyle/>
          <a:p>
            <a:pPr marL="0" indent="0">
              <a:buNone/>
            </a:pPr>
            <a:r>
              <a:rPr lang="is-IS" dirty="0">
                <a:latin typeface="Courier New" charset="0"/>
                <a:ea typeface="Courier New" charset="0"/>
                <a:cs typeface="Courier New" charset="0"/>
              </a:rPr>
              <a:t>int i = 0;</a:t>
            </a:r>
          </a:p>
          <a:p>
            <a:pPr marL="0" indent="0">
              <a:buNone/>
            </a:pPr>
            <a:r>
              <a:rPr lang="is-IS" dirty="0">
                <a:latin typeface="Courier New" charset="0"/>
                <a:ea typeface="Courier New" charset="0"/>
                <a:cs typeface="Courier New" charset="0"/>
              </a:rPr>
              <a:t>int j = n;</a:t>
            </a:r>
          </a:p>
          <a:p>
            <a:pPr marL="0" indent="0">
              <a:buNone/>
            </a:pPr>
            <a:r>
              <a:rPr lang="is-IS" dirty="0">
                <a:latin typeface="+mn-lt"/>
                <a:ea typeface="Courier New" charset="0"/>
                <a:cs typeface="Courier New" charset="0"/>
              </a:rPr>
              <a:t>{{ Inv: A[0], ..., A[i-1] &lt;= x &lt; A[j], ..., A[n-1]</a:t>
            </a:r>
            <a:r>
              <a:rPr lang="is-IS" dirty="0">
                <a:ea typeface="Courier New" charset="0"/>
                <a:cs typeface="Courier New" charset="0"/>
              </a:rPr>
              <a:t> and A is sorted</a:t>
            </a:r>
            <a:r>
              <a:rPr lang="is-IS" dirty="0">
                <a:latin typeface="+mn-lt"/>
                <a:ea typeface="Courier New" charset="0"/>
                <a:cs typeface="Courier New" charset="0"/>
              </a:rPr>
              <a:t> }}</a:t>
            </a:r>
          </a:p>
          <a:p>
            <a:pPr marL="0" indent="0">
              <a:buNone/>
            </a:pPr>
            <a:r>
              <a:rPr lang="is-IS" dirty="0">
                <a:latin typeface="Courier New" charset="0"/>
                <a:ea typeface="Courier New" charset="0"/>
                <a:cs typeface="Courier New" charset="0"/>
              </a:rPr>
              <a:t>while (i != j) {</a:t>
            </a:r>
          </a:p>
          <a:p>
            <a:pPr marL="0" indent="0">
              <a:buNone/>
            </a:pPr>
            <a:r>
              <a:rPr lang="is-IS" dirty="0">
                <a:latin typeface="Courier New" charset="0"/>
                <a:ea typeface="Courier New" charset="0"/>
                <a:cs typeface="Courier New" charset="0"/>
              </a:rPr>
              <a:t>  int m = (i + j) / 2;</a:t>
            </a:r>
          </a:p>
          <a:p>
            <a:pPr marL="0" indent="0">
              <a:buNone/>
            </a:pPr>
            <a:r>
              <a:rPr lang="is-IS" dirty="0">
                <a:latin typeface="Courier New" charset="0"/>
                <a:ea typeface="Courier New" charset="0"/>
                <a:cs typeface="Courier New" charset="0"/>
              </a:rPr>
              <a:t>  if (A[m] &lt;= x) {</a:t>
            </a:r>
          </a:p>
          <a:p>
            <a:pPr marL="0" indent="0">
              <a:buNone/>
            </a:pPr>
            <a:r>
              <a:rPr lang="is-IS" dirty="0">
                <a:latin typeface="Courier New" charset="0"/>
                <a:ea typeface="Courier New" charset="0"/>
                <a:cs typeface="Courier New" charset="0"/>
              </a:rPr>
              <a:t>    i = m + 1;</a:t>
            </a:r>
          </a:p>
          <a:p>
            <a:pPr marL="0" indent="0">
              <a:buNone/>
            </a:pPr>
            <a:r>
              <a:rPr lang="is-IS" dirty="0">
                <a:latin typeface="Courier New" charset="0"/>
                <a:ea typeface="Courier New" charset="0"/>
                <a:cs typeface="Courier New" charset="0"/>
              </a:rPr>
              <a:t>  } else {</a:t>
            </a:r>
          </a:p>
          <a:p>
            <a:pPr marL="0" indent="0">
              <a:buNone/>
            </a:pPr>
            <a:r>
              <a:rPr lang="is-IS" dirty="0">
                <a:latin typeface="Courier New" charset="0"/>
                <a:ea typeface="Courier New" charset="0"/>
                <a:cs typeface="Courier New" charset="0"/>
              </a:rPr>
              <a:t>    j = m;</a:t>
            </a:r>
          </a:p>
          <a:p>
            <a:pPr marL="0" indent="0">
              <a:buNone/>
            </a:pPr>
            <a:r>
              <a:rPr lang="is-IS" dirty="0">
                <a:latin typeface="Courier New" charset="0"/>
                <a:ea typeface="Courier New" charset="0"/>
                <a:cs typeface="Courier New" charset="0"/>
              </a:rPr>
              <a:t>  }</a:t>
            </a:r>
          </a:p>
          <a:p>
            <a:pPr marL="0" indent="0">
              <a:buNone/>
            </a:pPr>
            <a:r>
              <a:rPr lang="is-IS" dirty="0">
                <a:latin typeface="Courier New" charset="0"/>
                <a:ea typeface="Courier New" charset="0"/>
                <a:cs typeface="Courier New" charset="0"/>
              </a:rPr>
              <a:t>}</a:t>
            </a:r>
          </a:p>
          <a:p>
            <a:pPr marL="0" indent="0">
              <a:buNone/>
            </a:pPr>
            <a:r>
              <a:rPr lang="is-IS" dirty="0">
                <a:ea typeface="Courier New" charset="0"/>
                <a:cs typeface="Courier New" charset="0"/>
              </a:rPr>
              <a:t>{{ A[0], ..., A[i-1] &lt;= x &lt; A[i], ..., A[n-1] }}</a:t>
            </a:r>
            <a:endParaRPr lang="is-IS" dirty="0">
              <a:latin typeface="Courier New" charset="0"/>
              <a:ea typeface="Courier New" charset="0"/>
              <a:cs typeface="Courier New" charset="0"/>
            </a:endParaRP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55</a:t>
            </a:fld>
            <a:endParaRPr lang="en-US"/>
          </a:p>
        </p:txBody>
      </p:sp>
      <p:sp>
        <p:nvSpPr>
          <p:cNvPr id="6" name="TextBox 5"/>
          <p:cNvSpPr txBox="1"/>
          <p:nvPr/>
        </p:nvSpPr>
        <p:spPr>
          <a:xfrm>
            <a:off x="5486400" y="4038600"/>
            <a:ext cx="2467342" cy="338554"/>
          </a:xfrm>
          <a:prstGeom prst="rect">
            <a:avLst/>
          </a:prstGeom>
          <a:solidFill>
            <a:schemeClr val="accent6">
              <a:lumMod val="20000"/>
              <a:lumOff val="80000"/>
            </a:schemeClr>
          </a:solidFill>
          <a:ln>
            <a:solidFill>
              <a:schemeClr val="tx1"/>
            </a:solidFill>
          </a:ln>
        </p:spPr>
        <p:txBody>
          <a:bodyPr wrap="none" rtlCol="0">
            <a:spAutoFit/>
          </a:bodyPr>
          <a:lstStyle/>
          <a:p>
            <a:r>
              <a:rPr lang="en-US" sz="1600">
                <a:latin typeface="+mn-lt"/>
              </a:rPr>
              <a:t>Is that all we need to do?</a:t>
            </a:r>
            <a:endParaRPr lang="en-US" sz="1600" dirty="0">
              <a:latin typeface="+mn-lt"/>
            </a:endParaRPr>
          </a:p>
        </p:txBody>
      </p:sp>
    </p:spTree>
    <p:extLst>
      <p:ext uri="{BB962C8B-B14F-4D97-AF65-F5344CB8AC3E}">
        <p14:creationId xmlns:p14="http://schemas.microsoft.com/office/powerpoint/2010/main" val="167399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a:t>
            </a:r>
          </a:p>
          <a:p>
            <a:pPr marL="0" indent="0">
              <a:buNone/>
            </a:pPr>
            <a:r>
              <a:rPr lang="is-IS" kern="0" dirty="0">
                <a:latin typeface="Courier New" charset="0"/>
                <a:ea typeface="Courier New" charset="0"/>
                <a:cs typeface="Courier New" charset="0"/>
              </a:rPr>
              <a:t>  ??</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3" name="TextBox 2"/>
          <p:cNvSpPr txBox="1"/>
          <p:nvPr/>
        </p:nvSpPr>
        <p:spPr>
          <a:xfrm>
            <a:off x="4619625" y="4800600"/>
            <a:ext cx="4288353" cy="400110"/>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latin typeface="+mn-lt"/>
              </a:rPr>
              <a:t>When does </a:t>
            </a:r>
            <a:r>
              <a:rPr lang="en-US" sz="2000" dirty="0" err="1">
                <a:latin typeface="+mn-lt"/>
              </a:rPr>
              <a:t>Inv</a:t>
            </a:r>
            <a:r>
              <a:rPr lang="en-US" sz="2000" dirty="0">
                <a:latin typeface="+mn-lt"/>
              </a:rPr>
              <a:t> imply postcondition?</a:t>
            </a:r>
          </a:p>
        </p:txBody>
      </p:sp>
      <p:cxnSp>
        <p:nvCxnSpPr>
          <p:cNvPr id="8" name="Straight Arrow Connector 7"/>
          <p:cNvCxnSpPr/>
          <p:nvPr/>
        </p:nvCxnSpPr>
        <p:spPr>
          <a:xfrm flipH="1" flipV="1">
            <a:off x="4038600" y="4038600"/>
            <a:ext cx="523875" cy="6858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962400" y="5257800"/>
            <a:ext cx="600075" cy="5334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026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a:t>
            </a:r>
          </a:p>
          <a:p>
            <a:pPr marL="0" indent="0">
              <a:buNone/>
            </a:pPr>
            <a:r>
              <a:rPr lang="is-IS" kern="0" dirty="0">
                <a:latin typeface="Courier New" charset="0"/>
                <a:ea typeface="Courier New" charset="0"/>
                <a:cs typeface="Courier New" charset="0"/>
              </a:rPr>
              <a:t>  ??</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3" name="TextBox 2"/>
          <p:cNvSpPr txBox="1"/>
          <p:nvPr/>
        </p:nvSpPr>
        <p:spPr>
          <a:xfrm>
            <a:off x="4619625" y="4800600"/>
            <a:ext cx="4288353" cy="707886"/>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latin typeface="+mn-lt"/>
              </a:rPr>
              <a:t>When does </a:t>
            </a:r>
            <a:r>
              <a:rPr lang="en-US" sz="2000" dirty="0" err="1">
                <a:latin typeface="+mn-lt"/>
              </a:rPr>
              <a:t>Inv</a:t>
            </a:r>
            <a:r>
              <a:rPr lang="en-US" sz="2000" dirty="0">
                <a:latin typeface="+mn-lt"/>
              </a:rPr>
              <a:t> imply postcondition?</a:t>
            </a:r>
          </a:p>
          <a:p>
            <a:r>
              <a:rPr lang="en-US" sz="2000" dirty="0">
                <a:latin typeface="+mn-lt"/>
              </a:rPr>
              <a:t>Happens when </a:t>
            </a:r>
            <a:r>
              <a:rPr lang="en-US" sz="2000" dirty="0" err="1">
                <a:latin typeface="+mn-lt"/>
              </a:rPr>
              <a:t>i</a:t>
            </a:r>
            <a:r>
              <a:rPr lang="en-US" sz="2000" dirty="0">
                <a:latin typeface="+mn-lt"/>
              </a:rPr>
              <a:t> = n</a:t>
            </a:r>
          </a:p>
        </p:txBody>
      </p:sp>
      <p:cxnSp>
        <p:nvCxnSpPr>
          <p:cNvPr id="8" name="Straight Arrow Connector 7"/>
          <p:cNvCxnSpPr/>
          <p:nvPr/>
        </p:nvCxnSpPr>
        <p:spPr>
          <a:xfrm flipH="1" flipV="1">
            <a:off x="4038600" y="4038600"/>
            <a:ext cx="523875" cy="6858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962400" y="5257800"/>
            <a:ext cx="600075" cy="5334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14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r>
              <a:rPr lang="is-IS" kern="0" dirty="0">
                <a:latin typeface="Courier New" charset="0"/>
                <a:ea typeface="Courier New" charset="0"/>
                <a:cs typeface="Courier New" charset="0"/>
              </a:rPr>
              <a:t>  </a:t>
            </a:r>
          </a:p>
          <a:p>
            <a:pPr marL="0" indent="0">
              <a:buNone/>
            </a:pPr>
            <a:r>
              <a:rPr lang="is-IS" kern="0" dirty="0">
                <a:latin typeface="Courier New" charset="0"/>
                <a:ea typeface="Courier New" charset="0"/>
                <a:cs typeface="Courier New" charset="0"/>
              </a:rPr>
              <a:t>  ??</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a:t>
            </a:r>
            <a:r>
              <a:rPr lang="is-IS" kern="0" dirty="0">
                <a:solidFill>
                  <a:schemeClr val="accent6">
                    <a:lumMod val="60000"/>
                    <a:lumOff val="40000"/>
                  </a:schemeClr>
                </a:solidFill>
                <a:latin typeface="Courier New" charset="0"/>
                <a:ea typeface="Courier New" charset="0"/>
                <a:cs typeface="Courier New" charset="0"/>
              </a:rPr>
              <a:t>i != n</a:t>
            </a: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Tree>
    <p:extLst>
      <p:ext uri="{BB962C8B-B14F-4D97-AF65-F5344CB8AC3E}">
        <p14:creationId xmlns:p14="http://schemas.microsoft.com/office/powerpoint/2010/main" val="55469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 of array</a:t>
            </a:r>
          </a:p>
        </p:txBody>
      </p:sp>
      <p:sp>
        <p:nvSpPr>
          <p:cNvPr id="4" name="Footer Placeholder 3"/>
          <p:cNvSpPr>
            <a:spLocks noGrp="1"/>
          </p:cNvSpPr>
          <p:nvPr>
            <p:ph type="ftr" sz="quarter" idx="11"/>
          </p:nvPr>
        </p:nvSpPr>
        <p:spPr/>
        <p:txBody>
          <a:bodyPr/>
          <a:lstStyle/>
          <a:p>
            <a:pPr>
              <a:defRPr/>
            </a:pPr>
            <a:r>
              <a:rPr lang="en-US" dirty="0"/>
              <a:t>CSE 331 Spring 2022</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7" name="Content Placeholder 2"/>
          <p:cNvSpPr txBox="1">
            <a:spLocks/>
          </p:cNvSpPr>
          <p:nvPr/>
        </p:nvSpPr>
        <p:spPr bwMode="auto">
          <a:xfrm>
            <a:off x="762000" y="15240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a:t>Write code to compute </a:t>
            </a:r>
            <a:r>
              <a:rPr lang="en-US" kern="0" dirty="0">
                <a:latin typeface="+mn-lt"/>
                <a:ea typeface="Courier New" charset="0"/>
                <a:cs typeface="Courier New" charset="0"/>
              </a:rPr>
              <a:t>max(b[0], </a:t>
            </a:r>
            <a:r>
              <a:rPr lang="is-IS" kern="0" dirty="0">
                <a:latin typeface="+mn-lt"/>
                <a:ea typeface="Courier New" charset="0"/>
                <a:cs typeface="Courier New" charset="0"/>
              </a:rPr>
              <a:t>…, b[n-1])</a:t>
            </a:r>
            <a:r>
              <a:rPr lang="is-IS" kern="0" dirty="0"/>
              <a:t>:</a:t>
            </a:r>
          </a:p>
          <a:p>
            <a:pPr marL="0" indent="0">
              <a:buNone/>
            </a:pPr>
            <a:endParaRPr lang="is-IS" kern="0" dirty="0"/>
          </a:p>
          <a:p>
            <a:pPr marL="0" indent="0">
              <a:buNone/>
            </a:pPr>
            <a:r>
              <a:rPr lang="is-IS" kern="0" dirty="0"/>
              <a:t>    {{ b.length &gt;= n  and n &gt; 0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sz="1800" kern="0" dirty="0">
              <a:ea typeface="Courier New" charset="0"/>
              <a:cs typeface="Courier New" charset="0"/>
            </a:endParaRPr>
          </a:p>
          <a:p>
            <a:pPr marL="0" indent="0">
              <a:buNone/>
            </a:pPr>
            <a:r>
              <a:rPr lang="is-IS" sz="1800" kern="0" dirty="0">
                <a:ea typeface="Courier New" charset="0"/>
                <a:cs typeface="Courier New" charset="0"/>
              </a:rPr>
              <a:t>    {{ Inv: m = max(b[0], ..., b[i-1]) }}</a:t>
            </a:r>
          </a:p>
          <a:p>
            <a:pPr marL="0" indent="0">
              <a:buNone/>
            </a:pPr>
            <a:r>
              <a:rPr lang="is-IS" kern="0" dirty="0">
                <a:latin typeface="Courier New" charset="0"/>
                <a:ea typeface="Courier New" charset="0"/>
                <a:cs typeface="Courier New" charset="0"/>
              </a:rPr>
              <a:t>  while (i != n)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endParaRPr lang="is-IS" kern="0" dirty="0">
              <a:latin typeface="Courier New" charset="0"/>
              <a:ea typeface="Courier New" charset="0"/>
              <a:cs typeface="Courier New" charset="0"/>
            </a:endParaRPr>
          </a:p>
          <a:p>
            <a:pPr marL="0" indent="0">
              <a:buNone/>
            </a:pPr>
            <a:r>
              <a:rPr lang="is-IS" kern="0" dirty="0">
                <a:latin typeface="Courier New" charset="0"/>
                <a:ea typeface="Courier New" charset="0"/>
                <a:cs typeface="Courier New" charset="0"/>
              </a:rPr>
              <a:t>  }</a:t>
            </a:r>
          </a:p>
          <a:p>
            <a:pPr marL="0" indent="0">
              <a:buNone/>
            </a:pPr>
            <a:r>
              <a:rPr lang="is-IS" sz="1800" kern="0" dirty="0">
                <a:ea typeface="Courier New" charset="0"/>
                <a:cs typeface="Courier New" charset="0"/>
              </a:rPr>
              <a:t>    {{ m = max(b[0], ..., b[n-1]) }}</a:t>
            </a:r>
          </a:p>
        </p:txBody>
      </p:sp>
      <p:sp>
        <p:nvSpPr>
          <p:cNvPr id="6" name="TextBox 5"/>
          <p:cNvSpPr txBox="1"/>
          <p:nvPr/>
        </p:nvSpPr>
        <p:spPr>
          <a:xfrm>
            <a:off x="5029200" y="2895600"/>
            <a:ext cx="3703258" cy="400110"/>
          </a:xfrm>
          <a:prstGeom prst="rect">
            <a:avLst/>
          </a:prstGeom>
          <a:solidFill>
            <a:schemeClr val="accent6">
              <a:lumMod val="20000"/>
              <a:lumOff val="80000"/>
            </a:schemeClr>
          </a:solidFill>
          <a:ln>
            <a:solidFill>
              <a:schemeClr val="tx1"/>
            </a:solidFill>
          </a:ln>
        </p:spPr>
        <p:txBody>
          <a:bodyPr wrap="none" rtlCol="0">
            <a:spAutoFit/>
          </a:bodyPr>
          <a:lstStyle/>
          <a:p>
            <a:r>
              <a:rPr lang="en-US" sz="2000" dirty="0">
                <a:latin typeface="+mn-lt"/>
              </a:rPr>
              <a:t>Easiest way to make this hold?</a:t>
            </a:r>
          </a:p>
        </p:txBody>
      </p:sp>
      <p:cxnSp>
        <p:nvCxnSpPr>
          <p:cNvPr id="8" name="Straight Arrow Connector 7"/>
          <p:cNvCxnSpPr/>
          <p:nvPr/>
        </p:nvCxnSpPr>
        <p:spPr>
          <a:xfrm flipH="1">
            <a:off x="4381500" y="3286185"/>
            <a:ext cx="533400" cy="38100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0158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9264</TotalTime>
  <Words>4860</Words>
  <Application>Microsoft Macintosh PowerPoint</Application>
  <PresentationFormat>On-screen Show (4:3)</PresentationFormat>
  <Paragraphs>841</Paragraphs>
  <Slides>55</Slides>
  <Notes>3</Notes>
  <HiddenSlides>17</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.AppleSystemUIFont</vt:lpstr>
      <vt:lpstr>Arial</vt:lpstr>
      <vt:lpstr>Courier</vt:lpstr>
      <vt:lpstr>Courier New</vt:lpstr>
      <vt:lpstr>Times New Roman</vt:lpstr>
      <vt:lpstr>simple</vt:lpstr>
      <vt:lpstr>CSE 331 Software Design &amp; Implementation</vt:lpstr>
      <vt:lpstr>Previously on CSE 331...</vt:lpstr>
      <vt:lpstr>Previously on CSE 331...</vt:lpstr>
      <vt:lpstr>Loop Invariant ➜ Code</vt:lpstr>
      <vt:lpstr>Example: max of array</vt:lpstr>
      <vt:lpstr>Example: max of array</vt:lpstr>
      <vt:lpstr>Example: max of array</vt:lpstr>
      <vt:lpstr>Example: max of array</vt:lpstr>
      <vt:lpstr>Example: max of array</vt:lpstr>
      <vt:lpstr>Example: max of array</vt:lpstr>
      <vt:lpstr>Example: max of array</vt:lpstr>
      <vt:lpstr>Example: max of array</vt:lpstr>
      <vt:lpstr>Example: max of array</vt:lpstr>
      <vt:lpstr>Example: max of array</vt:lpstr>
      <vt:lpstr>Example: max of array</vt:lpstr>
      <vt:lpstr>Example: max of array</vt:lpstr>
      <vt:lpstr>Example: max of array</vt:lpstr>
      <vt:lpstr>Example: max of array</vt:lpstr>
      <vt:lpstr>Invariants are Essential</vt:lpstr>
      <vt:lpstr>Loop Invariant Design Pattern</vt:lpstr>
      <vt:lpstr>Loop Invariant Design Patterns</vt:lpstr>
      <vt:lpstr>Finding the loop invariant</vt:lpstr>
      <vt:lpstr>PowerPoint Presentation</vt:lpstr>
      <vt:lpstr>Example: Dutch National Flag</vt:lpstr>
      <vt:lpstr>Pre- and post-conditions</vt:lpstr>
      <vt:lpstr>Pre- and post-conditions</vt:lpstr>
      <vt:lpstr>Example: Dutch National Flag</vt:lpstr>
      <vt:lpstr>Example: Dutch National Flag</vt:lpstr>
      <vt:lpstr>Other potential invariants</vt:lpstr>
      <vt:lpstr>Precise Invariant</vt:lpstr>
      <vt:lpstr>Dutch National Flag Code</vt:lpstr>
      <vt:lpstr>Dutch National Flag Code</vt:lpstr>
      <vt:lpstr>Dutch National Flag Code</vt:lpstr>
      <vt:lpstr>Dutch National Flag Code</vt:lpstr>
      <vt:lpstr>Dutch National Flag Code</vt:lpstr>
      <vt:lpstr>Dutch National Flag Code</vt:lpstr>
      <vt:lpstr>Dutch National Flag Code</vt:lpstr>
      <vt:lpstr>Dutch National Flag Code</vt:lpstr>
      <vt:lpstr>Binary Search</vt:lpstr>
      <vt:lpstr>Example: Binary Search</vt:lpstr>
      <vt:lpstr>Example: Binary Search</vt:lpstr>
      <vt:lpstr>Binary Search Code</vt:lpstr>
      <vt:lpstr>Binary Search Code</vt:lpstr>
      <vt:lpstr>Binary Search Code</vt:lpstr>
      <vt:lpstr>Binary Search Code</vt:lpstr>
      <vt:lpstr>Binary Search Code</vt:lpstr>
      <vt:lpstr>Binary Search Code</vt:lpstr>
      <vt:lpstr>Binary Search Code</vt:lpstr>
      <vt:lpstr>Binary Search Code</vt:lpstr>
      <vt:lpstr>Binary Search Code</vt:lpstr>
      <vt:lpstr>Binary Search Code</vt:lpstr>
      <vt:lpstr>Binary Search Code</vt:lpstr>
      <vt:lpstr>Binary Search Code</vt:lpstr>
      <vt:lpstr>Binary Search Code</vt:lpstr>
      <vt:lpstr>Binary Search Code</vt:lpstr>
    </vt:vector>
  </TitlesOfParts>
  <Company>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Kevin Zatloukal</cp:lastModifiedBy>
  <cp:revision>401</cp:revision>
  <cp:lastPrinted>2021-04-02T23:13:03Z</cp:lastPrinted>
  <dcterms:created xsi:type="dcterms:W3CDTF">2012-01-13T04:41:44Z</dcterms:created>
  <dcterms:modified xsi:type="dcterms:W3CDTF">2022-04-04T04:19:49Z</dcterms:modified>
</cp:coreProperties>
</file>