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285" r:id="rId2"/>
    <p:sldId id="487" r:id="rId3"/>
    <p:sldId id="489" r:id="rId4"/>
    <p:sldId id="491" r:id="rId5"/>
    <p:sldId id="492" r:id="rId6"/>
    <p:sldId id="488" r:id="rId7"/>
    <p:sldId id="525" r:id="rId8"/>
    <p:sldId id="526" r:id="rId9"/>
    <p:sldId id="499" r:id="rId10"/>
    <p:sldId id="500" r:id="rId11"/>
    <p:sldId id="528" r:id="rId12"/>
    <p:sldId id="529" r:id="rId13"/>
    <p:sldId id="530" r:id="rId14"/>
    <p:sldId id="527" r:id="rId15"/>
    <p:sldId id="505" r:id="rId16"/>
    <p:sldId id="506" r:id="rId17"/>
    <p:sldId id="507" r:id="rId18"/>
    <p:sldId id="509" r:id="rId19"/>
    <p:sldId id="510" r:id="rId20"/>
    <p:sldId id="540" r:id="rId21"/>
    <p:sldId id="539" r:id="rId22"/>
    <p:sldId id="537" r:id="rId23"/>
    <p:sldId id="538" r:id="rId24"/>
    <p:sldId id="536" r:id="rId25"/>
    <p:sldId id="511" r:id="rId26"/>
    <p:sldId id="512" r:id="rId27"/>
    <p:sldId id="513" r:id="rId28"/>
    <p:sldId id="514" r:id="rId29"/>
    <p:sldId id="515" r:id="rId30"/>
    <p:sldId id="516" r:id="rId31"/>
    <p:sldId id="471" r:id="rId32"/>
    <p:sldId id="476" r:id="rId33"/>
    <p:sldId id="477" r:id="rId34"/>
    <p:sldId id="482" r:id="rId35"/>
    <p:sldId id="479" r:id="rId36"/>
    <p:sldId id="550" r:id="rId37"/>
    <p:sldId id="518" r:id="rId38"/>
    <p:sldId id="517" r:id="rId39"/>
    <p:sldId id="551" r:id="rId40"/>
    <p:sldId id="519" r:id="rId41"/>
    <p:sldId id="532" r:id="rId42"/>
    <p:sldId id="533" r:id="rId43"/>
    <p:sldId id="447" r:id="rId44"/>
    <p:sldId id="541" r:id="rId45"/>
    <p:sldId id="542" r:id="rId46"/>
    <p:sldId id="543" r:id="rId47"/>
    <p:sldId id="544" r:id="rId48"/>
    <p:sldId id="545" r:id="rId49"/>
    <p:sldId id="546" r:id="rId50"/>
    <p:sldId id="547" r:id="rId51"/>
    <p:sldId id="548" r:id="rId52"/>
    <p:sldId id="549" r:id="rId53"/>
  </p:sldIdLst>
  <p:sldSz cx="9144000" cy="6858000" type="screen4x3"/>
  <p:notesSz cx="6934200" cy="9220200"/>
  <p:custDataLst>
    <p:tags r:id="rId5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AAE"/>
    <a:srgbClr val="FFCC66"/>
    <a:srgbClr val="96368F"/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939" autoAdjust="0"/>
    <p:restoredTop sz="87139" autoAdjust="0"/>
  </p:normalViewPr>
  <p:slideViewPr>
    <p:cSldViewPr>
      <p:cViewPr varScale="1">
        <p:scale>
          <a:sx n="100" d="100"/>
          <a:sy n="100" d="100"/>
        </p:scale>
        <p:origin x="176" y="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806"/>
    </p:cViewPr>
  </p:sorterViewPr>
  <p:notesViewPr>
    <p:cSldViewPr>
      <p:cViewPr varScale="1">
        <p:scale>
          <a:sx n="101" d="100"/>
          <a:sy n="101" d="100"/>
        </p:scale>
        <p:origin x="2888" y="208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19wi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03-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065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different invariant!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79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0275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866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Arial" panose="020B0604020202020204" pitchFamily="34" charset="0"/>
              </a:defRPr>
            </a:lvl1pPr>
            <a:lvl2pPr>
              <a:defRPr sz="2000" baseline="0">
                <a:latin typeface="Arial" panose="020B0604020202020204" pitchFamily="34" charset="0"/>
              </a:defRPr>
            </a:lvl2pPr>
            <a:lvl3pPr>
              <a:defRPr sz="2000" baseline="0">
                <a:latin typeface="Arial" panose="020B0604020202020204" pitchFamily="34" charset="0"/>
              </a:defRPr>
            </a:lvl3pPr>
            <a:lvl4pPr>
              <a:defRPr sz="2000" baseline="0">
                <a:latin typeface="Arial" panose="020B0604020202020204" pitchFamily="34" charset="0"/>
              </a:defRPr>
            </a:lvl4pPr>
            <a:lvl5pPr>
              <a:defRPr sz="2000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331</a:t>
            </a:r>
            <a:br>
              <a:rPr lang="en-US" dirty="0"/>
            </a:br>
            <a:r>
              <a:rPr lang="en-US" dirty="0"/>
              <a:t>Software Design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553200" cy="1752600"/>
          </a:xfrm>
        </p:spPr>
        <p:txBody>
          <a:bodyPr/>
          <a:lstStyle/>
          <a:p>
            <a:r>
              <a:rPr lang="en-US" dirty="0"/>
              <a:t>Kevin Zatloukal</a:t>
            </a:r>
          </a:p>
          <a:p>
            <a:r>
              <a:rPr lang="en-US" dirty="0"/>
              <a:t>Spring 2022</a:t>
            </a:r>
          </a:p>
          <a:p>
            <a:r>
              <a:rPr lang="en-US" dirty="0"/>
              <a:t>Lecture 3 – Reasoning about Loops</a:t>
            </a:r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Correctness of a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Consider a while-loop (other loop forms not too different)</a:t>
            </a:r>
            <a:br>
              <a:rPr lang="en-US" dirty="0"/>
            </a:br>
            <a:r>
              <a:rPr lang="en-US" dirty="0"/>
              <a:t>with a loop invariant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Let’s try forward reasoning...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3276600"/>
            <a:ext cx="2649071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    {{ </a:t>
            </a:r>
            <a:r>
              <a:rPr lang="en-US" sz="2000" dirty="0">
                <a:latin typeface="+mn-lt"/>
                <a:ea typeface="Courier New" charset="0"/>
                <a:cs typeface="Courier New" charset="0"/>
              </a:rPr>
              <a:t>P</a:t>
            </a:r>
            <a:r>
              <a:rPr lang="en-US" sz="2000" dirty="0">
                <a:latin typeface="+mn-lt"/>
              </a:rPr>
              <a:t> }}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S1</a:t>
            </a:r>
            <a:endParaRPr lang="en-US" sz="2000" dirty="0">
              <a:latin typeface="+mn-lt"/>
            </a:endParaRPr>
          </a:p>
          <a:p>
            <a:endParaRPr lang="en-US" sz="2000" dirty="0">
              <a:latin typeface="+mn-lt"/>
            </a:endParaRPr>
          </a:p>
          <a:p>
            <a:r>
              <a:rPr lang="en-US" sz="2000" dirty="0">
                <a:latin typeface="+mn-lt"/>
              </a:rPr>
              <a:t>    {{ Inv: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+mn-lt"/>
              </a:rPr>
              <a:t> }}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while (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cond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 S2</a:t>
            </a:r>
          </a:p>
          <a:p>
            <a:endParaRPr lang="en-US" sz="10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S3</a:t>
            </a:r>
          </a:p>
          <a:p>
            <a:r>
              <a:rPr lang="en-US" sz="2000" dirty="0">
                <a:latin typeface="+mn-lt"/>
              </a:rPr>
              <a:t>    {{ </a:t>
            </a:r>
            <a:r>
              <a:rPr lang="en-US" sz="2000" dirty="0">
                <a:latin typeface="+mn-lt"/>
                <a:ea typeface="Courier New" charset="0"/>
                <a:cs typeface="Courier New" panose="02070309020205020404" pitchFamily="49" charset="0"/>
              </a:rPr>
              <a:t>Q</a:t>
            </a:r>
            <a:r>
              <a:rPr lang="en-US" sz="2000" dirty="0">
                <a:latin typeface="+mn-lt"/>
              </a:rPr>
              <a:t> }}</a:t>
            </a:r>
          </a:p>
        </p:txBody>
      </p:sp>
    </p:spTree>
    <p:extLst>
      <p:ext uri="{BB962C8B-B14F-4D97-AF65-F5344CB8AC3E}">
        <p14:creationId xmlns:p14="http://schemas.microsoft.com/office/powerpoint/2010/main" val="275636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Correctness of a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Consider a while-loop (other loop forms not too different)</a:t>
            </a:r>
            <a:br>
              <a:rPr lang="en-US" dirty="0"/>
            </a:br>
            <a:r>
              <a:rPr lang="en-US" dirty="0"/>
              <a:t>with a loop invariant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Let’s try forward reasoning...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3276600"/>
            <a:ext cx="264907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    {{ </a:t>
            </a:r>
            <a:r>
              <a:rPr lang="en-US" sz="2000" dirty="0">
                <a:latin typeface="+mn-lt"/>
                <a:ea typeface="Courier New" charset="0"/>
                <a:cs typeface="Courier New" charset="0"/>
              </a:rPr>
              <a:t>P</a:t>
            </a:r>
            <a:r>
              <a:rPr lang="en-US" sz="2000" dirty="0">
                <a:latin typeface="+mn-lt"/>
              </a:rPr>
              <a:t> }}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S1</a:t>
            </a:r>
            <a:endParaRPr lang="en-US" sz="2000" dirty="0">
              <a:latin typeface="+mn-lt"/>
            </a:endParaRPr>
          </a:p>
          <a:p>
            <a:r>
              <a:rPr lang="en-US" sz="2000" dirty="0">
                <a:latin typeface="+mn-lt"/>
              </a:rPr>
              <a:t>    {{ P1 }}</a:t>
            </a:r>
          </a:p>
          <a:p>
            <a:endParaRPr lang="en-US" sz="1000" dirty="0">
              <a:latin typeface="+mn-lt"/>
            </a:endParaRPr>
          </a:p>
          <a:p>
            <a:r>
              <a:rPr lang="en-US" sz="2000" dirty="0">
                <a:latin typeface="+mn-lt"/>
              </a:rPr>
              <a:t>    {{ Inv: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+mn-lt"/>
              </a:rPr>
              <a:t> }}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while (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cond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 S2</a:t>
            </a:r>
          </a:p>
          <a:p>
            <a:endParaRPr lang="en-US" sz="10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S3</a:t>
            </a:r>
            <a:endParaRPr lang="en-US" sz="2000" dirty="0">
              <a:latin typeface="+mn-lt"/>
            </a:endParaRPr>
          </a:p>
          <a:p>
            <a:r>
              <a:rPr lang="en-US" sz="2000" dirty="0">
                <a:latin typeface="+mn-lt"/>
              </a:rPr>
              <a:t>    {{ </a:t>
            </a:r>
            <a:r>
              <a:rPr lang="en-US" sz="2000" dirty="0">
                <a:latin typeface="+mn-lt"/>
                <a:ea typeface="Courier New" charset="0"/>
                <a:cs typeface="Courier New" charset="0"/>
              </a:rPr>
              <a:t>Q</a:t>
            </a:r>
            <a:r>
              <a:rPr lang="en-US" sz="2000" dirty="0">
                <a:latin typeface="+mn-lt"/>
              </a:rPr>
              <a:t> }}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C4BC6A6-29B4-A24B-8DDA-3D3D875873FB}"/>
              </a:ext>
            </a:extLst>
          </p:cNvPr>
          <p:cNvCxnSpPr>
            <a:cxnSpLocks/>
          </p:cNvCxnSpPr>
          <p:nvPr/>
        </p:nvCxnSpPr>
        <p:spPr>
          <a:xfrm>
            <a:off x="1295400" y="3471922"/>
            <a:ext cx="0" cy="64287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Brace 10">
            <a:extLst>
              <a:ext uri="{FF2B5EF4-FFF2-40B4-BE49-F238E27FC236}">
                <a16:creationId xmlns:a16="http://schemas.microsoft.com/office/drawing/2014/main" id="{D0124B91-CCC3-9442-B602-9ED32D26E00E}"/>
              </a:ext>
            </a:extLst>
          </p:cNvPr>
          <p:cNvSpPr/>
          <p:nvPr/>
        </p:nvSpPr>
        <p:spPr>
          <a:xfrm>
            <a:off x="3792170" y="3941179"/>
            <a:ext cx="152301" cy="685796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6C0ADDB-0280-7845-BE2A-98D6388CA406}"/>
              </a:ext>
            </a:extLst>
          </p:cNvPr>
          <p:cNvSpPr txBox="1"/>
          <p:nvPr/>
        </p:nvSpPr>
        <p:spPr>
          <a:xfrm>
            <a:off x="3944471" y="4114800"/>
            <a:ext cx="31309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Need to check that P1 implies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sz="1600" dirty="0">
              <a:latin typeface="+mn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58EFF8-06A3-034B-8F08-3ED015FF68F1}"/>
              </a:ext>
            </a:extLst>
          </p:cNvPr>
          <p:cNvSpPr txBox="1"/>
          <p:nvPr/>
        </p:nvSpPr>
        <p:spPr>
          <a:xfrm>
            <a:off x="3944471" y="4438435"/>
            <a:ext cx="31309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(i.e., that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+mn-lt"/>
              </a:rPr>
              <a:t> is true the first time)</a:t>
            </a:r>
          </a:p>
        </p:txBody>
      </p:sp>
    </p:spTree>
    <p:extLst>
      <p:ext uri="{BB962C8B-B14F-4D97-AF65-F5344CB8AC3E}">
        <p14:creationId xmlns:p14="http://schemas.microsoft.com/office/powerpoint/2010/main" val="3706515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Correctness of a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Consider a while-loop (other loop forms not too different)</a:t>
            </a:r>
            <a:br>
              <a:rPr lang="en-US" dirty="0"/>
            </a:br>
            <a:r>
              <a:rPr lang="en-US" dirty="0"/>
              <a:t>with a loop invariant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Let’s try forward reasoning...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3276600"/>
            <a:ext cx="264907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    {{ </a:t>
            </a:r>
            <a:r>
              <a:rPr lang="en-US" sz="2000" dirty="0">
                <a:latin typeface="+mn-lt"/>
                <a:ea typeface="Courier New" charset="0"/>
                <a:cs typeface="Courier New" charset="0"/>
              </a:rPr>
              <a:t>P</a:t>
            </a:r>
            <a:r>
              <a:rPr lang="en-US" sz="2000" dirty="0">
                <a:latin typeface="+mn-lt"/>
              </a:rPr>
              <a:t> }}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S1</a:t>
            </a:r>
            <a:endParaRPr lang="en-US" sz="2000" dirty="0">
              <a:latin typeface="+mn-lt"/>
            </a:endParaRPr>
          </a:p>
          <a:p>
            <a:endParaRPr lang="en-US" sz="1000" dirty="0">
              <a:latin typeface="+mn-lt"/>
            </a:endParaRPr>
          </a:p>
          <a:p>
            <a:r>
              <a:rPr lang="en-US" sz="2000" dirty="0">
                <a:latin typeface="+mn-lt"/>
              </a:rPr>
              <a:t>    {{ Inv: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+mn-lt"/>
              </a:rPr>
              <a:t> }}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while (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cond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000" dirty="0">
                <a:latin typeface="+mn-lt"/>
                <a:ea typeface="Courier New" charset="0"/>
                <a:cs typeface="Courier New" charset="0"/>
              </a:rPr>
              <a:t>          {{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+mn-lt"/>
                <a:ea typeface="Courier New" charset="0"/>
                <a:cs typeface="Courier New" charset="0"/>
              </a:rPr>
              <a:t> and </a:t>
            </a:r>
            <a:r>
              <a:rPr lang="en-US" sz="2000" dirty="0" err="1">
                <a:latin typeface="+mn-lt"/>
                <a:ea typeface="Courier New" charset="0"/>
                <a:cs typeface="Courier New" charset="0"/>
              </a:rPr>
              <a:t>cond</a:t>
            </a:r>
            <a:r>
              <a:rPr lang="en-US" sz="2000" dirty="0">
                <a:latin typeface="+mn-lt"/>
                <a:ea typeface="Courier New" charset="0"/>
                <a:cs typeface="Courier New" charset="0"/>
              </a:rPr>
              <a:t> }}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 S2</a:t>
            </a:r>
          </a:p>
          <a:p>
            <a:r>
              <a:rPr lang="en-US" sz="2000" dirty="0">
                <a:latin typeface="+mn-lt"/>
                <a:ea typeface="Courier New" charset="0"/>
                <a:cs typeface="Courier New" charset="0"/>
              </a:rPr>
              <a:t>          {{ P2 }}</a:t>
            </a:r>
          </a:p>
          <a:p>
            <a:endParaRPr lang="en-US" sz="1000" dirty="0">
              <a:latin typeface="+mn-lt"/>
              <a:ea typeface="Courier New" charset="0"/>
              <a:cs typeface="Courier New" charset="0"/>
            </a:endParaRP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S3</a:t>
            </a:r>
            <a:endParaRPr lang="en-US" sz="2000" dirty="0">
              <a:latin typeface="+mn-lt"/>
            </a:endParaRPr>
          </a:p>
          <a:p>
            <a:r>
              <a:rPr lang="en-US" sz="2000" dirty="0">
                <a:latin typeface="+mn-lt"/>
              </a:rPr>
              <a:t>    {{ </a:t>
            </a:r>
            <a:r>
              <a:rPr lang="en-US" sz="2000" dirty="0">
                <a:latin typeface="+mn-lt"/>
                <a:ea typeface="Courier New" charset="0"/>
                <a:cs typeface="Courier New" charset="0"/>
              </a:rPr>
              <a:t>Q</a:t>
            </a:r>
            <a:r>
              <a:rPr lang="en-US" sz="2000" dirty="0">
                <a:latin typeface="+mn-lt"/>
              </a:rPr>
              <a:t> }}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C4BC6A6-29B4-A24B-8DDA-3D3D875873FB}"/>
              </a:ext>
            </a:extLst>
          </p:cNvPr>
          <p:cNvCxnSpPr>
            <a:cxnSpLocks/>
          </p:cNvCxnSpPr>
          <p:nvPr/>
        </p:nvCxnSpPr>
        <p:spPr>
          <a:xfrm>
            <a:off x="1223058" y="4876800"/>
            <a:ext cx="0" cy="64287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Brace 10">
            <a:extLst>
              <a:ext uri="{FF2B5EF4-FFF2-40B4-BE49-F238E27FC236}">
                <a16:creationId xmlns:a16="http://schemas.microsoft.com/office/drawing/2014/main" id="{D0124B91-CCC3-9442-B602-9ED32D26E00E}"/>
              </a:ext>
            </a:extLst>
          </p:cNvPr>
          <p:cNvSpPr/>
          <p:nvPr/>
        </p:nvSpPr>
        <p:spPr>
          <a:xfrm>
            <a:off x="4191000" y="5257800"/>
            <a:ext cx="152401" cy="381000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6C0ADDB-0280-7845-BE2A-98D6388CA406}"/>
              </a:ext>
            </a:extLst>
          </p:cNvPr>
          <p:cNvSpPr txBox="1"/>
          <p:nvPr/>
        </p:nvSpPr>
        <p:spPr>
          <a:xfrm>
            <a:off x="4394126" y="5257800"/>
            <a:ext cx="3606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Need to check that P2 implies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+mn-lt"/>
                <a:cs typeface="Courier New" panose="02070309020205020404" pitchFamily="49" charset="0"/>
              </a:rPr>
              <a:t> again</a:t>
            </a:r>
            <a:endParaRPr lang="en-US" sz="1600" dirty="0">
              <a:latin typeface="+mn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58EFF8-06A3-034B-8F08-3ED015FF68F1}"/>
              </a:ext>
            </a:extLst>
          </p:cNvPr>
          <p:cNvSpPr txBox="1"/>
          <p:nvPr/>
        </p:nvSpPr>
        <p:spPr>
          <a:xfrm>
            <a:off x="4394126" y="5581435"/>
            <a:ext cx="3530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(i.e., that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+mn-lt"/>
              </a:rPr>
              <a:t> is true each time around)</a:t>
            </a:r>
          </a:p>
        </p:txBody>
      </p:sp>
    </p:spTree>
    <p:extLst>
      <p:ext uri="{BB962C8B-B14F-4D97-AF65-F5344CB8AC3E}">
        <p14:creationId xmlns:p14="http://schemas.microsoft.com/office/powerpoint/2010/main" val="414425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Correctness of a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Consider a while-loop (other loop forms not too different)</a:t>
            </a:r>
            <a:br>
              <a:rPr lang="en-US" dirty="0"/>
            </a:br>
            <a:r>
              <a:rPr lang="en-US" dirty="0"/>
              <a:t>with a loop invariant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Let’s try forward reasoning...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3000" y="3276600"/>
            <a:ext cx="264907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    {{ </a:t>
            </a:r>
            <a:r>
              <a:rPr lang="en-US" sz="2000" dirty="0">
                <a:latin typeface="+mn-lt"/>
                <a:ea typeface="Courier New" charset="0"/>
                <a:cs typeface="Courier New" charset="0"/>
              </a:rPr>
              <a:t>P</a:t>
            </a:r>
            <a:r>
              <a:rPr lang="en-US" sz="2000" dirty="0">
                <a:latin typeface="+mn-lt"/>
              </a:rPr>
              <a:t> }}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S1</a:t>
            </a:r>
            <a:endParaRPr lang="en-US" sz="2000" dirty="0">
              <a:latin typeface="+mn-lt"/>
            </a:endParaRPr>
          </a:p>
          <a:p>
            <a:endParaRPr lang="en-US" sz="2000" dirty="0">
              <a:latin typeface="+mn-lt"/>
            </a:endParaRPr>
          </a:p>
          <a:p>
            <a:r>
              <a:rPr lang="en-US" sz="2000" dirty="0">
                <a:latin typeface="+mn-lt"/>
              </a:rPr>
              <a:t>    {{ </a:t>
            </a:r>
            <a:r>
              <a:rPr lang="en-US" sz="2000" dirty="0" err="1">
                <a:latin typeface="+mn-lt"/>
              </a:rPr>
              <a:t>Inv</a:t>
            </a:r>
            <a:r>
              <a:rPr lang="en-US" sz="2000" dirty="0">
                <a:latin typeface="+mn-lt"/>
              </a:rPr>
              <a:t>: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+mn-lt"/>
              </a:rPr>
              <a:t> }}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while (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cond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 S2</a:t>
            </a:r>
          </a:p>
          <a:p>
            <a:endParaRPr lang="en-US" sz="10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000" dirty="0">
                <a:latin typeface="+mn-lt"/>
                <a:ea typeface="Courier New" charset="0"/>
                <a:cs typeface="Courier New" charset="0"/>
              </a:rPr>
              <a:t>    {{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+mn-lt"/>
                <a:ea typeface="Courier New" charset="0"/>
                <a:cs typeface="Courier New" charset="0"/>
              </a:rPr>
              <a:t> and not </a:t>
            </a:r>
            <a:r>
              <a:rPr lang="en-US" sz="2000" dirty="0" err="1">
                <a:latin typeface="+mn-lt"/>
                <a:ea typeface="Courier New" charset="0"/>
                <a:cs typeface="Courier New" charset="0"/>
              </a:rPr>
              <a:t>cond</a:t>
            </a:r>
            <a:r>
              <a:rPr lang="en-US" sz="2000" dirty="0">
                <a:latin typeface="+mn-lt"/>
                <a:ea typeface="Courier New" charset="0"/>
                <a:cs typeface="Courier New" charset="0"/>
              </a:rPr>
              <a:t> }}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S3</a:t>
            </a:r>
          </a:p>
          <a:p>
            <a:r>
              <a:rPr lang="en-US" sz="2000" dirty="0">
                <a:latin typeface="+mn-lt"/>
              </a:rPr>
              <a:t>    {{ P3 }} </a:t>
            </a:r>
          </a:p>
          <a:p>
            <a:r>
              <a:rPr lang="en-US" sz="2000" dirty="0">
                <a:latin typeface="+mn-lt"/>
              </a:rPr>
              <a:t>    {{ </a:t>
            </a:r>
            <a:r>
              <a:rPr lang="en-US" sz="2000" dirty="0">
                <a:latin typeface="+mn-lt"/>
                <a:ea typeface="Courier New" charset="0"/>
                <a:cs typeface="Courier New" panose="02070309020205020404" pitchFamily="49" charset="0"/>
              </a:rPr>
              <a:t>Q</a:t>
            </a:r>
            <a:r>
              <a:rPr lang="en-US" sz="2000" dirty="0">
                <a:latin typeface="+mn-lt"/>
              </a:rPr>
              <a:t> }}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DBEBD11-C081-5B43-AC2C-F0E5779F4A51}"/>
              </a:ext>
            </a:extLst>
          </p:cNvPr>
          <p:cNvCxnSpPr>
            <a:cxnSpLocks/>
          </p:cNvCxnSpPr>
          <p:nvPr/>
        </p:nvCxnSpPr>
        <p:spPr>
          <a:xfrm>
            <a:off x="1295400" y="5410200"/>
            <a:ext cx="0" cy="64287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Brace 7">
            <a:extLst>
              <a:ext uri="{FF2B5EF4-FFF2-40B4-BE49-F238E27FC236}">
                <a16:creationId xmlns:a16="http://schemas.microsoft.com/office/drawing/2014/main" id="{FFE0DD28-6A40-B647-9BAE-BFFFBE82BD35}"/>
              </a:ext>
            </a:extLst>
          </p:cNvPr>
          <p:cNvSpPr/>
          <p:nvPr/>
        </p:nvSpPr>
        <p:spPr>
          <a:xfrm>
            <a:off x="3776041" y="5884766"/>
            <a:ext cx="152301" cy="685796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4A99F9-B11D-944F-A3D3-250A9B85CF99}"/>
              </a:ext>
            </a:extLst>
          </p:cNvPr>
          <p:cNvSpPr txBox="1"/>
          <p:nvPr/>
        </p:nvSpPr>
        <p:spPr>
          <a:xfrm>
            <a:off x="3944471" y="5905098"/>
            <a:ext cx="47105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Need to check that P3 implies Q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60EFB5-9214-D94B-8477-6E95E9E4A501}"/>
              </a:ext>
            </a:extLst>
          </p:cNvPr>
          <p:cNvSpPr txBox="1"/>
          <p:nvPr/>
        </p:nvSpPr>
        <p:spPr>
          <a:xfrm>
            <a:off x="3944470" y="6228733"/>
            <a:ext cx="38279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(i.e., Q holds after the loop)</a:t>
            </a:r>
          </a:p>
        </p:txBody>
      </p:sp>
    </p:spTree>
    <p:extLst>
      <p:ext uri="{BB962C8B-B14F-4D97-AF65-F5344CB8AC3E}">
        <p14:creationId xmlns:p14="http://schemas.microsoft.com/office/powerpoint/2010/main" val="11668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Correctness of a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Consider a while-loop (other loop forms not too different)</a:t>
            </a:r>
            <a:br>
              <a:rPr lang="en-US" dirty="0"/>
            </a:br>
            <a:r>
              <a:rPr lang="en-US" dirty="0"/>
              <a:t>with a loop invariant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2549324"/>
            <a:ext cx="2649071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    {{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sz="2000" dirty="0">
                <a:latin typeface="+mn-lt"/>
              </a:rPr>
              <a:t> }}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S1</a:t>
            </a:r>
            <a:endParaRPr lang="en-US" sz="2000" dirty="0">
              <a:latin typeface="+mn-lt"/>
            </a:endParaRPr>
          </a:p>
          <a:p>
            <a:endParaRPr lang="en-US" sz="2000" dirty="0">
              <a:latin typeface="+mn-lt"/>
            </a:endParaRPr>
          </a:p>
          <a:p>
            <a:r>
              <a:rPr lang="en-US" sz="2000" dirty="0">
                <a:latin typeface="+mn-lt"/>
              </a:rPr>
              <a:t>    {{ </a:t>
            </a:r>
            <a:r>
              <a:rPr lang="en-US" sz="2000" dirty="0" err="1">
                <a:latin typeface="+mn-lt"/>
              </a:rPr>
              <a:t>Inv</a:t>
            </a:r>
            <a:r>
              <a:rPr lang="en-US" sz="2000" dirty="0">
                <a:latin typeface="+mn-lt"/>
              </a:rPr>
              <a:t>: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+mn-lt"/>
              </a:rPr>
              <a:t> }}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while (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cond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 S2</a:t>
            </a:r>
          </a:p>
          <a:p>
            <a:endParaRPr lang="en-US" sz="10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S3</a:t>
            </a:r>
          </a:p>
          <a:p>
            <a:r>
              <a:rPr lang="en-US" sz="2000" dirty="0">
                <a:latin typeface="+mn-lt"/>
              </a:rPr>
              <a:t>    {{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Q</a:t>
            </a:r>
            <a:r>
              <a:rPr lang="en-US" sz="2000" dirty="0">
                <a:latin typeface="+mn-lt"/>
              </a:rPr>
              <a:t> }}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91000" y="2590842"/>
            <a:ext cx="341952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  <a:ea typeface="Courier New" charset="0"/>
                <a:cs typeface="Courier New" charset="0"/>
              </a:rPr>
              <a:t>Informally, we need: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+mn-lt"/>
              </a:rPr>
              <a:t> holds initially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+mn-lt"/>
              </a:rPr>
              <a:t> holds each time around</a:t>
            </a: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Q</a:t>
            </a:r>
            <a:r>
              <a:rPr lang="en-US" sz="2000" dirty="0">
                <a:latin typeface="+mn-lt"/>
              </a:rPr>
              <a:t> holds after we exit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E49294-A49F-BC4E-97DD-EB6F5EEBF302}"/>
              </a:ext>
            </a:extLst>
          </p:cNvPr>
          <p:cNvSpPr txBox="1"/>
          <p:nvPr/>
        </p:nvSpPr>
        <p:spPr>
          <a:xfrm>
            <a:off x="4191000" y="4196871"/>
            <a:ext cx="384592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  <a:ea typeface="Courier New" charset="0"/>
                <a:cs typeface="Courier New" charset="0"/>
              </a:rPr>
              <a:t>Formally, we need validity of: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>
                <a:latin typeface="+mn-lt"/>
                <a:ea typeface="Courier New" charset="0"/>
                <a:cs typeface="Courier New" charset="0"/>
              </a:rPr>
              <a:t>{{ P }} </a:t>
            </a:r>
            <a:r>
              <a:rPr lang="en-US" sz="2000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S1</a:t>
            </a:r>
            <a:r>
              <a:rPr lang="en-US" sz="2000" dirty="0">
                <a:latin typeface="+mn-lt"/>
                <a:ea typeface="Courier New" charset="0"/>
                <a:cs typeface="Courier New" charset="0"/>
              </a:rPr>
              <a:t> {{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+mn-lt"/>
              </a:rPr>
              <a:t> }}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>
                <a:latin typeface="+mn-lt"/>
                <a:ea typeface="Courier New" charset="0"/>
                <a:cs typeface="Courier New" charset="0"/>
              </a:rPr>
              <a:t>{{ </a:t>
            </a:r>
            <a:r>
              <a:rPr lang="en-US" sz="20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+mn-lt"/>
                <a:ea typeface="Courier New" charset="0"/>
                <a:cs typeface="Courier New" charset="0"/>
              </a:rPr>
              <a:t> and </a:t>
            </a:r>
            <a:r>
              <a:rPr lang="en-US" sz="2000" dirty="0" err="1">
                <a:latin typeface="+mn-lt"/>
                <a:ea typeface="Courier New" charset="0"/>
                <a:cs typeface="Courier New" charset="0"/>
              </a:rPr>
              <a:t>cond</a:t>
            </a:r>
            <a:r>
              <a:rPr lang="en-US" sz="2000" dirty="0">
                <a:latin typeface="+mn-lt"/>
                <a:ea typeface="Courier New" charset="0"/>
                <a:cs typeface="Courier New" charset="0"/>
              </a:rPr>
              <a:t> }} </a:t>
            </a:r>
            <a:r>
              <a:rPr lang="en-US" sz="2000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S2</a:t>
            </a:r>
            <a:r>
              <a:rPr lang="en-US" sz="2000" dirty="0">
                <a:latin typeface="+mn-lt"/>
                <a:ea typeface="Courier New" charset="0"/>
                <a:cs typeface="Courier New" charset="0"/>
              </a:rPr>
              <a:t> {{ </a:t>
            </a:r>
            <a:r>
              <a:rPr lang="en-US" sz="20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+mn-lt"/>
                <a:ea typeface="Courier New" charset="0"/>
                <a:cs typeface="Courier New" charset="0"/>
              </a:rPr>
              <a:t> }}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>
                <a:latin typeface="+mn-lt"/>
              </a:rPr>
              <a:t>{{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+mn-lt"/>
              </a:rPr>
              <a:t> and not </a:t>
            </a:r>
            <a:r>
              <a:rPr lang="en-US" sz="2000" dirty="0" err="1">
                <a:latin typeface="+mn-lt"/>
              </a:rPr>
              <a:t>cond</a:t>
            </a:r>
            <a:r>
              <a:rPr lang="en-US" sz="2000" dirty="0">
                <a:latin typeface="+mn-lt"/>
              </a:rPr>
              <a:t> }}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S3</a:t>
            </a:r>
            <a:r>
              <a:rPr lang="en-US" sz="2000" dirty="0">
                <a:latin typeface="+mn-lt"/>
              </a:rPr>
              <a:t> {{ Q }}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FDB3873-E88E-1D46-948F-63A0F6450D93}"/>
              </a:ext>
            </a:extLst>
          </p:cNvPr>
          <p:cNvSpPr txBox="1"/>
          <p:nvPr/>
        </p:nvSpPr>
        <p:spPr>
          <a:xfrm>
            <a:off x="4146932" y="5806884"/>
            <a:ext cx="4812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7030A0"/>
                </a:solidFill>
                <a:latin typeface="+mn-lt"/>
                <a:ea typeface="Courier New" charset="0"/>
                <a:cs typeface="Courier New" charset="0"/>
              </a:rPr>
              <a:t>(can check these with backward reasoning instead)</a:t>
            </a:r>
            <a:endParaRPr lang="en-US" sz="1600" dirty="0">
              <a:solidFill>
                <a:srgbClr val="7030A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5026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Loop Invariants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Loop invariants are crucial information</a:t>
            </a:r>
          </a:p>
          <a:p>
            <a:pPr lvl="1"/>
            <a:r>
              <a:rPr lang="en-US" dirty="0"/>
              <a:t>needs to be provided before reasoning is mechanical</a:t>
            </a:r>
          </a:p>
          <a:p>
            <a:pPr lvl="1"/>
            <a:endParaRPr lang="en-US" dirty="0"/>
          </a:p>
          <a:p>
            <a:r>
              <a:rPr lang="en-US" dirty="0"/>
              <a:t>Pro Tip: always document your invariants for </a:t>
            </a:r>
            <a:r>
              <a:rPr lang="en-US" i="1" dirty="0"/>
              <a:t>non-trivial </a:t>
            </a:r>
            <a:r>
              <a:rPr lang="en-US" dirty="0"/>
              <a:t>loops</a:t>
            </a:r>
          </a:p>
          <a:p>
            <a:pPr lvl="1"/>
            <a:r>
              <a:rPr lang="en-US" dirty="0"/>
              <a:t>don’t make code reviewers guess the invariant</a:t>
            </a:r>
          </a:p>
          <a:p>
            <a:pPr lvl="1"/>
            <a:endParaRPr lang="en-US" dirty="0"/>
          </a:p>
          <a:p>
            <a:r>
              <a:rPr lang="en-US" dirty="0"/>
              <a:t>Pro Tip: with a good loop invariant, the code is easy to write</a:t>
            </a:r>
          </a:p>
          <a:p>
            <a:pPr lvl="1"/>
            <a:r>
              <a:rPr lang="en-US" dirty="0"/>
              <a:t>all the creativity can be saved for finding the invariant</a:t>
            </a:r>
          </a:p>
          <a:p>
            <a:pPr lvl="1"/>
            <a:r>
              <a:rPr lang="en-US" dirty="0"/>
              <a:t>more on this in later lectures…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0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sum of array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/>
              <a:t>Consider the following code to compute </a:t>
            </a:r>
            <a:r>
              <a:rPr lang="en-US" kern="0" dirty="0">
                <a:latin typeface="Courier New" charset="0"/>
                <a:ea typeface="Courier New" charset="0"/>
                <a:cs typeface="Courier New" charset="0"/>
              </a:rPr>
              <a:t>b[0] + </a:t>
            </a: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… + b[n-1]</a:t>
            </a:r>
            <a:r>
              <a:rPr lang="is-IS" kern="0" dirty="0"/>
              <a:t>:</a:t>
            </a:r>
          </a:p>
          <a:p>
            <a:pPr marL="0" indent="0">
              <a:buNone/>
            </a:pPr>
            <a:endParaRPr lang="is-IS" kern="0" dirty="0"/>
          </a:p>
          <a:p>
            <a:pPr marL="0" indent="0">
              <a:buNone/>
            </a:pPr>
            <a:r>
              <a:rPr lang="is-IS" kern="0" dirty="0"/>
              <a:t>    {{ }}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s = 0;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i = 0;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while (i != n) {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  s = s + b[i];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  i = i + 1;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r>
              <a:rPr lang="is-IS" kern="0" dirty="0">
                <a:latin typeface="+mn-lt"/>
                <a:ea typeface="Courier New" charset="0"/>
                <a:cs typeface="Courier New" charset="0"/>
              </a:rPr>
              <a:t>    {{ s = b[0] + ... + b[n-1] }}</a:t>
            </a:r>
          </a:p>
          <a:p>
            <a:pPr marL="0" indent="0">
              <a:buNone/>
            </a:pPr>
            <a:endParaRPr lang="en-US" kern="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5E3038-01AD-1E46-A885-5DEEFA41D2F8}"/>
              </a:ext>
            </a:extLst>
          </p:cNvPr>
          <p:cNvSpPr txBox="1"/>
          <p:nvPr/>
        </p:nvSpPr>
        <p:spPr>
          <a:xfrm>
            <a:off x="4562354" y="2286000"/>
            <a:ext cx="449353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  <a:cs typeface="Courier New" panose="02070309020205020404" pitchFamily="49" charset="0"/>
              </a:rPr>
              <a:t>Equivalent to this “for” loop:</a:t>
            </a:r>
          </a:p>
          <a:p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 = 0;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!= n;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s = s + b[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</p:txBody>
      </p:sp>
    </p:spTree>
    <p:extLst>
      <p:ext uri="{BB962C8B-B14F-4D97-AF65-F5344CB8AC3E}">
        <p14:creationId xmlns:p14="http://schemas.microsoft.com/office/powerpoint/2010/main" val="664657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sum of array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/>
              <a:t>Consider the following code to compute </a:t>
            </a:r>
            <a:r>
              <a:rPr lang="en-US" kern="0" dirty="0">
                <a:latin typeface="Courier New" charset="0"/>
                <a:ea typeface="Courier New" charset="0"/>
                <a:cs typeface="Courier New" charset="0"/>
              </a:rPr>
              <a:t>b[0] + </a:t>
            </a: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… + b[n-1]</a:t>
            </a:r>
            <a:r>
              <a:rPr lang="is-IS" kern="0" dirty="0"/>
              <a:t>:</a:t>
            </a:r>
          </a:p>
          <a:p>
            <a:pPr marL="0" indent="0">
              <a:buNone/>
            </a:pPr>
            <a:endParaRPr lang="is-IS" kern="0" dirty="0"/>
          </a:p>
          <a:p>
            <a:pPr marL="0" indent="0">
              <a:buNone/>
            </a:pPr>
            <a:r>
              <a:rPr lang="is-IS" kern="0" dirty="0"/>
              <a:t>    {{ }}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s = 0;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i = 0;</a:t>
            </a:r>
          </a:p>
          <a:p>
            <a:pPr marL="0" indent="0">
              <a:buNone/>
            </a:pPr>
            <a:r>
              <a:rPr lang="is-IS" kern="0" dirty="0">
                <a:latin typeface="+mn-lt"/>
                <a:ea typeface="Courier New" charset="0"/>
                <a:cs typeface="Courier New" charset="0"/>
              </a:rPr>
              <a:t>    {{ Inv: s = b[0] + ... + b[i-1] }}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while (i != n) {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  s = s + b[i];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  i = i + 1;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r>
              <a:rPr lang="is-IS" kern="0" dirty="0">
                <a:latin typeface="+mn-lt"/>
                <a:ea typeface="Courier New" charset="0"/>
                <a:cs typeface="Courier New" charset="0"/>
              </a:rPr>
              <a:t>    {{ s = b[0] + ... + b[n-1] }}</a:t>
            </a:r>
          </a:p>
          <a:p>
            <a:pPr marL="0" indent="0"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839549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sum of array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/>
              <a:t>Consider the following code to compute </a:t>
            </a:r>
            <a:r>
              <a:rPr lang="en-US" kern="0" dirty="0">
                <a:latin typeface="Courier New" charset="0"/>
                <a:ea typeface="Courier New" charset="0"/>
                <a:cs typeface="Courier New" charset="0"/>
              </a:rPr>
              <a:t>b[0] + </a:t>
            </a: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… + b[n-1]</a:t>
            </a:r>
            <a:r>
              <a:rPr lang="is-IS" kern="0" dirty="0"/>
              <a:t>:</a:t>
            </a:r>
          </a:p>
          <a:p>
            <a:pPr marL="0" indent="0">
              <a:buNone/>
            </a:pPr>
            <a:endParaRPr lang="is-IS" kern="0" dirty="0"/>
          </a:p>
          <a:p>
            <a:pPr marL="0" indent="0">
              <a:buNone/>
            </a:pPr>
            <a:r>
              <a:rPr lang="is-IS" kern="0" dirty="0"/>
              <a:t>    {{ }}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s = 0;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i = 0;</a:t>
            </a:r>
          </a:p>
          <a:p>
            <a:pPr marL="0" indent="0">
              <a:buNone/>
            </a:pPr>
            <a:r>
              <a:rPr lang="is-IS" kern="0" dirty="0">
                <a:latin typeface="+mn-lt"/>
                <a:ea typeface="Courier New" charset="0"/>
                <a:cs typeface="Courier New" charset="0"/>
              </a:rPr>
              <a:t>    </a:t>
            </a:r>
            <a:r>
              <a:rPr lang="is-IS" kern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Courier New" charset="0"/>
                <a:cs typeface="Courier New" charset="0"/>
              </a:rPr>
              <a:t>{{ s = 0 and i = 0 }}</a:t>
            </a:r>
          </a:p>
          <a:p>
            <a:pPr marL="0" indent="0">
              <a:buNone/>
            </a:pPr>
            <a:r>
              <a:rPr lang="is-IS" kern="0" dirty="0">
                <a:latin typeface="+mn-lt"/>
                <a:ea typeface="Courier New" charset="0"/>
                <a:cs typeface="Courier New" charset="0"/>
              </a:rPr>
              <a:t>    {{ Inv: s = b[0] + ... + b[i-1] }}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while (i != n) {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  s = s + b[i];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  i = i + 1;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r>
              <a:rPr lang="is-IS" kern="0" dirty="0">
                <a:latin typeface="+mn-lt"/>
                <a:ea typeface="Courier New" charset="0"/>
                <a:cs typeface="Courier New" charset="0"/>
              </a:rPr>
              <a:t>    {{ s = b[0] + ... + b[n-1] }}</a:t>
            </a:r>
          </a:p>
          <a:p>
            <a:pPr marL="0" indent="0">
              <a:buNone/>
            </a:pPr>
            <a:endParaRPr lang="en-US" kern="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838200" y="2743200"/>
            <a:ext cx="0" cy="91440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348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sum of array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/>
              <a:t>Consider the following code to compute </a:t>
            </a:r>
            <a:r>
              <a:rPr lang="en-US" kern="0" dirty="0">
                <a:latin typeface="Courier New" charset="0"/>
                <a:ea typeface="Courier New" charset="0"/>
                <a:cs typeface="Courier New" charset="0"/>
              </a:rPr>
              <a:t>b[0] + </a:t>
            </a: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… + b[n-1]</a:t>
            </a:r>
            <a:r>
              <a:rPr lang="is-IS" kern="0" dirty="0"/>
              <a:t>:</a:t>
            </a:r>
          </a:p>
          <a:p>
            <a:pPr marL="0" indent="0">
              <a:buNone/>
            </a:pPr>
            <a:endParaRPr lang="is-IS" kern="0" dirty="0"/>
          </a:p>
          <a:p>
            <a:pPr marL="0" indent="0">
              <a:buNone/>
            </a:pPr>
            <a:r>
              <a:rPr lang="is-IS" kern="0" dirty="0"/>
              <a:t>    {{ }}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s = 0;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i = 0;</a:t>
            </a:r>
          </a:p>
          <a:p>
            <a:pPr marL="0" indent="0">
              <a:buNone/>
            </a:pPr>
            <a:r>
              <a:rPr lang="is-IS" kern="0" dirty="0">
                <a:latin typeface="+mn-lt"/>
                <a:ea typeface="Courier New" charset="0"/>
                <a:cs typeface="Courier New" charset="0"/>
              </a:rPr>
              <a:t>    {{ s = 0 and i = 0 }}</a:t>
            </a:r>
          </a:p>
          <a:p>
            <a:pPr marL="0" indent="0">
              <a:buNone/>
            </a:pPr>
            <a:r>
              <a:rPr lang="is-IS" kern="0" dirty="0">
                <a:latin typeface="+mn-lt"/>
                <a:ea typeface="Courier New" charset="0"/>
                <a:cs typeface="Courier New" charset="0"/>
              </a:rPr>
              <a:t>    {{ Inv: s = b[0] + ... + b[i-1] }}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while (i != n) {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  s = s + b[i];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  i = i + 1;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r>
              <a:rPr lang="is-IS" kern="0" dirty="0">
                <a:latin typeface="+mn-lt"/>
                <a:ea typeface="Courier New" charset="0"/>
                <a:cs typeface="Courier New" charset="0"/>
              </a:rPr>
              <a:t>    {{ s = b[0] + ... + b[n-1] }}</a:t>
            </a:r>
          </a:p>
          <a:p>
            <a:pPr marL="0" indent="0">
              <a:buNone/>
            </a:pPr>
            <a:endParaRPr lang="en-US" kern="0" dirty="0"/>
          </a:p>
        </p:txBody>
      </p:sp>
      <p:sp>
        <p:nvSpPr>
          <p:cNvPr id="3" name="TextBox 2"/>
          <p:cNvSpPr txBox="1"/>
          <p:nvPr/>
        </p:nvSpPr>
        <p:spPr>
          <a:xfrm>
            <a:off x="4724400" y="22098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>
                <a:latin typeface="+mn-lt"/>
              </a:rPr>
              <a:t>(s = 0 and </a:t>
            </a:r>
            <a:r>
              <a:rPr lang="en-US" sz="2000" dirty="0" err="1">
                <a:latin typeface="+mn-lt"/>
              </a:rPr>
              <a:t>i</a:t>
            </a:r>
            <a:r>
              <a:rPr lang="en-US" sz="2000" dirty="0">
                <a:latin typeface="+mn-lt"/>
              </a:rPr>
              <a:t> = 0) implies</a:t>
            </a:r>
          </a:p>
          <a:p>
            <a:r>
              <a:rPr lang="en-US" sz="2000" dirty="0">
                <a:latin typeface="+mn-lt"/>
              </a:rPr>
              <a:t>         s = b[0] + </a:t>
            </a:r>
            <a:r>
              <a:rPr lang="is-IS" sz="2000" dirty="0">
                <a:latin typeface="+mn-lt"/>
              </a:rPr>
              <a:t>… + b[i-1] ?</a:t>
            </a:r>
          </a:p>
        </p:txBody>
      </p:sp>
      <p:sp>
        <p:nvSpPr>
          <p:cNvPr id="8" name="Right Bracket 7"/>
          <p:cNvSpPr/>
          <p:nvPr/>
        </p:nvSpPr>
        <p:spPr>
          <a:xfrm>
            <a:off x="4343400" y="3429000"/>
            <a:ext cx="45719" cy="685800"/>
          </a:xfrm>
          <a:prstGeom prst="rightBracke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201232-47E0-3C40-90F3-B41A4A6C4E4F}"/>
              </a:ext>
            </a:extLst>
          </p:cNvPr>
          <p:cNvSpPr txBox="1"/>
          <p:nvPr/>
        </p:nvSpPr>
        <p:spPr>
          <a:xfrm>
            <a:off x="5052059" y="3776176"/>
            <a:ext cx="353568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s = sum of first </a:t>
            </a:r>
            <a:r>
              <a:rPr lang="en-US" sz="2000" dirty="0" err="1">
                <a:latin typeface="+mn-lt"/>
              </a:rPr>
              <a:t>i</a:t>
            </a:r>
            <a:r>
              <a:rPr lang="en-US" sz="2000" dirty="0">
                <a:latin typeface="+mn-lt"/>
              </a:rPr>
              <a:t> numbers in 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15CB12-8142-014C-A8EB-EA82063A3028}"/>
              </a:ext>
            </a:extLst>
          </p:cNvPr>
          <p:cNvSpPr txBox="1"/>
          <p:nvPr/>
        </p:nvSpPr>
        <p:spPr>
          <a:xfrm>
            <a:off x="5935986" y="3337966"/>
            <a:ext cx="1508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</a:rPr>
              <a:t>Less formal</a:t>
            </a:r>
          </a:p>
        </p:txBody>
      </p:sp>
    </p:spTree>
    <p:extLst>
      <p:ext uri="{BB962C8B-B14F-4D97-AF65-F5344CB8AC3E}">
        <p14:creationId xmlns:p14="http://schemas.microsoft.com/office/powerpoint/2010/main" val="1516631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Floyd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chemeClr val="accent2"/>
                </a:solidFill>
              </a:rPr>
              <a:t>Hoare triple</a:t>
            </a:r>
            <a:r>
              <a:rPr lang="en-US" dirty="0"/>
              <a:t> is two assertions and one piece of code:</a:t>
            </a:r>
          </a:p>
          <a:p>
            <a:pPr marL="0" indent="0" algn="ctr">
              <a:buNone/>
            </a:pPr>
            <a:r>
              <a:rPr lang="en-US" b="1" dirty="0">
                <a:latin typeface="+mn-lt"/>
                <a:cs typeface="Courier New" panose="02070309020205020404" pitchFamily="49" charset="0"/>
              </a:rPr>
              <a:t>{ 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b="1" i="1" dirty="0">
                <a:latin typeface="+mn-lt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+mn-lt"/>
                <a:cs typeface="Courier New" panose="02070309020205020404" pitchFamily="49" charset="0"/>
              </a:rPr>
              <a:t>}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cs typeface="Courier New" panose="02070309020205020404" pitchFamily="49" charset="0"/>
              </a:rPr>
              <a:t>{ 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b="1" i="1" dirty="0">
                <a:cs typeface="Courier New" panose="02070309020205020404" pitchFamily="49" charset="0"/>
              </a:rPr>
              <a:t> </a:t>
            </a:r>
            <a:r>
              <a:rPr lang="en-US" b="1" dirty="0"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i="1" dirty="0"/>
              <a:t>P</a:t>
            </a:r>
            <a:r>
              <a:rPr lang="en-US" dirty="0"/>
              <a:t> the precondition</a:t>
            </a:r>
          </a:p>
          <a:p>
            <a:pPr lvl="1"/>
            <a:r>
              <a:rPr lang="en-US" i="1" dirty="0"/>
              <a:t>S</a:t>
            </a:r>
            <a:r>
              <a:rPr lang="en-US" dirty="0"/>
              <a:t> the code</a:t>
            </a:r>
          </a:p>
          <a:p>
            <a:pPr lvl="1"/>
            <a:r>
              <a:rPr lang="en-US" i="1" dirty="0"/>
              <a:t>Q</a:t>
            </a:r>
            <a:r>
              <a:rPr lang="en-US" dirty="0"/>
              <a:t> the postcondition 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dirty="0"/>
              <a:t>A Hoare triple </a:t>
            </a:r>
            <a:r>
              <a:rPr lang="en-US" b="1" dirty="0">
                <a:cs typeface="Courier New" panose="02070309020205020404" pitchFamily="49" charset="0"/>
              </a:rPr>
              <a:t>{ 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b="1" i="1" dirty="0">
                <a:cs typeface="Courier New" panose="02070309020205020404" pitchFamily="49" charset="0"/>
              </a:rPr>
              <a:t> </a:t>
            </a:r>
            <a:r>
              <a:rPr lang="en-US" b="1" dirty="0">
                <a:cs typeface="Courier New" panose="02070309020205020404" pitchFamily="49" charset="0"/>
              </a:rPr>
              <a:t>}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cs typeface="Courier New" panose="02070309020205020404" pitchFamily="49" charset="0"/>
              </a:rPr>
              <a:t>{ 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b="1" i="1" dirty="0">
                <a:cs typeface="Courier New" panose="02070309020205020404" pitchFamily="49" charset="0"/>
              </a:rPr>
              <a:t> </a:t>
            </a:r>
            <a:r>
              <a:rPr lang="en-US" b="1" dirty="0">
                <a:cs typeface="Courier New" panose="02070309020205020404" pitchFamily="49" charset="0"/>
              </a:rPr>
              <a:t>}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is called </a:t>
            </a:r>
            <a:r>
              <a:rPr lang="en-US" dirty="0">
                <a:solidFill>
                  <a:schemeClr val="accent2"/>
                </a:solidFill>
              </a:rPr>
              <a:t>valid</a:t>
            </a:r>
            <a:r>
              <a:rPr lang="en-US" dirty="0"/>
              <a:t> if:</a:t>
            </a:r>
          </a:p>
          <a:p>
            <a:pPr lvl="1"/>
            <a:r>
              <a:rPr lang="en-US" dirty="0"/>
              <a:t>in any state where P holds,</a:t>
            </a:r>
            <a:br>
              <a:rPr lang="en-US" dirty="0"/>
            </a:br>
            <a:r>
              <a:rPr lang="en-US" dirty="0"/>
              <a:t>executing S produces a state where Q holds</a:t>
            </a:r>
          </a:p>
          <a:p>
            <a:pPr lvl="1"/>
            <a:r>
              <a:rPr lang="en-US" dirty="0"/>
              <a:t>i.e., if </a:t>
            </a:r>
            <a:r>
              <a:rPr lang="en-US" i="1" dirty="0"/>
              <a:t>P</a:t>
            </a:r>
            <a:r>
              <a:rPr lang="en-US" dirty="0"/>
              <a:t> is true before </a:t>
            </a:r>
            <a:r>
              <a:rPr lang="en-US" i="1" dirty="0"/>
              <a:t>S</a:t>
            </a:r>
            <a:r>
              <a:rPr lang="en-US" dirty="0"/>
              <a:t>, then </a:t>
            </a:r>
            <a:r>
              <a:rPr lang="en-US" i="1" dirty="0"/>
              <a:t>Q</a:t>
            </a:r>
            <a:r>
              <a:rPr lang="en-US" dirty="0"/>
              <a:t> must be true after it</a:t>
            </a:r>
          </a:p>
          <a:p>
            <a:pPr lvl="1"/>
            <a:r>
              <a:rPr lang="en-US" dirty="0"/>
              <a:t>otherwise, the triple is called </a:t>
            </a:r>
            <a:r>
              <a:rPr lang="en-US" dirty="0">
                <a:solidFill>
                  <a:schemeClr val="accent2"/>
                </a:solidFill>
              </a:rPr>
              <a:t>invalid</a:t>
            </a:r>
          </a:p>
          <a:p>
            <a:pPr lvl="1"/>
            <a:r>
              <a:rPr lang="en-US" dirty="0"/>
              <a:t>code is </a:t>
            </a:r>
            <a:r>
              <a:rPr lang="en-US" dirty="0">
                <a:solidFill>
                  <a:schemeClr val="accent2"/>
                </a:solidFill>
              </a:rPr>
              <a:t>correct</a:t>
            </a:r>
            <a:r>
              <a:rPr lang="en-US" dirty="0"/>
              <a:t> iff triple is </a:t>
            </a:r>
            <a:r>
              <a:rPr lang="en-US" dirty="0">
                <a:solidFill>
                  <a:schemeClr val="accent2"/>
                </a:solidFill>
              </a:rPr>
              <a:t>valid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4B04DED-6932-E441-BFBF-67B045F0C476}"/>
              </a:ext>
            </a:extLst>
          </p:cNvPr>
          <p:cNvCxnSpPr>
            <a:cxnSpLocks/>
          </p:cNvCxnSpPr>
          <p:nvPr/>
        </p:nvCxnSpPr>
        <p:spPr>
          <a:xfrm flipV="1">
            <a:off x="4038600" y="2362200"/>
            <a:ext cx="0" cy="3810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9758CD4-34CA-6F4C-9425-9A3A53E7440C}"/>
              </a:ext>
            </a:extLst>
          </p:cNvPr>
          <p:cNvCxnSpPr>
            <a:cxnSpLocks/>
          </p:cNvCxnSpPr>
          <p:nvPr/>
        </p:nvCxnSpPr>
        <p:spPr>
          <a:xfrm flipV="1">
            <a:off x="5029200" y="2362200"/>
            <a:ext cx="0" cy="3810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DB7AFEC-EDA8-6147-8BD8-136124BFC360}"/>
              </a:ext>
            </a:extLst>
          </p:cNvPr>
          <p:cNvCxnSpPr>
            <a:cxnSpLocks/>
          </p:cNvCxnSpPr>
          <p:nvPr/>
        </p:nvCxnSpPr>
        <p:spPr>
          <a:xfrm>
            <a:off x="4038600" y="2743200"/>
            <a:ext cx="25146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678F82C-0602-B44B-AFDA-BE9699FF1AB8}"/>
              </a:ext>
            </a:extLst>
          </p:cNvPr>
          <p:cNvCxnSpPr>
            <a:cxnSpLocks/>
          </p:cNvCxnSpPr>
          <p:nvPr/>
        </p:nvCxnSpPr>
        <p:spPr>
          <a:xfrm flipV="1">
            <a:off x="4572000" y="2362200"/>
            <a:ext cx="0" cy="7620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2C4E2FD-E724-4F45-AE1D-F47CC07C3B1A}"/>
              </a:ext>
            </a:extLst>
          </p:cNvPr>
          <p:cNvCxnSpPr>
            <a:cxnSpLocks/>
          </p:cNvCxnSpPr>
          <p:nvPr/>
        </p:nvCxnSpPr>
        <p:spPr>
          <a:xfrm>
            <a:off x="4572000" y="3111347"/>
            <a:ext cx="19812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EAE2647-F935-E148-BF4B-90979F115CE9}"/>
              </a:ext>
            </a:extLst>
          </p:cNvPr>
          <p:cNvSpPr txBox="1"/>
          <p:nvPr/>
        </p:nvSpPr>
        <p:spPr>
          <a:xfrm>
            <a:off x="6707244" y="2543145"/>
            <a:ext cx="15969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+mn-lt"/>
              </a:rPr>
              <a:t>specification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7A3003E-0581-DD40-A84D-F2937C968D33}"/>
              </a:ext>
            </a:extLst>
          </p:cNvPr>
          <p:cNvSpPr txBox="1"/>
          <p:nvPr/>
        </p:nvSpPr>
        <p:spPr>
          <a:xfrm>
            <a:off x="6707244" y="2906532"/>
            <a:ext cx="16658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+mn-lt"/>
              </a:rPr>
              <a:t>method body</a:t>
            </a:r>
          </a:p>
        </p:txBody>
      </p:sp>
    </p:spTree>
    <p:extLst>
      <p:ext uri="{BB962C8B-B14F-4D97-AF65-F5344CB8AC3E}">
        <p14:creationId xmlns:p14="http://schemas.microsoft.com/office/powerpoint/2010/main" val="2692751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sum of array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/>
              <a:t>Consider the following code to compute </a:t>
            </a:r>
            <a:r>
              <a:rPr lang="en-US" kern="0" dirty="0">
                <a:latin typeface="Courier New" charset="0"/>
                <a:ea typeface="Courier New" charset="0"/>
                <a:cs typeface="Courier New" charset="0"/>
              </a:rPr>
              <a:t>b[0] + </a:t>
            </a: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… + b[n-1]</a:t>
            </a:r>
            <a:r>
              <a:rPr lang="is-IS" kern="0" dirty="0"/>
              <a:t>:</a:t>
            </a:r>
          </a:p>
          <a:p>
            <a:pPr marL="0" indent="0">
              <a:buNone/>
            </a:pPr>
            <a:endParaRPr lang="is-IS" kern="0" dirty="0"/>
          </a:p>
          <a:p>
            <a:pPr marL="0" indent="0">
              <a:buNone/>
            </a:pPr>
            <a:r>
              <a:rPr lang="is-IS" kern="0" dirty="0"/>
              <a:t>    {{ }}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s = 0;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i = 0;</a:t>
            </a:r>
          </a:p>
          <a:p>
            <a:pPr marL="0" indent="0">
              <a:buNone/>
            </a:pPr>
            <a:r>
              <a:rPr lang="is-IS" kern="0" dirty="0">
                <a:latin typeface="+mn-lt"/>
                <a:ea typeface="Courier New" charset="0"/>
                <a:cs typeface="Courier New" charset="0"/>
              </a:rPr>
              <a:t>    {{ s = 0 and i = 0 }}</a:t>
            </a:r>
          </a:p>
          <a:p>
            <a:pPr marL="0" indent="0">
              <a:buNone/>
            </a:pPr>
            <a:r>
              <a:rPr lang="is-IS" kern="0" dirty="0">
                <a:latin typeface="+mn-lt"/>
                <a:ea typeface="Courier New" charset="0"/>
                <a:cs typeface="Courier New" charset="0"/>
              </a:rPr>
              <a:t>    {{ Inv: s = b[0] + ... + b[i-1] }}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while (i != n) {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  s = s + b[i];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  i = i + 1;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r>
              <a:rPr lang="is-IS" kern="0" dirty="0">
                <a:latin typeface="+mn-lt"/>
                <a:ea typeface="Courier New" charset="0"/>
                <a:cs typeface="Courier New" charset="0"/>
              </a:rPr>
              <a:t>    {{ s = b[0] + ... + b[n-1] }}</a:t>
            </a:r>
          </a:p>
          <a:p>
            <a:pPr marL="0" indent="0">
              <a:buNone/>
            </a:pPr>
            <a:endParaRPr lang="en-US" kern="0" dirty="0"/>
          </a:p>
        </p:txBody>
      </p:sp>
      <p:sp>
        <p:nvSpPr>
          <p:cNvPr id="3" name="TextBox 2"/>
          <p:cNvSpPr txBox="1"/>
          <p:nvPr/>
        </p:nvSpPr>
        <p:spPr>
          <a:xfrm>
            <a:off x="4724400" y="22098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>
                <a:latin typeface="+mn-lt"/>
              </a:rPr>
              <a:t>(s = 0 and </a:t>
            </a:r>
            <a:r>
              <a:rPr lang="en-US" sz="2000" dirty="0" err="1">
                <a:latin typeface="+mn-lt"/>
              </a:rPr>
              <a:t>i</a:t>
            </a:r>
            <a:r>
              <a:rPr lang="en-US" sz="2000" dirty="0">
                <a:latin typeface="+mn-lt"/>
              </a:rPr>
              <a:t> = 0) implies</a:t>
            </a:r>
          </a:p>
          <a:p>
            <a:r>
              <a:rPr lang="en-US" sz="2000" dirty="0">
                <a:latin typeface="+mn-lt"/>
              </a:rPr>
              <a:t>         s = b[0] + </a:t>
            </a:r>
            <a:r>
              <a:rPr lang="is-IS" sz="2000" dirty="0">
                <a:latin typeface="+mn-lt"/>
              </a:rPr>
              <a:t>… + b[i-1] ?</a:t>
            </a:r>
          </a:p>
        </p:txBody>
      </p:sp>
      <p:sp>
        <p:nvSpPr>
          <p:cNvPr id="8" name="Right Bracket 7"/>
          <p:cNvSpPr/>
          <p:nvPr/>
        </p:nvSpPr>
        <p:spPr>
          <a:xfrm>
            <a:off x="4343400" y="3429000"/>
            <a:ext cx="45719" cy="685800"/>
          </a:xfrm>
          <a:prstGeom prst="rightBracke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201232-47E0-3C40-90F3-B41A4A6C4E4F}"/>
              </a:ext>
            </a:extLst>
          </p:cNvPr>
          <p:cNvSpPr txBox="1"/>
          <p:nvPr/>
        </p:nvSpPr>
        <p:spPr>
          <a:xfrm>
            <a:off x="5052059" y="3776176"/>
            <a:ext cx="3535681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s = sum of first </a:t>
            </a:r>
            <a:r>
              <a:rPr lang="en-US" sz="2000" dirty="0" err="1">
                <a:latin typeface="+mn-lt"/>
              </a:rPr>
              <a:t>i</a:t>
            </a:r>
            <a:r>
              <a:rPr lang="en-US" sz="2000" dirty="0">
                <a:latin typeface="+mn-lt"/>
              </a:rPr>
              <a:t> numbers in b</a:t>
            </a:r>
          </a:p>
          <a:p>
            <a:endParaRPr lang="en-US" sz="2000" dirty="0">
              <a:latin typeface="+mn-lt"/>
            </a:endParaRPr>
          </a:p>
          <a:p>
            <a:r>
              <a:rPr lang="en-US" sz="2000" dirty="0">
                <a:latin typeface="+mn-lt"/>
              </a:rPr>
              <a:t>When </a:t>
            </a:r>
            <a:r>
              <a:rPr lang="en-US" sz="2000" dirty="0" err="1">
                <a:latin typeface="+mn-lt"/>
              </a:rPr>
              <a:t>i</a:t>
            </a:r>
            <a:r>
              <a:rPr lang="en-US" sz="2000" dirty="0">
                <a:latin typeface="+mn-lt"/>
              </a:rPr>
              <a:t> = 0, s needs to be the sum of the first 0 numbers, so we need s = 0.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15CB12-8142-014C-A8EB-EA82063A3028}"/>
              </a:ext>
            </a:extLst>
          </p:cNvPr>
          <p:cNvSpPr txBox="1"/>
          <p:nvPr/>
        </p:nvSpPr>
        <p:spPr>
          <a:xfrm>
            <a:off x="5935986" y="3337966"/>
            <a:ext cx="1508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</a:rPr>
              <a:t>Less formal</a:t>
            </a:r>
          </a:p>
        </p:txBody>
      </p:sp>
    </p:spTree>
    <p:extLst>
      <p:ext uri="{BB962C8B-B14F-4D97-AF65-F5344CB8AC3E}">
        <p14:creationId xmlns:p14="http://schemas.microsoft.com/office/powerpoint/2010/main" val="22948003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sum of array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/>
              <a:t>Consider the following code to compute </a:t>
            </a:r>
            <a:r>
              <a:rPr lang="en-US" kern="0" dirty="0">
                <a:latin typeface="Courier New" charset="0"/>
                <a:ea typeface="Courier New" charset="0"/>
                <a:cs typeface="Courier New" charset="0"/>
              </a:rPr>
              <a:t>b[0] + </a:t>
            </a: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… + b[n-1]</a:t>
            </a:r>
            <a:r>
              <a:rPr lang="is-IS" kern="0" dirty="0"/>
              <a:t>:</a:t>
            </a:r>
          </a:p>
          <a:p>
            <a:pPr marL="0" indent="0">
              <a:buNone/>
            </a:pPr>
            <a:endParaRPr lang="is-IS" kern="0" dirty="0"/>
          </a:p>
          <a:p>
            <a:pPr marL="0" indent="0">
              <a:buNone/>
            </a:pPr>
            <a:r>
              <a:rPr lang="is-IS" kern="0" dirty="0"/>
              <a:t>    {{ }}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s = 0;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i = 0;</a:t>
            </a:r>
          </a:p>
          <a:p>
            <a:pPr marL="0" indent="0">
              <a:buNone/>
            </a:pPr>
            <a:r>
              <a:rPr lang="is-IS" kern="0" dirty="0">
                <a:latin typeface="+mn-lt"/>
                <a:ea typeface="Courier New" charset="0"/>
                <a:cs typeface="Courier New" charset="0"/>
              </a:rPr>
              <a:t>    {{ s = 0 and i = 0 }}</a:t>
            </a:r>
          </a:p>
          <a:p>
            <a:pPr marL="0" indent="0">
              <a:buNone/>
            </a:pPr>
            <a:r>
              <a:rPr lang="is-IS" kern="0" dirty="0">
                <a:latin typeface="+mn-lt"/>
                <a:ea typeface="Courier New" charset="0"/>
                <a:cs typeface="Courier New" charset="0"/>
              </a:rPr>
              <a:t>    {{ Inv: s = b[0] + ... + b[i-1] }}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while (i != n) {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  s = s + b[i];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  i = i + 1;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r>
              <a:rPr lang="is-IS" kern="0" dirty="0">
                <a:latin typeface="+mn-lt"/>
                <a:ea typeface="Courier New" charset="0"/>
                <a:cs typeface="Courier New" charset="0"/>
              </a:rPr>
              <a:t>    {{ s = b[0] + ... + b[n-1] }}</a:t>
            </a:r>
          </a:p>
          <a:p>
            <a:pPr marL="0" indent="0">
              <a:buNone/>
            </a:pPr>
            <a:endParaRPr lang="en-US" kern="0" dirty="0"/>
          </a:p>
        </p:txBody>
      </p:sp>
      <p:sp>
        <p:nvSpPr>
          <p:cNvPr id="3" name="TextBox 2"/>
          <p:cNvSpPr txBox="1"/>
          <p:nvPr/>
        </p:nvSpPr>
        <p:spPr>
          <a:xfrm>
            <a:off x="4724400" y="22098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>
                <a:latin typeface="+mn-lt"/>
              </a:rPr>
              <a:t>(s = 0 and </a:t>
            </a:r>
            <a:r>
              <a:rPr lang="en-US" sz="2000" dirty="0" err="1">
                <a:latin typeface="+mn-lt"/>
              </a:rPr>
              <a:t>i</a:t>
            </a:r>
            <a:r>
              <a:rPr lang="en-US" sz="2000" dirty="0">
                <a:latin typeface="+mn-lt"/>
              </a:rPr>
              <a:t> = 0) implies</a:t>
            </a:r>
          </a:p>
          <a:p>
            <a:r>
              <a:rPr lang="en-US" sz="2000" dirty="0">
                <a:latin typeface="+mn-lt"/>
              </a:rPr>
              <a:t>         s = b[0] + </a:t>
            </a:r>
            <a:r>
              <a:rPr lang="is-IS" sz="2000" dirty="0">
                <a:latin typeface="+mn-lt"/>
              </a:rPr>
              <a:t>… + b[i-1] ?</a:t>
            </a:r>
          </a:p>
        </p:txBody>
      </p:sp>
      <p:sp>
        <p:nvSpPr>
          <p:cNvPr id="8" name="Right Bracket 7"/>
          <p:cNvSpPr/>
          <p:nvPr/>
        </p:nvSpPr>
        <p:spPr>
          <a:xfrm>
            <a:off x="4343400" y="3429000"/>
            <a:ext cx="45719" cy="685800"/>
          </a:xfrm>
          <a:prstGeom prst="rightBracke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7DAE13-F288-6B46-BB61-9D3671E0B96A}"/>
              </a:ext>
            </a:extLst>
          </p:cNvPr>
          <p:cNvSpPr txBox="1"/>
          <p:nvPr/>
        </p:nvSpPr>
        <p:spPr>
          <a:xfrm>
            <a:off x="5935986" y="3337966"/>
            <a:ext cx="15504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</a:rPr>
              <a:t>More formal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4473A3C-2441-1C45-988D-741C4B16117D}"/>
              </a:ext>
            </a:extLst>
          </p:cNvPr>
          <p:cNvSpPr txBox="1"/>
          <p:nvPr/>
        </p:nvSpPr>
        <p:spPr>
          <a:xfrm>
            <a:off x="4768098" y="3771900"/>
            <a:ext cx="388620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s = sum of all b[k] with 0 ≤ k </a:t>
            </a:r>
            <a:r>
              <a:rPr lang="en-US" sz="2000" dirty="0"/>
              <a:t>≤</a:t>
            </a:r>
            <a:r>
              <a:rPr lang="en-US" sz="2000" dirty="0">
                <a:latin typeface="+mn-lt"/>
              </a:rPr>
              <a:t> i-1</a:t>
            </a:r>
          </a:p>
        </p:txBody>
      </p:sp>
    </p:spTree>
    <p:extLst>
      <p:ext uri="{BB962C8B-B14F-4D97-AF65-F5344CB8AC3E}">
        <p14:creationId xmlns:p14="http://schemas.microsoft.com/office/powerpoint/2010/main" val="28229637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sum of array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/>
              <a:t>Consider the following code to compute </a:t>
            </a:r>
            <a:r>
              <a:rPr lang="en-US" kern="0" dirty="0">
                <a:latin typeface="Courier New" charset="0"/>
                <a:ea typeface="Courier New" charset="0"/>
                <a:cs typeface="Courier New" charset="0"/>
              </a:rPr>
              <a:t>b[0] + </a:t>
            </a: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… + b[n-1]</a:t>
            </a:r>
            <a:r>
              <a:rPr lang="is-IS" kern="0" dirty="0"/>
              <a:t>:</a:t>
            </a:r>
          </a:p>
          <a:p>
            <a:pPr marL="0" indent="0">
              <a:buNone/>
            </a:pPr>
            <a:endParaRPr lang="is-IS" kern="0" dirty="0"/>
          </a:p>
          <a:p>
            <a:pPr marL="0" indent="0">
              <a:buNone/>
            </a:pPr>
            <a:r>
              <a:rPr lang="is-IS" kern="0" dirty="0"/>
              <a:t>    {{ }}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s = 0;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i = 0;</a:t>
            </a:r>
          </a:p>
          <a:p>
            <a:pPr marL="0" indent="0">
              <a:buNone/>
            </a:pPr>
            <a:r>
              <a:rPr lang="is-IS" kern="0" dirty="0">
                <a:latin typeface="+mn-lt"/>
                <a:ea typeface="Courier New" charset="0"/>
                <a:cs typeface="Courier New" charset="0"/>
              </a:rPr>
              <a:t>    {{ s = 0 and i = 0 }}</a:t>
            </a:r>
          </a:p>
          <a:p>
            <a:pPr marL="0" indent="0">
              <a:buNone/>
            </a:pPr>
            <a:r>
              <a:rPr lang="is-IS" kern="0" dirty="0">
                <a:latin typeface="+mn-lt"/>
                <a:ea typeface="Courier New" charset="0"/>
                <a:cs typeface="Courier New" charset="0"/>
              </a:rPr>
              <a:t>    {{ Inv: s = b[0] + ... + b[i-1] }}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while (i != n) {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  s = s + b[i];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  i = i + 1;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r>
              <a:rPr lang="is-IS" kern="0" dirty="0">
                <a:latin typeface="+mn-lt"/>
                <a:ea typeface="Courier New" charset="0"/>
                <a:cs typeface="Courier New" charset="0"/>
              </a:rPr>
              <a:t>    {{ s = b[0] + ... + b[n-1] }}</a:t>
            </a:r>
          </a:p>
          <a:p>
            <a:pPr marL="0" indent="0">
              <a:buNone/>
            </a:pPr>
            <a:endParaRPr lang="en-US" kern="0" dirty="0"/>
          </a:p>
        </p:txBody>
      </p:sp>
      <p:sp>
        <p:nvSpPr>
          <p:cNvPr id="3" name="TextBox 2"/>
          <p:cNvSpPr txBox="1"/>
          <p:nvPr/>
        </p:nvSpPr>
        <p:spPr>
          <a:xfrm>
            <a:off x="4724400" y="22098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>
                <a:latin typeface="+mn-lt"/>
              </a:rPr>
              <a:t>(s = 0 and </a:t>
            </a:r>
            <a:r>
              <a:rPr lang="en-US" sz="2000" dirty="0" err="1">
                <a:latin typeface="+mn-lt"/>
              </a:rPr>
              <a:t>i</a:t>
            </a:r>
            <a:r>
              <a:rPr lang="en-US" sz="2000" dirty="0">
                <a:latin typeface="+mn-lt"/>
              </a:rPr>
              <a:t> = 0) implies</a:t>
            </a:r>
          </a:p>
          <a:p>
            <a:r>
              <a:rPr lang="en-US" sz="2000" dirty="0">
                <a:latin typeface="+mn-lt"/>
              </a:rPr>
              <a:t>         s = b[0] + </a:t>
            </a:r>
            <a:r>
              <a:rPr lang="is-IS" sz="2000" dirty="0">
                <a:latin typeface="+mn-lt"/>
              </a:rPr>
              <a:t>… + b[i-1] ?</a:t>
            </a:r>
          </a:p>
        </p:txBody>
      </p:sp>
      <p:sp>
        <p:nvSpPr>
          <p:cNvPr id="8" name="Right Bracket 7"/>
          <p:cNvSpPr/>
          <p:nvPr/>
        </p:nvSpPr>
        <p:spPr>
          <a:xfrm>
            <a:off x="4343400" y="3429000"/>
            <a:ext cx="45719" cy="685800"/>
          </a:xfrm>
          <a:prstGeom prst="rightBracke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201232-47E0-3C40-90F3-B41A4A6C4E4F}"/>
              </a:ext>
            </a:extLst>
          </p:cNvPr>
          <p:cNvSpPr txBox="1"/>
          <p:nvPr/>
        </p:nvSpPr>
        <p:spPr>
          <a:xfrm>
            <a:off x="4562357" y="3771900"/>
            <a:ext cx="4297681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s = sum of all b[k] with 0 ≤ k </a:t>
            </a:r>
            <a:r>
              <a:rPr lang="en-US" sz="2000" dirty="0"/>
              <a:t>≤</a:t>
            </a:r>
            <a:r>
              <a:rPr lang="en-US" sz="2000" dirty="0">
                <a:latin typeface="+mn-lt"/>
              </a:rPr>
              <a:t> i-1</a:t>
            </a:r>
          </a:p>
          <a:p>
            <a:endParaRPr lang="en-US" sz="2000" dirty="0">
              <a:latin typeface="+mn-lt"/>
            </a:endParaRPr>
          </a:p>
          <a:p>
            <a:r>
              <a:rPr lang="en-US" sz="2000" dirty="0" err="1">
                <a:latin typeface="+mn-lt"/>
              </a:rPr>
              <a:t>i</a:t>
            </a:r>
            <a:r>
              <a:rPr lang="en-US" sz="2000" dirty="0">
                <a:latin typeface="+mn-lt"/>
              </a:rPr>
              <a:t> = 3 (0 </a:t>
            </a:r>
            <a:r>
              <a:rPr lang="en-US" sz="2000" dirty="0"/>
              <a:t>≤</a:t>
            </a:r>
            <a:r>
              <a:rPr lang="en-US" sz="2000" dirty="0">
                <a:latin typeface="+mn-lt"/>
              </a:rPr>
              <a:t> k </a:t>
            </a:r>
            <a:r>
              <a:rPr lang="en-US" sz="2000" dirty="0"/>
              <a:t>≤</a:t>
            </a:r>
            <a:r>
              <a:rPr lang="en-US" sz="2000" dirty="0">
                <a:latin typeface="+mn-lt"/>
              </a:rPr>
              <a:t> 2):	s = b[0] + b[1] + b[2]</a:t>
            </a:r>
          </a:p>
          <a:p>
            <a:r>
              <a:rPr lang="en-US" sz="2000" dirty="0" err="1">
                <a:latin typeface="+mn-lt"/>
              </a:rPr>
              <a:t>i</a:t>
            </a:r>
            <a:r>
              <a:rPr lang="en-US" sz="2000" dirty="0">
                <a:latin typeface="+mn-lt"/>
              </a:rPr>
              <a:t> = 2 (0 </a:t>
            </a:r>
            <a:r>
              <a:rPr lang="en-US" sz="2000" dirty="0"/>
              <a:t>≤</a:t>
            </a:r>
            <a:r>
              <a:rPr lang="en-US" sz="2000" dirty="0">
                <a:latin typeface="+mn-lt"/>
              </a:rPr>
              <a:t> k </a:t>
            </a:r>
            <a:r>
              <a:rPr lang="en-US" sz="2000" dirty="0"/>
              <a:t>≤</a:t>
            </a:r>
            <a:r>
              <a:rPr lang="en-US" sz="2000" dirty="0">
                <a:latin typeface="+mn-lt"/>
              </a:rPr>
              <a:t> 1):	s = b[0] + b[1]</a:t>
            </a:r>
          </a:p>
          <a:p>
            <a:r>
              <a:rPr lang="en-US" sz="2000" dirty="0" err="1">
                <a:latin typeface="+mn-lt"/>
              </a:rPr>
              <a:t>i</a:t>
            </a:r>
            <a:r>
              <a:rPr lang="en-US" sz="2000" dirty="0">
                <a:latin typeface="+mn-lt"/>
              </a:rPr>
              <a:t> = 1 (0 </a:t>
            </a:r>
            <a:r>
              <a:rPr lang="en-US" sz="2000" dirty="0"/>
              <a:t>≤</a:t>
            </a:r>
            <a:r>
              <a:rPr lang="en-US" sz="2000" dirty="0">
                <a:latin typeface="+mn-lt"/>
              </a:rPr>
              <a:t> k </a:t>
            </a:r>
            <a:r>
              <a:rPr lang="en-US" sz="2000" dirty="0"/>
              <a:t>≤</a:t>
            </a:r>
            <a:r>
              <a:rPr lang="en-US" sz="2000" dirty="0">
                <a:latin typeface="+mn-lt"/>
              </a:rPr>
              <a:t> 0):	s = b[0]</a:t>
            </a:r>
          </a:p>
          <a:p>
            <a:r>
              <a:rPr lang="en-US" sz="2000" dirty="0" err="1">
                <a:latin typeface="+mn-lt"/>
              </a:rPr>
              <a:t>i</a:t>
            </a:r>
            <a:r>
              <a:rPr lang="en-US" sz="2000" dirty="0">
                <a:latin typeface="+mn-lt"/>
              </a:rPr>
              <a:t> = 0 (0 </a:t>
            </a:r>
            <a:r>
              <a:rPr lang="en-US" sz="2000" dirty="0"/>
              <a:t>≤</a:t>
            </a:r>
            <a:r>
              <a:rPr lang="en-US" sz="2000" dirty="0">
                <a:latin typeface="+mn-lt"/>
              </a:rPr>
              <a:t> k </a:t>
            </a:r>
            <a:r>
              <a:rPr lang="en-US" sz="2000" dirty="0"/>
              <a:t>≤</a:t>
            </a:r>
            <a:r>
              <a:rPr lang="en-US" sz="2000" dirty="0">
                <a:latin typeface="+mn-lt"/>
              </a:rPr>
              <a:t> -1)	s = 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7DAE13-F288-6B46-BB61-9D3671E0B96A}"/>
              </a:ext>
            </a:extLst>
          </p:cNvPr>
          <p:cNvSpPr txBox="1"/>
          <p:nvPr/>
        </p:nvSpPr>
        <p:spPr>
          <a:xfrm>
            <a:off x="5935986" y="3337966"/>
            <a:ext cx="15504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</a:rPr>
              <a:t>More formal</a:t>
            </a:r>
          </a:p>
        </p:txBody>
      </p:sp>
    </p:spTree>
    <p:extLst>
      <p:ext uri="{BB962C8B-B14F-4D97-AF65-F5344CB8AC3E}">
        <p14:creationId xmlns:p14="http://schemas.microsoft.com/office/powerpoint/2010/main" val="31429580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sum of array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/>
              <a:t>Consider the following code to compute </a:t>
            </a:r>
            <a:r>
              <a:rPr lang="en-US" kern="0" dirty="0">
                <a:latin typeface="Courier New" charset="0"/>
                <a:ea typeface="Courier New" charset="0"/>
                <a:cs typeface="Courier New" charset="0"/>
              </a:rPr>
              <a:t>b[0] + </a:t>
            </a: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… + b[n-1]</a:t>
            </a:r>
            <a:r>
              <a:rPr lang="is-IS" kern="0" dirty="0"/>
              <a:t>:</a:t>
            </a:r>
          </a:p>
          <a:p>
            <a:pPr marL="0" indent="0">
              <a:buNone/>
            </a:pPr>
            <a:endParaRPr lang="is-IS" kern="0" dirty="0"/>
          </a:p>
          <a:p>
            <a:pPr marL="0" indent="0">
              <a:buNone/>
            </a:pPr>
            <a:r>
              <a:rPr lang="is-IS" kern="0" dirty="0"/>
              <a:t>    {{ }}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s = 0;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i = 0;</a:t>
            </a:r>
          </a:p>
          <a:p>
            <a:pPr marL="0" indent="0">
              <a:buNone/>
            </a:pPr>
            <a:r>
              <a:rPr lang="is-IS" kern="0" dirty="0">
                <a:latin typeface="+mn-lt"/>
                <a:ea typeface="Courier New" charset="0"/>
                <a:cs typeface="Courier New" charset="0"/>
              </a:rPr>
              <a:t>    {{ s = 0 and i = 0 }}</a:t>
            </a:r>
          </a:p>
          <a:p>
            <a:pPr marL="0" indent="0">
              <a:buNone/>
            </a:pPr>
            <a:r>
              <a:rPr lang="is-IS" kern="0" dirty="0">
                <a:latin typeface="+mn-lt"/>
                <a:ea typeface="Courier New" charset="0"/>
                <a:cs typeface="Courier New" charset="0"/>
              </a:rPr>
              <a:t>    {{ Inv: s = b[0] + ... + b[i-1] }}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while (i != n) {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  s = s + b[i];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  i = i + 1;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r>
              <a:rPr lang="is-IS" kern="0" dirty="0">
                <a:latin typeface="+mn-lt"/>
                <a:ea typeface="Courier New" charset="0"/>
                <a:cs typeface="Courier New" charset="0"/>
              </a:rPr>
              <a:t>    {{ s = b[0] + ... + b[n-1] }}</a:t>
            </a:r>
          </a:p>
          <a:p>
            <a:pPr marL="0" indent="0">
              <a:buNone/>
            </a:pPr>
            <a:endParaRPr lang="en-US" kern="0" dirty="0"/>
          </a:p>
        </p:txBody>
      </p:sp>
      <p:sp>
        <p:nvSpPr>
          <p:cNvPr id="3" name="TextBox 2"/>
          <p:cNvSpPr txBox="1"/>
          <p:nvPr/>
        </p:nvSpPr>
        <p:spPr>
          <a:xfrm>
            <a:off x="4724400" y="22098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>
                <a:latin typeface="+mn-lt"/>
              </a:rPr>
              <a:t>(s = 0 and </a:t>
            </a:r>
            <a:r>
              <a:rPr lang="en-US" sz="2000" dirty="0" err="1">
                <a:latin typeface="+mn-lt"/>
              </a:rPr>
              <a:t>i</a:t>
            </a:r>
            <a:r>
              <a:rPr lang="en-US" sz="2000" dirty="0">
                <a:latin typeface="+mn-lt"/>
              </a:rPr>
              <a:t> = 0) implies</a:t>
            </a:r>
          </a:p>
          <a:p>
            <a:r>
              <a:rPr lang="en-US" sz="2000" dirty="0">
                <a:latin typeface="+mn-lt"/>
              </a:rPr>
              <a:t>         s = b[0] + </a:t>
            </a:r>
            <a:r>
              <a:rPr lang="is-IS" sz="2000" dirty="0">
                <a:latin typeface="+mn-lt"/>
              </a:rPr>
              <a:t>… + b[i-1] ?</a:t>
            </a:r>
          </a:p>
        </p:txBody>
      </p:sp>
      <p:sp>
        <p:nvSpPr>
          <p:cNvPr id="8" name="Right Bracket 7"/>
          <p:cNvSpPr/>
          <p:nvPr/>
        </p:nvSpPr>
        <p:spPr>
          <a:xfrm>
            <a:off x="4343400" y="3429000"/>
            <a:ext cx="45719" cy="685800"/>
          </a:xfrm>
          <a:prstGeom prst="rightBracke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201232-47E0-3C40-90F3-B41A4A6C4E4F}"/>
              </a:ext>
            </a:extLst>
          </p:cNvPr>
          <p:cNvSpPr txBox="1"/>
          <p:nvPr/>
        </p:nvSpPr>
        <p:spPr>
          <a:xfrm>
            <a:off x="4768098" y="3771900"/>
            <a:ext cx="3886200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s = sum of all b[k] with 0 ≤ k </a:t>
            </a:r>
            <a:r>
              <a:rPr lang="en-US" sz="2000" dirty="0"/>
              <a:t>≤</a:t>
            </a:r>
            <a:r>
              <a:rPr lang="en-US" sz="2000" dirty="0">
                <a:latin typeface="+mn-lt"/>
              </a:rPr>
              <a:t> i-1</a:t>
            </a:r>
          </a:p>
          <a:p>
            <a:endParaRPr lang="en-US" sz="2000" dirty="0">
              <a:latin typeface="+mn-lt"/>
            </a:endParaRPr>
          </a:p>
          <a:p>
            <a:r>
              <a:rPr lang="en-US" sz="2000" dirty="0">
                <a:latin typeface="+mn-lt"/>
              </a:rPr>
              <a:t>when </a:t>
            </a:r>
            <a:r>
              <a:rPr lang="en-US" sz="2000" dirty="0" err="1">
                <a:latin typeface="+mn-lt"/>
              </a:rPr>
              <a:t>i</a:t>
            </a:r>
            <a:r>
              <a:rPr lang="en-US" sz="2000" dirty="0">
                <a:latin typeface="+mn-lt"/>
              </a:rPr>
              <a:t> = 0, we want to sum over all indexes k satisfying 0 </a:t>
            </a:r>
            <a:r>
              <a:rPr lang="en-US" sz="2000" dirty="0"/>
              <a:t>≤</a:t>
            </a:r>
            <a:r>
              <a:rPr lang="en-US" sz="2000" dirty="0">
                <a:latin typeface="+mn-lt"/>
              </a:rPr>
              <a:t> k </a:t>
            </a:r>
            <a:r>
              <a:rPr lang="en-US" sz="2000" dirty="0"/>
              <a:t>≤</a:t>
            </a:r>
            <a:r>
              <a:rPr lang="en-US" sz="2000" dirty="0">
                <a:latin typeface="+mn-lt"/>
              </a:rPr>
              <a:t> -1</a:t>
            </a:r>
          </a:p>
          <a:p>
            <a:endParaRPr lang="en-US" sz="2000" dirty="0">
              <a:latin typeface="+mn-lt"/>
            </a:endParaRPr>
          </a:p>
          <a:p>
            <a:r>
              <a:rPr lang="en-US" sz="2000" dirty="0">
                <a:latin typeface="+mn-lt"/>
              </a:rPr>
              <a:t>There are no such indexes, so we need s = 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7DAE13-F288-6B46-BB61-9D3671E0B96A}"/>
              </a:ext>
            </a:extLst>
          </p:cNvPr>
          <p:cNvSpPr txBox="1"/>
          <p:nvPr/>
        </p:nvSpPr>
        <p:spPr>
          <a:xfrm>
            <a:off x="5935986" y="3337966"/>
            <a:ext cx="15504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</a:rPr>
              <a:t>More formal</a:t>
            </a:r>
          </a:p>
        </p:txBody>
      </p:sp>
    </p:spTree>
    <p:extLst>
      <p:ext uri="{BB962C8B-B14F-4D97-AF65-F5344CB8AC3E}">
        <p14:creationId xmlns:p14="http://schemas.microsoft.com/office/powerpoint/2010/main" val="33893226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sum of array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/>
              <a:t>Consider the following code to compute </a:t>
            </a:r>
            <a:r>
              <a:rPr lang="en-US" kern="0" dirty="0">
                <a:latin typeface="Courier New" charset="0"/>
                <a:ea typeface="Courier New" charset="0"/>
                <a:cs typeface="Courier New" charset="0"/>
              </a:rPr>
              <a:t>b[0] + </a:t>
            </a: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… + b[n-1]</a:t>
            </a:r>
            <a:r>
              <a:rPr lang="is-IS" kern="0" dirty="0"/>
              <a:t>:</a:t>
            </a:r>
          </a:p>
          <a:p>
            <a:pPr marL="0" indent="0">
              <a:buNone/>
            </a:pPr>
            <a:endParaRPr lang="is-IS" kern="0" dirty="0"/>
          </a:p>
          <a:p>
            <a:pPr marL="0" indent="0">
              <a:buNone/>
            </a:pPr>
            <a:r>
              <a:rPr lang="is-IS" kern="0" dirty="0"/>
              <a:t>    {{ }}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s = 0;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i = 0;</a:t>
            </a:r>
          </a:p>
          <a:p>
            <a:pPr marL="0" indent="0">
              <a:buNone/>
            </a:pPr>
            <a:r>
              <a:rPr lang="is-IS" kern="0" dirty="0">
                <a:latin typeface="+mn-lt"/>
                <a:ea typeface="Courier New" charset="0"/>
                <a:cs typeface="Courier New" charset="0"/>
              </a:rPr>
              <a:t>    {{ s = 0 and i = 0 }}</a:t>
            </a:r>
          </a:p>
          <a:p>
            <a:pPr marL="0" indent="0">
              <a:buNone/>
            </a:pPr>
            <a:r>
              <a:rPr lang="is-IS" kern="0" dirty="0">
                <a:latin typeface="+mn-lt"/>
                <a:ea typeface="Courier New" charset="0"/>
                <a:cs typeface="Courier New" charset="0"/>
              </a:rPr>
              <a:t>    {{ Inv: s = b[0] + ... + b[i-1] }}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while (i != n) {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  s = s + b[i];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  i = i + 1;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r>
              <a:rPr lang="is-IS" kern="0" dirty="0">
                <a:latin typeface="+mn-lt"/>
                <a:ea typeface="Courier New" charset="0"/>
                <a:cs typeface="Courier New" charset="0"/>
              </a:rPr>
              <a:t>    {{ s = b[0] + ... + b[n-1] }}</a:t>
            </a:r>
          </a:p>
          <a:p>
            <a:pPr marL="0" indent="0">
              <a:buNone/>
            </a:pPr>
            <a:endParaRPr lang="en-US" kern="0" dirty="0"/>
          </a:p>
        </p:txBody>
      </p:sp>
      <p:sp>
        <p:nvSpPr>
          <p:cNvPr id="3" name="TextBox 2"/>
          <p:cNvSpPr txBox="1"/>
          <p:nvPr/>
        </p:nvSpPr>
        <p:spPr>
          <a:xfrm>
            <a:off x="4724400" y="2209800"/>
            <a:ext cx="419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>
                <a:latin typeface="+mn-lt"/>
              </a:rPr>
              <a:t>(s = 0 and </a:t>
            </a:r>
            <a:r>
              <a:rPr lang="en-US" sz="2000" dirty="0" err="1">
                <a:latin typeface="+mn-lt"/>
              </a:rPr>
              <a:t>i</a:t>
            </a:r>
            <a:r>
              <a:rPr lang="en-US" sz="2000" dirty="0">
                <a:latin typeface="+mn-lt"/>
              </a:rPr>
              <a:t> = 0) implies</a:t>
            </a:r>
          </a:p>
          <a:p>
            <a:r>
              <a:rPr lang="en-US" sz="2000" dirty="0">
                <a:latin typeface="+mn-lt"/>
              </a:rPr>
              <a:t>         s = b[0] + </a:t>
            </a:r>
            <a:r>
              <a:rPr lang="is-IS" sz="2000" dirty="0">
                <a:latin typeface="+mn-lt"/>
              </a:rPr>
              <a:t>… + b[i-1] ?</a:t>
            </a:r>
          </a:p>
          <a:p>
            <a:endParaRPr lang="is-IS" sz="2000" dirty="0">
              <a:latin typeface="+mn-lt"/>
            </a:endParaRPr>
          </a:p>
          <a:p>
            <a:r>
              <a:rPr lang="is-IS" sz="2000" dirty="0">
                <a:latin typeface="+mn-lt"/>
              </a:rPr>
              <a:t>     Yes. (An empty sum is zero.)</a:t>
            </a:r>
            <a:endParaRPr lang="en-US" sz="2000" dirty="0">
              <a:latin typeface="+mn-lt"/>
            </a:endParaRPr>
          </a:p>
        </p:txBody>
      </p:sp>
      <p:sp>
        <p:nvSpPr>
          <p:cNvPr id="8" name="Right Bracket 7"/>
          <p:cNvSpPr/>
          <p:nvPr/>
        </p:nvSpPr>
        <p:spPr>
          <a:xfrm>
            <a:off x="4343400" y="3429000"/>
            <a:ext cx="45719" cy="685800"/>
          </a:xfrm>
          <a:prstGeom prst="rightBracke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2306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sum of array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/>
              <a:t>Consider the following code to compute </a:t>
            </a:r>
            <a:r>
              <a:rPr lang="en-US" kern="0" dirty="0">
                <a:latin typeface="Courier New" charset="0"/>
                <a:ea typeface="Courier New" charset="0"/>
                <a:cs typeface="Courier New" charset="0"/>
              </a:rPr>
              <a:t>b[0] + </a:t>
            </a: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… + b[n-1]</a:t>
            </a:r>
            <a:r>
              <a:rPr lang="is-IS" kern="0" dirty="0"/>
              <a:t>:</a:t>
            </a:r>
          </a:p>
          <a:p>
            <a:pPr marL="0" indent="0">
              <a:buNone/>
            </a:pPr>
            <a:endParaRPr lang="is-IS" kern="0" dirty="0"/>
          </a:p>
          <a:p>
            <a:pPr marL="0" indent="0">
              <a:buNone/>
            </a:pPr>
            <a:r>
              <a:rPr lang="is-IS" kern="0" dirty="0"/>
              <a:t>    {{ }}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s = 0;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i = 0;</a:t>
            </a:r>
          </a:p>
          <a:p>
            <a:pPr marL="0" indent="0">
              <a:buNone/>
            </a:pPr>
            <a:r>
              <a:rPr lang="is-IS" kern="0" dirty="0">
                <a:latin typeface="+mn-lt"/>
                <a:ea typeface="Courier New" charset="0"/>
                <a:cs typeface="Courier New" charset="0"/>
              </a:rPr>
              <a:t>    {{ s = 0 and i = 0 }}</a:t>
            </a:r>
          </a:p>
          <a:p>
            <a:pPr marL="0" indent="0">
              <a:buNone/>
            </a:pPr>
            <a:r>
              <a:rPr lang="is-IS" kern="0" dirty="0">
                <a:latin typeface="+mn-lt"/>
                <a:ea typeface="Courier New" charset="0"/>
                <a:cs typeface="Courier New" charset="0"/>
              </a:rPr>
              <a:t>    {{ Inv: s = b[0] + ... + b[i-1] }}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while (i != n) {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  s = s + b[i];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  i = i + 1;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r>
              <a:rPr lang="is-IS" kern="0" dirty="0">
                <a:latin typeface="+mn-lt"/>
                <a:ea typeface="Courier New" charset="0"/>
                <a:cs typeface="Courier New" charset="0"/>
              </a:rPr>
              <a:t>    {{ s = b[0] + ... + b[n-1] }}</a:t>
            </a:r>
          </a:p>
          <a:p>
            <a:pPr marL="0" indent="0">
              <a:buNone/>
            </a:pPr>
            <a:endParaRPr lang="en-US" kern="0" dirty="0"/>
          </a:p>
        </p:txBody>
      </p:sp>
      <p:sp>
        <p:nvSpPr>
          <p:cNvPr id="3" name="TextBox 2"/>
          <p:cNvSpPr txBox="1"/>
          <p:nvPr/>
        </p:nvSpPr>
        <p:spPr>
          <a:xfrm>
            <a:off x="4724400" y="2209800"/>
            <a:ext cx="419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>
                <a:latin typeface="+mn-lt"/>
              </a:rPr>
              <a:t>(s = 0 and </a:t>
            </a:r>
            <a:r>
              <a:rPr lang="en-US" sz="2000" dirty="0" err="1">
                <a:latin typeface="+mn-lt"/>
              </a:rPr>
              <a:t>i</a:t>
            </a:r>
            <a:r>
              <a:rPr lang="en-US" sz="2000" dirty="0">
                <a:latin typeface="+mn-lt"/>
              </a:rPr>
              <a:t> = 0) implies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5446008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sum of array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/>
              <a:t>Consider the following code to compute </a:t>
            </a:r>
            <a:r>
              <a:rPr lang="en-US" kern="0" dirty="0">
                <a:latin typeface="Courier New" charset="0"/>
                <a:ea typeface="Courier New" charset="0"/>
                <a:cs typeface="Courier New" charset="0"/>
              </a:rPr>
              <a:t>b[0] + </a:t>
            </a: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… + b[n-1]</a:t>
            </a:r>
            <a:r>
              <a:rPr lang="is-IS" kern="0" dirty="0"/>
              <a:t>:</a:t>
            </a:r>
          </a:p>
          <a:p>
            <a:pPr marL="0" indent="0">
              <a:buNone/>
            </a:pPr>
            <a:endParaRPr lang="is-IS" kern="0" dirty="0"/>
          </a:p>
          <a:p>
            <a:pPr marL="0" indent="0">
              <a:buNone/>
            </a:pPr>
            <a:r>
              <a:rPr lang="is-IS" kern="0" dirty="0"/>
              <a:t>    {{ }}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s = 0;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i = 0;</a:t>
            </a:r>
          </a:p>
          <a:p>
            <a:pPr marL="0" indent="0">
              <a:buNone/>
            </a:pPr>
            <a:r>
              <a:rPr lang="is-IS" kern="0" dirty="0">
                <a:latin typeface="+mn-lt"/>
                <a:ea typeface="Courier New" charset="0"/>
                <a:cs typeface="Courier New" charset="0"/>
              </a:rPr>
              <a:t>    {{ Inv: s = b[0] + ... + b[i-1] }}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while (i != n) {</a:t>
            </a:r>
          </a:p>
          <a:p>
            <a:pPr marL="0" indent="0">
              <a:buNone/>
            </a:pPr>
            <a:r>
              <a:rPr lang="is-IS" kern="0" dirty="0">
                <a:latin typeface="Arial" charset="0"/>
                <a:ea typeface="Arial" charset="0"/>
                <a:cs typeface="Arial" charset="0"/>
              </a:rPr>
              <a:t>        {{ s = b[0] + ... + b[i-1] and i != n }}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  s = s + b[i];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  i = i + 1;</a:t>
            </a:r>
          </a:p>
          <a:p>
            <a:pPr marL="0" indent="0">
              <a:buNone/>
            </a:pPr>
            <a:r>
              <a:rPr lang="is-IS" kern="0" dirty="0">
                <a:latin typeface="+mn-lt"/>
                <a:ea typeface="Courier New" charset="0"/>
                <a:cs typeface="Courier New" charset="0"/>
              </a:rPr>
              <a:t>        {{ s = b[0] + ... + b[i-1] }}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r>
              <a:rPr lang="is-IS" kern="0" dirty="0">
                <a:latin typeface="+mn-lt"/>
                <a:ea typeface="Courier New" charset="0"/>
                <a:cs typeface="Courier New" charset="0"/>
              </a:rPr>
              <a:t>    {{ s = b[0] + ... + b[n-1] }}</a:t>
            </a:r>
          </a:p>
          <a:p>
            <a:pPr marL="0" indent="0">
              <a:buNone/>
            </a:pPr>
            <a:endParaRPr lang="en-US" kern="0" dirty="0"/>
          </a:p>
        </p:txBody>
      </p:sp>
      <p:sp>
        <p:nvSpPr>
          <p:cNvPr id="3" name="TextBox 2"/>
          <p:cNvSpPr txBox="1"/>
          <p:nvPr/>
        </p:nvSpPr>
        <p:spPr>
          <a:xfrm>
            <a:off x="4724400" y="2209800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>
                <a:latin typeface="+mn-lt"/>
              </a:rPr>
              <a:t>(s = 0 and </a:t>
            </a:r>
            <a:r>
              <a:rPr lang="en-US" sz="2000" dirty="0" err="1">
                <a:latin typeface="+mn-lt"/>
              </a:rPr>
              <a:t>i</a:t>
            </a:r>
            <a:r>
              <a:rPr lang="en-US" sz="2000" dirty="0">
                <a:latin typeface="+mn-lt"/>
              </a:rPr>
              <a:t> = 0) implies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I</a:t>
            </a:r>
          </a:p>
          <a:p>
            <a:pPr marL="342900" indent="-342900">
              <a:buFont typeface="Arial" charset="0"/>
              <a:buChar char="•"/>
            </a:pPr>
            <a:endParaRPr lang="en-US" sz="2000" dirty="0">
              <a:latin typeface="+mn-lt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000" dirty="0">
                <a:latin typeface="+mn-lt"/>
              </a:rPr>
              <a:t>{{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+mn-lt"/>
              </a:rPr>
              <a:t> and </a:t>
            </a:r>
            <a:r>
              <a:rPr lang="en-US" sz="2000" dirty="0" err="1">
                <a:latin typeface="+mn-lt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+mn-lt"/>
                <a:ea typeface="Courier New" charset="0"/>
                <a:cs typeface="Courier New" charset="0"/>
              </a:rPr>
              <a:t> != n</a:t>
            </a:r>
            <a:r>
              <a:rPr lang="en-US" sz="2000" dirty="0">
                <a:latin typeface="+mn-lt"/>
              </a:rPr>
              <a:t> }}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S</a:t>
            </a:r>
            <a:r>
              <a:rPr lang="en-US" sz="2000" dirty="0">
                <a:latin typeface="+mn-lt"/>
              </a:rPr>
              <a:t> {{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+mn-lt"/>
              </a:rPr>
              <a:t> }} ?</a:t>
            </a:r>
          </a:p>
        </p:txBody>
      </p:sp>
      <p:sp>
        <p:nvSpPr>
          <p:cNvPr id="6" name="Right Bracket 5"/>
          <p:cNvSpPr/>
          <p:nvPr/>
        </p:nvSpPr>
        <p:spPr>
          <a:xfrm>
            <a:off x="5181600" y="4114800"/>
            <a:ext cx="76200" cy="1524000"/>
          </a:xfrm>
          <a:prstGeom prst="rightBracke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778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sum of array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/>
              <a:t>Consider the following code to compute </a:t>
            </a:r>
            <a:r>
              <a:rPr lang="en-US" kern="0" dirty="0">
                <a:latin typeface="Courier New" charset="0"/>
                <a:ea typeface="Courier New" charset="0"/>
                <a:cs typeface="Courier New" charset="0"/>
              </a:rPr>
              <a:t>b[0] + </a:t>
            </a: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… + b[n-1]</a:t>
            </a:r>
            <a:r>
              <a:rPr lang="is-IS" kern="0" dirty="0"/>
              <a:t>:</a:t>
            </a:r>
          </a:p>
          <a:p>
            <a:pPr marL="0" indent="0">
              <a:buNone/>
            </a:pPr>
            <a:endParaRPr lang="is-IS" kern="0" dirty="0"/>
          </a:p>
          <a:p>
            <a:pPr marL="0" indent="0">
              <a:buNone/>
            </a:pPr>
            <a:r>
              <a:rPr lang="is-IS" kern="0" dirty="0"/>
              <a:t>    {{ }}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s = 0;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i = 0;</a:t>
            </a:r>
          </a:p>
          <a:p>
            <a:pPr marL="0" indent="0">
              <a:buNone/>
            </a:pPr>
            <a:r>
              <a:rPr lang="is-IS" kern="0" dirty="0">
                <a:latin typeface="+mn-lt"/>
                <a:ea typeface="Courier New" charset="0"/>
                <a:cs typeface="Courier New" charset="0"/>
              </a:rPr>
              <a:t>    {{ Inv: s = b[0] + ... + b[i-1] }}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while (i != n) {</a:t>
            </a:r>
          </a:p>
          <a:p>
            <a:pPr marL="0" indent="0">
              <a:buNone/>
            </a:pPr>
            <a:r>
              <a:rPr lang="is-IS" kern="0" dirty="0">
                <a:latin typeface="Arial" charset="0"/>
                <a:ea typeface="Arial" charset="0"/>
                <a:cs typeface="Arial" charset="0"/>
              </a:rPr>
              <a:t>        {{ s = b[0] + ... + b[i-1] and i != n }}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  s = s + b[i];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  i = i + 1;</a:t>
            </a:r>
          </a:p>
          <a:p>
            <a:pPr marL="0" indent="0">
              <a:buNone/>
            </a:pPr>
            <a:r>
              <a:rPr lang="is-IS" kern="0" dirty="0">
                <a:latin typeface="+mn-lt"/>
                <a:ea typeface="Courier New" charset="0"/>
                <a:cs typeface="Courier New" charset="0"/>
              </a:rPr>
              <a:t>        {{ s = b[0] + ... + b[i-1] }}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r>
              <a:rPr lang="is-IS" kern="0" dirty="0">
                <a:latin typeface="+mn-lt"/>
                <a:ea typeface="Courier New" charset="0"/>
                <a:cs typeface="Courier New" charset="0"/>
              </a:rPr>
              <a:t>    {{ s = b[0] + ... + b[n-1] }}</a:t>
            </a:r>
          </a:p>
          <a:p>
            <a:pPr marL="0" indent="0">
              <a:buNone/>
            </a:pPr>
            <a:endParaRPr lang="en-US" kern="0" dirty="0"/>
          </a:p>
        </p:txBody>
      </p:sp>
      <p:sp>
        <p:nvSpPr>
          <p:cNvPr id="3" name="TextBox 2"/>
          <p:cNvSpPr txBox="1"/>
          <p:nvPr/>
        </p:nvSpPr>
        <p:spPr>
          <a:xfrm>
            <a:off x="4724400" y="2209800"/>
            <a:ext cx="441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>
                <a:latin typeface="+mn-lt"/>
              </a:rPr>
              <a:t>(s = 0 and </a:t>
            </a:r>
            <a:r>
              <a:rPr lang="en-US" sz="2000" dirty="0" err="1">
                <a:latin typeface="+mn-lt"/>
              </a:rPr>
              <a:t>i</a:t>
            </a:r>
            <a:r>
              <a:rPr lang="en-US" sz="2000" dirty="0">
                <a:latin typeface="+mn-lt"/>
              </a:rPr>
              <a:t> = 0) implies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I</a:t>
            </a:r>
          </a:p>
          <a:p>
            <a:pPr marL="342900" indent="-342900">
              <a:buFont typeface="Arial" charset="0"/>
              <a:buChar char="•"/>
            </a:pPr>
            <a:endParaRPr lang="en-US" sz="2000" dirty="0"/>
          </a:p>
          <a:p>
            <a:pPr marL="342900" indent="-342900">
              <a:buFont typeface="Arial" charset="0"/>
              <a:buChar char="•"/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{{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+mn-lt"/>
                <a:ea typeface="Arial" charset="0"/>
                <a:cs typeface="Arial" charset="0"/>
              </a:rPr>
              <a:t> and </a:t>
            </a:r>
            <a:r>
              <a:rPr lang="en-US" sz="2000" dirty="0" err="1">
                <a:latin typeface="+mn-lt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+mn-lt"/>
                <a:ea typeface="Courier New" charset="0"/>
                <a:cs typeface="Courier New" charset="0"/>
              </a:rPr>
              <a:t> != n</a:t>
            </a:r>
            <a:r>
              <a:rPr lang="en-US" sz="2000" dirty="0">
                <a:latin typeface="+mn-lt"/>
                <a:ea typeface="Arial" charset="0"/>
                <a:cs typeface="Arial" charset="0"/>
              </a:rPr>
              <a:t> }}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S</a:t>
            </a:r>
            <a:r>
              <a:rPr lang="en-US" sz="2000" dirty="0">
                <a:latin typeface="+mn-lt"/>
                <a:ea typeface="Arial" charset="0"/>
                <a:cs typeface="Arial" charset="0"/>
              </a:rPr>
              <a:t> {{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+mn-lt"/>
                <a:ea typeface="Arial" charset="0"/>
                <a:cs typeface="Arial" charset="0"/>
              </a:rPr>
              <a:t> }} ?</a:t>
            </a:r>
          </a:p>
          <a:p>
            <a:pPr marL="342900" indent="-342900">
              <a:buFont typeface="Arial" charset="0"/>
              <a:buChar char="•"/>
            </a:pPr>
            <a:endParaRPr lang="en-US" sz="2000" dirty="0">
              <a:latin typeface="+mn-lt"/>
              <a:ea typeface="Arial" charset="0"/>
              <a:cs typeface="Arial" charset="0"/>
            </a:endParaRPr>
          </a:p>
          <a:p>
            <a:endParaRPr lang="en-US" sz="2000" dirty="0">
              <a:latin typeface="+mn-lt"/>
              <a:ea typeface="Arial" charset="0"/>
              <a:cs typeface="Arial" charset="0"/>
            </a:endParaRPr>
          </a:p>
          <a:p>
            <a:endParaRPr lang="en-US" sz="2000" dirty="0">
              <a:latin typeface="+mn-lt"/>
              <a:ea typeface="Arial" charset="0"/>
              <a:cs typeface="Arial" charset="0"/>
            </a:endParaRPr>
          </a:p>
          <a:p>
            <a:endParaRPr lang="en-US" sz="2000" dirty="0">
              <a:latin typeface="+mn-lt"/>
              <a:ea typeface="Arial" charset="0"/>
              <a:cs typeface="Arial" charset="0"/>
            </a:endParaRPr>
          </a:p>
          <a:p>
            <a:r>
              <a:rPr lang="en-US" sz="2000" dirty="0">
                <a:latin typeface="+mn-lt"/>
                <a:ea typeface="Arial" charset="0"/>
                <a:cs typeface="Arial" charset="0"/>
              </a:rPr>
              <a:t>        {{ s + b[</a:t>
            </a:r>
            <a:r>
              <a:rPr lang="en-US" sz="2000" dirty="0" err="1">
                <a:latin typeface="+mn-lt"/>
                <a:ea typeface="Arial" charset="0"/>
                <a:cs typeface="Arial" charset="0"/>
              </a:rPr>
              <a:t>i</a:t>
            </a:r>
            <a:r>
              <a:rPr lang="en-US" sz="2000" dirty="0">
                <a:latin typeface="+mn-lt"/>
                <a:ea typeface="Arial" charset="0"/>
                <a:cs typeface="Arial" charset="0"/>
              </a:rPr>
              <a:t>] = b[0] + </a:t>
            </a:r>
            <a:r>
              <a:rPr lang="is-IS" sz="2000" dirty="0">
                <a:latin typeface="+mn-lt"/>
                <a:ea typeface="Arial" charset="0"/>
                <a:cs typeface="Arial" charset="0"/>
              </a:rPr>
              <a:t>… + b[i] }}</a:t>
            </a:r>
            <a:endParaRPr lang="en-US" sz="2000" dirty="0">
              <a:latin typeface="+mn-lt"/>
              <a:ea typeface="Arial" charset="0"/>
              <a:cs typeface="Arial" charset="0"/>
            </a:endParaRPr>
          </a:p>
          <a:p>
            <a:r>
              <a:rPr lang="en-US" sz="2000" dirty="0">
                <a:latin typeface="+mn-lt"/>
                <a:ea typeface="Arial" charset="0"/>
                <a:cs typeface="Arial" charset="0"/>
              </a:rPr>
              <a:t>        {{ s = b[0] + </a:t>
            </a:r>
            <a:r>
              <a:rPr lang="is-IS" sz="2000" dirty="0">
                <a:latin typeface="+mn-lt"/>
                <a:ea typeface="Arial" charset="0"/>
                <a:cs typeface="Arial" charset="0"/>
              </a:rPr>
              <a:t>… + b[i] }}</a:t>
            </a:r>
            <a:endParaRPr lang="en-US" sz="2000" dirty="0">
              <a:latin typeface="+mn-lt"/>
              <a:ea typeface="Arial" charset="0"/>
              <a:cs typeface="Arial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5257800" y="4267200"/>
            <a:ext cx="0" cy="121920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36036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sum of array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/>
              <a:t>Consider the following code to compute </a:t>
            </a:r>
            <a:r>
              <a:rPr lang="en-US" kern="0" dirty="0">
                <a:latin typeface="Courier New" charset="0"/>
                <a:ea typeface="Courier New" charset="0"/>
                <a:cs typeface="Courier New" charset="0"/>
              </a:rPr>
              <a:t>b[0] + </a:t>
            </a: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… + b[n-1]</a:t>
            </a:r>
            <a:r>
              <a:rPr lang="is-IS" kern="0" dirty="0"/>
              <a:t>:</a:t>
            </a:r>
          </a:p>
          <a:p>
            <a:pPr marL="0" indent="0">
              <a:buNone/>
            </a:pPr>
            <a:endParaRPr lang="is-IS" kern="0" dirty="0"/>
          </a:p>
          <a:p>
            <a:pPr marL="0" indent="0">
              <a:buNone/>
            </a:pPr>
            <a:r>
              <a:rPr lang="is-IS" kern="0" dirty="0"/>
              <a:t>    {{ }}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s = 0;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i = 0;</a:t>
            </a:r>
          </a:p>
          <a:p>
            <a:pPr marL="0" indent="0">
              <a:buNone/>
            </a:pPr>
            <a:r>
              <a:rPr lang="is-IS" kern="0" dirty="0">
                <a:latin typeface="+mn-lt"/>
                <a:ea typeface="Courier New" charset="0"/>
                <a:cs typeface="Courier New" charset="0"/>
              </a:rPr>
              <a:t>    {{ Inv: s = b[0] + ... + b[i-1] }}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while (i != n) {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  s = s + b[i];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  i = i + 1;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r>
              <a:rPr lang="is-IS" sz="1800" kern="0" dirty="0">
                <a:ea typeface="Courier New" charset="0"/>
                <a:cs typeface="Courier New" charset="0"/>
              </a:rPr>
              <a:t>    {{ s = b[0] + ... + b[i-1] and not (i != n) }}</a:t>
            </a:r>
          </a:p>
          <a:p>
            <a:pPr marL="0" indent="0">
              <a:buNone/>
            </a:pPr>
            <a:r>
              <a:rPr lang="is-IS" kern="0" dirty="0">
                <a:latin typeface="+mn-lt"/>
                <a:ea typeface="Courier New" charset="0"/>
                <a:cs typeface="Courier New" charset="0"/>
              </a:rPr>
              <a:t>    {{ s = b[0] + ... + b[n-1] }}</a:t>
            </a:r>
          </a:p>
          <a:p>
            <a:pPr marL="0" indent="0">
              <a:buNone/>
            </a:pPr>
            <a:endParaRPr lang="en-US" kern="0" dirty="0"/>
          </a:p>
        </p:txBody>
      </p:sp>
      <p:sp>
        <p:nvSpPr>
          <p:cNvPr id="3" name="TextBox 2"/>
          <p:cNvSpPr txBox="1"/>
          <p:nvPr/>
        </p:nvSpPr>
        <p:spPr>
          <a:xfrm>
            <a:off x="4724400" y="2209800"/>
            <a:ext cx="419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>
                <a:latin typeface="+mn-lt"/>
              </a:rPr>
              <a:t>(s = 0 and </a:t>
            </a:r>
            <a:r>
              <a:rPr lang="en-US" sz="2000" dirty="0" err="1">
                <a:latin typeface="+mn-lt"/>
              </a:rPr>
              <a:t>i</a:t>
            </a:r>
            <a:r>
              <a:rPr lang="en-US" sz="2000" dirty="0">
                <a:latin typeface="+mn-lt"/>
              </a:rPr>
              <a:t> = 0) implies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I</a:t>
            </a:r>
          </a:p>
          <a:p>
            <a:pPr marL="342900" indent="-342900">
              <a:buFont typeface="Arial" charset="0"/>
              <a:buChar char="•"/>
            </a:pPr>
            <a:endParaRPr lang="en-US" sz="2000" dirty="0"/>
          </a:p>
          <a:p>
            <a:pPr marL="342900" indent="-342900">
              <a:buFont typeface="Arial" charset="0"/>
              <a:buChar char="•"/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{{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+mn-lt"/>
                <a:ea typeface="Arial" charset="0"/>
                <a:cs typeface="Arial" charset="0"/>
              </a:rPr>
              <a:t> and </a:t>
            </a:r>
            <a:r>
              <a:rPr lang="en-US" sz="2000" dirty="0" err="1">
                <a:latin typeface="+mn-lt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+mn-lt"/>
                <a:ea typeface="Courier New" charset="0"/>
                <a:cs typeface="Courier New" charset="0"/>
              </a:rPr>
              <a:t> != n</a:t>
            </a:r>
            <a:r>
              <a:rPr lang="en-US" sz="2000" dirty="0">
                <a:latin typeface="+mn-lt"/>
                <a:ea typeface="Arial" charset="0"/>
                <a:cs typeface="Arial" charset="0"/>
              </a:rPr>
              <a:t> }}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S</a:t>
            </a:r>
            <a:r>
              <a:rPr lang="en-US" sz="2000" dirty="0">
                <a:latin typeface="+mn-lt"/>
                <a:ea typeface="Arial" charset="0"/>
                <a:cs typeface="Arial" charset="0"/>
              </a:rPr>
              <a:t> {{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+mn-lt"/>
                <a:ea typeface="Arial" charset="0"/>
                <a:cs typeface="Arial" charset="0"/>
              </a:rPr>
              <a:t> }}</a:t>
            </a:r>
          </a:p>
          <a:p>
            <a:pPr marL="342900" indent="-342900">
              <a:buFont typeface="Arial" charset="0"/>
              <a:buChar char="•"/>
            </a:pPr>
            <a:endParaRPr lang="en-US" sz="2000" dirty="0">
              <a:latin typeface="+mn-lt"/>
              <a:ea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{{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+mn-lt"/>
                <a:ea typeface="Arial" charset="0"/>
                <a:cs typeface="Arial" charset="0"/>
              </a:rPr>
              <a:t> and not (</a:t>
            </a:r>
            <a:r>
              <a:rPr lang="en-US" sz="2000" dirty="0" err="1">
                <a:latin typeface="+mn-lt"/>
                <a:ea typeface="Arial" charset="0"/>
                <a:cs typeface="Arial" charset="0"/>
              </a:rPr>
              <a:t>i</a:t>
            </a:r>
            <a:r>
              <a:rPr lang="en-US" sz="2000" dirty="0">
                <a:latin typeface="+mn-lt"/>
                <a:ea typeface="Arial" charset="0"/>
                <a:cs typeface="Arial" charset="0"/>
              </a:rPr>
              <a:t> != n) }} implies</a:t>
            </a:r>
          </a:p>
          <a:p>
            <a:r>
              <a:rPr lang="en-US" sz="2000" dirty="0">
                <a:latin typeface="+mn-lt"/>
                <a:ea typeface="Arial" charset="0"/>
                <a:cs typeface="Arial" charset="0"/>
              </a:rPr>
              <a:t>        s = b[0] + </a:t>
            </a:r>
            <a:r>
              <a:rPr lang="is-IS" sz="2000" dirty="0">
                <a:latin typeface="+mn-lt"/>
                <a:ea typeface="Arial" charset="0"/>
                <a:cs typeface="Arial" charset="0"/>
              </a:rPr>
              <a:t>… + b[n-1] ?</a:t>
            </a:r>
          </a:p>
        </p:txBody>
      </p:sp>
      <p:sp>
        <p:nvSpPr>
          <p:cNvPr id="8" name="Right Bracket 7">
            <a:extLst>
              <a:ext uri="{FF2B5EF4-FFF2-40B4-BE49-F238E27FC236}">
                <a16:creationId xmlns:a16="http://schemas.microsoft.com/office/drawing/2014/main" id="{3A29B8D5-C35C-5043-B947-2640F21F6CE5}"/>
              </a:ext>
            </a:extLst>
          </p:cNvPr>
          <p:cNvSpPr/>
          <p:nvPr/>
        </p:nvSpPr>
        <p:spPr>
          <a:xfrm>
            <a:off x="5105400" y="5148322"/>
            <a:ext cx="76200" cy="762000"/>
          </a:xfrm>
          <a:prstGeom prst="rightBracke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8240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sum of array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/>
              <a:t>Consider the following code to compute </a:t>
            </a:r>
            <a:r>
              <a:rPr lang="en-US" kern="0" dirty="0">
                <a:latin typeface="Courier New" charset="0"/>
                <a:ea typeface="Courier New" charset="0"/>
                <a:cs typeface="Courier New" charset="0"/>
              </a:rPr>
              <a:t>b[0] + </a:t>
            </a: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… + b[n-1]</a:t>
            </a:r>
            <a:r>
              <a:rPr lang="is-IS" kern="0" dirty="0"/>
              <a:t>:</a:t>
            </a:r>
          </a:p>
          <a:p>
            <a:pPr marL="0" indent="0">
              <a:buNone/>
            </a:pPr>
            <a:endParaRPr lang="is-IS" kern="0" dirty="0"/>
          </a:p>
          <a:p>
            <a:pPr marL="0" indent="0">
              <a:buNone/>
            </a:pPr>
            <a:r>
              <a:rPr lang="is-IS" kern="0" dirty="0"/>
              <a:t>    {{ }}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s = 0;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i = 0;</a:t>
            </a:r>
          </a:p>
          <a:p>
            <a:pPr marL="0" indent="0">
              <a:buNone/>
            </a:pPr>
            <a:r>
              <a:rPr lang="is-IS" kern="0" dirty="0">
                <a:latin typeface="+mn-lt"/>
                <a:ea typeface="Courier New" charset="0"/>
                <a:cs typeface="Courier New" charset="0"/>
              </a:rPr>
              <a:t>    {{ Inv: s = b[0] + ... + b[i-1] }}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while (i != n) {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  s = s + b[i];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  i = i + 1;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r>
              <a:rPr lang="is-IS" kern="0" dirty="0">
                <a:latin typeface="+mn-lt"/>
                <a:ea typeface="Courier New" charset="0"/>
                <a:cs typeface="Courier New" charset="0"/>
              </a:rPr>
              <a:t>    {{ s = b[0] + ... + b[n-1] }}</a:t>
            </a:r>
          </a:p>
          <a:p>
            <a:pPr marL="0" indent="0">
              <a:buNone/>
            </a:pPr>
            <a:endParaRPr lang="en-US" kern="0" dirty="0"/>
          </a:p>
        </p:txBody>
      </p:sp>
      <p:sp>
        <p:nvSpPr>
          <p:cNvPr id="3" name="TextBox 2"/>
          <p:cNvSpPr txBox="1"/>
          <p:nvPr/>
        </p:nvSpPr>
        <p:spPr>
          <a:xfrm>
            <a:off x="4724400" y="2209800"/>
            <a:ext cx="3581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>
                <a:latin typeface="+mn-lt"/>
              </a:rPr>
              <a:t>(s = 0 and </a:t>
            </a:r>
            <a:r>
              <a:rPr lang="en-US" sz="2000" dirty="0" err="1">
                <a:latin typeface="+mn-lt"/>
              </a:rPr>
              <a:t>i</a:t>
            </a:r>
            <a:r>
              <a:rPr lang="en-US" sz="2000" dirty="0">
                <a:latin typeface="+mn-lt"/>
              </a:rPr>
              <a:t> = 0) implies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I</a:t>
            </a:r>
          </a:p>
          <a:p>
            <a:pPr marL="342900" indent="-342900">
              <a:buFont typeface="Arial" charset="0"/>
              <a:buChar char="•"/>
            </a:pPr>
            <a:endParaRPr lang="en-US" sz="2000" dirty="0"/>
          </a:p>
          <a:p>
            <a:pPr marL="342900" indent="-342900">
              <a:buFont typeface="Arial" charset="0"/>
              <a:buChar char="•"/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{{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+mn-lt"/>
                <a:ea typeface="Arial" charset="0"/>
                <a:cs typeface="Arial" charset="0"/>
              </a:rPr>
              <a:t> and </a:t>
            </a:r>
            <a:r>
              <a:rPr lang="en-US" sz="2000" dirty="0" err="1">
                <a:latin typeface="+mn-lt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+mn-lt"/>
                <a:ea typeface="Courier New" charset="0"/>
                <a:cs typeface="Courier New" charset="0"/>
              </a:rPr>
              <a:t> != n</a:t>
            </a:r>
            <a:r>
              <a:rPr lang="en-US" sz="2000" dirty="0">
                <a:latin typeface="+mn-lt"/>
                <a:ea typeface="Arial" charset="0"/>
                <a:cs typeface="Arial" charset="0"/>
              </a:rPr>
              <a:t> }}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S</a:t>
            </a:r>
            <a:r>
              <a:rPr lang="en-US" sz="2000" dirty="0">
                <a:latin typeface="+mn-lt"/>
                <a:ea typeface="Arial" charset="0"/>
                <a:cs typeface="Arial" charset="0"/>
              </a:rPr>
              <a:t> {{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+mn-lt"/>
                <a:ea typeface="Arial" charset="0"/>
                <a:cs typeface="Arial" charset="0"/>
              </a:rPr>
              <a:t> }}</a:t>
            </a:r>
          </a:p>
          <a:p>
            <a:pPr marL="342900" indent="-342900">
              <a:buFont typeface="Arial" charset="0"/>
              <a:buChar char="•"/>
            </a:pPr>
            <a:endParaRPr lang="en-US" sz="2000" dirty="0">
              <a:latin typeface="+mn-lt"/>
              <a:ea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{{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+mn-lt"/>
                <a:ea typeface="Arial" charset="0"/>
                <a:cs typeface="Arial" charset="0"/>
              </a:rPr>
              <a:t> and </a:t>
            </a:r>
            <a:r>
              <a:rPr lang="en-US" sz="2000" dirty="0" err="1">
                <a:latin typeface="+mn-lt"/>
                <a:ea typeface="Arial" charset="0"/>
                <a:cs typeface="Arial" charset="0"/>
              </a:rPr>
              <a:t>i</a:t>
            </a:r>
            <a:r>
              <a:rPr lang="en-US" sz="2000" dirty="0">
                <a:latin typeface="+mn-lt"/>
                <a:ea typeface="Arial" charset="0"/>
                <a:cs typeface="Arial" charset="0"/>
              </a:rPr>
              <a:t> = n }} implies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Q</a:t>
            </a:r>
          </a:p>
          <a:p>
            <a:pPr marL="342900" indent="-342900">
              <a:buFont typeface="Arial" charset="0"/>
              <a:buChar char="•"/>
            </a:pPr>
            <a:endParaRPr lang="en-US" sz="2000" dirty="0">
              <a:latin typeface="+mn-lt"/>
              <a:ea typeface="Arial" charset="0"/>
              <a:cs typeface="Arial" charset="0"/>
            </a:endParaRPr>
          </a:p>
          <a:p>
            <a:r>
              <a:rPr lang="en-US" sz="2000" dirty="0">
                <a:latin typeface="+mn-lt"/>
                <a:ea typeface="Arial" charset="0"/>
                <a:cs typeface="Arial" charset="0"/>
              </a:rPr>
              <a:t>These three checks verify that the outermost triple is valid</a:t>
            </a:r>
          </a:p>
          <a:p>
            <a:r>
              <a:rPr lang="en-US" sz="2000" dirty="0">
                <a:latin typeface="+mn-lt"/>
                <a:ea typeface="Arial" charset="0"/>
                <a:cs typeface="Arial" charset="0"/>
              </a:rPr>
              <a:t>(i.e., that the code is correct).</a:t>
            </a:r>
          </a:p>
        </p:txBody>
      </p:sp>
    </p:spTree>
    <p:extLst>
      <p:ext uri="{BB962C8B-B14F-4D97-AF65-F5344CB8AC3E}">
        <p14:creationId xmlns:p14="http://schemas.microsoft.com/office/powerpoint/2010/main" val="172275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 Forward &amp; Backward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Forward:</a:t>
            </a:r>
          </a:p>
          <a:p>
            <a:pPr lvl="1"/>
            <a:r>
              <a:rPr lang="en-US" dirty="0"/>
              <a:t>start with the </a:t>
            </a:r>
            <a:r>
              <a:rPr lang="en-US" b="1" dirty="0"/>
              <a:t>given</a:t>
            </a:r>
            <a:r>
              <a:rPr lang="en-US" dirty="0"/>
              <a:t> precondition</a:t>
            </a:r>
          </a:p>
          <a:p>
            <a:pPr lvl="1"/>
            <a:r>
              <a:rPr lang="en-US" dirty="0"/>
              <a:t>fill in the </a:t>
            </a:r>
            <a:r>
              <a:rPr lang="en-US" b="1" dirty="0">
                <a:solidFill>
                  <a:srgbClr val="7030A0"/>
                </a:solidFill>
              </a:rPr>
              <a:t>strongest</a:t>
            </a:r>
            <a:r>
              <a:rPr lang="en-US" dirty="0"/>
              <a:t> postcondition</a:t>
            </a:r>
          </a:p>
          <a:p>
            <a:endParaRPr lang="en-US" dirty="0"/>
          </a:p>
          <a:p>
            <a:r>
              <a:rPr lang="en-US" dirty="0"/>
              <a:t>Backward</a:t>
            </a:r>
          </a:p>
          <a:p>
            <a:pPr lvl="1"/>
            <a:r>
              <a:rPr lang="en-US" dirty="0"/>
              <a:t>start with the </a:t>
            </a:r>
            <a:r>
              <a:rPr lang="en-US" b="1" dirty="0"/>
              <a:t>required</a:t>
            </a:r>
            <a:r>
              <a:rPr lang="en-US" dirty="0"/>
              <a:t> postcondition</a:t>
            </a:r>
          </a:p>
          <a:p>
            <a:pPr lvl="1"/>
            <a:r>
              <a:rPr lang="en-US" dirty="0"/>
              <a:t>fill in the </a:t>
            </a:r>
            <a:r>
              <a:rPr lang="en-US" b="1" dirty="0">
                <a:solidFill>
                  <a:srgbClr val="7030A0"/>
                </a:solidFill>
              </a:rPr>
              <a:t>weakest</a:t>
            </a:r>
            <a:r>
              <a:rPr lang="en-US" dirty="0"/>
              <a:t> precondition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Finds the “best” assertion that makes the triple valid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DE7104-6215-2F42-8E42-9454108B7BBE}"/>
              </a:ext>
            </a:extLst>
          </p:cNvPr>
          <p:cNvSpPr txBox="1">
            <a:spLocks/>
          </p:cNvSpPr>
          <p:nvPr/>
        </p:nvSpPr>
        <p:spPr bwMode="auto">
          <a:xfrm>
            <a:off x="6305320" y="3614450"/>
            <a:ext cx="2286000" cy="467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b="1" kern="0" dirty="0">
                <a:latin typeface="+mn-lt"/>
                <a:cs typeface="Courier New" panose="02070309020205020404" pitchFamily="49" charset="0"/>
              </a:rPr>
              <a:t>{ </a:t>
            </a:r>
            <a:r>
              <a:rPr lang="en-US" b="1" kern="0" dirty="0">
                <a:solidFill>
                  <a:schemeClr val="accent6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b="1" i="1" kern="0" dirty="0">
                <a:latin typeface="+mn-lt"/>
                <a:cs typeface="Courier New" panose="02070309020205020404" pitchFamily="49" charset="0"/>
              </a:rPr>
              <a:t> </a:t>
            </a:r>
            <a:r>
              <a:rPr lang="en-US" b="1" kern="0" dirty="0">
                <a:latin typeface="+mn-lt"/>
                <a:cs typeface="Courier New" panose="02070309020205020404" pitchFamily="49" charset="0"/>
              </a:rPr>
              <a:t>}</a:t>
            </a: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i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kern="0" dirty="0">
                <a:cs typeface="Courier New" panose="02070309020205020404" pitchFamily="49" charset="0"/>
              </a:rPr>
              <a:t>{ </a:t>
            </a:r>
            <a:r>
              <a:rPr lang="en-US" b="1" i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b="1" i="1" kern="0" dirty="0">
                <a:cs typeface="Courier New" panose="02070309020205020404" pitchFamily="49" charset="0"/>
              </a:rPr>
              <a:t> </a:t>
            </a:r>
            <a:r>
              <a:rPr lang="en-US" b="1" kern="0" dirty="0">
                <a:cs typeface="Courier New" panose="02070309020205020404" pitchFamily="49" charset="0"/>
              </a:rPr>
              <a:t>}</a:t>
            </a:r>
            <a:endParaRPr lang="en-US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473F6AF-BB8E-4148-A669-73C9465C05F8}"/>
              </a:ext>
            </a:extLst>
          </p:cNvPr>
          <p:cNvSpPr txBox="1">
            <a:spLocks/>
          </p:cNvSpPr>
          <p:nvPr/>
        </p:nvSpPr>
        <p:spPr bwMode="auto">
          <a:xfrm>
            <a:off x="6305320" y="2063826"/>
            <a:ext cx="2286000" cy="467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b="1" kern="0" dirty="0">
                <a:latin typeface="+mn-lt"/>
                <a:cs typeface="Courier New" panose="02070309020205020404" pitchFamily="49" charset="0"/>
              </a:rPr>
              <a:t>{ </a:t>
            </a:r>
            <a:r>
              <a:rPr lang="en-US" b="1" i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800" b="1" kern="0" dirty="0">
                <a:cs typeface="Courier New" panose="02070309020205020404" pitchFamily="49" charset="0"/>
              </a:rPr>
              <a:t> </a:t>
            </a:r>
            <a:r>
              <a:rPr lang="en-US" b="1" kern="0" dirty="0">
                <a:latin typeface="+mn-lt"/>
                <a:cs typeface="Courier New" panose="02070309020205020404" pitchFamily="49" charset="0"/>
              </a:rPr>
              <a:t>}</a:t>
            </a: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i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kern="0" dirty="0">
                <a:cs typeface="Courier New" panose="02070309020205020404" pitchFamily="49" charset="0"/>
              </a:rPr>
              <a:t>{ </a:t>
            </a:r>
            <a:r>
              <a:rPr lang="en-US" b="1" kern="0" dirty="0">
                <a:solidFill>
                  <a:schemeClr val="accent6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b="1" kern="0" dirty="0">
                <a:cs typeface="Courier New" panose="02070309020205020404" pitchFamily="49" charset="0"/>
              </a:rPr>
              <a:t> }</a:t>
            </a:r>
            <a:endParaRPr lang="en-US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2A436BF-DBEB-8043-A9CC-520DDB9F2152}"/>
              </a:ext>
            </a:extLst>
          </p:cNvPr>
          <p:cNvCxnSpPr>
            <a:cxnSpLocks/>
          </p:cNvCxnSpPr>
          <p:nvPr/>
        </p:nvCxnSpPr>
        <p:spPr>
          <a:xfrm>
            <a:off x="7010400" y="2531125"/>
            <a:ext cx="914400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EC83098-B7D6-634B-9938-33A0A96BA0D7}"/>
              </a:ext>
            </a:extLst>
          </p:cNvPr>
          <p:cNvCxnSpPr>
            <a:cxnSpLocks/>
          </p:cNvCxnSpPr>
          <p:nvPr/>
        </p:nvCxnSpPr>
        <p:spPr>
          <a:xfrm flipH="1">
            <a:off x="6934200" y="4110209"/>
            <a:ext cx="990600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78245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495800"/>
          </a:xfrm>
        </p:spPr>
        <p:txBody>
          <a:bodyPr/>
          <a:lstStyle/>
          <a:p>
            <a:r>
              <a:rPr lang="en-US" dirty="0"/>
              <a:t>Technically, this analysis does not check that the code </a:t>
            </a:r>
            <a:r>
              <a:rPr lang="en-US" b="1" dirty="0"/>
              <a:t>terminates</a:t>
            </a:r>
          </a:p>
          <a:p>
            <a:pPr lvl="1"/>
            <a:r>
              <a:rPr lang="en-US" dirty="0"/>
              <a:t>it shows that the postcondition holds if the loop exits</a:t>
            </a:r>
          </a:p>
          <a:p>
            <a:pPr lvl="1"/>
            <a:r>
              <a:rPr lang="en-US" dirty="0"/>
              <a:t>but we never showed that the loop actually exits</a:t>
            </a:r>
          </a:p>
          <a:p>
            <a:pPr lvl="1"/>
            <a:endParaRPr lang="en-US" dirty="0"/>
          </a:p>
          <a:p>
            <a:r>
              <a:rPr lang="en-US" dirty="0"/>
              <a:t>However, that follows from an analysis of the running time</a:t>
            </a:r>
          </a:p>
          <a:p>
            <a:pPr lvl="1"/>
            <a:r>
              <a:rPr lang="en-US" dirty="0"/>
              <a:t>e.g., if the code runs in O(n</a:t>
            </a:r>
            <a:r>
              <a:rPr lang="en-US" baseline="30000" dirty="0"/>
              <a:t>2</a:t>
            </a:r>
            <a:r>
              <a:rPr lang="en-US" dirty="0"/>
              <a:t>) time, then it terminates</a:t>
            </a:r>
          </a:p>
          <a:p>
            <a:pPr lvl="1"/>
            <a:r>
              <a:rPr lang="en-US" dirty="0"/>
              <a:t>an infinite loop would be O(infinity)</a:t>
            </a:r>
          </a:p>
          <a:p>
            <a:pPr lvl="1"/>
            <a:r>
              <a:rPr lang="en-US" dirty="0"/>
              <a:t>any finite bound on the running time proves it terminates</a:t>
            </a:r>
          </a:p>
          <a:p>
            <a:pPr lvl="1"/>
            <a:endParaRPr lang="en-US" dirty="0"/>
          </a:p>
          <a:p>
            <a:r>
              <a:rPr lang="en-US" dirty="0"/>
              <a:t>It is normal to also analyze the running time of code we write, so we get termination already from that analysis.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5404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HW problem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/>
              <a:t>The following code to compute </a:t>
            </a:r>
            <a:r>
              <a:rPr lang="en-US" kern="0" dirty="0">
                <a:latin typeface="Courier New" charset="0"/>
                <a:ea typeface="Courier New" charset="0"/>
                <a:cs typeface="Courier New" charset="0"/>
              </a:rPr>
              <a:t>b[0] + </a:t>
            </a: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… + b[n-1]</a:t>
            </a:r>
            <a:r>
              <a:rPr lang="is-IS" kern="0" dirty="0"/>
              <a:t>:</a:t>
            </a:r>
          </a:p>
          <a:p>
            <a:pPr marL="0" indent="0">
              <a:buNone/>
            </a:pPr>
            <a:endParaRPr lang="is-IS" sz="1600" kern="0" dirty="0"/>
          </a:p>
          <a:p>
            <a:pPr marL="0" indent="0">
              <a:buNone/>
            </a:pPr>
            <a:r>
              <a:rPr lang="is-IS" sz="1600" kern="0" dirty="0"/>
              <a:t>    {{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s = 0;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{{ ____________ }}</a:t>
            </a:r>
            <a:endParaRPr lang="is-IS" sz="1600" kern="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i = 0;</a:t>
            </a:r>
          </a:p>
          <a:p>
            <a:pPr marL="0" indent="0">
              <a:buNone/>
            </a:pP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    {{ </a:t>
            </a:r>
            <a:r>
              <a:rPr lang="is-IS" sz="1600" kern="0" dirty="0">
                <a:ea typeface="Courier New" charset="0"/>
                <a:cs typeface="Courier New" charset="0"/>
              </a:rPr>
              <a:t>____________ </a:t>
            </a: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}}</a:t>
            </a:r>
          </a:p>
          <a:p>
            <a:pPr marL="0" indent="0">
              <a:buNone/>
            </a:pP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    {{ Inv: s = b[0] + ... + b[i-1]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while (i != n) {</a:t>
            </a:r>
          </a:p>
          <a:p>
            <a:pPr marL="0" indent="0">
              <a:buNone/>
            </a:pPr>
            <a:r>
              <a:rPr lang="is-IS" sz="1600" kern="0" dirty="0">
                <a:ea typeface="Courier New" charset="0"/>
                <a:cs typeface="Courier New" charset="0"/>
              </a:rPr>
              <a:t>        {{ ____________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  s = s + b[i];</a:t>
            </a:r>
          </a:p>
          <a:p>
            <a:pPr marL="0" indent="0">
              <a:buNone/>
            </a:pPr>
            <a:r>
              <a:rPr lang="is-IS" sz="1600" kern="0" dirty="0">
                <a:ea typeface="Courier New" charset="0"/>
                <a:cs typeface="Courier New" charset="0"/>
              </a:rPr>
              <a:t>        {{ ____________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  i = i + 1;</a:t>
            </a:r>
          </a:p>
          <a:p>
            <a:pPr marL="0" indent="0">
              <a:buNone/>
            </a:pPr>
            <a:r>
              <a:rPr lang="is-IS" sz="1600" kern="0" dirty="0">
                <a:ea typeface="Courier New" charset="0"/>
                <a:cs typeface="Courier New" charset="0"/>
              </a:rPr>
              <a:t>        {{ ____________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is-IS" sz="1600" kern="0" dirty="0">
                <a:ea typeface="Courier New" charset="0"/>
                <a:cs typeface="Courier New" charset="0"/>
              </a:rPr>
              <a:t>{{ ____________ }}</a:t>
            </a:r>
          </a:p>
          <a:p>
            <a:pPr marL="0" indent="0">
              <a:buNone/>
            </a:pP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    {{ s = b[0] + ... + b[n-1] }}</a:t>
            </a:r>
          </a:p>
          <a:p>
            <a:pPr marL="0" indent="0">
              <a:buNone/>
            </a:pPr>
            <a:endParaRPr lang="en-US" kern="0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504FE6E-7EA2-2C41-BB71-95FF3B4A8719}"/>
              </a:ext>
            </a:extLst>
          </p:cNvPr>
          <p:cNvCxnSpPr/>
          <p:nvPr/>
        </p:nvCxnSpPr>
        <p:spPr>
          <a:xfrm>
            <a:off x="838200" y="2366665"/>
            <a:ext cx="0" cy="121920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227CC8F-5020-6B47-A31B-30AF0588E18C}"/>
              </a:ext>
            </a:extLst>
          </p:cNvPr>
          <p:cNvCxnSpPr>
            <a:cxnSpLocks/>
          </p:cNvCxnSpPr>
          <p:nvPr/>
        </p:nvCxnSpPr>
        <p:spPr>
          <a:xfrm flipV="1">
            <a:off x="1066800" y="4343400"/>
            <a:ext cx="0" cy="121920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060D039-57D5-664F-A850-4B00212060CC}"/>
              </a:ext>
            </a:extLst>
          </p:cNvPr>
          <p:cNvCxnSpPr>
            <a:cxnSpLocks/>
          </p:cNvCxnSpPr>
          <p:nvPr/>
        </p:nvCxnSpPr>
        <p:spPr>
          <a:xfrm>
            <a:off x="825500" y="5867400"/>
            <a:ext cx="12700" cy="30480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1200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HW problem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79704" y="1524000"/>
            <a:ext cx="8153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/>
              <a:t>The following code to compute </a:t>
            </a:r>
            <a:r>
              <a:rPr lang="en-US" kern="0" dirty="0">
                <a:latin typeface="Courier New" charset="0"/>
                <a:ea typeface="Courier New" charset="0"/>
                <a:cs typeface="Courier New" charset="0"/>
              </a:rPr>
              <a:t>b[0] + </a:t>
            </a: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… + b[n-1]</a:t>
            </a:r>
            <a:r>
              <a:rPr lang="is-IS" kern="0" dirty="0"/>
              <a:t>:</a:t>
            </a:r>
          </a:p>
          <a:p>
            <a:pPr marL="0" indent="0">
              <a:buNone/>
            </a:pPr>
            <a:endParaRPr lang="is-IS" sz="1600" kern="0" dirty="0"/>
          </a:p>
          <a:p>
            <a:pPr marL="0" indent="0">
              <a:buNone/>
            </a:pPr>
            <a:r>
              <a:rPr lang="is-IS" sz="1600" kern="0" dirty="0"/>
              <a:t>    {{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s = 0;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{{</a:t>
            </a:r>
            <a:r>
              <a:rPr lang="is-IS" sz="1600" kern="0" dirty="0">
                <a:ea typeface="Courier New" charset="0"/>
                <a:cs typeface="Courier New" charset="0"/>
              </a:rPr>
              <a:t>_____</a:t>
            </a: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 </a:t>
            </a:r>
            <a:r>
              <a:rPr lang="is-IS" sz="1600" kern="0" dirty="0">
                <a:solidFill>
                  <a:srgbClr val="0070C0"/>
                </a:solidFill>
                <a:latin typeface="+mn-lt"/>
                <a:ea typeface="Courier New" charset="0"/>
                <a:cs typeface="Courier New" charset="0"/>
              </a:rPr>
              <a:t>s = 0</a:t>
            </a: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 ____________ }}</a:t>
            </a:r>
            <a:endParaRPr lang="is-IS" sz="1600" kern="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i = 0;</a:t>
            </a:r>
          </a:p>
          <a:p>
            <a:pPr marL="0" indent="0">
              <a:buNone/>
            </a:pP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    {{</a:t>
            </a:r>
            <a:r>
              <a:rPr lang="is-IS" sz="1600" kern="0" dirty="0">
                <a:ea typeface="Courier New" charset="0"/>
                <a:cs typeface="Courier New" charset="0"/>
              </a:rPr>
              <a:t>_____ </a:t>
            </a:r>
            <a:r>
              <a:rPr lang="is-IS" sz="1600" kern="0" dirty="0">
                <a:solidFill>
                  <a:srgbClr val="0070C0"/>
                </a:solidFill>
                <a:ea typeface="Courier New" charset="0"/>
                <a:cs typeface="Courier New" charset="0"/>
              </a:rPr>
              <a:t>s = 0 and i = 0</a:t>
            </a:r>
            <a:r>
              <a:rPr lang="is-IS" sz="1600" kern="0" dirty="0">
                <a:ea typeface="Courier New" charset="0"/>
                <a:cs typeface="Courier New" charset="0"/>
              </a:rPr>
              <a:t> _____ </a:t>
            </a: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}}</a:t>
            </a:r>
          </a:p>
          <a:p>
            <a:pPr marL="0" indent="0">
              <a:buNone/>
            </a:pP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    {{ Inv: s = b[0] + ... + b[i-1]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while (i != n) {</a:t>
            </a:r>
          </a:p>
          <a:p>
            <a:pPr marL="0" indent="0">
              <a:buNone/>
            </a:pPr>
            <a:r>
              <a:rPr lang="is-IS" sz="1600" kern="0" dirty="0">
                <a:ea typeface="Courier New" charset="0"/>
                <a:cs typeface="Courier New" charset="0"/>
              </a:rPr>
              <a:t>        {{ _____ </a:t>
            </a:r>
            <a:r>
              <a:rPr lang="is-IS" sz="1600" kern="0" dirty="0">
                <a:solidFill>
                  <a:srgbClr val="0070C0"/>
                </a:solidFill>
                <a:ea typeface="Courier New" charset="0"/>
                <a:cs typeface="Courier New" charset="0"/>
              </a:rPr>
              <a:t>s + b[i] = b[0] + ... + b[i] </a:t>
            </a:r>
            <a:r>
              <a:rPr lang="is-IS" sz="1600" kern="0" dirty="0">
                <a:ea typeface="Courier New" charset="0"/>
                <a:cs typeface="Courier New" charset="0"/>
              </a:rPr>
              <a:t>_____ }} </a:t>
            </a:r>
            <a:r>
              <a:rPr lang="is-IS" sz="1600" kern="0" dirty="0">
                <a:solidFill>
                  <a:srgbClr val="0070C0"/>
                </a:solidFill>
                <a:ea typeface="Courier New" charset="0"/>
                <a:cs typeface="Courier New" charset="0"/>
              </a:rPr>
              <a:t>or equiv</a:t>
            </a:r>
            <a:r>
              <a:rPr lang="is-IS" sz="1600" kern="0" dirty="0">
                <a:ea typeface="Courier New" charset="0"/>
                <a:cs typeface="Courier New" charset="0"/>
              </a:rPr>
              <a:t> {{ </a:t>
            </a:r>
            <a:r>
              <a:rPr lang="is-IS" sz="1600" kern="0" dirty="0">
                <a:solidFill>
                  <a:srgbClr val="0070C0"/>
                </a:solidFill>
                <a:ea typeface="Courier New" charset="0"/>
                <a:cs typeface="Courier New" charset="0"/>
              </a:rPr>
              <a:t>s = b[0] + ... + b[i-1]</a:t>
            </a:r>
            <a:r>
              <a:rPr lang="is-IS" sz="1600" kern="0" dirty="0">
                <a:ea typeface="Courier New" charset="0"/>
                <a:cs typeface="Courier New" charset="0"/>
              </a:rPr>
              <a:t>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  s = s + b[i];</a:t>
            </a:r>
          </a:p>
          <a:p>
            <a:pPr marL="0" indent="0">
              <a:buNone/>
            </a:pPr>
            <a:r>
              <a:rPr lang="is-IS" sz="1600" kern="0" dirty="0">
                <a:ea typeface="Courier New" charset="0"/>
                <a:cs typeface="Courier New" charset="0"/>
              </a:rPr>
              <a:t>        {{ _____ </a:t>
            </a:r>
            <a:r>
              <a:rPr lang="is-IS" sz="1600" kern="0" dirty="0">
                <a:solidFill>
                  <a:srgbClr val="0070C0"/>
                </a:solidFill>
                <a:ea typeface="Courier New" charset="0"/>
                <a:cs typeface="Courier New" charset="0"/>
              </a:rPr>
              <a:t>s = b[0] + ... + b[i]  </a:t>
            </a:r>
            <a:r>
              <a:rPr lang="is-IS" sz="1600" kern="0" dirty="0">
                <a:ea typeface="Courier New" charset="0"/>
                <a:cs typeface="Courier New" charset="0"/>
              </a:rPr>
              <a:t>_________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  i = i + 1;</a:t>
            </a:r>
          </a:p>
          <a:p>
            <a:pPr marL="0" indent="0">
              <a:buNone/>
            </a:pPr>
            <a:r>
              <a:rPr lang="is-IS" sz="1600" kern="0" dirty="0">
                <a:ea typeface="Courier New" charset="0"/>
                <a:cs typeface="Courier New" charset="0"/>
              </a:rPr>
              <a:t>        {{ _____ </a:t>
            </a:r>
            <a:r>
              <a:rPr lang="is-IS" sz="1600" kern="0" dirty="0">
                <a:solidFill>
                  <a:srgbClr val="0070C0"/>
                </a:solidFill>
                <a:ea typeface="Courier New" charset="0"/>
                <a:cs typeface="Courier New" charset="0"/>
              </a:rPr>
              <a:t>s = b[0] + ... + b[i-1] </a:t>
            </a:r>
            <a:r>
              <a:rPr lang="is-IS" sz="1600" kern="0" dirty="0">
                <a:ea typeface="Courier New" charset="0"/>
                <a:cs typeface="Courier New" charset="0"/>
              </a:rPr>
              <a:t>________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is-IS" sz="1600" kern="0" dirty="0">
                <a:ea typeface="Courier New" charset="0"/>
                <a:cs typeface="Courier New" charset="0"/>
              </a:rPr>
              <a:t>{{ _____ </a:t>
            </a:r>
            <a:r>
              <a:rPr lang="is-IS" sz="1600" kern="0" dirty="0">
                <a:solidFill>
                  <a:srgbClr val="0070C0"/>
                </a:solidFill>
                <a:ea typeface="Courier New" charset="0"/>
                <a:cs typeface="Courier New" charset="0"/>
              </a:rPr>
              <a:t>s = b[0] + ... + b[i-1] and not (i != n)</a:t>
            </a:r>
            <a:r>
              <a:rPr lang="is-IS" sz="1600" kern="0" dirty="0">
                <a:ea typeface="Courier New" charset="0"/>
                <a:cs typeface="Courier New" charset="0"/>
              </a:rPr>
              <a:t> _____ }}</a:t>
            </a:r>
          </a:p>
          <a:p>
            <a:pPr marL="0" indent="0">
              <a:buNone/>
            </a:pP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    {{ s = b[0] + ... + b[n-1] }}</a:t>
            </a:r>
          </a:p>
          <a:p>
            <a:pPr marL="0" indent="0">
              <a:buNone/>
            </a:pPr>
            <a:endParaRPr lang="en-US" kern="0" dirty="0"/>
          </a:p>
        </p:txBody>
      </p:sp>
      <p:sp>
        <p:nvSpPr>
          <p:cNvPr id="3" name="TextBox 2"/>
          <p:cNvSpPr txBox="1"/>
          <p:nvPr/>
        </p:nvSpPr>
        <p:spPr>
          <a:xfrm>
            <a:off x="5791200" y="2514600"/>
            <a:ext cx="2085827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Are we done?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C87A170-1C84-FD4E-A752-57E30BEF3289}"/>
              </a:ext>
            </a:extLst>
          </p:cNvPr>
          <p:cNvCxnSpPr/>
          <p:nvPr/>
        </p:nvCxnSpPr>
        <p:spPr>
          <a:xfrm>
            <a:off x="838200" y="2366665"/>
            <a:ext cx="0" cy="121920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D2CA65E-3036-B747-9AA2-BE7F29720FD5}"/>
              </a:ext>
            </a:extLst>
          </p:cNvPr>
          <p:cNvCxnSpPr>
            <a:cxnSpLocks/>
          </p:cNvCxnSpPr>
          <p:nvPr/>
        </p:nvCxnSpPr>
        <p:spPr>
          <a:xfrm flipV="1">
            <a:off x="1066800" y="4343400"/>
            <a:ext cx="0" cy="121920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941F02D-BEF2-A24F-A309-E4427EE07DAE}"/>
              </a:ext>
            </a:extLst>
          </p:cNvPr>
          <p:cNvCxnSpPr>
            <a:cxnSpLocks/>
          </p:cNvCxnSpPr>
          <p:nvPr/>
        </p:nvCxnSpPr>
        <p:spPr>
          <a:xfrm>
            <a:off x="825500" y="5867400"/>
            <a:ext cx="12700" cy="30480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8619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Warning: not just filling in blanks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79704" y="1524000"/>
            <a:ext cx="8153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/>
              <a:t>The following code to compute </a:t>
            </a:r>
            <a:r>
              <a:rPr lang="en-US" kern="0" dirty="0">
                <a:latin typeface="Courier New" charset="0"/>
                <a:ea typeface="Courier New" charset="0"/>
                <a:cs typeface="Courier New" charset="0"/>
              </a:rPr>
              <a:t>b[0] + </a:t>
            </a: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… + b[n-1]</a:t>
            </a:r>
            <a:r>
              <a:rPr lang="is-IS" kern="0" dirty="0"/>
              <a:t>:</a:t>
            </a:r>
          </a:p>
          <a:p>
            <a:pPr marL="0" indent="0">
              <a:buNone/>
            </a:pPr>
            <a:endParaRPr lang="is-IS" sz="1600" kern="0" dirty="0"/>
          </a:p>
          <a:p>
            <a:pPr marL="0" indent="0">
              <a:buNone/>
            </a:pPr>
            <a:r>
              <a:rPr lang="is-IS" sz="1600" kern="0" dirty="0"/>
              <a:t>    {{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s = 0;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{{ s = 0 }}</a:t>
            </a:r>
            <a:endParaRPr lang="is-IS" sz="1600" kern="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i = 0;</a:t>
            </a:r>
          </a:p>
          <a:p>
            <a:pPr marL="0" indent="0">
              <a:buNone/>
            </a:pP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    {{ </a:t>
            </a:r>
            <a:r>
              <a:rPr lang="is-IS" sz="1600" kern="0" dirty="0">
                <a:ea typeface="Courier New" charset="0"/>
                <a:cs typeface="Courier New" charset="0"/>
              </a:rPr>
              <a:t>s = 0 and i = 0 </a:t>
            </a: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}}</a:t>
            </a:r>
          </a:p>
          <a:p>
            <a:pPr marL="0" indent="0">
              <a:buNone/>
            </a:pP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    {{ Inv: s = b[0] + ... + b[i-1]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while (i != n) {</a:t>
            </a:r>
          </a:p>
          <a:p>
            <a:pPr marL="0" indent="0">
              <a:buNone/>
            </a:pPr>
            <a:r>
              <a:rPr lang="is-IS" sz="1600" kern="0" dirty="0">
                <a:ea typeface="Courier New" charset="0"/>
                <a:cs typeface="Courier New" charset="0"/>
              </a:rPr>
              <a:t>        {{ s = b[0] + ... + b[i-1]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  s = s + b[i];</a:t>
            </a:r>
          </a:p>
          <a:p>
            <a:pPr marL="0" indent="0">
              <a:buNone/>
            </a:pPr>
            <a:r>
              <a:rPr lang="is-IS" sz="1600" kern="0" dirty="0">
                <a:ea typeface="Courier New" charset="0"/>
                <a:cs typeface="Courier New" charset="0"/>
              </a:rPr>
              <a:t>        {{ s = b[0] + ... + b[i]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  i = i + 1;</a:t>
            </a:r>
          </a:p>
          <a:p>
            <a:pPr marL="0" indent="0">
              <a:buNone/>
            </a:pPr>
            <a:r>
              <a:rPr lang="is-IS" sz="1600" kern="0" dirty="0">
                <a:ea typeface="Courier New" charset="0"/>
                <a:cs typeface="Courier New" charset="0"/>
              </a:rPr>
              <a:t>        {{ s = b[0] + ... + b[i-1]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is-IS" sz="1600" kern="0" dirty="0">
                <a:ea typeface="Courier New" charset="0"/>
                <a:cs typeface="Courier New" charset="0"/>
              </a:rPr>
              <a:t>{{ s = b[0] + ... + b[i-1] and not (i != n) }}</a:t>
            </a:r>
          </a:p>
          <a:p>
            <a:pPr marL="0" indent="0">
              <a:buNone/>
            </a:pP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    {{ s = b[0] + ... + b[n-1] }}</a:t>
            </a:r>
          </a:p>
          <a:p>
            <a:pPr marL="0" indent="0">
              <a:buNone/>
            </a:pPr>
            <a:endParaRPr lang="en-US" kern="0" dirty="0"/>
          </a:p>
        </p:txBody>
      </p:sp>
      <p:sp>
        <p:nvSpPr>
          <p:cNvPr id="3" name="TextBox 2"/>
          <p:cNvSpPr txBox="1"/>
          <p:nvPr/>
        </p:nvSpPr>
        <p:spPr>
          <a:xfrm>
            <a:off x="5105400" y="2209800"/>
            <a:ext cx="37338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Are we done?</a:t>
            </a:r>
          </a:p>
          <a:p>
            <a:r>
              <a:rPr lang="en-US" dirty="0">
                <a:latin typeface="+mn-lt"/>
              </a:rPr>
              <a:t>No, need to also check...</a:t>
            </a:r>
          </a:p>
        </p:txBody>
      </p:sp>
      <p:sp>
        <p:nvSpPr>
          <p:cNvPr id="6" name="Right Bracket 5"/>
          <p:cNvSpPr/>
          <p:nvPr/>
        </p:nvSpPr>
        <p:spPr>
          <a:xfrm>
            <a:off x="3575304" y="3352800"/>
            <a:ext cx="45719" cy="685800"/>
          </a:xfrm>
          <a:prstGeom prst="rightBracket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645362" y="3509546"/>
            <a:ext cx="2722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Does invariant hold initially?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AD8F524-1601-664F-81CE-A2E6B2FFB153}"/>
              </a:ext>
            </a:extLst>
          </p:cNvPr>
          <p:cNvCxnSpPr/>
          <p:nvPr/>
        </p:nvCxnSpPr>
        <p:spPr>
          <a:xfrm>
            <a:off x="838200" y="2366665"/>
            <a:ext cx="0" cy="121920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19820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Warning: not just filling in blanks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524000"/>
            <a:ext cx="8153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/>
              <a:t>The following code to compute </a:t>
            </a:r>
            <a:r>
              <a:rPr lang="en-US" kern="0" dirty="0">
                <a:latin typeface="Courier New" charset="0"/>
                <a:ea typeface="Courier New" charset="0"/>
                <a:cs typeface="Courier New" charset="0"/>
              </a:rPr>
              <a:t>b[0] + </a:t>
            </a: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… + b[n-1]</a:t>
            </a:r>
            <a:r>
              <a:rPr lang="is-IS" kern="0" dirty="0"/>
              <a:t>:</a:t>
            </a:r>
          </a:p>
          <a:p>
            <a:pPr marL="0" indent="0">
              <a:buNone/>
            </a:pPr>
            <a:endParaRPr lang="is-IS" sz="1600" kern="0" dirty="0"/>
          </a:p>
          <a:p>
            <a:pPr marL="0" indent="0">
              <a:buNone/>
            </a:pPr>
            <a:r>
              <a:rPr lang="is-IS" sz="1600" kern="0" dirty="0"/>
              <a:t>    {{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s = 0;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{{ s = 0 }}</a:t>
            </a:r>
            <a:endParaRPr lang="is-IS" sz="1600" kern="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i = 0;</a:t>
            </a:r>
          </a:p>
          <a:p>
            <a:pPr marL="0" indent="0">
              <a:buNone/>
            </a:pP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    {{ </a:t>
            </a:r>
            <a:r>
              <a:rPr lang="is-IS" sz="1600" kern="0" dirty="0">
                <a:ea typeface="Courier New" charset="0"/>
                <a:cs typeface="Courier New" charset="0"/>
              </a:rPr>
              <a:t>s = 0 and i = 0 </a:t>
            </a: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}}</a:t>
            </a:r>
          </a:p>
          <a:p>
            <a:pPr marL="0" indent="0">
              <a:buNone/>
            </a:pP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    {{ Inv: s = b[0] + ... + b[i-1]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while (i != n) {</a:t>
            </a:r>
          </a:p>
          <a:p>
            <a:pPr marL="0" indent="0">
              <a:buNone/>
            </a:pPr>
            <a:r>
              <a:rPr lang="is-IS" sz="1600" kern="0" dirty="0">
                <a:ea typeface="Courier New" charset="0"/>
                <a:cs typeface="Courier New" charset="0"/>
              </a:rPr>
              <a:t>        {{ s = b[0] + ... + b[i-1] }}		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  s = s + b[i];			</a:t>
            </a:r>
          </a:p>
          <a:p>
            <a:pPr marL="0" indent="0">
              <a:buNone/>
            </a:pPr>
            <a:r>
              <a:rPr lang="is-IS" sz="1600" kern="0" dirty="0">
                <a:ea typeface="Courier New" charset="0"/>
                <a:cs typeface="Courier New" charset="0"/>
              </a:rPr>
              <a:t>        {{ s = b[0] + ... + b[i] }}	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  i = i + 1;				</a:t>
            </a:r>
          </a:p>
          <a:p>
            <a:pPr marL="0" indent="0">
              <a:buNone/>
            </a:pPr>
            <a:r>
              <a:rPr lang="is-IS" sz="1600" kern="0" dirty="0">
                <a:ea typeface="Courier New" charset="0"/>
                <a:cs typeface="Courier New" charset="0"/>
              </a:rPr>
              <a:t>        {{ s = b[0] + ... + b[i-1] }}	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is-IS" sz="1600" kern="0" dirty="0">
                <a:ea typeface="Courier New" charset="0"/>
                <a:cs typeface="Courier New" charset="0"/>
              </a:rPr>
              <a:t>{{ s = b[0] + ... + b[i-1] and not (i != n) }}</a:t>
            </a:r>
          </a:p>
          <a:p>
            <a:pPr marL="0" indent="0">
              <a:buNone/>
            </a:pP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    {{ s = b[0] + ... + b[n-1] }}</a:t>
            </a:r>
          </a:p>
          <a:p>
            <a:pPr marL="0" indent="0">
              <a:buNone/>
            </a:pPr>
            <a:endParaRPr lang="en-US" kern="0" dirty="0"/>
          </a:p>
        </p:txBody>
      </p:sp>
      <p:sp>
        <p:nvSpPr>
          <p:cNvPr id="3" name="TextBox 2"/>
          <p:cNvSpPr txBox="1"/>
          <p:nvPr/>
        </p:nvSpPr>
        <p:spPr>
          <a:xfrm>
            <a:off x="5105400" y="2209800"/>
            <a:ext cx="36576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Are we done?</a:t>
            </a:r>
          </a:p>
          <a:p>
            <a:r>
              <a:rPr lang="en-US" dirty="0">
                <a:latin typeface="+mn-lt"/>
              </a:rPr>
              <a:t>No, need to also check...</a:t>
            </a:r>
          </a:p>
        </p:txBody>
      </p:sp>
      <p:sp>
        <p:nvSpPr>
          <p:cNvPr id="9" name="Right Bracket 8"/>
          <p:cNvSpPr/>
          <p:nvPr/>
        </p:nvSpPr>
        <p:spPr>
          <a:xfrm>
            <a:off x="3429000" y="3657600"/>
            <a:ext cx="76200" cy="889019"/>
          </a:xfrm>
          <a:prstGeom prst="rightBracket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383FCAD-1038-784E-8B3C-5131C2DDAEDD}"/>
              </a:ext>
            </a:extLst>
          </p:cNvPr>
          <p:cNvSpPr txBox="1"/>
          <p:nvPr/>
        </p:nvSpPr>
        <p:spPr>
          <a:xfrm>
            <a:off x="3524292" y="3932832"/>
            <a:ext cx="34099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Does loop body preserve invariant?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15655F0-B5B4-A941-BA94-1C7D72F0C83D}"/>
              </a:ext>
            </a:extLst>
          </p:cNvPr>
          <p:cNvCxnSpPr>
            <a:cxnSpLocks/>
          </p:cNvCxnSpPr>
          <p:nvPr/>
        </p:nvCxnSpPr>
        <p:spPr>
          <a:xfrm flipV="1">
            <a:off x="1066800" y="4343400"/>
            <a:ext cx="0" cy="121920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32880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Warning: not just filling in blanks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61416" y="1524000"/>
            <a:ext cx="8153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/>
              <a:t>The following code to compute </a:t>
            </a:r>
            <a:r>
              <a:rPr lang="en-US" kern="0" dirty="0">
                <a:latin typeface="Courier New" charset="0"/>
                <a:ea typeface="Courier New" charset="0"/>
                <a:cs typeface="Courier New" charset="0"/>
              </a:rPr>
              <a:t>b[0] + </a:t>
            </a: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… + b[n-1]</a:t>
            </a:r>
            <a:r>
              <a:rPr lang="is-IS" kern="0" dirty="0"/>
              <a:t>:</a:t>
            </a:r>
          </a:p>
          <a:p>
            <a:pPr marL="0" indent="0">
              <a:buNone/>
            </a:pPr>
            <a:endParaRPr lang="is-IS" sz="1600" kern="0" dirty="0"/>
          </a:p>
          <a:p>
            <a:pPr marL="0" indent="0">
              <a:buNone/>
            </a:pPr>
            <a:r>
              <a:rPr lang="is-IS" sz="1600" kern="0" dirty="0"/>
              <a:t>    {{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s = 0;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{{ s = 0 }}</a:t>
            </a:r>
            <a:endParaRPr lang="is-IS" sz="1600" kern="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i = 0;</a:t>
            </a:r>
          </a:p>
          <a:p>
            <a:pPr marL="0" indent="0">
              <a:buNone/>
            </a:pP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    {{ </a:t>
            </a:r>
            <a:r>
              <a:rPr lang="is-IS" sz="1600" kern="0" dirty="0">
                <a:ea typeface="Courier New" charset="0"/>
                <a:cs typeface="Courier New" charset="0"/>
              </a:rPr>
              <a:t>s = 0 and i = 0 </a:t>
            </a: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}}</a:t>
            </a:r>
          </a:p>
          <a:p>
            <a:pPr marL="0" indent="0">
              <a:buNone/>
            </a:pP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    {{ Inv: s = b[0] + ... + b[i-1]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while (i != n) {</a:t>
            </a:r>
          </a:p>
          <a:p>
            <a:pPr marL="0" indent="0">
              <a:buNone/>
            </a:pPr>
            <a:r>
              <a:rPr lang="is-IS" sz="1600" kern="0" dirty="0">
                <a:ea typeface="Courier New" charset="0"/>
                <a:cs typeface="Courier New" charset="0"/>
              </a:rPr>
              <a:t>        {{ s = b[0] + ... + b[i-1] and i != n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  s = s + b[i];</a:t>
            </a:r>
          </a:p>
          <a:p>
            <a:pPr marL="0" indent="0">
              <a:buNone/>
            </a:pPr>
            <a:r>
              <a:rPr lang="is-IS" sz="1600" kern="0" dirty="0">
                <a:ea typeface="Courier New" charset="0"/>
                <a:cs typeface="Courier New" charset="0"/>
              </a:rPr>
              <a:t>        {{ s = b[0] + ... + b[i-1] + b[i] and i != n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  i = i + 1;</a:t>
            </a:r>
          </a:p>
          <a:p>
            <a:pPr marL="0" indent="0">
              <a:buNone/>
            </a:pPr>
            <a:r>
              <a:rPr lang="is-IS" sz="1600" kern="0" dirty="0">
                <a:ea typeface="Courier New" charset="0"/>
                <a:cs typeface="Courier New" charset="0"/>
              </a:rPr>
              <a:t>        {{ s = b[0] + ... + b[i-2] + b[i-1] and i-1 != n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is-IS" sz="1600" kern="0" dirty="0">
                <a:ea typeface="Courier New" charset="0"/>
                <a:cs typeface="Courier New" charset="0"/>
              </a:rPr>
              <a:t>{{ s = b[0] + ... + b[i-1] and not (i != n) }}</a:t>
            </a:r>
          </a:p>
          <a:p>
            <a:pPr marL="0" indent="0">
              <a:buNone/>
            </a:pP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    {{ s = b[0] + ... + b[n-1] }}</a:t>
            </a:r>
          </a:p>
          <a:p>
            <a:pPr marL="0" indent="0">
              <a:buNone/>
            </a:pPr>
            <a:endParaRPr lang="en-US" kern="0" dirty="0"/>
          </a:p>
        </p:txBody>
      </p:sp>
      <p:sp>
        <p:nvSpPr>
          <p:cNvPr id="3" name="TextBox 2"/>
          <p:cNvSpPr txBox="1"/>
          <p:nvPr/>
        </p:nvSpPr>
        <p:spPr>
          <a:xfrm>
            <a:off x="5157216" y="2209800"/>
            <a:ext cx="36576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Are we done?</a:t>
            </a:r>
          </a:p>
          <a:p>
            <a:r>
              <a:rPr lang="en-US" dirty="0">
                <a:latin typeface="+mn-lt"/>
              </a:rPr>
              <a:t>No, need to also check...</a:t>
            </a:r>
          </a:p>
        </p:txBody>
      </p:sp>
      <p:sp>
        <p:nvSpPr>
          <p:cNvPr id="8" name="Right Bracket 7"/>
          <p:cNvSpPr/>
          <p:nvPr/>
        </p:nvSpPr>
        <p:spPr>
          <a:xfrm>
            <a:off x="4547616" y="5953125"/>
            <a:ext cx="45719" cy="685800"/>
          </a:xfrm>
          <a:prstGeom prst="rightBracket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602860" y="6043196"/>
            <a:ext cx="38427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Does postcondition hold on termination?</a:t>
            </a:r>
          </a:p>
        </p:txBody>
      </p:sp>
    </p:spTree>
    <p:extLst>
      <p:ext uri="{BB962C8B-B14F-4D97-AF65-F5344CB8AC3E}">
        <p14:creationId xmlns:p14="http://schemas.microsoft.com/office/powerpoint/2010/main" val="5118383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Warning: not just filling in blanks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61416" y="1524000"/>
            <a:ext cx="8153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/>
              <a:t>The following code to compute </a:t>
            </a:r>
            <a:r>
              <a:rPr lang="en-US" kern="0" dirty="0">
                <a:latin typeface="Courier New" charset="0"/>
                <a:ea typeface="Courier New" charset="0"/>
                <a:cs typeface="Courier New" charset="0"/>
              </a:rPr>
              <a:t>b[0] + </a:t>
            </a: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… + b[n-1]</a:t>
            </a:r>
            <a:r>
              <a:rPr lang="is-IS" kern="0" dirty="0"/>
              <a:t>:</a:t>
            </a:r>
          </a:p>
          <a:p>
            <a:pPr marL="0" indent="0">
              <a:buNone/>
            </a:pPr>
            <a:endParaRPr lang="is-IS" sz="1600" kern="0" dirty="0"/>
          </a:p>
          <a:p>
            <a:pPr marL="0" indent="0">
              <a:buNone/>
            </a:pPr>
            <a:r>
              <a:rPr lang="is-IS" sz="1600" kern="0" dirty="0"/>
              <a:t>    {{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s = 0;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{{ s = 0 }}</a:t>
            </a:r>
            <a:endParaRPr lang="is-IS" sz="1600" kern="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i = 0;</a:t>
            </a:r>
          </a:p>
          <a:p>
            <a:pPr marL="0" indent="0">
              <a:buNone/>
            </a:pP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    {{ </a:t>
            </a:r>
            <a:r>
              <a:rPr lang="is-IS" sz="1600" kern="0" dirty="0">
                <a:ea typeface="Courier New" charset="0"/>
                <a:cs typeface="Courier New" charset="0"/>
              </a:rPr>
              <a:t>s = 0 and i = 0 </a:t>
            </a: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}}</a:t>
            </a:r>
          </a:p>
          <a:p>
            <a:pPr marL="0" indent="0">
              <a:buNone/>
            </a:pP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    {{ Inv: s = b[0] + ... + b[i-1]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while (i != n) {</a:t>
            </a:r>
          </a:p>
          <a:p>
            <a:pPr marL="0" indent="0">
              <a:buNone/>
            </a:pPr>
            <a:r>
              <a:rPr lang="is-IS" sz="1600" kern="0" dirty="0">
                <a:ea typeface="Courier New" charset="0"/>
                <a:cs typeface="Courier New" charset="0"/>
              </a:rPr>
              <a:t>        {{ s = b[0] + ... + b[i-1] and i != n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  s = s + b[i];</a:t>
            </a:r>
          </a:p>
          <a:p>
            <a:pPr marL="0" indent="0">
              <a:buNone/>
            </a:pPr>
            <a:r>
              <a:rPr lang="is-IS" sz="1600" kern="0" dirty="0">
                <a:ea typeface="Courier New" charset="0"/>
                <a:cs typeface="Courier New" charset="0"/>
              </a:rPr>
              <a:t>        {{ s = b[0] + ... + b[i-1] + b[i] and i != n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  i = i + 1;</a:t>
            </a:r>
          </a:p>
          <a:p>
            <a:pPr marL="0" indent="0">
              <a:buNone/>
            </a:pPr>
            <a:r>
              <a:rPr lang="is-IS" sz="1600" kern="0" dirty="0">
                <a:ea typeface="Courier New" charset="0"/>
                <a:cs typeface="Courier New" charset="0"/>
              </a:rPr>
              <a:t>        {{ s = b[0] + ... + b[i-2] + b[i-1] and i-1 != n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is-IS" sz="1600" kern="0" dirty="0">
                <a:ea typeface="Courier New" charset="0"/>
                <a:cs typeface="Courier New" charset="0"/>
              </a:rPr>
              <a:t>{{ s = b[0] + ... + b[i-1] and not (i != n) }}</a:t>
            </a:r>
          </a:p>
          <a:p>
            <a:pPr marL="0" indent="0">
              <a:buNone/>
            </a:pP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    {{ s = b[0] + ... + b[n-1] }}</a:t>
            </a:r>
          </a:p>
          <a:p>
            <a:pPr marL="0" indent="0">
              <a:buNone/>
            </a:pPr>
            <a:endParaRPr lang="en-US" kern="0" dirty="0"/>
          </a:p>
        </p:txBody>
      </p:sp>
      <p:sp>
        <p:nvSpPr>
          <p:cNvPr id="3" name="TextBox 2"/>
          <p:cNvSpPr txBox="1"/>
          <p:nvPr/>
        </p:nvSpPr>
        <p:spPr>
          <a:xfrm>
            <a:off x="5157216" y="2209800"/>
            <a:ext cx="36576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Are we done?</a:t>
            </a:r>
          </a:p>
          <a:p>
            <a:r>
              <a:rPr lang="en-US" dirty="0">
                <a:latin typeface="+mn-lt"/>
              </a:rPr>
              <a:t>No, need to also check...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9A4C11-F975-DC42-A335-0718423B8D64}"/>
              </a:ext>
            </a:extLst>
          </p:cNvPr>
          <p:cNvSpPr txBox="1"/>
          <p:nvPr/>
        </p:nvSpPr>
        <p:spPr>
          <a:xfrm>
            <a:off x="5157216" y="3804504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HW has “?”s at these three places to indicate a triple that requires explanation</a:t>
            </a:r>
          </a:p>
        </p:txBody>
      </p:sp>
    </p:spTree>
    <p:extLst>
      <p:ext uri="{BB962C8B-B14F-4D97-AF65-F5344CB8AC3E}">
        <p14:creationId xmlns:p14="http://schemas.microsoft.com/office/powerpoint/2010/main" val="8822548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sum of array (attempt 2)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/>
              <a:t>Consider the following code to compute </a:t>
            </a:r>
            <a:r>
              <a:rPr lang="en-US" kern="0" dirty="0">
                <a:latin typeface="Courier New" charset="0"/>
                <a:ea typeface="Courier New" charset="0"/>
                <a:cs typeface="Courier New" charset="0"/>
              </a:rPr>
              <a:t>b[0] + </a:t>
            </a: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… + b[n-1]</a:t>
            </a:r>
            <a:r>
              <a:rPr lang="is-IS" kern="0" dirty="0"/>
              <a:t>:</a:t>
            </a:r>
          </a:p>
          <a:p>
            <a:pPr marL="0" indent="0">
              <a:buNone/>
            </a:pPr>
            <a:endParaRPr lang="is-IS" kern="0" dirty="0"/>
          </a:p>
          <a:p>
            <a:pPr marL="0" indent="0">
              <a:buNone/>
            </a:pPr>
            <a:r>
              <a:rPr lang="is-IS" kern="0" dirty="0"/>
              <a:t>    {{ }}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s = 0;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i = -1;</a:t>
            </a:r>
          </a:p>
          <a:p>
            <a:pPr marL="0" indent="0">
              <a:buNone/>
            </a:pPr>
            <a:r>
              <a:rPr lang="is-IS" kern="0" dirty="0">
                <a:latin typeface="+mn-lt"/>
                <a:ea typeface="Courier New" charset="0"/>
                <a:cs typeface="Courier New" charset="0"/>
              </a:rPr>
              <a:t>    {{ Inv: s = b[0] + ... + b[i] }}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while (i != n-1) {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  i = i + 1;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  s = s + b[i];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r>
              <a:rPr lang="is-IS" kern="0" dirty="0">
                <a:latin typeface="+mn-lt"/>
                <a:ea typeface="Courier New" charset="0"/>
                <a:cs typeface="Courier New" charset="0"/>
              </a:rPr>
              <a:t>    {{ s = b[0] + ... + b[n-1] }}</a:t>
            </a:r>
          </a:p>
          <a:p>
            <a:pPr marL="0" indent="0">
              <a:buNone/>
            </a:pPr>
            <a:endParaRPr lang="en-US" kern="0" dirty="0"/>
          </a:p>
        </p:txBody>
      </p:sp>
      <p:sp>
        <p:nvSpPr>
          <p:cNvPr id="6" name="Right Bracket 5"/>
          <p:cNvSpPr/>
          <p:nvPr/>
        </p:nvSpPr>
        <p:spPr>
          <a:xfrm>
            <a:off x="4343401" y="3352800"/>
            <a:ext cx="76200" cy="359777"/>
          </a:xfrm>
          <a:prstGeom prst="rightBracket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419600" y="3352800"/>
            <a:ext cx="1015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Changed</a:t>
            </a:r>
          </a:p>
        </p:txBody>
      </p:sp>
    </p:spTree>
    <p:extLst>
      <p:ext uri="{BB962C8B-B14F-4D97-AF65-F5344CB8AC3E}">
        <p14:creationId xmlns:p14="http://schemas.microsoft.com/office/powerpoint/2010/main" val="19901289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sum of array (attempt 2)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/>
              <a:t>Consider the following code to compute </a:t>
            </a:r>
            <a:r>
              <a:rPr lang="en-US" kern="0" dirty="0">
                <a:latin typeface="Courier New" charset="0"/>
                <a:ea typeface="Courier New" charset="0"/>
                <a:cs typeface="Courier New" charset="0"/>
              </a:rPr>
              <a:t>b[0] + </a:t>
            </a: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… + b[n-1]</a:t>
            </a:r>
            <a:r>
              <a:rPr lang="is-IS" kern="0" dirty="0"/>
              <a:t>:</a:t>
            </a:r>
          </a:p>
          <a:p>
            <a:pPr marL="0" indent="0">
              <a:buNone/>
            </a:pPr>
            <a:endParaRPr lang="is-IS" kern="0" dirty="0"/>
          </a:p>
          <a:p>
            <a:pPr marL="0" indent="0">
              <a:buNone/>
            </a:pPr>
            <a:r>
              <a:rPr lang="is-IS" kern="0" dirty="0"/>
              <a:t>    {{ }}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s = 0;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i = -1;</a:t>
            </a:r>
          </a:p>
          <a:p>
            <a:pPr marL="0" indent="0">
              <a:buNone/>
            </a:pPr>
            <a:r>
              <a:rPr lang="is-IS" sz="1800" kern="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is-IS" kern="0" dirty="0">
                <a:ea typeface="Courier New" charset="0"/>
                <a:cs typeface="Courier New" charset="0"/>
              </a:rPr>
              <a:t>{{ Inv: s = b[0] + ... + b[i] }}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while (i != n-1) {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  i = i + 1;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  s = s + b[i];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r>
              <a:rPr lang="is-IS" kern="0" dirty="0">
                <a:latin typeface="+mn-lt"/>
                <a:ea typeface="Courier New" charset="0"/>
                <a:cs typeface="Courier New" charset="0"/>
              </a:rPr>
              <a:t>    {{ s = b[0] + ... + b[n-1] }}</a:t>
            </a:r>
          </a:p>
          <a:p>
            <a:pPr marL="0" indent="0">
              <a:buNone/>
            </a:pPr>
            <a:endParaRPr lang="en-US" kern="0" dirty="0"/>
          </a:p>
        </p:txBody>
      </p:sp>
      <p:sp>
        <p:nvSpPr>
          <p:cNvPr id="6" name="Right Bracket 5"/>
          <p:cNvSpPr/>
          <p:nvPr/>
        </p:nvSpPr>
        <p:spPr>
          <a:xfrm>
            <a:off x="3962400" y="4051131"/>
            <a:ext cx="45719" cy="685800"/>
          </a:xfrm>
          <a:prstGeom prst="rightBracket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ket 7"/>
          <p:cNvSpPr/>
          <p:nvPr/>
        </p:nvSpPr>
        <p:spPr>
          <a:xfrm>
            <a:off x="3962399" y="3048000"/>
            <a:ext cx="45720" cy="269748"/>
          </a:xfrm>
          <a:prstGeom prst="rightBracket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008119" y="2990511"/>
            <a:ext cx="1936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Changed from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i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= 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08119" y="4224754"/>
            <a:ext cx="1152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Reordered</a:t>
            </a:r>
          </a:p>
        </p:txBody>
      </p:sp>
      <p:sp>
        <p:nvSpPr>
          <p:cNvPr id="12" name="Right Bracket 11"/>
          <p:cNvSpPr/>
          <p:nvPr/>
        </p:nvSpPr>
        <p:spPr>
          <a:xfrm>
            <a:off x="3962400" y="3715089"/>
            <a:ext cx="45720" cy="269748"/>
          </a:xfrm>
          <a:prstGeom prst="rightBracket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008120" y="3657600"/>
            <a:ext cx="16562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Changed from n</a:t>
            </a:r>
          </a:p>
        </p:txBody>
      </p:sp>
    </p:spTree>
    <p:extLst>
      <p:ext uri="{BB962C8B-B14F-4D97-AF65-F5344CB8AC3E}">
        <p14:creationId xmlns:p14="http://schemas.microsoft.com/office/powerpoint/2010/main" val="15101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/>
      <p:bldP spid="10" grpId="0"/>
      <p:bldP spid="12" grpId="0" animBg="1"/>
      <p:bldP spid="1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sum of array (attempt 2)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/>
              <a:t>Consider the following code to compute </a:t>
            </a:r>
            <a:r>
              <a:rPr lang="en-US" kern="0" dirty="0">
                <a:latin typeface="Courier New" charset="0"/>
                <a:ea typeface="Courier New" charset="0"/>
                <a:cs typeface="Courier New" charset="0"/>
              </a:rPr>
              <a:t>b[0] + </a:t>
            </a: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… + b[n-1]</a:t>
            </a:r>
            <a:r>
              <a:rPr lang="is-IS" kern="0" dirty="0"/>
              <a:t>:</a:t>
            </a:r>
          </a:p>
          <a:p>
            <a:pPr marL="0" indent="0">
              <a:buNone/>
            </a:pPr>
            <a:endParaRPr lang="is-IS" kern="0" dirty="0"/>
          </a:p>
          <a:p>
            <a:pPr marL="0" indent="0">
              <a:buNone/>
            </a:pPr>
            <a:r>
              <a:rPr lang="is-IS" kern="0" dirty="0"/>
              <a:t>    {{ }}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s = 0;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i = -1;</a:t>
            </a:r>
          </a:p>
          <a:p>
            <a:pPr marL="0" indent="0">
              <a:buNone/>
            </a:pPr>
            <a:r>
              <a:rPr lang="is-IS" kern="0" dirty="0">
                <a:latin typeface="+mn-lt"/>
                <a:ea typeface="Courier New" charset="0"/>
                <a:cs typeface="Courier New" charset="0"/>
              </a:rPr>
              <a:t>    {{ Inv: s = b[0] + ... + b[i] }}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while (i != n-1) {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  i = i + 1;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  s = s + b[i];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r>
              <a:rPr lang="is-IS" kern="0" dirty="0">
                <a:latin typeface="+mn-lt"/>
                <a:ea typeface="Courier New" charset="0"/>
                <a:cs typeface="Courier New" charset="0"/>
              </a:rPr>
              <a:t>    {{ s = b[0] + ... + b[n-1] }}</a:t>
            </a:r>
          </a:p>
          <a:p>
            <a:pPr marL="0" indent="0">
              <a:buNone/>
            </a:pPr>
            <a:endParaRPr lang="en-US" kern="0" dirty="0"/>
          </a:p>
        </p:txBody>
      </p:sp>
      <p:sp>
        <p:nvSpPr>
          <p:cNvPr id="3" name="TextBox 2"/>
          <p:cNvSpPr txBox="1"/>
          <p:nvPr/>
        </p:nvSpPr>
        <p:spPr>
          <a:xfrm>
            <a:off x="4827078" y="2209800"/>
            <a:ext cx="416452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Work as before:</a:t>
            </a:r>
          </a:p>
          <a:p>
            <a:endParaRPr lang="en-US" sz="2000" dirty="0">
              <a:latin typeface="+mn-lt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000" dirty="0">
                <a:latin typeface="+mn-lt"/>
              </a:rPr>
              <a:t>(s = 0 and </a:t>
            </a:r>
            <a:r>
              <a:rPr lang="en-US" sz="2000" dirty="0" err="1">
                <a:latin typeface="+mn-lt"/>
              </a:rPr>
              <a:t>i</a:t>
            </a:r>
            <a:r>
              <a:rPr lang="en-US" sz="2000" dirty="0">
                <a:latin typeface="+mn-lt"/>
              </a:rPr>
              <a:t> = -1) implies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I</a:t>
            </a:r>
          </a:p>
          <a:p>
            <a:pPr marL="800100" lvl="1" indent="-342900">
              <a:buFont typeface=".AppleSystemUIFont" charset="-120"/>
              <a:buChar char="–"/>
            </a:pP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+mn-lt"/>
              </a:rPr>
              <a:t> holds initially</a:t>
            </a:r>
          </a:p>
          <a:p>
            <a:pPr marL="342900" indent="-342900">
              <a:buFont typeface="Arial" charset="0"/>
              <a:buChar char="•"/>
            </a:pPr>
            <a:endParaRPr lang="en-US" sz="2000" dirty="0">
              <a:latin typeface="+mn-lt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000" dirty="0">
                <a:latin typeface="+mn-lt"/>
              </a:rPr>
              <a:t>(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+mn-lt"/>
              </a:rPr>
              <a:t> and </a:t>
            </a:r>
            <a:r>
              <a:rPr lang="en-US" sz="2000" dirty="0" err="1">
                <a:latin typeface="+mn-lt"/>
              </a:rPr>
              <a:t>i</a:t>
            </a:r>
            <a:r>
              <a:rPr lang="en-US" sz="2000" dirty="0">
                <a:latin typeface="+mn-lt"/>
              </a:rPr>
              <a:t> = n-1) implies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Q</a:t>
            </a:r>
          </a:p>
          <a:p>
            <a:pPr marL="800100" lvl="1" indent="-342900">
              <a:buFont typeface=".AppleSystemUIFont" charset="-120"/>
              <a:buChar char="–"/>
            </a:pP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+mn-lt"/>
              </a:rPr>
              <a:t> implies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Q</a:t>
            </a:r>
            <a:r>
              <a:rPr lang="en-US" sz="2000" dirty="0">
                <a:latin typeface="+mn-lt"/>
              </a:rPr>
              <a:t> at exit</a:t>
            </a:r>
          </a:p>
        </p:txBody>
      </p:sp>
    </p:spTree>
    <p:extLst>
      <p:ext uri="{BB962C8B-B14F-4D97-AF65-F5344CB8AC3E}">
        <p14:creationId xmlns:p14="http://schemas.microsoft.com/office/powerpoint/2010/main" val="1213405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Reasoning: 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expr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Forward</a:t>
            </a:r>
          </a:p>
          <a:p>
            <a:pPr lvl="1"/>
            <a:r>
              <a:rPr lang="en-US" dirty="0"/>
              <a:t>add the fact “x = expr” to what is known</a:t>
            </a:r>
          </a:p>
          <a:p>
            <a:pPr lvl="1"/>
            <a:r>
              <a:rPr lang="en-US" dirty="0"/>
              <a:t>BUT you must </a:t>
            </a:r>
            <a:r>
              <a:rPr lang="en-US" i="1" dirty="0"/>
              <a:t>fix </a:t>
            </a:r>
            <a:r>
              <a:rPr lang="en-US" dirty="0"/>
              <a:t>any existing references to “x”</a:t>
            </a:r>
          </a:p>
          <a:p>
            <a:pPr lvl="1"/>
            <a:endParaRPr lang="en-US" dirty="0"/>
          </a:p>
          <a:p>
            <a:r>
              <a:rPr lang="en-US" dirty="0"/>
              <a:t>Backward</a:t>
            </a:r>
          </a:p>
          <a:p>
            <a:pPr lvl="1"/>
            <a:r>
              <a:rPr lang="en-US" dirty="0"/>
              <a:t>just replace any “x” in the postcondition with expr (substitution)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127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sum of array (attempt 2)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/>
              <a:t>Consider the following code to compute </a:t>
            </a:r>
            <a:r>
              <a:rPr lang="en-US" kern="0" dirty="0">
                <a:latin typeface="Courier New" charset="0"/>
                <a:ea typeface="Courier New" charset="0"/>
                <a:cs typeface="Courier New" charset="0"/>
              </a:rPr>
              <a:t>b[0] + </a:t>
            </a: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… + b[n-1]</a:t>
            </a:r>
            <a:r>
              <a:rPr lang="is-IS" kern="0" dirty="0"/>
              <a:t>:</a:t>
            </a:r>
          </a:p>
          <a:p>
            <a:pPr marL="0" indent="0">
              <a:buNone/>
            </a:pPr>
            <a:endParaRPr lang="is-IS" kern="0" dirty="0"/>
          </a:p>
          <a:p>
            <a:pPr marL="0" indent="0">
              <a:buNone/>
            </a:pPr>
            <a:r>
              <a:rPr lang="is-IS" kern="0" dirty="0"/>
              <a:t>    {{ }}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s = 0;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i = -1;</a:t>
            </a:r>
          </a:p>
          <a:p>
            <a:pPr marL="0" indent="0">
              <a:buNone/>
            </a:pPr>
            <a:r>
              <a:rPr lang="is-IS" kern="0" dirty="0">
                <a:latin typeface="+mn-lt"/>
                <a:ea typeface="Courier New" charset="0"/>
                <a:cs typeface="Courier New" charset="0"/>
              </a:rPr>
              <a:t>    {{ Inv: s = b[0] + ... + b[i] }}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while (i != n-1) {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  i = i + 1;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  s = s + b[i];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r>
              <a:rPr lang="is-IS" kern="0" dirty="0">
                <a:latin typeface="+mn-lt"/>
                <a:ea typeface="Courier New" charset="0"/>
                <a:cs typeface="Courier New" charset="0"/>
              </a:rPr>
              <a:t>    {{ s = b[0] + ... + b[n-1] }}</a:t>
            </a:r>
          </a:p>
          <a:p>
            <a:pPr marL="0" indent="0">
              <a:buNone/>
            </a:pPr>
            <a:endParaRPr lang="en-US" kern="0" dirty="0"/>
          </a:p>
        </p:txBody>
      </p:sp>
      <p:sp>
        <p:nvSpPr>
          <p:cNvPr id="3" name="TextBox 2"/>
          <p:cNvSpPr txBox="1"/>
          <p:nvPr/>
        </p:nvSpPr>
        <p:spPr>
          <a:xfrm>
            <a:off x="4724400" y="3733800"/>
            <a:ext cx="41645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{{ s + b[i+1] = b[0] + ... + b[i+1] }}</a:t>
            </a:r>
          </a:p>
          <a:p>
            <a:endParaRPr lang="en-US" sz="1000" dirty="0">
              <a:latin typeface="+mn-lt"/>
            </a:endParaRPr>
          </a:p>
          <a:p>
            <a:r>
              <a:rPr lang="en-US" sz="2000" dirty="0">
                <a:latin typeface="+mn-lt"/>
              </a:rPr>
              <a:t>{{ s + b[</a:t>
            </a:r>
            <a:r>
              <a:rPr lang="en-US" sz="2000" dirty="0" err="1">
                <a:latin typeface="+mn-lt"/>
              </a:rPr>
              <a:t>i</a:t>
            </a:r>
            <a:r>
              <a:rPr lang="en-US" sz="2000" dirty="0">
                <a:latin typeface="+mn-lt"/>
              </a:rPr>
              <a:t>] = b[0] + </a:t>
            </a:r>
            <a:r>
              <a:rPr lang="is-IS" sz="2000" dirty="0">
                <a:latin typeface="+mn-lt"/>
              </a:rPr>
              <a:t>… + b[i] }}</a:t>
            </a:r>
          </a:p>
          <a:p>
            <a:endParaRPr lang="is-IS" sz="1000" kern="0" dirty="0">
              <a:latin typeface="+mn-lt"/>
              <a:ea typeface="Courier New" charset="0"/>
              <a:cs typeface="Courier New" charset="0"/>
            </a:endParaRPr>
          </a:p>
          <a:p>
            <a:r>
              <a:rPr lang="is-IS" sz="2000" kern="0" dirty="0">
                <a:latin typeface="+mn-lt"/>
                <a:ea typeface="Courier New" charset="0"/>
                <a:cs typeface="Courier New" charset="0"/>
              </a:rPr>
              <a:t>{{ s = b[0] + ... + b[i] }}</a:t>
            </a:r>
            <a:endParaRPr lang="is-IS" sz="2000" dirty="0">
              <a:latin typeface="+mn-lt"/>
            </a:endParaRPr>
          </a:p>
          <a:p>
            <a:endParaRPr lang="en-US" sz="2000" dirty="0">
              <a:latin typeface="+mn-lt"/>
            </a:endParaRPr>
          </a:p>
          <a:p>
            <a:pPr marL="342900" indent="-342900">
              <a:buFont typeface="Arial" charset="0"/>
              <a:buChar char="•"/>
            </a:pPr>
            <a:endParaRPr lang="en-US" sz="20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cxnSp>
        <p:nvCxnSpPr>
          <p:cNvPr id="8" name="Straight Arrow Connector 7"/>
          <p:cNvCxnSpPr>
            <a:cxnSpLocks/>
          </p:cNvCxnSpPr>
          <p:nvPr/>
        </p:nvCxnSpPr>
        <p:spPr>
          <a:xfrm flipH="1">
            <a:off x="3379278" y="4000500"/>
            <a:ext cx="1345122" cy="11430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276600" y="4419600"/>
            <a:ext cx="1447800" cy="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C99DE22-60E6-164A-AE08-88710D0BB64D}"/>
              </a:ext>
            </a:extLst>
          </p:cNvPr>
          <p:cNvCxnSpPr>
            <a:cxnSpLocks/>
          </p:cNvCxnSpPr>
          <p:nvPr/>
        </p:nvCxnSpPr>
        <p:spPr>
          <a:xfrm flipV="1">
            <a:off x="700268" y="3886200"/>
            <a:ext cx="0" cy="99060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95278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sum of array (attempt 2)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/>
              <a:t>Consider the following code to compute </a:t>
            </a:r>
            <a:r>
              <a:rPr lang="en-US" kern="0" dirty="0">
                <a:latin typeface="Courier New" charset="0"/>
                <a:ea typeface="Courier New" charset="0"/>
                <a:cs typeface="Courier New" charset="0"/>
              </a:rPr>
              <a:t>b[0] + </a:t>
            </a: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… + b[n-1]</a:t>
            </a:r>
            <a:r>
              <a:rPr lang="is-IS" kern="0" dirty="0"/>
              <a:t>:</a:t>
            </a:r>
          </a:p>
          <a:p>
            <a:pPr marL="0" indent="0">
              <a:buNone/>
            </a:pPr>
            <a:endParaRPr lang="is-IS" kern="0" dirty="0"/>
          </a:p>
          <a:p>
            <a:pPr marL="0" indent="0">
              <a:buNone/>
            </a:pPr>
            <a:r>
              <a:rPr lang="is-IS" kern="0" dirty="0"/>
              <a:t>    {{ }}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s = 0;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i = -1;</a:t>
            </a:r>
          </a:p>
          <a:p>
            <a:pPr marL="0" indent="0">
              <a:buNone/>
            </a:pPr>
            <a:r>
              <a:rPr lang="is-IS" kern="0" dirty="0">
                <a:latin typeface="+mn-lt"/>
                <a:ea typeface="Courier New" charset="0"/>
                <a:cs typeface="Courier New" charset="0"/>
              </a:rPr>
              <a:t>    {{ Inv: s = b[0] + ... + b[i] }}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while (i != n-1) {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  i = i + 1;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  s = s + b[i];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r>
              <a:rPr lang="is-IS" kern="0" dirty="0">
                <a:latin typeface="+mn-lt"/>
                <a:ea typeface="Courier New" charset="0"/>
                <a:cs typeface="Courier New" charset="0"/>
              </a:rPr>
              <a:t>    {{ s = b[0] + ... + b[n-1] }}</a:t>
            </a:r>
          </a:p>
          <a:p>
            <a:pPr marL="0" indent="0">
              <a:buNone/>
            </a:pPr>
            <a:endParaRPr lang="en-US" kern="0" dirty="0"/>
          </a:p>
        </p:txBody>
      </p:sp>
      <p:sp>
        <p:nvSpPr>
          <p:cNvPr id="3" name="TextBox 2"/>
          <p:cNvSpPr txBox="1"/>
          <p:nvPr/>
        </p:nvSpPr>
        <p:spPr>
          <a:xfrm>
            <a:off x="4827078" y="2209800"/>
            <a:ext cx="416452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>
                <a:latin typeface="+mn-lt"/>
              </a:rPr>
              <a:t>(s = 0 and </a:t>
            </a:r>
            <a:r>
              <a:rPr lang="en-US" sz="2000" dirty="0" err="1">
                <a:latin typeface="+mn-lt"/>
              </a:rPr>
              <a:t>i</a:t>
            </a:r>
            <a:r>
              <a:rPr lang="en-US" sz="2000" dirty="0">
                <a:latin typeface="+mn-lt"/>
              </a:rPr>
              <a:t> = -1) implies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I</a:t>
            </a:r>
          </a:p>
          <a:p>
            <a:pPr marL="800100" lvl="1" indent="-342900">
              <a:buFont typeface=".AppleSystemUIFont" charset="-120"/>
              <a:buChar char="–"/>
            </a:pPr>
            <a:r>
              <a:rPr lang="en-US" sz="2000" dirty="0">
                <a:latin typeface="+mn-lt"/>
              </a:rPr>
              <a:t>as before</a:t>
            </a:r>
          </a:p>
          <a:p>
            <a:pPr marL="342900" indent="-342900">
              <a:buFont typeface="Arial" charset="0"/>
              <a:buChar char="•"/>
            </a:pPr>
            <a:endParaRPr lang="en-US" sz="2000" dirty="0">
              <a:latin typeface="+mn-lt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000" dirty="0">
                <a:latin typeface="+mn-lt"/>
              </a:rPr>
              <a:t>{{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+mn-lt"/>
              </a:rPr>
              <a:t> and </a:t>
            </a:r>
            <a:r>
              <a:rPr lang="en-US" sz="2000" dirty="0" err="1">
                <a:latin typeface="+mn-lt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+mn-lt"/>
                <a:ea typeface="Courier New" charset="0"/>
                <a:cs typeface="Courier New" charset="0"/>
              </a:rPr>
              <a:t> != n-1</a:t>
            </a:r>
            <a:r>
              <a:rPr lang="en-US" sz="2000" dirty="0">
                <a:latin typeface="+mn-lt"/>
              </a:rPr>
              <a:t> }}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S</a:t>
            </a:r>
            <a:r>
              <a:rPr lang="en-US" sz="2000" dirty="0">
                <a:latin typeface="+mn-lt"/>
              </a:rPr>
              <a:t> {{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+mn-lt"/>
              </a:rPr>
              <a:t> }}</a:t>
            </a:r>
          </a:p>
          <a:p>
            <a:pPr marL="800100" lvl="1" indent="-342900">
              <a:buFont typeface=".AppleSystemUIFont" charset="-120"/>
              <a:buChar char="–"/>
            </a:pPr>
            <a:r>
              <a:rPr lang="en-US" sz="2000" dirty="0">
                <a:latin typeface="+mn-lt"/>
              </a:rPr>
              <a:t>reason backward</a:t>
            </a:r>
          </a:p>
          <a:p>
            <a:endParaRPr lang="en-US" sz="2000" dirty="0">
              <a:latin typeface="+mn-lt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000" dirty="0">
                <a:latin typeface="+mn-lt"/>
              </a:rPr>
              <a:t>(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+mn-lt"/>
              </a:rPr>
              <a:t> and </a:t>
            </a:r>
            <a:r>
              <a:rPr lang="en-US" sz="2000" dirty="0" err="1">
                <a:latin typeface="+mn-lt"/>
              </a:rPr>
              <a:t>i</a:t>
            </a:r>
            <a:r>
              <a:rPr lang="en-US" sz="2000" dirty="0">
                <a:latin typeface="+mn-lt"/>
              </a:rPr>
              <a:t> = n-1) implies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Q</a:t>
            </a:r>
          </a:p>
          <a:p>
            <a:pPr marL="800100" lvl="1" indent="-342900">
              <a:buFont typeface=".AppleSystemUIFont" charset="-120"/>
              <a:buChar char="–"/>
            </a:pPr>
            <a:r>
              <a:rPr lang="en-US" sz="2000" dirty="0">
                <a:latin typeface="+mn-lt"/>
              </a:rPr>
              <a:t>as before</a:t>
            </a:r>
          </a:p>
        </p:txBody>
      </p:sp>
    </p:spTree>
    <p:extLst>
      <p:ext uri="{BB962C8B-B14F-4D97-AF65-F5344CB8AC3E}">
        <p14:creationId xmlns:p14="http://schemas.microsoft.com/office/powerpoint/2010/main" val="33075270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sum of array (attempt 3)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/>
              <a:t>Consider the following code to compute </a:t>
            </a:r>
            <a:r>
              <a:rPr lang="en-US" kern="0" dirty="0">
                <a:latin typeface="Courier New" charset="0"/>
                <a:ea typeface="Courier New" charset="0"/>
                <a:cs typeface="Courier New" charset="0"/>
              </a:rPr>
              <a:t>b[0] + </a:t>
            </a: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… + b[n-1]</a:t>
            </a:r>
            <a:r>
              <a:rPr lang="is-IS" kern="0" dirty="0"/>
              <a:t>:</a:t>
            </a:r>
          </a:p>
          <a:p>
            <a:pPr marL="0" indent="0">
              <a:buNone/>
            </a:pPr>
            <a:endParaRPr lang="is-IS" kern="0" dirty="0"/>
          </a:p>
          <a:p>
            <a:pPr marL="0" indent="0">
              <a:buNone/>
            </a:pPr>
            <a:r>
              <a:rPr lang="is-IS" kern="0" dirty="0"/>
              <a:t>    {{ }}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s = 0;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i = -1;</a:t>
            </a:r>
          </a:p>
          <a:p>
            <a:pPr marL="0" indent="0">
              <a:buNone/>
            </a:pPr>
            <a:r>
              <a:rPr lang="is-IS" kern="0" dirty="0">
                <a:latin typeface="+mn-lt"/>
                <a:ea typeface="Courier New" charset="0"/>
                <a:cs typeface="Courier New" charset="0"/>
              </a:rPr>
              <a:t>    {{ Inv: s = b[0] + ... + b[i] }}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while (i != n-1) {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  s = s + b[i];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  i = i + 1;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r>
              <a:rPr lang="is-IS" kern="0" dirty="0">
                <a:latin typeface="+mn-lt"/>
                <a:ea typeface="Courier New" charset="0"/>
                <a:cs typeface="Courier New" charset="0"/>
              </a:rPr>
              <a:t>    {{ s = b[0] + ... + b[n-1] }}</a:t>
            </a:r>
          </a:p>
          <a:p>
            <a:pPr marL="0" indent="0">
              <a:buNone/>
            </a:pPr>
            <a:endParaRPr lang="en-US" kern="0" dirty="0"/>
          </a:p>
        </p:txBody>
      </p:sp>
      <p:sp>
        <p:nvSpPr>
          <p:cNvPr id="3" name="TextBox 2"/>
          <p:cNvSpPr txBox="1"/>
          <p:nvPr/>
        </p:nvSpPr>
        <p:spPr>
          <a:xfrm>
            <a:off x="4953000" y="2209800"/>
            <a:ext cx="3810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Suppose we miss-order the assignments to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+mn-lt"/>
              </a:rPr>
              <a:t> and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s</a:t>
            </a:r>
            <a:r>
              <a:rPr lang="is-IS" sz="2000" dirty="0">
                <a:latin typeface="+mn-lt"/>
              </a:rPr>
              <a:t>…</a:t>
            </a:r>
          </a:p>
          <a:p>
            <a:endParaRPr lang="is-IS" sz="2000" dirty="0">
              <a:latin typeface="+mn-lt"/>
            </a:endParaRPr>
          </a:p>
          <a:p>
            <a:r>
              <a:rPr lang="is-IS" sz="2000" dirty="0">
                <a:latin typeface="+mn-lt"/>
              </a:rPr>
              <a:t>Where does the correctness check fail?</a:t>
            </a:r>
          </a:p>
        </p:txBody>
      </p:sp>
    </p:spTree>
    <p:extLst>
      <p:ext uri="{BB962C8B-B14F-4D97-AF65-F5344CB8AC3E}">
        <p14:creationId xmlns:p14="http://schemas.microsoft.com/office/powerpoint/2010/main" val="17871920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sum of array (attempt 3)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/>
              <a:t>Consider the following code to compute </a:t>
            </a:r>
            <a:r>
              <a:rPr lang="en-US" kern="0" dirty="0">
                <a:latin typeface="Courier New" charset="0"/>
                <a:ea typeface="Courier New" charset="0"/>
                <a:cs typeface="Courier New" charset="0"/>
              </a:rPr>
              <a:t>b[0] + </a:t>
            </a: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… + b[n-1]</a:t>
            </a:r>
            <a:r>
              <a:rPr lang="is-IS" kern="0" dirty="0"/>
              <a:t>:</a:t>
            </a:r>
          </a:p>
          <a:p>
            <a:pPr marL="0" indent="0">
              <a:buNone/>
            </a:pPr>
            <a:endParaRPr lang="is-IS" kern="0" dirty="0"/>
          </a:p>
          <a:p>
            <a:pPr marL="0" indent="0">
              <a:buNone/>
            </a:pPr>
            <a:r>
              <a:rPr lang="is-IS" kern="0" dirty="0"/>
              <a:t>    {{ }}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s = 0;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i = -1;</a:t>
            </a:r>
          </a:p>
          <a:p>
            <a:pPr marL="0" indent="0">
              <a:buNone/>
            </a:pPr>
            <a:r>
              <a:rPr lang="is-IS" kern="0" dirty="0">
                <a:latin typeface="+mn-lt"/>
                <a:ea typeface="Courier New" charset="0"/>
                <a:cs typeface="Courier New" charset="0"/>
              </a:rPr>
              <a:t>    {{ Inv: s = b[0] + ... + b[i] }}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while (i != n-1) {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  s = s + b[i];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  i = i + 1;</a:t>
            </a:r>
          </a:p>
          <a:p>
            <a:pPr marL="0" indent="0">
              <a:buNone/>
            </a:pP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r>
              <a:rPr lang="is-IS" kern="0" dirty="0">
                <a:latin typeface="+mn-lt"/>
                <a:ea typeface="Courier New" charset="0"/>
                <a:cs typeface="Courier New" charset="0"/>
              </a:rPr>
              <a:t>    {{ s = b[0] + ... + b[n-1] }}</a:t>
            </a:r>
          </a:p>
          <a:p>
            <a:pPr marL="0" indent="0">
              <a:buNone/>
            </a:pPr>
            <a:endParaRPr lang="en-US" kern="0" dirty="0"/>
          </a:p>
        </p:txBody>
      </p:sp>
      <p:sp>
        <p:nvSpPr>
          <p:cNvPr id="3" name="TextBox 2"/>
          <p:cNvSpPr txBox="1"/>
          <p:nvPr/>
        </p:nvSpPr>
        <p:spPr>
          <a:xfrm>
            <a:off x="4953000" y="2209800"/>
            <a:ext cx="38100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Suppose we miss-order the assignments to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+mn-lt"/>
              </a:rPr>
              <a:t> and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s</a:t>
            </a:r>
            <a:r>
              <a:rPr lang="is-IS" sz="2000" dirty="0">
                <a:latin typeface="+mn-lt"/>
              </a:rPr>
              <a:t>…</a:t>
            </a:r>
          </a:p>
          <a:p>
            <a:endParaRPr lang="is-IS" sz="2000" dirty="0">
              <a:latin typeface="+mn-lt"/>
            </a:endParaRPr>
          </a:p>
          <a:p>
            <a:r>
              <a:rPr lang="is-IS" sz="2000" dirty="0">
                <a:latin typeface="+mn-lt"/>
              </a:rPr>
              <a:t>We can spot this bug because the invariant does not hold:</a:t>
            </a:r>
          </a:p>
          <a:p>
            <a:endParaRPr lang="is-IS" sz="1200" dirty="0">
              <a:latin typeface="+mn-lt"/>
            </a:endParaRPr>
          </a:p>
          <a:p>
            <a:r>
              <a:rPr lang="is-IS" sz="2000" dirty="0">
                <a:latin typeface="+mn-lt"/>
              </a:rPr>
              <a:t>  {{ s + b[i] = b[0] + ... + b[i+1] }}</a:t>
            </a:r>
          </a:p>
          <a:p>
            <a:r>
              <a:rPr lang="is-IS" sz="2000" dirty="0">
                <a:latin typeface="+mn-lt"/>
              </a:rPr>
              <a:t>  {{ s = b[0] + ... + b[i+1] }}</a:t>
            </a:r>
          </a:p>
          <a:p>
            <a:r>
              <a:rPr lang="is-IS" sz="2000" dirty="0">
                <a:latin typeface="+mn-lt"/>
              </a:rPr>
              <a:t>  {{ s = b[0] + ... + b[i] }}</a:t>
            </a:r>
          </a:p>
          <a:p>
            <a:endParaRPr lang="is-IS" sz="2000" dirty="0">
              <a:latin typeface="+mn-lt"/>
            </a:endParaRPr>
          </a:p>
          <a:p>
            <a:r>
              <a:rPr lang="is-IS" sz="2000" dirty="0">
                <a:latin typeface="+mn-lt"/>
              </a:rPr>
              <a:t>First assertion is not Inv.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581400" y="4495800"/>
            <a:ext cx="1447800" cy="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581400" y="4114800"/>
            <a:ext cx="1447800" cy="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F3D84E9-197A-0249-9E19-E94FAB88003A}"/>
              </a:ext>
            </a:extLst>
          </p:cNvPr>
          <p:cNvCxnSpPr>
            <a:cxnSpLocks/>
          </p:cNvCxnSpPr>
          <p:nvPr/>
        </p:nvCxnSpPr>
        <p:spPr>
          <a:xfrm flipV="1">
            <a:off x="700268" y="3886200"/>
            <a:ext cx="0" cy="99060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06801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HW problem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/>
              <a:t>The following code to compute </a:t>
            </a:r>
            <a:r>
              <a:rPr lang="en-US" kern="0" dirty="0">
                <a:latin typeface="Courier New" charset="0"/>
                <a:ea typeface="Courier New" charset="0"/>
                <a:cs typeface="Courier New" charset="0"/>
              </a:rPr>
              <a:t>b[0] + </a:t>
            </a: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… + b[n-1]</a:t>
            </a:r>
            <a:r>
              <a:rPr lang="is-IS" kern="0" dirty="0"/>
              <a:t>:</a:t>
            </a:r>
          </a:p>
          <a:p>
            <a:pPr marL="0" indent="0">
              <a:buNone/>
            </a:pPr>
            <a:endParaRPr lang="is-IS" sz="1600" kern="0" dirty="0"/>
          </a:p>
          <a:p>
            <a:pPr marL="0" indent="0">
              <a:buNone/>
            </a:pPr>
            <a:r>
              <a:rPr lang="is-IS" sz="1600" kern="0" dirty="0"/>
              <a:t>    {{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s = 0;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{{ ____________ }}</a:t>
            </a:r>
            <a:endParaRPr lang="is-IS" sz="1600" kern="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i = 0;</a:t>
            </a:r>
          </a:p>
          <a:p>
            <a:pPr marL="0" indent="0">
              <a:buNone/>
            </a:pP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    {{ </a:t>
            </a:r>
            <a:r>
              <a:rPr lang="is-IS" sz="1600" kern="0" dirty="0">
                <a:ea typeface="Courier New" charset="0"/>
                <a:cs typeface="Courier New" charset="0"/>
              </a:rPr>
              <a:t>____________ </a:t>
            </a: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}}</a:t>
            </a:r>
          </a:p>
          <a:p>
            <a:pPr marL="0" indent="0">
              <a:buNone/>
            </a:pP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    {{ Inv: s = b[0] + ... + b[i-1]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while (i != n) {</a:t>
            </a:r>
          </a:p>
          <a:p>
            <a:pPr marL="0" indent="0">
              <a:buNone/>
            </a:pPr>
            <a:r>
              <a:rPr lang="is-IS" sz="1600" kern="0" dirty="0">
                <a:ea typeface="Courier New" charset="0"/>
                <a:cs typeface="Courier New" charset="0"/>
              </a:rPr>
              <a:t>        {{ ____________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  s = s + b[i];</a:t>
            </a:r>
          </a:p>
          <a:p>
            <a:pPr marL="0" indent="0">
              <a:buNone/>
            </a:pPr>
            <a:r>
              <a:rPr lang="is-IS" sz="1600" kern="0" dirty="0">
                <a:ea typeface="Courier New" charset="0"/>
                <a:cs typeface="Courier New" charset="0"/>
              </a:rPr>
              <a:t>        {{ ____________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  i = i + 1;</a:t>
            </a:r>
          </a:p>
          <a:p>
            <a:pPr marL="0" indent="0">
              <a:buNone/>
            </a:pPr>
            <a:r>
              <a:rPr lang="is-IS" sz="1600" kern="0" dirty="0">
                <a:ea typeface="Courier New" charset="0"/>
                <a:cs typeface="Courier New" charset="0"/>
              </a:rPr>
              <a:t>        {{ ____________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is-IS" sz="1600" kern="0" dirty="0">
                <a:ea typeface="Courier New" charset="0"/>
                <a:cs typeface="Courier New" charset="0"/>
              </a:rPr>
              <a:t>{{ ____________ }}</a:t>
            </a:r>
          </a:p>
          <a:p>
            <a:pPr marL="0" indent="0">
              <a:buNone/>
            </a:pP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    {{ s = b[0] + ... + b[n-1] }}</a:t>
            </a:r>
          </a:p>
          <a:p>
            <a:pPr marL="0" indent="0"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43832998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HW problem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79704" y="1524000"/>
            <a:ext cx="8153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/>
              <a:t>The following code to compute </a:t>
            </a:r>
            <a:r>
              <a:rPr lang="en-US" kern="0" dirty="0">
                <a:latin typeface="Courier New" charset="0"/>
                <a:ea typeface="Courier New" charset="0"/>
                <a:cs typeface="Courier New" charset="0"/>
              </a:rPr>
              <a:t>b[0] + </a:t>
            </a: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… + b[n-1]</a:t>
            </a:r>
            <a:r>
              <a:rPr lang="is-IS" kern="0" dirty="0"/>
              <a:t>:</a:t>
            </a:r>
          </a:p>
          <a:p>
            <a:pPr marL="0" indent="0">
              <a:buNone/>
            </a:pPr>
            <a:endParaRPr lang="is-IS" sz="1600" kern="0" dirty="0"/>
          </a:p>
          <a:p>
            <a:pPr marL="0" indent="0">
              <a:buNone/>
            </a:pPr>
            <a:r>
              <a:rPr lang="is-IS" sz="1600" kern="0" dirty="0"/>
              <a:t>    {{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s = 0;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{{ s = 0 }}</a:t>
            </a:r>
            <a:endParaRPr lang="is-IS" sz="1600" kern="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i = 0;</a:t>
            </a:r>
          </a:p>
          <a:p>
            <a:pPr marL="0" indent="0">
              <a:buNone/>
            </a:pP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    {{ </a:t>
            </a:r>
            <a:r>
              <a:rPr lang="is-IS" sz="1600" kern="0" dirty="0">
                <a:ea typeface="Courier New" charset="0"/>
                <a:cs typeface="Courier New" charset="0"/>
              </a:rPr>
              <a:t>s = 0 and i = 0 </a:t>
            </a: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}}</a:t>
            </a:r>
          </a:p>
          <a:p>
            <a:pPr marL="0" indent="0">
              <a:buNone/>
            </a:pP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    {{ Inv: s = b[0] + ... + b[i-1]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while (i != n) {</a:t>
            </a:r>
          </a:p>
          <a:p>
            <a:pPr marL="0" indent="0">
              <a:buNone/>
            </a:pPr>
            <a:r>
              <a:rPr lang="is-IS" sz="1600" kern="0" dirty="0">
                <a:ea typeface="Courier New" charset="0"/>
                <a:cs typeface="Courier New" charset="0"/>
              </a:rPr>
              <a:t>        {{ s = b[0] + ... + b[i-1] and i != n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  s = s + b[i];</a:t>
            </a:r>
          </a:p>
          <a:p>
            <a:pPr marL="0" indent="0">
              <a:buNone/>
            </a:pPr>
            <a:r>
              <a:rPr lang="is-IS" sz="1600" kern="0" dirty="0">
                <a:ea typeface="Courier New" charset="0"/>
                <a:cs typeface="Courier New" charset="0"/>
              </a:rPr>
              <a:t>        {{ s = b[0] + ... + b[i-1] + b[i] and i != n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  i = i + 1;</a:t>
            </a:r>
          </a:p>
          <a:p>
            <a:pPr marL="0" indent="0">
              <a:buNone/>
            </a:pPr>
            <a:r>
              <a:rPr lang="is-IS" sz="1600" kern="0" dirty="0">
                <a:ea typeface="Courier New" charset="0"/>
                <a:cs typeface="Courier New" charset="0"/>
              </a:rPr>
              <a:t>        {{ s = b[0] + ... + b[i-2] + b[i-1] and i-1 != n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is-IS" sz="1600" kern="0" dirty="0">
                <a:ea typeface="Courier New" charset="0"/>
                <a:cs typeface="Courier New" charset="0"/>
              </a:rPr>
              <a:t>{{ s = b[0] + ... + b[i-1] and not (i != n) }}</a:t>
            </a:r>
          </a:p>
          <a:p>
            <a:pPr marL="0" indent="0">
              <a:buNone/>
            </a:pP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    {{ s = b[0] + ... + b[n-1] }}</a:t>
            </a:r>
          </a:p>
          <a:p>
            <a:pPr marL="0" indent="0">
              <a:buNone/>
            </a:pPr>
            <a:endParaRPr lang="en-US" kern="0" dirty="0"/>
          </a:p>
        </p:txBody>
      </p:sp>
      <p:sp>
        <p:nvSpPr>
          <p:cNvPr id="3" name="TextBox 2"/>
          <p:cNvSpPr txBox="1"/>
          <p:nvPr/>
        </p:nvSpPr>
        <p:spPr>
          <a:xfrm>
            <a:off x="5791200" y="2514600"/>
            <a:ext cx="2085827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Are we done?</a:t>
            </a:r>
          </a:p>
        </p:txBody>
      </p:sp>
    </p:spTree>
    <p:extLst>
      <p:ext uri="{BB962C8B-B14F-4D97-AF65-F5344CB8AC3E}">
        <p14:creationId xmlns:p14="http://schemas.microsoft.com/office/powerpoint/2010/main" val="395813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Warning: not just filling in blanks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79704" y="1524000"/>
            <a:ext cx="8153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/>
              <a:t>The following code to compute </a:t>
            </a:r>
            <a:r>
              <a:rPr lang="en-US" kern="0" dirty="0">
                <a:latin typeface="Courier New" charset="0"/>
                <a:ea typeface="Courier New" charset="0"/>
                <a:cs typeface="Courier New" charset="0"/>
              </a:rPr>
              <a:t>b[0] + </a:t>
            </a: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… + b[n-1]</a:t>
            </a:r>
            <a:r>
              <a:rPr lang="is-IS" kern="0" dirty="0"/>
              <a:t>:</a:t>
            </a:r>
          </a:p>
          <a:p>
            <a:pPr marL="0" indent="0">
              <a:buNone/>
            </a:pPr>
            <a:endParaRPr lang="is-IS" sz="1600" kern="0" dirty="0"/>
          </a:p>
          <a:p>
            <a:pPr marL="0" indent="0">
              <a:buNone/>
            </a:pPr>
            <a:r>
              <a:rPr lang="is-IS" sz="1600" kern="0" dirty="0"/>
              <a:t>    {{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s = 0;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{{ s = 0 }}</a:t>
            </a:r>
            <a:endParaRPr lang="is-IS" sz="1600" kern="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i = 0;</a:t>
            </a:r>
          </a:p>
          <a:p>
            <a:pPr marL="0" indent="0">
              <a:buNone/>
            </a:pP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    {{ </a:t>
            </a:r>
            <a:r>
              <a:rPr lang="is-IS" sz="1600" kern="0" dirty="0">
                <a:ea typeface="Courier New" charset="0"/>
                <a:cs typeface="Courier New" charset="0"/>
              </a:rPr>
              <a:t>s = 0 and i = 0 </a:t>
            </a: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}}</a:t>
            </a:r>
          </a:p>
          <a:p>
            <a:pPr marL="0" indent="0">
              <a:buNone/>
            </a:pP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    {{ Inv: s = b[0] + ... + b[i-1]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while (i != n) {</a:t>
            </a:r>
          </a:p>
          <a:p>
            <a:pPr marL="0" indent="0">
              <a:buNone/>
            </a:pPr>
            <a:r>
              <a:rPr lang="is-IS" sz="1600" kern="0" dirty="0">
                <a:ea typeface="Courier New" charset="0"/>
                <a:cs typeface="Courier New" charset="0"/>
              </a:rPr>
              <a:t>        {{ s = b[0] + ... + b[i-1] and i != n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  s = s + b[i];</a:t>
            </a:r>
          </a:p>
          <a:p>
            <a:pPr marL="0" indent="0">
              <a:buNone/>
            </a:pPr>
            <a:r>
              <a:rPr lang="is-IS" sz="1600" kern="0" dirty="0">
                <a:ea typeface="Courier New" charset="0"/>
                <a:cs typeface="Courier New" charset="0"/>
              </a:rPr>
              <a:t>        {{ s = b[0] + ... + b[i-1] + b[i] and i != n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  i = i + 1;</a:t>
            </a:r>
          </a:p>
          <a:p>
            <a:pPr marL="0" indent="0">
              <a:buNone/>
            </a:pPr>
            <a:r>
              <a:rPr lang="is-IS" sz="1600" kern="0" dirty="0">
                <a:ea typeface="Courier New" charset="0"/>
                <a:cs typeface="Courier New" charset="0"/>
              </a:rPr>
              <a:t>        {{ s = b[0] + ... + b[i-2] + b[i-1] and i-1 != n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is-IS" sz="1600" kern="0" dirty="0">
                <a:ea typeface="Courier New" charset="0"/>
                <a:cs typeface="Courier New" charset="0"/>
              </a:rPr>
              <a:t>{{ s = b[0] + ... + b[i-1] and not (i != n) }}</a:t>
            </a:r>
          </a:p>
          <a:p>
            <a:pPr marL="0" indent="0">
              <a:buNone/>
            </a:pP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    {{ s = b[0] + ... + b[n-1] }}</a:t>
            </a:r>
          </a:p>
          <a:p>
            <a:pPr marL="0" indent="0">
              <a:buNone/>
            </a:pPr>
            <a:endParaRPr lang="en-US" kern="0" dirty="0"/>
          </a:p>
        </p:txBody>
      </p:sp>
      <p:sp>
        <p:nvSpPr>
          <p:cNvPr id="3" name="TextBox 2"/>
          <p:cNvSpPr txBox="1"/>
          <p:nvPr/>
        </p:nvSpPr>
        <p:spPr>
          <a:xfrm>
            <a:off x="5105400" y="2209800"/>
            <a:ext cx="37338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Are we done?</a:t>
            </a:r>
          </a:p>
          <a:p>
            <a:r>
              <a:rPr lang="en-US" dirty="0">
                <a:latin typeface="+mn-lt"/>
              </a:rPr>
              <a:t>No, need to also check...</a:t>
            </a:r>
          </a:p>
        </p:txBody>
      </p:sp>
      <p:sp>
        <p:nvSpPr>
          <p:cNvPr id="6" name="Right Bracket 5"/>
          <p:cNvSpPr/>
          <p:nvPr/>
        </p:nvSpPr>
        <p:spPr>
          <a:xfrm>
            <a:off x="3575304" y="3352800"/>
            <a:ext cx="45719" cy="685800"/>
          </a:xfrm>
          <a:prstGeom prst="rightBracket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645362" y="3509546"/>
            <a:ext cx="2722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Does invariant hold initially?</a:t>
            </a:r>
          </a:p>
        </p:txBody>
      </p:sp>
    </p:spTree>
    <p:extLst>
      <p:ext uri="{BB962C8B-B14F-4D97-AF65-F5344CB8AC3E}">
        <p14:creationId xmlns:p14="http://schemas.microsoft.com/office/powerpoint/2010/main" val="97035774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Warning: not just filling in blanks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524000"/>
            <a:ext cx="8153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/>
              <a:t>The following code to compute </a:t>
            </a:r>
            <a:r>
              <a:rPr lang="en-US" kern="0" dirty="0">
                <a:latin typeface="Courier New" charset="0"/>
                <a:ea typeface="Courier New" charset="0"/>
                <a:cs typeface="Courier New" charset="0"/>
              </a:rPr>
              <a:t>b[0] + </a:t>
            </a: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… + b[n-1]</a:t>
            </a:r>
            <a:r>
              <a:rPr lang="is-IS" kern="0" dirty="0"/>
              <a:t>:</a:t>
            </a:r>
          </a:p>
          <a:p>
            <a:pPr marL="0" indent="0">
              <a:buNone/>
            </a:pPr>
            <a:endParaRPr lang="is-IS" sz="1600" kern="0" dirty="0"/>
          </a:p>
          <a:p>
            <a:pPr marL="0" indent="0">
              <a:buNone/>
            </a:pPr>
            <a:r>
              <a:rPr lang="is-IS" sz="1600" kern="0" dirty="0"/>
              <a:t>    {{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s = 0;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{{ s = 0 }}</a:t>
            </a:r>
            <a:endParaRPr lang="is-IS" sz="1600" kern="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i = 0;</a:t>
            </a:r>
          </a:p>
          <a:p>
            <a:pPr marL="0" indent="0">
              <a:buNone/>
            </a:pP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    {{ </a:t>
            </a:r>
            <a:r>
              <a:rPr lang="is-IS" sz="1600" kern="0" dirty="0">
                <a:ea typeface="Courier New" charset="0"/>
                <a:cs typeface="Courier New" charset="0"/>
              </a:rPr>
              <a:t>s = 0 and i = 0 </a:t>
            </a: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}}</a:t>
            </a:r>
          </a:p>
          <a:p>
            <a:pPr marL="0" indent="0">
              <a:buNone/>
            </a:pP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    {{ Inv: s = b[0] + ... + b[i-1]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while (i != n) {</a:t>
            </a:r>
          </a:p>
          <a:p>
            <a:pPr marL="0" indent="0">
              <a:buNone/>
            </a:pPr>
            <a:r>
              <a:rPr lang="is-IS" sz="1600" kern="0" dirty="0">
                <a:ea typeface="Courier New" charset="0"/>
                <a:cs typeface="Courier New" charset="0"/>
              </a:rPr>
              <a:t>        {{ s = b[0] + ... + b[i-1] and i != n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  s = s + b[i];</a:t>
            </a:r>
          </a:p>
          <a:p>
            <a:pPr marL="0" indent="0">
              <a:buNone/>
            </a:pPr>
            <a:r>
              <a:rPr lang="is-IS" sz="1600" kern="0" dirty="0">
                <a:ea typeface="Courier New" charset="0"/>
                <a:cs typeface="Courier New" charset="0"/>
              </a:rPr>
              <a:t>        {{ s = b[0] + ... + b[i-1] + b[i] and i != n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  i = i + 1;</a:t>
            </a:r>
          </a:p>
          <a:p>
            <a:pPr marL="0" indent="0">
              <a:buNone/>
            </a:pPr>
            <a:r>
              <a:rPr lang="is-IS" sz="1600" kern="0" dirty="0">
                <a:ea typeface="Courier New" charset="0"/>
                <a:cs typeface="Courier New" charset="0"/>
              </a:rPr>
              <a:t>        {{ s = b[0] + ... + b[i-2] + b[i-1] and i-1 != n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is-IS" sz="1600" kern="0" dirty="0">
                <a:ea typeface="Courier New" charset="0"/>
                <a:cs typeface="Courier New" charset="0"/>
              </a:rPr>
              <a:t>{{ s = b[0] + ... + b[i-1] and not (i != n) }}</a:t>
            </a:r>
          </a:p>
          <a:p>
            <a:pPr marL="0" indent="0">
              <a:buNone/>
            </a:pP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    {{ s = b[0] + ... + b[n-1] }}</a:t>
            </a:r>
          </a:p>
          <a:p>
            <a:pPr marL="0" indent="0">
              <a:buNone/>
            </a:pPr>
            <a:endParaRPr lang="en-US" kern="0" dirty="0"/>
          </a:p>
        </p:txBody>
      </p:sp>
      <p:sp>
        <p:nvSpPr>
          <p:cNvPr id="3" name="TextBox 2"/>
          <p:cNvSpPr txBox="1"/>
          <p:nvPr/>
        </p:nvSpPr>
        <p:spPr>
          <a:xfrm>
            <a:off x="5105400" y="2243554"/>
            <a:ext cx="36576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Are we done?</a:t>
            </a:r>
          </a:p>
          <a:p>
            <a:r>
              <a:rPr lang="en-US" dirty="0">
                <a:latin typeface="+mn-lt"/>
              </a:rPr>
              <a:t>No, need to also check...</a:t>
            </a:r>
          </a:p>
        </p:txBody>
      </p:sp>
      <p:sp>
        <p:nvSpPr>
          <p:cNvPr id="6" name="Right Bracket 5"/>
          <p:cNvSpPr/>
          <p:nvPr/>
        </p:nvSpPr>
        <p:spPr>
          <a:xfrm>
            <a:off x="3581400" y="3352800"/>
            <a:ext cx="45719" cy="685800"/>
          </a:xfrm>
          <a:prstGeom prst="rightBracket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651458" y="3509546"/>
            <a:ext cx="53047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Holds initially?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Yes: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i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= 0 implies s = b[0] + </a:t>
            </a:r>
            <a:r>
              <a:rPr lang="is-IS" sz="16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… + b[-1] = 0</a:t>
            </a:r>
            <a:endParaRPr lang="en-US" sz="16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0078273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Warning: not just filling in blanks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61416" y="1524000"/>
            <a:ext cx="8153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/>
              <a:t>The following code to compute </a:t>
            </a:r>
            <a:r>
              <a:rPr lang="en-US" kern="0" dirty="0">
                <a:latin typeface="Courier New" charset="0"/>
                <a:ea typeface="Courier New" charset="0"/>
                <a:cs typeface="Courier New" charset="0"/>
              </a:rPr>
              <a:t>b[0] + </a:t>
            </a: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… + b[n-1]</a:t>
            </a:r>
            <a:r>
              <a:rPr lang="is-IS" kern="0" dirty="0"/>
              <a:t>:</a:t>
            </a:r>
          </a:p>
          <a:p>
            <a:pPr marL="0" indent="0">
              <a:buNone/>
            </a:pPr>
            <a:endParaRPr lang="is-IS" sz="1600" kern="0" dirty="0"/>
          </a:p>
          <a:p>
            <a:pPr marL="0" indent="0">
              <a:buNone/>
            </a:pPr>
            <a:r>
              <a:rPr lang="is-IS" sz="1600" kern="0" dirty="0"/>
              <a:t>    {{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s = 0;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{{ s = 0 }}</a:t>
            </a:r>
            <a:endParaRPr lang="is-IS" sz="1600" kern="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i = 0;</a:t>
            </a:r>
          </a:p>
          <a:p>
            <a:pPr marL="0" indent="0">
              <a:buNone/>
            </a:pP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    {{ </a:t>
            </a:r>
            <a:r>
              <a:rPr lang="is-IS" sz="1600" kern="0" dirty="0">
                <a:ea typeface="Courier New" charset="0"/>
                <a:cs typeface="Courier New" charset="0"/>
              </a:rPr>
              <a:t>s = 0 and i = 0 </a:t>
            </a: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}}</a:t>
            </a:r>
          </a:p>
          <a:p>
            <a:pPr marL="0" indent="0">
              <a:buNone/>
            </a:pP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    {{ Inv: s = b[0] + ... + b[i-1]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while (i != n) {</a:t>
            </a:r>
          </a:p>
          <a:p>
            <a:pPr marL="0" indent="0">
              <a:buNone/>
            </a:pPr>
            <a:r>
              <a:rPr lang="is-IS" sz="1600" kern="0" dirty="0">
                <a:ea typeface="Courier New" charset="0"/>
                <a:cs typeface="Courier New" charset="0"/>
              </a:rPr>
              <a:t>        {{ s = b[0] + ... + b[i-1] and i != n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  s = s + b[i];</a:t>
            </a:r>
          </a:p>
          <a:p>
            <a:pPr marL="0" indent="0">
              <a:buNone/>
            </a:pPr>
            <a:r>
              <a:rPr lang="is-IS" sz="1600" kern="0" dirty="0">
                <a:ea typeface="Courier New" charset="0"/>
                <a:cs typeface="Courier New" charset="0"/>
              </a:rPr>
              <a:t>        {{ s = b[0] + ... + b[i-1] + b[i] and i != n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  i = i + 1;</a:t>
            </a:r>
          </a:p>
          <a:p>
            <a:pPr marL="0" indent="0">
              <a:buNone/>
            </a:pPr>
            <a:r>
              <a:rPr lang="is-IS" sz="1600" kern="0" dirty="0">
                <a:ea typeface="Courier New" charset="0"/>
                <a:cs typeface="Courier New" charset="0"/>
              </a:rPr>
              <a:t>        {{ s = b[0] + ... + b[i-2] + b[i-1] and i-1 != n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is-IS" sz="1600" kern="0" dirty="0">
                <a:ea typeface="Courier New" charset="0"/>
                <a:cs typeface="Courier New" charset="0"/>
              </a:rPr>
              <a:t>{{ s = b[0] + ... + b[i-1] and not (i != n) }}</a:t>
            </a:r>
          </a:p>
          <a:p>
            <a:pPr marL="0" indent="0">
              <a:buNone/>
            </a:pP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    {{ s = b[0] + ... + b[n-1] }}</a:t>
            </a:r>
          </a:p>
          <a:p>
            <a:pPr marL="0" indent="0">
              <a:buNone/>
            </a:pPr>
            <a:endParaRPr lang="en-US" kern="0" dirty="0"/>
          </a:p>
        </p:txBody>
      </p:sp>
      <p:sp>
        <p:nvSpPr>
          <p:cNvPr id="3" name="TextBox 2"/>
          <p:cNvSpPr txBox="1"/>
          <p:nvPr/>
        </p:nvSpPr>
        <p:spPr>
          <a:xfrm>
            <a:off x="5157216" y="2209800"/>
            <a:ext cx="36576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Are we done?</a:t>
            </a:r>
          </a:p>
          <a:p>
            <a:r>
              <a:rPr lang="en-US" dirty="0">
                <a:latin typeface="+mn-lt"/>
              </a:rPr>
              <a:t>No, need to also check...</a:t>
            </a:r>
          </a:p>
        </p:txBody>
      </p:sp>
      <p:sp>
        <p:nvSpPr>
          <p:cNvPr id="8" name="Right Bracket 7"/>
          <p:cNvSpPr/>
          <p:nvPr/>
        </p:nvSpPr>
        <p:spPr>
          <a:xfrm>
            <a:off x="4547616" y="5953125"/>
            <a:ext cx="45719" cy="685800"/>
          </a:xfrm>
          <a:prstGeom prst="rightBracket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602860" y="6043196"/>
            <a:ext cx="38427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Does postcondition hold on termination?</a:t>
            </a:r>
          </a:p>
        </p:txBody>
      </p:sp>
    </p:spTree>
    <p:extLst>
      <p:ext uri="{BB962C8B-B14F-4D97-AF65-F5344CB8AC3E}">
        <p14:creationId xmlns:p14="http://schemas.microsoft.com/office/powerpoint/2010/main" val="365260683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Warning: not just filling in blanks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524000"/>
            <a:ext cx="8153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/>
              <a:t>The following code to compute </a:t>
            </a:r>
            <a:r>
              <a:rPr lang="en-US" kern="0" dirty="0">
                <a:latin typeface="Courier New" charset="0"/>
                <a:ea typeface="Courier New" charset="0"/>
                <a:cs typeface="Courier New" charset="0"/>
              </a:rPr>
              <a:t>b[0] + </a:t>
            </a: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… + b[n-1]</a:t>
            </a:r>
            <a:r>
              <a:rPr lang="is-IS" kern="0" dirty="0"/>
              <a:t>:</a:t>
            </a:r>
          </a:p>
          <a:p>
            <a:pPr marL="0" indent="0">
              <a:buNone/>
            </a:pPr>
            <a:endParaRPr lang="is-IS" sz="1600" kern="0" dirty="0"/>
          </a:p>
          <a:p>
            <a:pPr marL="0" indent="0">
              <a:buNone/>
            </a:pPr>
            <a:r>
              <a:rPr lang="is-IS" sz="1600" kern="0" dirty="0"/>
              <a:t>    {{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s = 0;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{{ s = 0 }}</a:t>
            </a:r>
            <a:endParaRPr lang="is-IS" sz="1600" kern="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i = 0;</a:t>
            </a:r>
          </a:p>
          <a:p>
            <a:pPr marL="0" indent="0">
              <a:buNone/>
            </a:pP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    {{ </a:t>
            </a:r>
            <a:r>
              <a:rPr lang="is-IS" sz="1600" kern="0" dirty="0">
                <a:ea typeface="Courier New" charset="0"/>
                <a:cs typeface="Courier New" charset="0"/>
              </a:rPr>
              <a:t>s = 0 and i = 0 </a:t>
            </a: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}}</a:t>
            </a:r>
          </a:p>
          <a:p>
            <a:pPr marL="0" indent="0">
              <a:buNone/>
            </a:pP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    {{ Inv: s = b[0] + ... + b[i-1]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while (i != n) {</a:t>
            </a:r>
          </a:p>
          <a:p>
            <a:pPr marL="0" indent="0">
              <a:buNone/>
            </a:pPr>
            <a:r>
              <a:rPr lang="is-IS" sz="1600" kern="0" dirty="0">
                <a:ea typeface="Courier New" charset="0"/>
                <a:cs typeface="Courier New" charset="0"/>
              </a:rPr>
              <a:t>        {{ s = b[0] + ... + b[i-1] and i != n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  s = s + b[i];</a:t>
            </a:r>
          </a:p>
          <a:p>
            <a:pPr marL="0" indent="0">
              <a:buNone/>
            </a:pPr>
            <a:r>
              <a:rPr lang="is-IS" sz="1600" kern="0" dirty="0">
                <a:ea typeface="Courier New" charset="0"/>
                <a:cs typeface="Courier New" charset="0"/>
              </a:rPr>
              <a:t>        {{ s = b[0] + ... + b[i-1] + b[i] and i != n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  i = i + 1;</a:t>
            </a:r>
          </a:p>
          <a:p>
            <a:pPr marL="0" indent="0">
              <a:buNone/>
            </a:pPr>
            <a:r>
              <a:rPr lang="is-IS" sz="1600" kern="0" dirty="0">
                <a:ea typeface="Courier New" charset="0"/>
                <a:cs typeface="Courier New" charset="0"/>
              </a:rPr>
              <a:t>        {{ s = b[0] + ... + b[i-2] + b[i-1] and i-1 != n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is-IS" sz="1600" kern="0" dirty="0">
                <a:ea typeface="Courier New" charset="0"/>
                <a:cs typeface="Courier New" charset="0"/>
              </a:rPr>
              <a:t>{{ s = b[0] + ... + b[i-1] and not (i != n) }}</a:t>
            </a:r>
          </a:p>
          <a:p>
            <a:pPr marL="0" indent="0">
              <a:buNone/>
            </a:pP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    {{ s = b[0] + ... + b[n-1] }}</a:t>
            </a:r>
          </a:p>
          <a:p>
            <a:pPr marL="0" indent="0">
              <a:buNone/>
            </a:pPr>
            <a:endParaRPr lang="en-US" kern="0" dirty="0"/>
          </a:p>
        </p:txBody>
      </p:sp>
      <p:sp>
        <p:nvSpPr>
          <p:cNvPr id="3" name="TextBox 2"/>
          <p:cNvSpPr txBox="1"/>
          <p:nvPr/>
        </p:nvSpPr>
        <p:spPr>
          <a:xfrm>
            <a:off x="5105400" y="2209800"/>
            <a:ext cx="36576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Are we done?</a:t>
            </a:r>
          </a:p>
          <a:p>
            <a:r>
              <a:rPr lang="en-US" dirty="0">
                <a:latin typeface="+mn-lt"/>
              </a:rPr>
              <a:t>No, need to also check...</a:t>
            </a:r>
          </a:p>
        </p:txBody>
      </p:sp>
      <p:sp>
        <p:nvSpPr>
          <p:cNvPr id="8" name="Right Bracket 7"/>
          <p:cNvSpPr/>
          <p:nvPr/>
        </p:nvSpPr>
        <p:spPr>
          <a:xfrm>
            <a:off x="4572000" y="5953125"/>
            <a:ext cx="45719" cy="685800"/>
          </a:xfrm>
          <a:prstGeom prst="rightBracket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627244" y="6043196"/>
            <a:ext cx="3565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Postcondition holds?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Yes, since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i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= n.</a:t>
            </a:r>
          </a:p>
        </p:txBody>
      </p:sp>
    </p:spTree>
    <p:extLst>
      <p:ext uri="{BB962C8B-B14F-4D97-AF65-F5344CB8AC3E}">
        <p14:creationId xmlns:p14="http://schemas.microsoft.com/office/powerpoint/2010/main" val="1155873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Reasoning: If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657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+mn-lt"/>
              </a:rPr>
              <a:t>Forward reasoning</a:t>
            </a: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+mn-lt"/>
              </a:rPr>
              <a:t>    {{ P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if (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cond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         {{ P and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cond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S1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         {{ P1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else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         {{ P and not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cond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}}</a:t>
            </a:r>
            <a:endParaRPr lang="en-U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S2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+mn-lt"/>
                <a:ea typeface="Courier New" charset="0"/>
                <a:cs typeface="Courier New" charset="0"/>
              </a:rPr>
              <a:t>         {{ P2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+mn-lt"/>
              </a:rPr>
              <a:t>    {{ P1 or P2 }}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838200" y="4038600"/>
            <a:ext cx="0" cy="190500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38200" y="4038600"/>
            <a:ext cx="457200" cy="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38200" y="5486400"/>
            <a:ext cx="457200" cy="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DC25DE6-017A-3744-BBFE-0D77DF5603EB}"/>
              </a:ext>
            </a:extLst>
          </p:cNvPr>
          <p:cNvSpPr txBox="1"/>
          <p:nvPr/>
        </p:nvSpPr>
        <p:spPr>
          <a:xfrm>
            <a:off x="4866703" y="1605027"/>
            <a:ext cx="3810000" cy="4490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Backward reasoning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    {{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cond</a:t>
            </a:r>
            <a:r>
              <a:rPr lang="en-US" sz="2000" dirty="0">
                <a:ea typeface="Arial" charset="0"/>
                <a:cs typeface="Arial" charset="0"/>
              </a:rPr>
              <a:t> </a:t>
            </a:r>
            <a:r>
              <a:rPr lang="en-US" sz="2000" dirty="0">
                <a:latin typeface="+mn-lt"/>
                <a:ea typeface="Arial" charset="0"/>
                <a:cs typeface="Arial" charset="0"/>
              </a:rPr>
              <a:t>and Q1 or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        not</a:t>
            </a:r>
            <a:r>
              <a:rPr lang="en-US" sz="2000" dirty="0"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cond</a:t>
            </a:r>
            <a:r>
              <a:rPr lang="en-US" sz="2000" dirty="0">
                <a:latin typeface="+mn-lt"/>
                <a:ea typeface="Arial" charset="0"/>
                <a:cs typeface="Arial" charset="0"/>
              </a:rPr>
              <a:t> and Q2 }}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if (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cond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Courier New" charset="0"/>
                <a:cs typeface="Courier New" charset="0"/>
              </a:rPr>
              <a:t>         {{ Q1 }}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S1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         {{ Q }}</a:t>
            </a:r>
            <a:endParaRPr lang="en-US" sz="2000" dirty="0">
              <a:latin typeface="+mn-lt"/>
              <a:ea typeface="Courier New" charset="0"/>
              <a:cs typeface="Courier New" charset="0"/>
            </a:endParaRPr>
          </a:p>
          <a:p>
            <a:pPr>
              <a:spcBef>
                <a:spcPts val="480"/>
              </a:spcBef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else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Courier New" charset="0"/>
                <a:cs typeface="Courier New" charset="0"/>
              </a:rPr>
              <a:t>         {{ Q2 }}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S2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         {{ Q }}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    {{ Q }}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162F686-4AEA-4C42-ACCA-AE3B3A7904D8}"/>
              </a:ext>
            </a:extLst>
          </p:cNvPr>
          <p:cNvCxnSpPr/>
          <p:nvPr/>
        </p:nvCxnSpPr>
        <p:spPr>
          <a:xfrm flipV="1">
            <a:off x="5095303" y="2443227"/>
            <a:ext cx="0" cy="236220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1815D00-2CB2-2C4B-8CC7-DC0750DBF586}"/>
              </a:ext>
            </a:extLst>
          </p:cNvPr>
          <p:cNvCxnSpPr/>
          <p:nvPr/>
        </p:nvCxnSpPr>
        <p:spPr>
          <a:xfrm>
            <a:off x="5095303" y="3281427"/>
            <a:ext cx="381000" cy="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1032978-230F-1042-AFA8-41B1B80ED2E9}"/>
              </a:ext>
            </a:extLst>
          </p:cNvPr>
          <p:cNvCxnSpPr/>
          <p:nvPr/>
        </p:nvCxnSpPr>
        <p:spPr>
          <a:xfrm>
            <a:off x="5095303" y="4805427"/>
            <a:ext cx="381000" cy="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801C82F-E03A-6B49-9184-DABA236DB4F4}"/>
              </a:ext>
            </a:extLst>
          </p:cNvPr>
          <p:cNvCxnSpPr>
            <a:cxnSpLocks/>
          </p:cNvCxnSpPr>
          <p:nvPr/>
        </p:nvCxnSpPr>
        <p:spPr>
          <a:xfrm flipV="1">
            <a:off x="4930050" y="4038600"/>
            <a:ext cx="0" cy="182880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C2B38C7-CE4E-6447-87B6-217C05E1F5A8}"/>
              </a:ext>
            </a:extLst>
          </p:cNvPr>
          <p:cNvCxnSpPr>
            <a:cxnSpLocks/>
          </p:cNvCxnSpPr>
          <p:nvPr/>
        </p:nvCxnSpPr>
        <p:spPr>
          <a:xfrm>
            <a:off x="4930050" y="4038600"/>
            <a:ext cx="546253" cy="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9787E01-2097-7B49-A65A-61E8CF3E30EF}"/>
              </a:ext>
            </a:extLst>
          </p:cNvPr>
          <p:cNvCxnSpPr>
            <a:cxnSpLocks/>
          </p:cNvCxnSpPr>
          <p:nvPr/>
        </p:nvCxnSpPr>
        <p:spPr>
          <a:xfrm>
            <a:off x="4930050" y="5486400"/>
            <a:ext cx="546253" cy="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209749C-D984-DE47-A653-D02A9BB41AB6}"/>
              </a:ext>
            </a:extLst>
          </p:cNvPr>
          <p:cNvCxnSpPr>
            <a:cxnSpLocks/>
          </p:cNvCxnSpPr>
          <p:nvPr/>
        </p:nvCxnSpPr>
        <p:spPr>
          <a:xfrm>
            <a:off x="685800" y="2514600"/>
            <a:ext cx="0" cy="220980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C451578-CDCA-0A49-AE84-81456AAFDF4A}"/>
              </a:ext>
            </a:extLst>
          </p:cNvPr>
          <p:cNvCxnSpPr>
            <a:cxnSpLocks/>
          </p:cNvCxnSpPr>
          <p:nvPr/>
        </p:nvCxnSpPr>
        <p:spPr>
          <a:xfrm>
            <a:off x="685800" y="3282345"/>
            <a:ext cx="609600" cy="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DB9C906-D42A-DC40-8DD1-67E85F5CD78D}"/>
              </a:ext>
            </a:extLst>
          </p:cNvPr>
          <p:cNvCxnSpPr>
            <a:cxnSpLocks/>
          </p:cNvCxnSpPr>
          <p:nvPr/>
        </p:nvCxnSpPr>
        <p:spPr>
          <a:xfrm>
            <a:off x="685800" y="4719918"/>
            <a:ext cx="609600" cy="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502052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Warning: not just filling in blanks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524000"/>
            <a:ext cx="8153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/>
              <a:t>The following code to compute </a:t>
            </a:r>
            <a:r>
              <a:rPr lang="en-US" kern="0" dirty="0">
                <a:latin typeface="Courier New" charset="0"/>
                <a:ea typeface="Courier New" charset="0"/>
                <a:cs typeface="Courier New" charset="0"/>
              </a:rPr>
              <a:t>b[0] + </a:t>
            </a: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… + b[n-1]</a:t>
            </a:r>
            <a:r>
              <a:rPr lang="is-IS" kern="0" dirty="0"/>
              <a:t>:</a:t>
            </a:r>
          </a:p>
          <a:p>
            <a:pPr marL="0" indent="0">
              <a:buNone/>
            </a:pPr>
            <a:endParaRPr lang="is-IS" sz="1600" kern="0" dirty="0"/>
          </a:p>
          <a:p>
            <a:pPr marL="0" indent="0">
              <a:buNone/>
            </a:pPr>
            <a:r>
              <a:rPr lang="is-IS" sz="1600" kern="0" dirty="0"/>
              <a:t>    {{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s = 0;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{{ s = 0 }}</a:t>
            </a:r>
            <a:endParaRPr lang="is-IS" sz="1600" kern="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i = 0;</a:t>
            </a:r>
          </a:p>
          <a:p>
            <a:pPr marL="0" indent="0">
              <a:buNone/>
            </a:pP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    {{ </a:t>
            </a:r>
            <a:r>
              <a:rPr lang="is-IS" sz="1600" kern="0" dirty="0">
                <a:ea typeface="Courier New" charset="0"/>
                <a:cs typeface="Courier New" charset="0"/>
              </a:rPr>
              <a:t>s = 0 and i = 0 </a:t>
            </a: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}}</a:t>
            </a:r>
          </a:p>
          <a:p>
            <a:pPr marL="0" indent="0">
              <a:buNone/>
            </a:pP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    {{ Inv: s = b[0] + ... + b[i-1]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while (i != n) {</a:t>
            </a:r>
          </a:p>
          <a:p>
            <a:pPr marL="0" indent="0">
              <a:buNone/>
            </a:pPr>
            <a:r>
              <a:rPr lang="is-IS" sz="1600" kern="0" dirty="0">
                <a:ea typeface="Courier New" charset="0"/>
                <a:cs typeface="Courier New" charset="0"/>
              </a:rPr>
              <a:t>        {{ s = b[0] + ... + b[i-1] and i != n }}		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  s = s + b[i];			</a:t>
            </a:r>
          </a:p>
          <a:p>
            <a:pPr marL="0" indent="0">
              <a:buNone/>
            </a:pPr>
            <a:r>
              <a:rPr lang="is-IS" sz="1600" kern="0" dirty="0">
                <a:ea typeface="Courier New" charset="0"/>
                <a:cs typeface="Courier New" charset="0"/>
              </a:rPr>
              <a:t>        {{ s = b[0] + ... + b[i-1] + b[i] and i != n }}	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  i = i + 1;				</a:t>
            </a:r>
          </a:p>
          <a:p>
            <a:pPr marL="0" indent="0">
              <a:buNone/>
            </a:pPr>
            <a:r>
              <a:rPr lang="is-IS" sz="1600" kern="0" dirty="0">
                <a:ea typeface="Courier New" charset="0"/>
                <a:cs typeface="Courier New" charset="0"/>
              </a:rPr>
              <a:t>        {{ s = b[0] + ... + b[i-2] + b[i-1] and i-1 != n }}	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is-IS" sz="1600" kern="0" dirty="0">
                <a:ea typeface="Courier New" charset="0"/>
                <a:cs typeface="Courier New" charset="0"/>
              </a:rPr>
              <a:t>{{ s = b[0] + ... + b[i-1] and not (i != n) }}</a:t>
            </a:r>
          </a:p>
          <a:p>
            <a:pPr marL="0" indent="0">
              <a:buNone/>
            </a:pP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    {{ s = b[0] + ... + b[n-1] }}</a:t>
            </a:r>
          </a:p>
          <a:p>
            <a:pPr marL="0" indent="0">
              <a:buNone/>
            </a:pPr>
            <a:endParaRPr lang="en-US" kern="0" dirty="0"/>
          </a:p>
        </p:txBody>
      </p:sp>
      <p:sp>
        <p:nvSpPr>
          <p:cNvPr id="3" name="TextBox 2"/>
          <p:cNvSpPr txBox="1"/>
          <p:nvPr/>
        </p:nvSpPr>
        <p:spPr>
          <a:xfrm>
            <a:off x="5105400" y="2209800"/>
            <a:ext cx="36576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Are we done?</a:t>
            </a:r>
          </a:p>
          <a:p>
            <a:r>
              <a:rPr lang="en-US" dirty="0">
                <a:latin typeface="+mn-lt"/>
              </a:rPr>
              <a:t>No, need to also check...</a:t>
            </a:r>
          </a:p>
        </p:txBody>
      </p:sp>
      <p:sp>
        <p:nvSpPr>
          <p:cNvPr id="9" name="Right Bracket 8"/>
          <p:cNvSpPr/>
          <p:nvPr/>
        </p:nvSpPr>
        <p:spPr>
          <a:xfrm>
            <a:off x="4933950" y="5410200"/>
            <a:ext cx="45719" cy="304800"/>
          </a:xfrm>
          <a:prstGeom prst="rightBracket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0" y="5833646"/>
            <a:ext cx="33442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Yes. Weaken by dropping “i-1 != n”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029200" y="5621923"/>
            <a:ext cx="304800" cy="38100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A383FCAD-1038-784E-8B3C-5131C2DDAEDD}"/>
              </a:ext>
            </a:extLst>
          </p:cNvPr>
          <p:cNvSpPr txBox="1"/>
          <p:nvPr/>
        </p:nvSpPr>
        <p:spPr>
          <a:xfrm>
            <a:off x="3886200" y="3755172"/>
            <a:ext cx="34099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Does loop body preserve invariant?</a:t>
            </a:r>
          </a:p>
        </p:txBody>
      </p:sp>
    </p:spTree>
    <p:extLst>
      <p:ext uri="{BB962C8B-B14F-4D97-AF65-F5344CB8AC3E}">
        <p14:creationId xmlns:p14="http://schemas.microsoft.com/office/powerpoint/2010/main" val="351290676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Warning: not just filling in blanks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524000"/>
            <a:ext cx="8153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/>
              <a:t>The following code to compute </a:t>
            </a:r>
            <a:r>
              <a:rPr lang="en-US" kern="0" dirty="0">
                <a:latin typeface="Courier New" charset="0"/>
                <a:ea typeface="Courier New" charset="0"/>
                <a:cs typeface="Courier New" charset="0"/>
              </a:rPr>
              <a:t>b[0] + </a:t>
            </a: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… + b[n-1]</a:t>
            </a:r>
            <a:r>
              <a:rPr lang="is-IS" kern="0" dirty="0"/>
              <a:t>:</a:t>
            </a:r>
          </a:p>
          <a:p>
            <a:pPr marL="0" indent="0">
              <a:buNone/>
            </a:pPr>
            <a:endParaRPr lang="is-IS" sz="1600" kern="0" dirty="0"/>
          </a:p>
          <a:p>
            <a:pPr marL="0" indent="0">
              <a:buNone/>
            </a:pPr>
            <a:r>
              <a:rPr lang="is-IS" sz="1600" kern="0" dirty="0"/>
              <a:t>    {{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s = 0;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{{ s = 0 }}</a:t>
            </a:r>
            <a:endParaRPr lang="is-IS" sz="1600" kern="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i = 0;</a:t>
            </a:r>
          </a:p>
          <a:p>
            <a:pPr marL="0" indent="0">
              <a:buNone/>
            </a:pP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    {{ </a:t>
            </a:r>
            <a:r>
              <a:rPr lang="is-IS" sz="1600" kern="0" dirty="0">
                <a:ea typeface="Courier New" charset="0"/>
                <a:cs typeface="Courier New" charset="0"/>
              </a:rPr>
              <a:t>s = 0 and i = 0 </a:t>
            </a: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}}</a:t>
            </a:r>
          </a:p>
          <a:p>
            <a:pPr marL="0" indent="0">
              <a:buNone/>
            </a:pP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    {{ Inv: s = b[0] + ... + b[i-1]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while (i != n) {</a:t>
            </a:r>
          </a:p>
          <a:p>
            <a:pPr marL="0" indent="0">
              <a:buNone/>
            </a:pPr>
            <a:r>
              <a:rPr lang="is-IS" sz="1600" kern="0" dirty="0">
                <a:ea typeface="Courier New" charset="0"/>
                <a:cs typeface="Courier New" charset="0"/>
              </a:rPr>
              <a:t>        {{ s = b[0] + ... + b[i-1] and i != n }}			{{ s + b[i] = b[0] + ... + b[i]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  s = s + b[i];				s = s + b[i];</a:t>
            </a:r>
          </a:p>
          <a:p>
            <a:pPr marL="0" indent="0">
              <a:buNone/>
            </a:pPr>
            <a:r>
              <a:rPr lang="is-IS" sz="1600" kern="0" dirty="0">
                <a:ea typeface="Courier New" charset="0"/>
                <a:cs typeface="Courier New" charset="0"/>
              </a:rPr>
              <a:t>        {{ s = b[0] + ... + b[i-1] + b[i] and i != n }}		{{ s = b[0] + ... + b[i]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  i = i + 1;					i = i + 1</a:t>
            </a:r>
          </a:p>
          <a:p>
            <a:pPr marL="0" indent="0">
              <a:buNone/>
            </a:pPr>
            <a:r>
              <a:rPr lang="is-IS" sz="1600" kern="0" dirty="0">
                <a:ea typeface="Courier New" charset="0"/>
                <a:cs typeface="Courier New" charset="0"/>
              </a:rPr>
              <a:t>        {{ s = b[0] + ... + b[i-2] + b[i-1] and i-1 != n }}		{{ s = b[0] + ... + b[i-1]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is-IS" sz="1600" kern="0" dirty="0">
                <a:ea typeface="Courier New" charset="0"/>
                <a:cs typeface="Courier New" charset="0"/>
              </a:rPr>
              <a:t>{{ s = b[0] + ... + b[i-1] and not (i != n) }}</a:t>
            </a:r>
          </a:p>
          <a:p>
            <a:pPr marL="0" indent="0">
              <a:buNone/>
            </a:pP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    {{ s = b[0] + ... + b[n-1] }}</a:t>
            </a:r>
          </a:p>
          <a:p>
            <a:pPr marL="0" indent="0">
              <a:buNone/>
            </a:pPr>
            <a:endParaRPr lang="en-US" kern="0" dirty="0"/>
          </a:p>
        </p:txBody>
      </p:sp>
      <p:sp>
        <p:nvSpPr>
          <p:cNvPr id="3" name="TextBox 2"/>
          <p:cNvSpPr txBox="1"/>
          <p:nvPr/>
        </p:nvSpPr>
        <p:spPr>
          <a:xfrm>
            <a:off x="5105400" y="2209800"/>
            <a:ext cx="36576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Are we done?</a:t>
            </a:r>
          </a:p>
          <a:p>
            <a:r>
              <a:rPr lang="en-US" dirty="0">
                <a:latin typeface="+mn-lt"/>
              </a:rPr>
              <a:t>No, need to also check...</a:t>
            </a:r>
          </a:p>
        </p:txBody>
      </p:sp>
      <p:sp>
        <p:nvSpPr>
          <p:cNvPr id="9" name="Right Bracket 8"/>
          <p:cNvSpPr/>
          <p:nvPr/>
        </p:nvSpPr>
        <p:spPr>
          <a:xfrm>
            <a:off x="4953000" y="5410200"/>
            <a:ext cx="45719" cy="304800"/>
          </a:xfrm>
          <a:prstGeom prst="rightBracket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ket 10"/>
          <p:cNvSpPr/>
          <p:nvPr/>
        </p:nvSpPr>
        <p:spPr>
          <a:xfrm>
            <a:off x="8534401" y="4267200"/>
            <a:ext cx="76199" cy="304800"/>
          </a:xfrm>
          <a:prstGeom prst="rightBracket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838200" y="4343400"/>
            <a:ext cx="0" cy="121920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867400" y="4419600"/>
            <a:ext cx="0" cy="121920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93847E3-3503-1249-BBFC-AF3972BD3D9C}"/>
              </a:ext>
            </a:extLst>
          </p:cNvPr>
          <p:cNvSpPr txBox="1"/>
          <p:nvPr/>
        </p:nvSpPr>
        <p:spPr>
          <a:xfrm>
            <a:off x="3886200" y="3755172"/>
            <a:ext cx="34099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Does loop body preserve invariant?</a:t>
            </a:r>
          </a:p>
        </p:txBody>
      </p:sp>
    </p:spTree>
    <p:extLst>
      <p:ext uri="{BB962C8B-B14F-4D97-AF65-F5344CB8AC3E}">
        <p14:creationId xmlns:p14="http://schemas.microsoft.com/office/powerpoint/2010/main" val="109770681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Warning: not just filling in blanks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524000"/>
            <a:ext cx="8153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/>
              <a:t>The following code to compute </a:t>
            </a:r>
            <a:r>
              <a:rPr lang="en-US" kern="0" dirty="0">
                <a:latin typeface="Courier New" charset="0"/>
                <a:ea typeface="Courier New" charset="0"/>
                <a:cs typeface="Courier New" charset="0"/>
              </a:rPr>
              <a:t>b[0] + </a:t>
            </a:r>
            <a:r>
              <a:rPr lang="is-IS" kern="0" dirty="0">
                <a:latin typeface="Courier New" charset="0"/>
                <a:ea typeface="Courier New" charset="0"/>
                <a:cs typeface="Courier New" charset="0"/>
              </a:rPr>
              <a:t>… + b[n-1]</a:t>
            </a:r>
            <a:r>
              <a:rPr lang="is-IS" kern="0" dirty="0"/>
              <a:t>:</a:t>
            </a:r>
          </a:p>
          <a:p>
            <a:pPr marL="0" indent="0">
              <a:buNone/>
            </a:pPr>
            <a:endParaRPr lang="is-IS" sz="1600" kern="0" dirty="0"/>
          </a:p>
          <a:p>
            <a:pPr marL="0" indent="0">
              <a:buNone/>
            </a:pPr>
            <a:r>
              <a:rPr lang="is-IS" sz="1600" kern="0" dirty="0"/>
              <a:t>    {{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s = 0;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{{ s = 0 }}</a:t>
            </a:r>
            <a:endParaRPr lang="is-IS" sz="1600" kern="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i = 0;</a:t>
            </a:r>
          </a:p>
          <a:p>
            <a:pPr marL="0" indent="0">
              <a:buNone/>
            </a:pP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    {{ </a:t>
            </a:r>
            <a:r>
              <a:rPr lang="is-IS" sz="1600" kern="0" dirty="0">
                <a:ea typeface="Courier New" charset="0"/>
                <a:cs typeface="Courier New" charset="0"/>
              </a:rPr>
              <a:t>s = 0 and i = 0 </a:t>
            </a: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}}</a:t>
            </a:r>
          </a:p>
          <a:p>
            <a:pPr marL="0" indent="0">
              <a:buNone/>
            </a:pP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    {{ Inv: s = b[0] + ... + b[i-1]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while (i != n) {</a:t>
            </a:r>
          </a:p>
          <a:p>
            <a:pPr marL="0" indent="0">
              <a:buNone/>
            </a:pPr>
            <a:r>
              <a:rPr lang="is-IS" sz="1600" kern="0" dirty="0">
                <a:ea typeface="Courier New" charset="0"/>
                <a:cs typeface="Courier New" charset="0"/>
              </a:rPr>
              <a:t>        {{ s = b[0] + ... + b[i-1] and i != n }}			{{ s + b[i] = b[0] + ... + b[i]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  s = s + b[i];				s = s + b[i];</a:t>
            </a:r>
          </a:p>
          <a:p>
            <a:pPr marL="0" indent="0">
              <a:buNone/>
            </a:pPr>
            <a:r>
              <a:rPr lang="is-IS" sz="1600" kern="0" dirty="0">
                <a:ea typeface="Courier New" charset="0"/>
                <a:cs typeface="Courier New" charset="0"/>
              </a:rPr>
              <a:t>        {{ s = b[0] + ... + b[i-1] + b[i] and i != n }}		{{ s = b[0] + ... + b[i]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  i = i + 1;					i = i + 1</a:t>
            </a:r>
          </a:p>
          <a:p>
            <a:pPr marL="0" indent="0">
              <a:buNone/>
            </a:pPr>
            <a:r>
              <a:rPr lang="is-IS" sz="1600" kern="0" dirty="0">
                <a:ea typeface="Courier New" charset="0"/>
                <a:cs typeface="Courier New" charset="0"/>
              </a:rPr>
              <a:t>        {{ s = b[0] + ... + b[i-2] + b[i-1] and i-1 != n }}		{{ s = b[0] + ... + b[i-1] }}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r>
              <a:rPr lang="is-IS" sz="1600" kern="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is-IS" sz="1600" kern="0" dirty="0">
                <a:ea typeface="Courier New" charset="0"/>
                <a:cs typeface="Courier New" charset="0"/>
              </a:rPr>
              <a:t>{{ s = b[0] + ... + b[i-1] and not (i != n) }}</a:t>
            </a:r>
          </a:p>
          <a:p>
            <a:pPr marL="0" indent="0">
              <a:buNone/>
            </a:pPr>
            <a:r>
              <a:rPr lang="is-IS" sz="1600" kern="0" dirty="0">
                <a:latin typeface="+mn-lt"/>
                <a:ea typeface="Courier New" charset="0"/>
                <a:cs typeface="Courier New" charset="0"/>
              </a:rPr>
              <a:t>    {{ s = b[0] + ... + b[n-1] }}</a:t>
            </a:r>
          </a:p>
          <a:p>
            <a:pPr marL="0" indent="0">
              <a:buNone/>
            </a:pPr>
            <a:endParaRPr lang="en-US" kern="0" dirty="0"/>
          </a:p>
        </p:txBody>
      </p:sp>
      <p:sp>
        <p:nvSpPr>
          <p:cNvPr id="3" name="TextBox 2"/>
          <p:cNvSpPr txBox="1"/>
          <p:nvPr/>
        </p:nvSpPr>
        <p:spPr>
          <a:xfrm>
            <a:off x="5105400" y="2209800"/>
            <a:ext cx="36576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Are we done?</a:t>
            </a:r>
          </a:p>
          <a:p>
            <a:r>
              <a:rPr lang="en-US" dirty="0">
                <a:latin typeface="+mn-lt"/>
              </a:rPr>
              <a:t>No, need to also check...</a:t>
            </a:r>
          </a:p>
        </p:txBody>
      </p:sp>
      <p:sp>
        <p:nvSpPr>
          <p:cNvPr id="9" name="Right Bracket 8"/>
          <p:cNvSpPr/>
          <p:nvPr/>
        </p:nvSpPr>
        <p:spPr>
          <a:xfrm>
            <a:off x="4953000" y="5410200"/>
            <a:ext cx="45719" cy="304800"/>
          </a:xfrm>
          <a:prstGeom prst="rightBracket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ket 10"/>
          <p:cNvSpPr/>
          <p:nvPr/>
        </p:nvSpPr>
        <p:spPr>
          <a:xfrm>
            <a:off x="8534401" y="4267200"/>
            <a:ext cx="76199" cy="304800"/>
          </a:xfrm>
          <a:prstGeom prst="rightBracket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886200" y="3755172"/>
            <a:ext cx="34099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Does loop body preserve invariant?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0" y="5833646"/>
            <a:ext cx="32950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Yes. If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Inv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holds, then so does this</a:t>
            </a:r>
          </a:p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(just add b[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i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] to both sides of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Inv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)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8382000" y="4638461"/>
            <a:ext cx="0" cy="1195185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8649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Validity with </a:t>
            </a:r>
            <a:r>
              <a:rPr lang="en-US" dirty="0" err="1"/>
              <a:t>Fwd</a:t>
            </a:r>
            <a:r>
              <a:rPr lang="en-US" dirty="0"/>
              <a:t> &amp; Back 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Reasoning in either direction gives valid assertions</a:t>
            </a:r>
          </a:p>
          <a:p>
            <a:pPr marL="57150" indent="0">
              <a:buNone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Just need to check adjacent assertions:</a:t>
            </a:r>
          </a:p>
          <a:p>
            <a:pPr marL="457200"/>
            <a:r>
              <a:rPr lang="en-US" dirty="0">
                <a:latin typeface="+mn-lt"/>
                <a:cs typeface="Courier New" panose="02070309020205020404" pitchFamily="49" charset="0"/>
              </a:rPr>
              <a:t>top assertion must imply bottom one</a:t>
            </a:r>
          </a:p>
          <a:p>
            <a:pPr marL="57150" indent="0">
              <a:buNone/>
            </a:pPr>
            <a:endParaRPr lang="en-US" dirty="0">
              <a:latin typeface="+mn-lt"/>
              <a:cs typeface="Courier New" panose="02070309020205020404" pitchFamily="49" charset="0"/>
            </a:endParaRPr>
          </a:p>
          <a:p>
            <a:pPr marL="57150" indent="0">
              <a:buNone/>
            </a:pPr>
            <a:endParaRPr lang="en-US" dirty="0">
              <a:latin typeface="+mn-lt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>
                <a:cs typeface="Courier New" panose="02070309020205020404" pitchFamily="49" charset="0"/>
              </a:rPr>
              <a:t>{{ P }}		{{ P }} </a:t>
            </a:r>
          </a:p>
          <a:p>
            <a:pPr marL="5715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S1		</a:t>
            </a:r>
            <a:r>
              <a:rPr lang="en-US" dirty="0">
                <a:cs typeface="Courier New" panose="02070309020205020404" pitchFamily="49" charset="0"/>
              </a:rPr>
              <a:t>{{ Q1 }}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S2		 S1</a:t>
            </a:r>
            <a:endParaRPr lang="en-US" dirty="0">
              <a:cs typeface="Courier New" panose="02070309020205020404" pitchFamily="49" charset="0"/>
            </a:endParaRP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>
                <a:cs typeface="Courier New" panose="02070309020205020404" pitchFamily="49" charset="0"/>
              </a:rPr>
              <a:t>{{ P1 }}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 S2</a:t>
            </a:r>
            <a:endParaRPr lang="en-US" dirty="0">
              <a:cs typeface="Courier New" panose="02070309020205020404" pitchFamily="49" charset="0"/>
            </a:endParaRPr>
          </a:p>
          <a:p>
            <a:pPr marL="0" indent="0">
              <a:spcBef>
                <a:spcPts val="10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>
                <a:cs typeface="Courier New" panose="02070309020205020404" pitchFamily="49" charset="0"/>
              </a:rPr>
              <a:t>{{ Q }}		 {{ Q }}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1000"/>
              </a:spcBef>
              <a:buNone/>
            </a:pPr>
            <a:endParaRPr lang="en-US" dirty="0">
              <a:cs typeface="Courier New" panose="02070309020205020404" pitchFamily="49" charset="0"/>
            </a:endParaRPr>
          </a:p>
          <a:p>
            <a:pPr marL="0" indent="0">
              <a:spcBef>
                <a:spcPts val="1000"/>
              </a:spcBef>
              <a:buNone/>
            </a:pP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1EA3D01-9070-DF4B-A188-A103E4C04683}"/>
              </a:ext>
            </a:extLst>
          </p:cNvPr>
          <p:cNvGrpSpPr/>
          <p:nvPr/>
        </p:nvGrpSpPr>
        <p:grpSpPr>
          <a:xfrm>
            <a:off x="5165792" y="3435204"/>
            <a:ext cx="2958129" cy="2660796"/>
            <a:chOff x="5060514" y="3429000"/>
            <a:chExt cx="2958129" cy="2660796"/>
          </a:xfrm>
        </p:grpSpPr>
        <p:sp>
          <p:nvSpPr>
            <p:cNvPr id="18" name="Content Placeholder 2">
              <a:extLst>
                <a:ext uri="{FF2B5EF4-FFF2-40B4-BE49-F238E27FC236}">
                  <a16:creationId xmlns:a16="http://schemas.microsoft.com/office/drawing/2014/main" id="{92BBD9C2-7BC2-4842-AF0B-4EE24E7A0E49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060514" y="3429000"/>
              <a:ext cx="2958129" cy="26607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57150" indent="0">
                <a:buFontTx/>
                <a:buNone/>
              </a:pPr>
              <a:r>
                <a:rPr lang="en-US" kern="0" dirty="0">
                  <a:cs typeface="Courier New" panose="02070309020205020404" pitchFamily="49" charset="0"/>
                </a:rPr>
                <a:t>	{{ P }}</a:t>
              </a:r>
            </a:p>
            <a:p>
              <a:pPr marL="57150" indent="0">
                <a:buFontTx/>
                <a:buNone/>
              </a:pPr>
              <a:r>
                <a:rPr lang="en-US" kern="0" dirty="0">
                  <a:cs typeface="Courier New" panose="02070309020205020404" pitchFamily="49" charset="0"/>
                </a:rPr>
                <a:t>	  </a:t>
              </a:r>
              <a:r>
                <a:rPr lang="en-US" b="1" kern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S1</a:t>
              </a:r>
            </a:p>
            <a:p>
              <a:pPr marL="0" indent="0">
                <a:spcBef>
                  <a:spcPts val="1000"/>
                </a:spcBef>
                <a:buFontTx/>
                <a:buNone/>
              </a:pPr>
              <a:r>
                <a:rPr lang="en-US" kern="0" dirty="0">
                  <a:cs typeface="Courier New" panose="02070309020205020404" pitchFamily="49" charset="0"/>
                </a:rPr>
                <a:t>	{{ P1 }}</a:t>
              </a:r>
            </a:p>
            <a:p>
              <a:pPr marL="0" indent="0">
                <a:spcBef>
                  <a:spcPts val="1000"/>
                </a:spcBef>
                <a:buFontTx/>
                <a:buNone/>
              </a:pPr>
              <a:r>
                <a:rPr lang="en-US" kern="0" dirty="0">
                  <a:cs typeface="Courier New" panose="02070309020205020404" pitchFamily="49" charset="0"/>
                </a:rPr>
                <a:t>	{{ Q1 }}</a:t>
              </a:r>
            </a:p>
            <a:p>
              <a:pPr marL="0" indent="0">
                <a:spcBef>
                  <a:spcPts val="1000"/>
                </a:spcBef>
                <a:buFontTx/>
                <a:buNone/>
              </a:pPr>
              <a:r>
                <a:rPr lang="en-US" kern="0" dirty="0">
                  <a:cs typeface="Courier New" panose="02070309020205020404" pitchFamily="49" charset="0"/>
                </a:rPr>
                <a:t>	  </a:t>
              </a:r>
              <a:r>
                <a:rPr lang="en-US" b="1" kern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S2</a:t>
              </a:r>
            </a:p>
            <a:p>
              <a:pPr marL="0" indent="0">
                <a:spcBef>
                  <a:spcPts val="1000"/>
                </a:spcBef>
                <a:buFontTx/>
                <a:buNone/>
              </a:pPr>
              <a:r>
                <a:rPr lang="en-US" kern="0" dirty="0">
                  <a:cs typeface="Courier New" panose="02070309020205020404" pitchFamily="49" charset="0"/>
                </a:rPr>
                <a:t>	{{ Q }}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042BBD6A-47D6-0D4D-A0F4-2EEA8628029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48120" y="4854066"/>
              <a:ext cx="0" cy="9144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42242C71-B251-AE48-B61A-1CF0D5E81D4C}"/>
                </a:ext>
              </a:extLst>
            </p:cNvPr>
            <p:cNvCxnSpPr>
              <a:cxnSpLocks/>
            </p:cNvCxnSpPr>
            <p:nvPr/>
          </p:nvCxnSpPr>
          <p:spPr>
            <a:xfrm>
              <a:off x="5867400" y="3581396"/>
              <a:ext cx="0" cy="7620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ight Brace 11">
              <a:extLst>
                <a:ext uri="{FF2B5EF4-FFF2-40B4-BE49-F238E27FC236}">
                  <a16:creationId xmlns:a16="http://schemas.microsoft.com/office/drawing/2014/main" id="{6C54E79B-CE9E-CD40-8AA0-AFE41E99BA75}"/>
                </a:ext>
              </a:extLst>
            </p:cNvPr>
            <p:cNvSpPr/>
            <p:nvPr/>
          </p:nvSpPr>
          <p:spPr>
            <a:xfrm>
              <a:off x="6993933" y="4343396"/>
              <a:ext cx="152301" cy="685796"/>
            </a:xfrm>
            <a:prstGeom prst="rightBrace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A5206A3-02A9-204A-AF9D-B61BB9664E75}"/>
              </a:ext>
            </a:extLst>
          </p:cNvPr>
          <p:cNvCxnSpPr>
            <a:cxnSpLocks/>
          </p:cNvCxnSpPr>
          <p:nvPr/>
        </p:nvCxnSpPr>
        <p:spPr>
          <a:xfrm>
            <a:off x="1025886" y="3581396"/>
            <a:ext cx="0" cy="12954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Brace 14">
            <a:extLst>
              <a:ext uri="{FF2B5EF4-FFF2-40B4-BE49-F238E27FC236}">
                <a16:creationId xmlns:a16="http://schemas.microsoft.com/office/drawing/2014/main" id="{D56D2FB1-9BB1-7244-8439-1566F64F8941}"/>
              </a:ext>
            </a:extLst>
          </p:cNvPr>
          <p:cNvSpPr/>
          <p:nvPr/>
        </p:nvSpPr>
        <p:spPr>
          <a:xfrm>
            <a:off x="2155215" y="4724396"/>
            <a:ext cx="152301" cy="685796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D013B37-172F-044E-8B69-B29CD8F14D9F}"/>
              </a:ext>
            </a:extLst>
          </p:cNvPr>
          <p:cNvCxnSpPr>
            <a:cxnSpLocks/>
          </p:cNvCxnSpPr>
          <p:nvPr/>
        </p:nvCxnSpPr>
        <p:spPr>
          <a:xfrm flipV="1">
            <a:off x="3388086" y="4029185"/>
            <a:ext cx="0" cy="131421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ight Brace 16">
            <a:extLst>
              <a:ext uri="{FF2B5EF4-FFF2-40B4-BE49-F238E27FC236}">
                <a16:creationId xmlns:a16="http://schemas.microsoft.com/office/drawing/2014/main" id="{B054A059-CCFE-914A-BE96-CB525756C609}"/>
              </a:ext>
            </a:extLst>
          </p:cNvPr>
          <p:cNvSpPr/>
          <p:nvPr/>
        </p:nvSpPr>
        <p:spPr>
          <a:xfrm>
            <a:off x="4468657" y="3505200"/>
            <a:ext cx="152301" cy="685796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302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 So Far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“Turn the crank” reasoning for assignment and if statements</a:t>
            </a:r>
          </a:p>
          <a:p>
            <a:pPr lvl="1"/>
            <a:endParaRPr lang="en-US" dirty="0"/>
          </a:p>
          <a:p>
            <a:r>
              <a:rPr lang="en-US" dirty="0"/>
              <a:t>All code (essentially) can be written just using:</a:t>
            </a:r>
          </a:p>
          <a:p>
            <a:pPr lvl="1"/>
            <a:r>
              <a:rPr lang="en-US" dirty="0"/>
              <a:t>assignments</a:t>
            </a:r>
          </a:p>
          <a:p>
            <a:pPr lvl="1"/>
            <a:r>
              <a:rPr lang="en-US" dirty="0"/>
              <a:t>if statements</a:t>
            </a:r>
          </a:p>
          <a:p>
            <a:pPr lvl="1"/>
            <a:r>
              <a:rPr lang="en-US" dirty="0"/>
              <a:t>while loops</a:t>
            </a:r>
          </a:p>
          <a:p>
            <a:pPr lvl="1"/>
            <a:endParaRPr lang="en-US" dirty="0"/>
          </a:p>
          <a:p>
            <a:r>
              <a:rPr lang="en-US" dirty="0"/>
              <a:t>Only part we are missing is </a:t>
            </a:r>
            <a:r>
              <a:rPr lang="en-US" b="1" dirty="0"/>
              <a:t>loops</a:t>
            </a:r>
          </a:p>
          <a:p>
            <a:pPr lvl="1"/>
            <a:endParaRPr lang="en-US" dirty="0"/>
          </a:p>
          <a:p>
            <a:r>
              <a:rPr lang="en-US" dirty="0"/>
              <a:t>(We will also cover function calls later.)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22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 About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Loop reasoning is not as easy as with “=“ and “if”</a:t>
            </a:r>
          </a:p>
          <a:p>
            <a:pPr lvl="1"/>
            <a:r>
              <a:rPr lang="en-US" dirty="0"/>
              <a:t>recall Rice’s Theorem (from 311): checking any non-trivial semantic property about programs is </a:t>
            </a:r>
            <a:r>
              <a:rPr lang="en-US" b="1" dirty="0"/>
              <a:t>undecidable</a:t>
            </a:r>
          </a:p>
          <a:p>
            <a:pPr lvl="1"/>
            <a:endParaRPr lang="en-US" dirty="0"/>
          </a:p>
          <a:p>
            <a:r>
              <a:rPr lang="en-US" dirty="0"/>
              <a:t>We need help (more information) before the reasoning again becomes a mechanical process</a:t>
            </a:r>
          </a:p>
          <a:p>
            <a:pPr lvl="1"/>
            <a:endParaRPr lang="en-US" dirty="0"/>
          </a:p>
          <a:p>
            <a:r>
              <a:rPr lang="en-US" dirty="0"/>
              <a:t>That help comes in the form of a “loop invariant”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0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Invariant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b="1" dirty="0"/>
              <a:t>loop invariant</a:t>
            </a:r>
            <a:r>
              <a:rPr lang="en-US" dirty="0"/>
              <a:t> is an assertion that holds at the top of the loop: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{{ </a:t>
            </a:r>
            <a:r>
              <a:rPr lang="en-US" dirty="0" err="1"/>
              <a:t>Inv</a:t>
            </a:r>
            <a:r>
              <a:rPr lang="en-US" dirty="0"/>
              <a:t>: I }}</a:t>
            </a:r>
          </a:p>
          <a:p>
            <a:pPr marL="0" indent="0"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while (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cond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S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dirty="0"/>
              <a:t>It holds when we </a:t>
            </a:r>
            <a:r>
              <a:rPr lang="en-US" b="1" dirty="0"/>
              <a:t>first get to</a:t>
            </a:r>
            <a:r>
              <a:rPr lang="en-US" dirty="0"/>
              <a:t> the loop.</a:t>
            </a:r>
          </a:p>
          <a:p>
            <a:r>
              <a:rPr lang="en-US" dirty="0"/>
              <a:t>It holds each time we execute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S</a:t>
            </a:r>
            <a:r>
              <a:rPr lang="en-US" dirty="0"/>
              <a:t> and </a:t>
            </a:r>
            <a:r>
              <a:rPr lang="en-US" b="1" dirty="0"/>
              <a:t>come back to</a:t>
            </a:r>
            <a:r>
              <a:rPr lang="en-US" dirty="0"/>
              <a:t> the top.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Notation: I’ll use “</a:t>
            </a:r>
            <a:r>
              <a:rPr lang="en-US" b="1" dirty="0" err="1"/>
              <a:t>Inv</a:t>
            </a:r>
            <a:r>
              <a:rPr lang="en-US" dirty="0"/>
              <a:t>:” to indicate a loop invariant.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</a:t>
            </a:r>
            <a:r>
              <a:rPr lang="nl-NL" dirty="0"/>
              <a:t>2022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4727561"/>
            <a:ext cx="1828800" cy="1828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346872" y="6522494"/>
            <a:ext cx="1460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+mn-lt"/>
              </a:rPr>
              <a:t>Lupin</a:t>
            </a:r>
            <a:r>
              <a:rPr lang="en-US" sz="1600" dirty="0">
                <a:latin typeface="+mn-lt"/>
              </a:rPr>
              <a:t> variants</a:t>
            </a:r>
          </a:p>
        </p:txBody>
      </p:sp>
    </p:spTree>
    <p:extLst>
      <p:ext uri="{BB962C8B-B14F-4D97-AF65-F5344CB8AC3E}">
        <p14:creationId xmlns:p14="http://schemas.microsoft.com/office/powerpoint/2010/main" val="1084299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9133</TotalTime>
  <Words>7715</Words>
  <Application>Microsoft Macintosh PowerPoint</Application>
  <PresentationFormat>On-screen Show (4:3)</PresentationFormat>
  <Paragraphs>998</Paragraphs>
  <Slides>52</Slides>
  <Notes>5</Notes>
  <HiddenSlides>9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7" baseType="lpstr">
      <vt:lpstr>.AppleSystemUIFont</vt:lpstr>
      <vt:lpstr>Arial</vt:lpstr>
      <vt:lpstr>Courier New</vt:lpstr>
      <vt:lpstr>Times New Roman</vt:lpstr>
      <vt:lpstr>simple</vt:lpstr>
      <vt:lpstr>CSE 331 Software Design &amp; Implementation</vt:lpstr>
      <vt:lpstr>Floyd Logic</vt:lpstr>
      <vt:lpstr>Reasoning Forward &amp; Backward</vt:lpstr>
      <vt:lpstr>Reasoning: Assignments</vt:lpstr>
      <vt:lpstr>Reasoning: If Statements</vt:lpstr>
      <vt:lpstr>Validity with Fwd &amp; Back Reasoning</vt:lpstr>
      <vt:lpstr>Reasoning So Far</vt:lpstr>
      <vt:lpstr>Reasoning About Loops</vt:lpstr>
      <vt:lpstr>Loop Invariant</vt:lpstr>
      <vt:lpstr>Checking Correctness of a Loop</vt:lpstr>
      <vt:lpstr>Checking Correctness of a Loop</vt:lpstr>
      <vt:lpstr>Checking Correctness of a Loop</vt:lpstr>
      <vt:lpstr>Checking Correctness of a Loop</vt:lpstr>
      <vt:lpstr>Checking Correctness of a Loop</vt:lpstr>
      <vt:lpstr>More on Loop Invariants</vt:lpstr>
      <vt:lpstr>Example: sum of array</vt:lpstr>
      <vt:lpstr>Example: sum of array</vt:lpstr>
      <vt:lpstr>Example: sum of array</vt:lpstr>
      <vt:lpstr>Example: sum of array</vt:lpstr>
      <vt:lpstr>Example: sum of array</vt:lpstr>
      <vt:lpstr>Example: sum of array</vt:lpstr>
      <vt:lpstr>Example: sum of array</vt:lpstr>
      <vt:lpstr>Example: sum of array</vt:lpstr>
      <vt:lpstr>Example: sum of array</vt:lpstr>
      <vt:lpstr>Example: sum of array</vt:lpstr>
      <vt:lpstr>Example: sum of array</vt:lpstr>
      <vt:lpstr>Example: sum of array</vt:lpstr>
      <vt:lpstr>Example: sum of array</vt:lpstr>
      <vt:lpstr>Example: sum of array</vt:lpstr>
      <vt:lpstr>Termination</vt:lpstr>
      <vt:lpstr>Example HW problem</vt:lpstr>
      <vt:lpstr>Example HW problem</vt:lpstr>
      <vt:lpstr>Warning: not just filling in blanks</vt:lpstr>
      <vt:lpstr>Warning: not just filling in blanks</vt:lpstr>
      <vt:lpstr>Warning: not just filling in blanks</vt:lpstr>
      <vt:lpstr>Warning: not just filling in blanks</vt:lpstr>
      <vt:lpstr>Example: sum of array (attempt 2)</vt:lpstr>
      <vt:lpstr>Example: sum of array (attempt 2)</vt:lpstr>
      <vt:lpstr>Example: sum of array (attempt 2)</vt:lpstr>
      <vt:lpstr>Example: sum of array (attempt 2)</vt:lpstr>
      <vt:lpstr>Example: sum of array (attempt 2)</vt:lpstr>
      <vt:lpstr>Example: sum of array (attempt 3)</vt:lpstr>
      <vt:lpstr>Example: sum of array (attempt 3)</vt:lpstr>
      <vt:lpstr>Example HW problem</vt:lpstr>
      <vt:lpstr>Example HW problem</vt:lpstr>
      <vt:lpstr>Warning: not just filling in blanks</vt:lpstr>
      <vt:lpstr>Warning: not just filling in blanks</vt:lpstr>
      <vt:lpstr>Warning: not just filling in blanks</vt:lpstr>
      <vt:lpstr>Warning: not just filling in blanks</vt:lpstr>
      <vt:lpstr>Warning: not just filling in blanks</vt:lpstr>
      <vt:lpstr>Warning: not just filling in blanks</vt:lpstr>
      <vt:lpstr>Warning: not just filling in blanks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Kevin Zatloukal</cp:lastModifiedBy>
  <cp:revision>389</cp:revision>
  <cp:lastPrinted>2020-04-03T17:09:13Z</cp:lastPrinted>
  <dcterms:created xsi:type="dcterms:W3CDTF">2012-01-13T04:41:44Z</dcterms:created>
  <dcterms:modified xsi:type="dcterms:W3CDTF">2022-04-01T03:20:19Z</dcterms:modified>
</cp:coreProperties>
</file>