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85" r:id="rId2"/>
    <p:sldId id="477" r:id="rId3"/>
    <p:sldId id="478" r:id="rId4"/>
    <p:sldId id="317" r:id="rId5"/>
    <p:sldId id="412" r:id="rId6"/>
    <p:sldId id="414" r:id="rId7"/>
    <p:sldId id="413" r:id="rId8"/>
    <p:sldId id="415" r:id="rId9"/>
    <p:sldId id="360" r:id="rId10"/>
    <p:sldId id="361" r:id="rId11"/>
    <p:sldId id="366" r:id="rId12"/>
    <p:sldId id="327" r:id="rId13"/>
    <p:sldId id="339" r:id="rId14"/>
    <p:sldId id="340" r:id="rId15"/>
    <p:sldId id="341" r:id="rId16"/>
    <p:sldId id="417" r:id="rId17"/>
    <p:sldId id="479" r:id="rId18"/>
    <p:sldId id="395" r:id="rId19"/>
    <p:sldId id="319" r:id="rId20"/>
    <p:sldId id="398" r:id="rId21"/>
    <p:sldId id="399" r:id="rId22"/>
    <p:sldId id="397" r:id="rId23"/>
    <p:sldId id="472" r:id="rId24"/>
    <p:sldId id="402" r:id="rId25"/>
    <p:sldId id="404" r:id="rId26"/>
    <p:sldId id="406" r:id="rId27"/>
    <p:sldId id="407" r:id="rId28"/>
    <p:sldId id="405" r:id="rId29"/>
    <p:sldId id="403" r:id="rId30"/>
    <p:sldId id="400" r:id="rId31"/>
    <p:sldId id="401" r:id="rId32"/>
    <p:sldId id="408" r:id="rId33"/>
    <p:sldId id="409" r:id="rId34"/>
    <p:sldId id="418" r:id="rId35"/>
    <p:sldId id="420" r:id="rId36"/>
    <p:sldId id="474" r:id="rId37"/>
    <p:sldId id="337" r:id="rId38"/>
    <p:sldId id="348" r:id="rId39"/>
    <p:sldId id="421" r:id="rId40"/>
    <p:sldId id="330" r:id="rId41"/>
    <p:sldId id="476" r:id="rId42"/>
    <p:sldId id="367" r:id="rId43"/>
    <p:sldId id="368" r:id="rId44"/>
    <p:sldId id="370" r:id="rId45"/>
    <p:sldId id="371" r:id="rId46"/>
    <p:sldId id="369" r:id="rId47"/>
    <p:sldId id="373" r:id="rId48"/>
    <p:sldId id="372" r:id="rId49"/>
    <p:sldId id="374" r:id="rId50"/>
    <p:sldId id="376" r:id="rId51"/>
    <p:sldId id="380" r:id="rId52"/>
    <p:sldId id="422" r:id="rId53"/>
    <p:sldId id="378" r:id="rId54"/>
    <p:sldId id="379" r:id="rId55"/>
    <p:sldId id="456" r:id="rId56"/>
    <p:sldId id="377" r:id="rId57"/>
    <p:sldId id="383" r:id="rId58"/>
    <p:sldId id="384" r:id="rId59"/>
    <p:sldId id="385" r:id="rId60"/>
    <p:sldId id="382" r:id="rId61"/>
    <p:sldId id="386" r:id="rId62"/>
    <p:sldId id="387" r:id="rId63"/>
    <p:sldId id="396" r:id="rId64"/>
  </p:sldIdLst>
  <p:sldSz cx="9144000" cy="6858000" type="screen4x3"/>
  <p:notesSz cx="6934200" cy="9220200"/>
  <p:custDataLst>
    <p:tags r:id="rId6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009900"/>
    <a:srgbClr val="FF0066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1" autoAdjust="0"/>
    <p:restoredTop sz="91020" autoAdjust="0"/>
  </p:normalViewPr>
  <p:slideViewPr>
    <p:cSldViewPr>
      <p:cViewPr varScale="1">
        <p:scale>
          <a:sx n="116" d="100"/>
          <a:sy n="116" d="100"/>
        </p:scale>
        <p:origin x="14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4312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Spring 2022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hyperlink" Target="By%20https:/amturing.acm.org/award_winners/floyd_3720707.cfm,%20Fair%20use,%20https:/en.wikipedia.org/w/index.php?curid=59539154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81534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Lecture 2 – Reasoning About Straight-Line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C2E09-BACE-0048-A546-DFD03421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CFFA1-3904-AD42-919B-9A22CFEA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the following Hoare triple valid or invalid?</a:t>
            </a:r>
          </a:p>
          <a:p>
            <a:pPr lvl="1"/>
            <a:r>
              <a:rPr lang="en-US" dirty="0"/>
              <a:t>assume all variables are integers and there is no overflow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!= 1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}}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z*z;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!= z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0" indent="0">
              <a:buNone/>
            </a:pPr>
            <a:endParaRPr lang="en-US" b="1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10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the following Hoare triple valid or invalid?</a:t>
            </a:r>
          </a:p>
          <a:p>
            <a:pPr lvl="1"/>
            <a:r>
              <a:rPr lang="en-US" dirty="0"/>
              <a:t>assume all variables are integers and there is no overflow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!= 1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}}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z*z;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!= z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+mn-lt"/>
                <a:cs typeface="Courier New" panose="02070309020205020404" pitchFamily="49" charset="0"/>
              </a:rPr>
              <a:t>Invalid</a:t>
            </a: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counterexample: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z = 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40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far: decided if a Hoare triple is valid by ... </a:t>
            </a:r>
            <a:r>
              <a:rPr lang="en-US" b="1" dirty="0"/>
              <a:t>hard</a:t>
            </a:r>
            <a:r>
              <a:rPr lang="en-US" dirty="0"/>
              <a:t> thinking</a:t>
            </a:r>
          </a:p>
          <a:p>
            <a:endParaRPr lang="en-US" dirty="0"/>
          </a:p>
          <a:p>
            <a:r>
              <a:rPr lang="en-US" dirty="0"/>
              <a:t>Soon: mechanical process for reasoning about</a:t>
            </a:r>
          </a:p>
          <a:p>
            <a:pPr lvl="1"/>
            <a:r>
              <a:rPr lang="en-US" dirty="0"/>
              <a:t>assignment statements</a:t>
            </a:r>
          </a:p>
          <a:p>
            <a:pPr lvl="1"/>
            <a:r>
              <a:rPr lang="en-US" dirty="0"/>
              <a:t>conditionals</a:t>
            </a:r>
          </a:p>
          <a:p>
            <a:pPr lvl="1"/>
            <a:r>
              <a:rPr lang="en-US" dirty="0"/>
              <a:t>[next lecture] loops</a:t>
            </a:r>
          </a:p>
          <a:p>
            <a:pPr lvl="1"/>
            <a:r>
              <a:rPr lang="en-US" dirty="0"/>
              <a:t>(all code can be understood in terms of those 3 elements)</a:t>
            </a:r>
          </a:p>
          <a:p>
            <a:pPr lvl="1"/>
            <a:endParaRPr lang="en-US" dirty="0"/>
          </a:p>
          <a:p>
            <a:r>
              <a:rPr lang="en-US" dirty="0"/>
              <a:t>Can use those to check correctness in a “turn the crank” manner</a:t>
            </a:r>
          </a:p>
          <a:p>
            <a:pPr lvl="1"/>
            <a:endParaRPr lang="en-US" dirty="0"/>
          </a:p>
          <a:p>
            <a:r>
              <a:rPr lang="en-US" dirty="0"/>
              <a:t>Next: a way to compare different assertions</a:t>
            </a:r>
          </a:p>
          <a:p>
            <a:pPr lvl="1"/>
            <a:r>
              <a:rPr lang="en-US" dirty="0"/>
              <a:t>useful, e.g., to compare possible preconditions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Weaker vs. Stronger Assertions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P1 implies P2  (written P1 ⇒ P2), then:</a:t>
            </a:r>
          </a:p>
          <a:p>
            <a:pPr lvl="1"/>
            <a:r>
              <a:rPr lang="en-US" dirty="0"/>
              <a:t>P1 is </a:t>
            </a:r>
            <a:r>
              <a:rPr lang="en-US" dirty="0">
                <a:solidFill>
                  <a:schemeClr val="accent2"/>
                </a:solidFill>
              </a:rPr>
              <a:t>stronger</a:t>
            </a:r>
            <a:r>
              <a:rPr lang="en-US" dirty="0"/>
              <a:t> than P2</a:t>
            </a:r>
          </a:p>
          <a:p>
            <a:pPr lvl="1"/>
            <a:r>
              <a:rPr lang="en-US" dirty="0"/>
              <a:t>P2 is </a:t>
            </a:r>
            <a:r>
              <a:rPr lang="en-US" dirty="0">
                <a:solidFill>
                  <a:schemeClr val="accent2"/>
                </a:solidFill>
              </a:rPr>
              <a:t>weaker</a:t>
            </a:r>
            <a:r>
              <a:rPr lang="en-US" dirty="0"/>
              <a:t> than P1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Whenever P1 holds, P2 also holds</a:t>
            </a:r>
          </a:p>
          <a:p>
            <a:r>
              <a:rPr lang="en-US" dirty="0"/>
              <a:t>So it is more (or at least as) “difficult” to satisfy P1 </a:t>
            </a:r>
          </a:p>
          <a:p>
            <a:pPr lvl="1"/>
            <a:r>
              <a:rPr lang="en-US" dirty="0"/>
              <a:t>the program states where P1 holds are a subset of the program states where P2 holds</a:t>
            </a:r>
          </a:p>
          <a:p>
            <a:r>
              <a:rPr lang="en-US" dirty="0"/>
              <a:t>So P1 puts more constraints on program states</a:t>
            </a:r>
          </a:p>
          <a:p>
            <a:r>
              <a:rPr lang="en-US" dirty="0"/>
              <a:t>So it is a stronger set of requirements on the program state</a:t>
            </a:r>
          </a:p>
          <a:p>
            <a:pPr lvl="1"/>
            <a:r>
              <a:rPr lang="en-US" dirty="0"/>
              <a:t>P1 gives you more information about the state than P2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28765" y="1732430"/>
            <a:ext cx="2353235" cy="1391770"/>
            <a:chOff x="5325036" y="2386854"/>
            <a:chExt cx="2353235" cy="1391770"/>
          </a:xfrm>
        </p:grpSpPr>
        <p:sp>
          <p:nvSpPr>
            <p:cNvPr id="7" name="Oval 6"/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83739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P1</a:t>
              </a: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8924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P2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/>
              <a:t>is stronger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/>
              <a:t> is neither stronger nor weaker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/>
              <a:t> is stronger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 Logic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{Q}</a:t>
            </a:r>
            <a:r>
              <a:rPr lang="en-US" dirty="0"/>
              <a:t> is valid.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/>
              <a:t> is stronger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{Q}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valid.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/>
              <a:t> is weaker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>
                <a:cs typeface="Courier New" panose="02070309020205020404" pitchFamily="49" charset="0"/>
              </a:rPr>
              <a:t>,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{Q1}</a:t>
            </a:r>
            <a:r>
              <a:rPr lang="en-US" dirty="0">
                <a:cs typeface="Courier New" panose="02070309020205020404" pitchFamily="49" charset="0"/>
              </a:rPr>
              <a:t> is valid.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Suppose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is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x &gt;= 0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>
                <a:cs typeface="Courier New" panose="02070309020205020404" pitchFamily="49" charset="0"/>
              </a:rPr>
              <a:t> is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x &gt; 0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Suppose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>
                <a:cs typeface="Courier New" panose="02070309020205020404" pitchFamily="49" charset="0"/>
              </a:rPr>
              <a:t> is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y &gt; 0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>
                <a:cs typeface="Courier New" panose="02070309020205020404" pitchFamily="49" charset="0"/>
              </a:rPr>
              <a:t> is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y &gt;= 0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Since {{ x &gt;= 0 }}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x+1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{{ y &gt; 0 }} is valid,</a:t>
            </a:r>
            <a:br>
              <a:rPr lang="en-US" dirty="0">
                <a:latin typeface="+mn-lt"/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{{ x &gt; 0 }}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x+1</a:t>
            </a:r>
            <a:r>
              <a:rPr lang="en-US" dirty="0">
                <a:cs typeface="Courier New" panose="02070309020205020404" pitchFamily="49" charset="0"/>
              </a:rPr>
              <a:t> {{ y &gt;= 0 }} is also valid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EB0FFF-8076-7043-AAE8-EA79418487D4}"/>
              </a:ext>
            </a:extLst>
          </p:cNvPr>
          <p:cNvGrpSpPr/>
          <p:nvPr/>
        </p:nvGrpSpPr>
        <p:grpSpPr>
          <a:xfrm>
            <a:off x="6096000" y="1720943"/>
            <a:ext cx="2214534" cy="1457885"/>
            <a:chOff x="5325036" y="2386854"/>
            <a:chExt cx="2353235" cy="139177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861FA8B-A347-2D4D-8AE8-5FF2C59E45F4}"/>
                </a:ext>
              </a:extLst>
            </p:cNvPr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7234B06-3D73-AC4A-901A-338E704F6F0D}"/>
                </a:ext>
              </a:extLst>
            </p:cNvPr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A388A04-97E0-5347-9DA0-3E1DA9DD46F4}"/>
                </a:ext>
              </a:extLst>
            </p:cNvPr>
            <p:cNvSpPr/>
            <p:nvPr/>
          </p:nvSpPr>
          <p:spPr>
            <a:xfrm>
              <a:off x="5883739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P1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0B11CD0-F90B-D54A-AC39-DF02259815B0}"/>
                </a:ext>
              </a:extLst>
            </p:cNvPr>
            <p:cNvSpPr/>
            <p:nvPr/>
          </p:nvSpPr>
          <p:spPr>
            <a:xfrm>
              <a:off x="6788924" y="2898072"/>
              <a:ext cx="392124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</a:t>
              </a:r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864F1A-9838-4B47-91D1-B5805BE88596}"/>
              </a:ext>
            </a:extLst>
          </p:cNvPr>
          <p:cNvGrpSpPr/>
          <p:nvPr/>
        </p:nvGrpSpPr>
        <p:grpSpPr>
          <a:xfrm>
            <a:off x="6051709" y="3364286"/>
            <a:ext cx="2214534" cy="1457885"/>
            <a:chOff x="5325036" y="2386854"/>
            <a:chExt cx="2353235" cy="139177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05C4C0C-D971-8643-BD7A-6B54F6D075B7}"/>
                </a:ext>
              </a:extLst>
            </p:cNvPr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AAF1F8D-941F-1C4A-AE20-0B4F187D8015}"/>
                </a:ext>
              </a:extLst>
            </p:cNvPr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2FE2315-8EEC-CB4C-99B4-D28AB964035A}"/>
                </a:ext>
              </a:extLst>
            </p:cNvPr>
            <p:cNvSpPr/>
            <p:nvPr/>
          </p:nvSpPr>
          <p:spPr>
            <a:xfrm>
              <a:off x="5883739" y="2898072"/>
              <a:ext cx="392124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</a:rPr>
                <a:t>Q</a:t>
              </a:r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3D7406-775E-9D41-9028-EAD6B8743A84}"/>
                </a:ext>
              </a:extLst>
            </p:cNvPr>
            <p:cNvSpPr/>
            <p:nvPr/>
          </p:nvSpPr>
          <p:spPr>
            <a:xfrm>
              <a:off x="6788924" y="2898072"/>
              <a:ext cx="588015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Q1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 Logic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{Q}</a:t>
            </a:r>
            <a:r>
              <a:rPr lang="en-US" dirty="0"/>
              <a:t> is valid.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/>
              <a:t> is stronger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{Q}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valid.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/>
              <a:t> is weaker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>
                <a:cs typeface="Courier New" panose="02070309020205020404" pitchFamily="49" charset="0"/>
              </a:rPr>
              <a:t>,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{Q1}</a:t>
            </a:r>
            <a:r>
              <a:rPr lang="en-US" dirty="0">
                <a:cs typeface="Courier New" panose="02070309020205020404" pitchFamily="49" charset="0"/>
              </a:rPr>
              <a:t> is valid.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b="1" dirty="0"/>
              <a:t>Key points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always okay to </a:t>
            </a:r>
            <a:r>
              <a:rPr lang="en-US" b="1" dirty="0">
                <a:solidFill>
                  <a:srgbClr val="7030A0"/>
                </a:solidFill>
                <a:latin typeface="+mn-lt"/>
                <a:cs typeface="Courier New" panose="02070309020205020404" pitchFamily="49" charset="0"/>
              </a:rPr>
              <a:t>strengthen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a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precondition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always okay to </a:t>
            </a:r>
            <a:r>
              <a:rPr lang="en-US" b="1" dirty="0">
                <a:solidFill>
                  <a:srgbClr val="7030A0"/>
                </a:solidFill>
                <a:latin typeface="+mn-lt"/>
                <a:cs typeface="Courier New" panose="02070309020205020404" pitchFamily="49" charset="0"/>
              </a:rPr>
              <a:t>weaken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a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postcondition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EB0FFF-8076-7043-AAE8-EA79418487D4}"/>
              </a:ext>
            </a:extLst>
          </p:cNvPr>
          <p:cNvGrpSpPr/>
          <p:nvPr/>
        </p:nvGrpSpPr>
        <p:grpSpPr>
          <a:xfrm>
            <a:off x="6096000" y="1720943"/>
            <a:ext cx="2214534" cy="1457885"/>
            <a:chOff x="5325036" y="2386854"/>
            <a:chExt cx="2353235" cy="139177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861FA8B-A347-2D4D-8AE8-5FF2C59E45F4}"/>
                </a:ext>
              </a:extLst>
            </p:cNvPr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7234B06-3D73-AC4A-901A-338E704F6F0D}"/>
                </a:ext>
              </a:extLst>
            </p:cNvPr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A388A04-97E0-5347-9DA0-3E1DA9DD46F4}"/>
                </a:ext>
              </a:extLst>
            </p:cNvPr>
            <p:cNvSpPr/>
            <p:nvPr/>
          </p:nvSpPr>
          <p:spPr>
            <a:xfrm>
              <a:off x="5883739" y="2898072"/>
              <a:ext cx="460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P1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0B11CD0-F90B-D54A-AC39-DF02259815B0}"/>
                </a:ext>
              </a:extLst>
            </p:cNvPr>
            <p:cNvSpPr/>
            <p:nvPr/>
          </p:nvSpPr>
          <p:spPr>
            <a:xfrm>
              <a:off x="6788924" y="2898072"/>
              <a:ext cx="392124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</a:t>
              </a:r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864F1A-9838-4B47-91D1-B5805BE88596}"/>
              </a:ext>
            </a:extLst>
          </p:cNvPr>
          <p:cNvGrpSpPr/>
          <p:nvPr/>
        </p:nvGrpSpPr>
        <p:grpSpPr>
          <a:xfrm>
            <a:off x="6051709" y="3364286"/>
            <a:ext cx="2214534" cy="1457885"/>
            <a:chOff x="5325036" y="2386854"/>
            <a:chExt cx="2353235" cy="139177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05C4C0C-D971-8643-BD7A-6B54F6D075B7}"/>
                </a:ext>
              </a:extLst>
            </p:cNvPr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AAF1F8D-941F-1C4A-AE20-0B4F187D8015}"/>
                </a:ext>
              </a:extLst>
            </p:cNvPr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2FE2315-8EEC-CB4C-99B4-D28AB964035A}"/>
                </a:ext>
              </a:extLst>
            </p:cNvPr>
            <p:cNvSpPr/>
            <p:nvPr/>
          </p:nvSpPr>
          <p:spPr>
            <a:xfrm>
              <a:off x="5883739" y="2898072"/>
              <a:ext cx="392124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</a:rPr>
                <a:t>Q</a:t>
              </a:r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3D7406-775E-9D41-9028-EAD6B8743A84}"/>
                </a:ext>
              </a:extLst>
            </p:cNvPr>
            <p:cNvSpPr/>
            <p:nvPr/>
          </p:nvSpPr>
          <p:spPr>
            <a:xfrm>
              <a:off x="6788924" y="2898072"/>
              <a:ext cx="588015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Q1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11454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 Logic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00228"/>
          </a:xfrm>
        </p:spPr>
        <p:txBody>
          <a:bodyPr/>
          <a:lstStyle/>
          <a:p>
            <a:r>
              <a:rPr lang="en-US" dirty="0"/>
              <a:t>When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{Q}</a:t>
            </a:r>
            <a:r>
              <a:rPr lang="en-US" dirty="0"/>
              <a:t> is valid?</a:t>
            </a:r>
          </a:p>
          <a:p>
            <a:pPr lvl="1"/>
            <a:r>
              <a:rPr lang="en-US" sz="1600" dirty="0"/>
              <a:t>with no code in between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EB0FFF-8076-7043-AAE8-EA79418487D4}"/>
              </a:ext>
            </a:extLst>
          </p:cNvPr>
          <p:cNvGrpSpPr/>
          <p:nvPr/>
        </p:nvGrpSpPr>
        <p:grpSpPr>
          <a:xfrm>
            <a:off x="5105400" y="4135465"/>
            <a:ext cx="2214534" cy="1457885"/>
            <a:chOff x="5325036" y="2386854"/>
            <a:chExt cx="2353235" cy="139177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861FA8B-A347-2D4D-8AE8-5FF2C59E45F4}"/>
                </a:ext>
              </a:extLst>
            </p:cNvPr>
            <p:cNvSpPr/>
            <p:nvPr/>
          </p:nvSpPr>
          <p:spPr>
            <a:xfrm>
              <a:off x="5325036" y="2386854"/>
              <a:ext cx="2353235" cy="139177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7234B06-3D73-AC4A-901A-338E704F6F0D}"/>
                </a:ext>
              </a:extLst>
            </p:cNvPr>
            <p:cNvSpPr/>
            <p:nvPr/>
          </p:nvSpPr>
          <p:spPr>
            <a:xfrm>
              <a:off x="5679142" y="2623297"/>
              <a:ext cx="869576" cy="91888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A388A04-97E0-5347-9DA0-3E1DA9DD46F4}"/>
                </a:ext>
              </a:extLst>
            </p:cNvPr>
            <p:cNvSpPr/>
            <p:nvPr/>
          </p:nvSpPr>
          <p:spPr>
            <a:xfrm>
              <a:off x="5883739" y="2898072"/>
              <a:ext cx="392124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P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0B11CD0-F90B-D54A-AC39-DF02259815B0}"/>
                </a:ext>
              </a:extLst>
            </p:cNvPr>
            <p:cNvSpPr/>
            <p:nvPr/>
          </p:nvSpPr>
          <p:spPr>
            <a:xfrm>
              <a:off x="6788924" y="2898072"/>
              <a:ext cx="392124" cy="440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443B80"/>
                  </a:solidFill>
                  <a:latin typeface="Courier" charset="0"/>
                  <a:ea typeface="Courier" charset="0"/>
                  <a:cs typeface="Courier" charset="0"/>
                </a:rPr>
                <a:t>Q</a:t>
              </a:r>
              <a:endParaRPr lang="en-US" dirty="0"/>
            </a:p>
          </p:txBody>
        </p:sp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381CADB-36D1-7048-A190-4E1543D5BADE}"/>
              </a:ext>
            </a:extLst>
          </p:cNvPr>
          <p:cNvSpPr txBox="1">
            <a:spLocks/>
          </p:cNvSpPr>
          <p:nvPr/>
        </p:nvSpPr>
        <p:spPr bwMode="auto">
          <a:xfrm>
            <a:off x="685800" y="3237588"/>
            <a:ext cx="7772400" cy="145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Valid if any state satisfying P also satisfies Q</a:t>
            </a:r>
          </a:p>
          <a:p>
            <a:r>
              <a:rPr lang="en-US" kern="0" dirty="0"/>
              <a:t>I.e., if P is </a:t>
            </a:r>
            <a:r>
              <a:rPr lang="en-US" b="1" kern="0" dirty="0"/>
              <a:t>stronger</a:t>
            </a:r>
            <a:r>
              <a:rPr lang="en-US" kern="0" dirty="0"/>
              <a:t> than Q</a:t>
            </a:r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3215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819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/>
              <a:t>Forward &amp; Backward Reasoning</a:t>
            </a:r>
          </a:p>
        </p:txBody>
      </p:sp>
    </p:spTree>
    <p:extLst>
      <p:ext uri="{BB962C8B-B14F-4D97-AF65-F5344CB8AC3E}">
        <p14:creationId xmlns:p14="http://schemas.microsoft.com/office/powerpoint/2010/main" val="2387342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Forward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forward from the precondition</a:t>
            </a:r>
          </a:p>
          <a:p>
            <a:pPr marL="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_________________________________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3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/>
              <a:t>Want a way to determine correctness without running the code</a:t>
            </a:r>
          </a:p>
          <a:p>
            <a:pPr lvl="1"/>
            <a:endParaRPr lang="en-US" dirty="0"/>
          </a:p>
          <a:p>
            <a:r>
              <a:rPr lang="en-US" dirty="0"/>
              <a:t>Most important part of the correctness techniques</a:t>
            </a:r>
          </a:p>
          <a:p>
            <a:pPr lvl="1"/>
            <a:r>
              <a:rPr lang="en-US" dirty="0"/>
              <a:t>tools, </a:t>
            </a:r>
            <a:r>
              <a:rPr lang="en-US" b="1" dirty="0"/>
              <a:t>inspection</a:t>
            </a:r>
            <a:r>
              <a:rPr lang="en-US" dirty="0"/>
              <a:t>, testing</a:t>
            </a:r>
          </a:p>
          <a:p>
            <a:pPr lvl="1"/>
            <a:endParaRPr lang="en-US" dirty="0"/>
          </a:p>
          <a:p>
            <a:r>
              <a:rPr lang="en-US" dirty="0"/>
              <a:t>You need a way to do this in interviews</a:t>
            </a:r>
          </a:p>
          <a:p>
            <a:pPr lvl="1"/>
            <a:r>
              <a:rPr lang="en-US" dirty="0"/>
              <a:t>key reason why coding interviews are done without computers</a:t>
            </a:r>
          </a:p>
          <a:p>
            <a:pPr lvl="1"/>
            <a:endParaRPr lang="en-US" dirty="0"/>
          </a:p>
          <a:p>
            <a:r>
              <a:rPr lang="en-US" dirty="0"/>
              <a:t>This is not easy (see HW0)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6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Forward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forward from the precondition</a:t>
            </a:r>
          </a:p>
          <a:p>
            <a:pPr marL="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w &gt; 0 </a:t>
            </a:r>
            <a:r>
              <a:rPr lang="en-GB" dirty="0">
                <a:cs typeface="Courier New" panose="02070309020205020404" pitchFamily="49" charset="0"/>
              </a:rPr>
              <a:t>and</a:t>
            </a:r>
            <a:r>
              <a:rPr lang="en-US" dirty="0">
                <a:cs typeface="Courier New" panose="02070309020205020404" pitchFamily="49" charset="0"/>
              </a:rPr>
              <a:t> x = 17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F61091-28BC-BF4B-809B-9003153C9896}"/>
              </a:ext>
            </a:extLst>
          </p:cNvPr>
          <p:cNvCxnSpPr>
            <a:cxnSpLocks/>
          </p:cNvCxnSpPr>
          <p:nvPr/>
        </p:nvCxnSpPr>
        <p:spPr>
          <a:xfrm>
            <a:off x="381000" y="2514600"/>
            <a:ext cx="0" cy="914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244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Forward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forward from the precondition</a:t>
            </a:r>
          </a:p>
          <a:p>
            <a:pPr marL="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w &gt; 0 </a:t>
            </a:r>
            <a:r>
              <a:rPr lang="en-GB" dirty="0">
                <a:cs typeface="Courier New" panose="02070309020205020404" pitchFamily="49" charset="0"/>
              </a:rPr>
              <a:t>and</a:t>
            </a:r>
            <a:r>
              <a:rPr lang="en-US" dirty="0">
                <a:cs typeface="Courier New" panose="02070309020205020404" pitchFamily="49" charset="0"/>
              </a:rPr>
              <a:t> x = 17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42;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w &gt; 0 and x = 17 </a:t>
            </a:r>
            <a:r>
              <a:rPr lang="en-GB" dirty="0">
                <a:cs typeface="Courier New" panose="02070309020205020404" pitchFamily="49" charset="0"/>
              </a:rPr>
              <a:t>and</a:t>
            </a:r>
            <a:r>
              <a:rPr lang="en-US" dirty="0">
                <a:cs typeface="Courier New" panose="02070309020205020404" pitchFamily="49" charset="0"/>
              </a:rPr>
              <a:t> y = 42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66E628-739F-0040-A5E6-D4BBE6DEAF3E}"/>
              </a:ext>
            </a:extLst>
          </p:cNvPr>
          <p:cNvCxnSpPr>
            <a:cxnSpLocks/>
          </p:cNvCxnSpPr>
          <p:nvPr/>
        </p:nvCxnSpPr>
        <p:spPr>
          <a:xfrm>
            <a:off x="381000" y="3429000"/>
            <a:ext cx="0" cy="914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462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Forward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forward from the precondition</a:t>
            </a:r>
          </a:p>
          <a:p>
            <a:pPr marL="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x = 17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42;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and x = 17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y = 42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w + x + y;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x = 17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y = 42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z = w + x + y }}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F85A96F-A80A-E04F-AB82-F1C7F6743FE4}"/>
              </a:ext>
            </a:extLst>
          </p:cNvPr>
          <p:cNvCxnSpPr>
            <a:cxnSpLocks/>
          </p:cNvCxnSpPr>
          <p:nvPr/>
        </p:nvCxnSpPr>
        <p:spPr>
          <a:xfrm>
            <a:off x="381000" y="4267200"/>
            <a:ext cx="0" cy="914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5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Forward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forward from the precondition</a:t>
            </a:r>
          </a:p>
          <a:p>
            <a:pPr marL="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x = 17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42;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and x = 17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y = 42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w + x + y;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x = 17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y = 42 </a:t>
            </a:r>
            <a:r>
              <a:rPr lang="en-GB" dirty="0">
                <a:latin typeface="+mn-lt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z = w + 59 }}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87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</a:t>
            </a:r>
            <a:r>
              <a:rPr lang="en-US" b="1" dirty="0"/>
              <a:t>given</a:t>
            </a:r>
            <a:r>
              <a:rPr lang="en-US" dirty="0"/>
              <a:t> precondition</a:t>
            </a:r>
          </a:p>
          <a:p>
            <a:r>
              <a:rPr lang="en-US" dirty="0"/>
              <a:t>Fill in the </a:t>
            </a:r>
            <a:r>
              <a:rPr lang="en-US" b="1" dirty="0">
                <a:solidFill>
                  <a:srgbClr val="7030A0"/>
                </a:solidFill>
              </a:rPr>
              <a:t>strongest</a:t>
            </a:r>
            <a:r>
              <a:rPr lang="en-US" dirty="0"/>
              <a:t> postcondition</a:t>
            </a:r>
          </a:p>
          <a:p>
            <a:endParaRPr lang="en-US" dirty="0"/>
          </a:p>
          <a:p>
            <a:r>
              <a:rPr lang="en-US" dirty="0"/>
              <a:t>For an assignment,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</a:t>
            </a:r>
            <a:r>
              <a:rPr lang="en-US" dirty="0"/>
              <a:t>...</a:t>
            </a:r>
          </a:p>
          <a:p>
            <a:pPr lvl="1"/>
            <a:r>
              <a:rPr lang="en-US" dirty="0"/>
              <a:t>add the fact “x = y” to what is known</a:t>
            </a:r>
          </a:p>
          <a:p>
            <a:pPr lvl="1"/>
            <a:r>
              <a:rPr lang="en-US" dirty="0"/>
              <a:t>important </a:t>
            </a:r>
            <a:r>
              <a:rPr lang="en-US" u="sng" dirty="0"/>
              <a:t>subtleties</a:t>
            </a:r>
            <a:r>
              <a:rPr lang="en-US" dirty="0"/>
              <a:t> here... (more on those later)</a:t>
            </a:r>
          </a:p>
          <a:p>
            <a:pPr lvl="1"/>
            <a:endParaRPr lang="en-US" dirty="0"/>
          </a:p>
          <a:p>
            <a:r>
              <a:rPr lang="en-US" dirty="0"/>
              <a:t>Later: if statements and loops...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49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Backward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backward from the desired postcondition</a:t>
            </a:r>
          </a:p>
          <a:p>
            <a:pPr marL="5715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z &lt; 0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76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Backward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backward from the desired postcondition</a:t>
            </a:r>
          </a:p>
          <a:p>
            <a:pPr marL="5715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w + x + y &lt; 0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z &lt; 0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7C24ABB-CCF9-4E45-9FA2-C9AB0624054E}"/>
              </a:ext>
            </a:extLst>
          </p:cNvPr>
          <p:cNvCxnSpPr>
            <a:cxnSpLocks/>
          </p:cNvCxnSpPr>
          <p:nvPr/>
        </p:nvCxnSpPr>
        <p:spPr>
          <a:xfrm flipV="1">
            <a:off x="381000" y="4343400"/>
            <a:ext cx="0" cy="76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901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Backward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backward from the desired postcondition</a:t>
            </a:r>
          </a:p>
          <a:p>
            <a:pPr marL="5715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_________________________________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w + x + 42 &lt; 0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dirty="0">
                <a:cs typeface="Courier New" panose="02070309020205020404" pitchFamily="49" charset="0"/>
              </a:rPr>
              <a:t>w + x + y &lt; 0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z &lt; 0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7C24ABB-CCF9-4E45-9FA2-C9AB0624054E}"/>
              </a:ext>
            </a:extLst>
          </p:cNvPr>
          <p:cNvCxnSpPr>
            <a:cxnSpLocks/>
          </p:cNvCxnSpPr>
          <p:nvPr/>
        </p:nvCxnSpPr>
        <p:spPr>
          <a:xfrm flipV="1">
            <a:off x="381000" y="3429000"/>
            <a:ext cx="0" cy="76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351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Backward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backward from the desired postcondition</a:t>
            </a:r>
          </a:p>
          <a:p>
            <a:pPr marL="5715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+ 17 + 42 &lt; 0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+ x + 42 &lt; 0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+ x + y &lt; 0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z &lt; 0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F2113-046F-6045-8E48-9294D90651AB}"/>
              </a:ext>
            </a:extLst>
          </p:cNvPr>
          <p:cNvCxnSpPr>
            <a:cxnSpLocks/>
          </p:cNvCxnSpPr>
          <p:nvPr/>
        </p:nvCxnSpPr>
        <p:spPr>
          <a:xfrm flipV="1">
            <a:off x="381000" y="2667000"/>
            <a:ext cx="0" cy="76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540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</a:t>
            </a:r>
            <a:r>
              <a:rPr lang="en-US" b="1" dirty="0"/>
              <a:t>required</a:t>
            </a:r>
            <a:r>
              <a:rPr lang="en-US" dirty="0"/>
              <a:t> postcondition</a:t>
            </a:r>
          </a:p>
          <a:p>
            <a:r>
              <a:rPr lang="en-US" dirty="0"/>
              <a:t>Fill in the </a:t>
            </a:r>
            <a:r>
              <a:rPr lang="en-US" b="1" dirty="0">
                <a:solidFill>
                  <a:srgbClr val="7030A0"/>
                </a:solidFill>
              </a:rPr>
              <a:t>weakest</a:t>
            </a:r>
            <a:r>
              <a:rPr lang="en-US" dirty="0"/>
              <a:t> precondition</a:t>
            </a:r>
          </a:p>
          <a:p>
            <a:endParaRPr lang="en-US" dirty="0"/>
          </a:p>
          <a:p>
            <a:r>
              <a:rPr lang="en-US" dirty="0"/>
              <a:t>For an assignment,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just replace “x” with “y” in the postcondition</a:t>
            </a:r>
          </a:p>
          <a:p>
            <a:pPr lvl="1"/>
            <a:r>
              <a:rPr lang="en-US" dirty="0"/>
              <a:t>if the condition using “y” holds beforehand, then the condition with “x” will afterward since x = y then</a:t>
            </a:r>
          </a:p>
          <a:p>
            <a:pPr lvl="1"/>
            <a:endParaRPr lang="en-US" dirty="0"/>
          </a:p>
          <a:p>
            <a:r>
              <a:rPr lang="en-US" dirty="0"/>
              <a:t>Later: if statements and loops...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1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/>
              <a:t>We will learn a set of </a:t>
            </a:r>
            <a:r>
              <a:rPr lang="en-US" b="1" dirty="0"/>
              <a:t>formal tools</a:t>
            </a:r>
            <a:r>
              <a:rPr lang="en-US" dirty="0"/>
              <a:t> for proving correctness</a:t>
            </a:r>
          </a:p>
          <a:p>
            <a:pPr lvl="1"/>
            <a:r>
              <a:rPr lang="en-US" dirty="0"/>
              <a:t>(later, this will also allow us to generate the code)</a:t>
            </a:r>
          </a:p>
          <a:p>
            <a:endParaRPr lang="en-US" dirty="0"/>
          </a:p>
          <a:p>
            <a:r>
              <a:rPr lang="en-US" dirty="0"/>
              <a:t>Most professionals can do reasoning like this in their head</a:t>
            </a:r>
          </a:p>
          <a:p>
            <a:pPr lvl="1"/>
            <a:r>
              <a:rPr lang="en-US" dirty="0"/>
              <a:t>most do an </a:t>
            </a:r>
            <a:r>
              <a:rPr lang="en-US" i="1" dirty="0"/>
              <a:t>informal </a:t>
            </a:r>
            <a:r>
              <a:rPr lang="en-US" dirty="0"/>
              <a:t>version of what we will see</a:t>
            </a:r>
          </a:p>
          <a:p>
            <a:pPr lvl="1"/>
            <a:r>
              <a:rPr lang="en-US" dirty="0"/>
              <a:t>eventually, it will be the same for you</a:t>
            </a:r>
          </a:p>
          <a:p>
            <a:endParaRPr lang="en-US" dirty="0"/>
          </a:p>
          <a:p>
            <a:r>
              <a:rPr lang="en-US" dirty="0"/>
              <a:t>Formal version has key advantages</a:t>
            </a:r>
          </a:p>
          <a:p>
            <a:pPr lvl="1"/>
            <a:r>
              <a:rPr lang="en-US" dirty="0"/>
              <a:t>teachable</a:t>
            </a:r>
          </a:p>
          <a:p>
            <a:pPr lvl="1"/>
            <a:r>
              <a:rPr lang="en-US" dirty="0"/>
              <a:t>mechanical (no intuition or creativity required)</a:t>
            </a:r>
          </a:p>
          <a:p>
            <a:pPr lvl="1"/>
            <a:r>
              <a:rPr lang="en-US" dirty="0"/>
              <a:t>necessary for hard problems</a:t>
            </a:r>
          </a:p>
          <a:p>
            <a:pPr lvl="2"/>
            <a:r>
              <a:rPr lang="en-US" sz="1800" dirty="0"/>
              <a:t>we turn to formal tools when problems get too hard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by Forward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Use forward reasoning to determine if this code is correct:</a:t>
            </a:r>
          </a:p>
          <a:p>
            <a:pPr marL="5715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{{ z &gt; 50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332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Forward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{{ w &gt; 0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17;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{{ w &gt; 0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 x=17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42;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{{ w &gt; 0 and x=17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 y=42 }}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w + x + y;</a:t>
            </a: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{{ w &gt; 0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and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x=17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and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y=42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and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Courier New" panose="02070309020205020404" pitchFamily="49" charset="0"/>
              </a:rPr>
              <a:t>z = w + 59 }}</a:t>
            </a:r>
          </a:p>
          <a:p>
            <a:pPr marL="57150" indent="0">
              <a:spcBef>
                <a:spcPts val="1000"/>
              </a:spcBef>
              <a:buNone/>
            </a:pPr>
            <a:endParaRPr lang="en-US" sz="10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{{ z &gt; 50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85AAF51-41D1-8644-BCAF-0D21B69A4082}"/>
              </a:ext>
            </a:extLst>
          </p:cNvPr>
          <p:cNvCxnSpPr/>
          <p:nvPr/>
        </p:nvCxnSpPr>
        <p:spPr>
          <a:xfrm>
            <a:off x="381000" y="1752600"/>
            <a:ext cx="0" cy="2667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>
            <a:extLst>
              <a:ext uri="{FF2B5EF4-FFF2-40B4-BE49-F238E27FC236}">
                <a16:creationId xmlns:a16="http://schemas.microsoft.com/office/drawing/2014/main" id="{117EFE2F-2583-F54D-BCC7-22774CB072B5}"/>
              </a:ext>
            </a:extLst>
          </p:cNvPr>
          <p:cNvSpPr/>
          <p:nvPr/>
        </p:nvSpPr>
        <p:spPr>
          <a:xfrm>
            <a:off x="5867400" y="4267200"/>
            <a:ext cx="152400" cy="10668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897E79-EB85-7545-8DAE-C02387A190DF}"/>
              </a:ext>
            </a:extLst>
          </p:cNvPr>
          <p:cNvSpPr txBox="1"/>
          <p:nvPr/>
        </p:nvSpPr>
        <p:spPr>
          <a:xfrm>
            <a:off x="6019800" y="4495097"/>
            <a:ext cx="3130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Do the facts that are always true</a:t>
            </a:r>
          </a:p>
          <a:p>
            <a:r>
              <a:rPr lang="en-US" sz="1600" dirty="0">
                <a:latin typeface="+mn-lt"/>
              </a:rPr>
              <a:t>imply the facts we need?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A3E449-8F11-C74C-A258-3FE79FF88B32}"/>
              </a:ext>
            </a:extLst>
          </p:cNvPr>
          <p:cNvSpPr txBox="1"/>
          <p:nvPr/>
        </p:nvSpPr>
        <p:spPr>
          <a:xfrm>
            <a:off x="6013015" y="5182256"/>
            <a:ext cx="2723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I.e., is the bottom statement</a:t>
            </a:r>
          </a:p>
          <a:p>
            <a:r>
              <a:rPr lang="en-US" sz="1600" b="1" dirty="0">
                <a:solidFill>
                  <a:srgbClr val="7030A0"/>
                </a:solidFill>
                <a:latin typeface="+mn-lt"/>
              </a:rPr>
              <a:t>weaker</a:t>
            </a:r>
            <a:r>
              <a:rPr lang="en-US" sz="1600" dirty="0">
                <a:latin typeface="+mn-lt"/>
              </a:rPr>
              <a:t> than the top one?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1E9DC9-D7A8-5F44-BB34-B8DF08C366CF}"/>
              </a:ext>
            </a:extLst>
          </p:cNvPr>
          <p:cNvSpPr txBox="1"/>
          <p:nvPr/>
        </p:nvSpPr>
        <p:spPr>
          <a:xfrm>
            <a:off x="3875640" y="5869415"/>
            <a:ext cx="5355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(Recall that weakening the postcondition is always okay.)</a:t>
            </a:r>
          </a:p>
        </p:txBody>
      </p:sp>
    </p:spTree>
    <p:extLst>
      <p:ext uri="{BB962C8B-B14F-4D97-AF65-F5344CB8AC3E}">
        <p14:creationId xmlns:p14="http://schemas.microsoft.com/office/powerpoint/2010/main" val="135676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by Backward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Use backward reasoning to determine if this code is correct:</a:t>
            </a:r>
          </a:p>
          <a:p>
            <a:pPr marL="5715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cs typeface="Courier New" panose="02070309020205020404" pitchFamily="49" charset="0"/>
              </a:rPr>
              <a:t>{{ w &lt; -60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{{ z &lt; 0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623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by Backward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Use backward reasoning to determine if this code is correct:</a:t>
            </a:r>
          </a:p>
          <a:p>
            <a:pPr marL="5715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cs typeface="Courier New" panose="02070309020205020404" pitchFamily="49" charset="0"/>
              </a:rPr>
              <a:t>{{ w &lt; -60 }}</a:t>
            </a:r>
          </a:p>
          <a:p>
            <a:pPr marL="5715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{{ w + 17 + 42 &lt; 0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17;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{{ w + x + 42 &lt; 0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42;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cs typeface="Courier New" panose="02070309020205020404" pitchFamily="49" charset="0"/>
              </a:rPr>
              <a:t>{{ w + x + y &lt; 0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w + x + y;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{{ z &lt; 0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151334-EFE7-0B4A-85B4-FC5865B6F89F}"/>
              </a:ext>
            </a:extLst>
          </p:cNvPr>
          <p:cNvCxnSpPr>
            <a:cxnSpLocks/>
          </p:cNvCxnSpPr>
          <p:nvPr/>
        </p:nvCxnSpPr>
        <p:spPr>
          <a:xfrm flipV="1">
            <a:off x="381000" y="3352800"/>
            <a:ext cx="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8D63178F-186E-2842-8CD3-15971592E6F7}"/>
              </a:ext>
            </a:extLst>
          </p:cNvPr>
          <p:cNvSpPr/>
          <p:nvPr/>
        </p:nvSpPr>
        <p:spPr>
          <a:xfrm>
            <a:off x="5860615" y="2382238"/>
            <a:ext cx="152400" cy="10668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83AF6B-2215-2F4B-AF1C-E126237D32A2}"/>
              </a:ext>
            </a:extLst>
          </p:cNvPr>
          <p:cNvSpPr txBox="1"/>
          <p:nvPr/>
        </p:nvSpPr>
        <p:spPr>
          <a:xfrm>
            <a:off x="6013015" y="2610135"/>
            <a:ext cx="3130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Do the facts that are always true</a:t>
            </a:r>
          </a:p>
          <a:p>
            <a:r>
              <a:rPr lang="en-US" sz="1600" dirty="0">
                <a:latin typeface="+mn-lt"/>
              </a:rPr>
              <a:t>imply the facts we need?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4B9959-42DA-0E42-8A53-4BF9EF2966D9}"/>
              </a:ext>
            </a:extLst>
          </p:cNvPr>
          <p:cNvSpPr txBox="1"/>
          <p:nvPr/>
        </p:nvSpPr>
        <p:spPr>
          <a:xfrm>
            <a:off x="6006230" y="3297294"/>
            <a:ext cx="3015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I.e., is the top statement</a:t>
            </a:r>
          </a:p>
          <a:p>
            <a:r>
              <a:rPr lang="en-US" sz="1600" b="1" dirty="0">
                <a:solidFill>
                  <a:srgbClr val="7030A0"/>
                </a:solidFill>
                <a:latin typeface="+mn-lt"/>
              </a:rPr>
              <a:t>stronger</a:t>
            </a:r>
            <a:r>
              <a:rPr lang="en-US" sz="1600" dirty="0">
                <a:latin typeface="+mn-lt"/>
              </a:rPr>
              <a:t> than the bottom one?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23226F-C24A-C54C-B17F-4046CC567DF7}"/>
              </a:ext>
            </a:extLst>
          </p:cNvPr>
          <p:cNvSpPr txBox="1"/>
          <p:nvPr/>
        </p:nvSpPr>
        <p:spPr>
          <a:xfrm>
            <a:off x="3137771" y="3152745"/>
            <a:ext cx="1885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⟺ {{ w &lt; -59 }}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A66F03-9366-D442-B174-C6FBC541663D}"/>
              </a:ext>
            </a:extLst>
          </p:cNvPr>
          <p:cNvSpPr txBox="1"/>
          <p:nvPr/>
        </p:nvSpPr>
        <p:spPr>
          <a:xfrm>
            <a:off x="3624018" y="3984453"/>
            <a:ext cx="5528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(Recall that strengthening the precondition is always okay.)</a:t>
            </a:r>
          </a:p>
        </p:txBody>
      </p:sp>
    </p:spTree>
    <p:extLst>
      <p:ext uri="{BB962C8B-B14F-4D97-AF65-F5344CB8AC3E}">
        <p14:creationId xmlns:p14="http://schemas.microsoft.com/office/powerpoint/2010/main" val="273429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Forward &amp;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It is okay to use both types of reasoning</a:t>
            </a:r>
          </a:p>
          <a:p>
            <a:pPr marL="548640"/>
            <a:r>
              <a:rPr lang="en-US" dirty="0">
                <a:latin typeface="+mn-lt"/>
                <a:cs typeface="Courier New" panose="02070309020205020404" pitchFamily="49" charset="0"/>
              </a:rPr>
              <a:t>Reason forward from precondition</a:t>
            </a:r>
          </a:p>
          <a:p>
            <a:pPr marL="548640"/>
            <a:r>
              <a:rPr lang="en-US" dirty="0">
                <a:latin typeface="+mn-lt"/>
                <a:cs typeface="Courier New" panose="02070309020205020404" pitchFamily="49" charset="0"/>
              </a:rPr>
              <a:t>Reason backward from postcondition</a:t>
            </a:r>
          </a:p>
          <a:p>
            <a:pPr marL="548640"/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Will meet in the middle:</a:t>
            </a:r>
          </a:p>
          <a:p>
            <a:pPr marL="5715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cs typeface="Courier New" panose="02070309020205020404" pitchFamily="49" charset="0"/>
              </a:rPr>
              <a:t>	{{ P }}</a:t>
            </a:r>
          </a:p>
          <a:p>
            <a:pPr marL="57150" indent="0">
              <a:buNone/>
            </a:pPr>
            <a:r>
              <a:rPr lang="en-US" dirty="0"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	{{ Q }}</a:t>
            </a:r>
          </a:p>
          <a:p>
            <a:pPr marL="0" indent="0">
              <a:spcBef>
                <a:spcPts val="100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564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Forward &amp;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It is okay to use both types of reasoning</a:t>
            </a:r>
          </a:p>
          <a:p>
            <a:pPr marL="548640"/>
            <a:r>
              <a:rPr lang="en-US" dirty="0">
                <a:latin typeface="+mn-lt"/>
                <a:cs typeface="Courier New" panose="02070309020205020404" pitchFamily="49" charset="0"/>
              </a:rPr>
              <a:t>Reason forward from precondition</a:t>
            </a:r>
          </a:p>
          <a:p>
            <a:pPr marL="548640"/>
            <a:r>
              <a:rPr lang="en-US" dirty="0">
                <a:latin typeface="+mn-lt"/>
                <a:cs typeface="Courier New" panose="02070309020205020404" pitchFamily="49" charset="0"/>
              </a:rPr>
              <a:t>Reason backward from postcondition</a:t>
            </a:r>
          </a:p>
          <a:p>
            <a:pPr marL="548640"/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Will meet in the middle:</a:t>
            </a:r>
          </a:p>
          <a:p>
            <a:pPr marL="5715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dirty="0">
                <a:cs typeface="Courier New" panose="02070309020205020404" pitchFamily="49" charset="0"/>
              </a:rPr>
              <a:t>	{{ P }}</a:t>
            </a:r>
          </a:p>
          <a:p>
            <a:pPr marL="57150" indent="0">
              <a:buNone/>
            </a:pPr>
            <a:r>
              <a:rPr lang="en-US" dirty="0"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	{{ P1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	{{ Q1 }}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	{{ Q }}</a:t>
            </a:r>
          </a:p>
          <a:p>
            <a:pPr marL="0" indent="0">
              <a:spcBef>
                <a:spcPts val="100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2BBD6A-47D6-0D4D-A0F4-2EEA8628029A}"/>
              </a:ext>
            </a:extLst>
          </p:cNvPr>
          <p:cNvCxnSpPr>
            <a:cxnSpLocks/>
          </p:cNvCxnSpPr>
          <p:nvPr/>
        </p:nvCxnSpPr>
        <p:spPr>
          <a:xfrm flipV="1">
            <a:off x="1371600" y="5181600"/>
            <a:ext cx="0" cy="914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2242C71-B251-AE48-B61A-1CF0D5E81D4C}"/>
              </a:ext>
            </a:extLst>
          </p:cNvPr>
          <p:cNvCxnSpPr>
            <a:cxnSpLocks/>
          </p:cNvCxnSpPr>
          <p:nvPr/>
        </p:nvCxnSpPr>
        <p:spPr>
          <a:xfrm>
            <a:off x="1371600" y="3962400"/>
            <a:ext cx="0" cy="76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>
            <a:extLst>
              <a:ext uri="{FF2B5EF4-FFF2-40B4-BE49-F238E27FC236}">
                <a16:creationId xmlns:a16="http://schemas.microsoft.com/office/drawing/2014/main" id="{6C54E79B-CE9E-CD40-8AA0-AFE41E99BA75}"/>
              </a:ext>
            </a:extLst>
          </p:cNvPr>
          <p:cNvSpPr/>
          <p:nvPr/>
        </p:nvSpPr>
        <p:spPr>
          <a:xfrm>
            <a:off x="2743299" y="4648200"/>
            <a:ext cx="152301" cy="685796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88FF36-2888-1849-9B20-72F8D7A32B7E}"/>
              </a:ext>
            </a:extLst>
          </p:cNvPr>
          <p:cNvSpPr txBox="1"/>
          <p:nvPr/>
        </p:nvSpPr>
        <p:spPr>
          <a:xfrm>
            <a:off x="2895600" y="4821821"/>
            <a:ext cx="3130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Valid provided P1 implies Q1</a:t>
            </a:r>
          </a:p>
        </p:txBody>
      </p:sp>
    </p:spTree>
    <p:extLst>
      <p:ext uri="{BB962C8B-B14F-4D97-AF65-F5344CB8AC3E}">
        <p14:creationId xmlns:p14="http://schemas.microsoft.com/office/powerpoint/2010/main" val="271451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Forward &amp;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Reasoning in either direction gives valid assertions</a:t>
            </a:r>
          </a:p>
          <a:p>
            <a:pPr marL="5715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Just need to check adjacent assertions:</a:t>
            </a:r>
          </a:p>
          <a:p>
            <a:pPr marL="457200"/>
            <a:r>
              <a:rPr lang="en-US" dirty="0">
                <a:latin typeface="+mn-lt"/>
                <a:cs typeface="Courier New" panose="02070309020205020404" pitchFamily="49" charset="0"/>
              </a:rPr>
              <a:t>top assertion must imply bottom one</a:t>
            </a:r>
          </a:p>
          <a:p>
            <a:pPr marL="5715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cs typeface="Courier New" panose="02070309020205020404" pitchFamily="49" charset="0"/>
              </a:rPr>
              <a:t>{{ P }}		{{ P }} </a:t>
            </a:r>
          </a:p>
          <a:p>
            <a:pPr marL="5715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S1		</a:t>
            </a:r>
            <a:r>
              <a:rPr lang="en-US" dirty="0">
                <a:cs typeface="Courier New" panose="02070309020205020404" pitchFamily="49" charset="0"/>
              </a:rPr>
              <a:t>{{ Q1 }}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S2		 S1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cs typeface="Courier New" panose="02070309020205020404" pitchFamily="49" charset="0"/>
              </a:rPr>
              <a:t>{{ P1 }}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S2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cs typeface="Courier New" panose="02070309020205020404" pitchFamily="49" charset="0"/>
              </a:rPr>
              <a:t>{{ Q }}		 {{ Q }}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1EA3D01-9070-DF4B-A188-A103E4C04683}"/>
              </a:ext>
            </a:extLst>
          </p:cNvPr>
          <p:cNvGrpSpPr/>
          <p:nvPr/>
        </p:nvGrpSpPr>
        <p:grpSpPr>
          <a:xfrm>
            <a:off x="5165792" y="3435204"/>
            <a:ext cx="2958129" cy="2660796"/>
            <a:chOff x="5060514" y="3429000"/>
            <a:chExt cx="2958129" cy="2660796"/>
          </a:xfrm>
        </p:grpSpPr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92BBD9C2-7BC2-4842-AF0B-4EE24E7A0E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60514" y="3429000"/>
              <a:ext cx="2958129" cy="2660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57150" indent="0"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{{ P }}</a:t>
              </a:r>
            </a:p>
            <a:p>
              <a:pPr marL="57150" indent="0"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  </a:t>
              </a:r>
              <a:r>
                <a:rPr lang="en-US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S1</a:t>
              </a:r>
            </a:p>
            <a:p>
              <a:pPr marL="0" indent="0">
                <a:spcBef>
                  <a:spcPts val="1000"/>
                </a:spcBef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{{ P1 }}</a:t>
              </a:r>
            </a:p>
            <a:p>
              <a:pPr marL="0" indent="0">
                <a:spcBef>
                  <a:spcPts val="1000"/>
                </a:spcBef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{{ Q1 }}</a:t>
              </a:r>
            </a:p>
            <a:p>
              <a:pPr marL="0" indent="0">
                <a:spcBef>
                  <a:spcPts val="1000"/>
                </a:spcBef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  </a:t>
              </a:r>
              <a:r>
                <a:rPr lang="en-US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S2</a:t>
              </a:r>
            </a:p>
            <a:p>
              <a:pPr marL="0" indent="0">
                <a:spcBef>
                  <a:spcPts val="1000"/>
                </a:spcBef>
                <a:buFontTx/>
                <a:buNone/>
              </a:pPr>
              <a:r>
                <a:rPr lang="en-US" kern="0" dirty="0">
                  <a:cs typeface="Courier New" panose="02070309020205020404" pitchFamily="49" charset="0"/>
                </a:rPr>
                <a:t>	{{ Q }}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42BBD6A-47D6-0D4D-A0F4-2EEA862802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48120" y="4854066"/>
              <a:ext cx="0" cy="9144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2242C71-B251-AE48-B61A-1CF0D5E81D4C}"/>
                </a:ext>
              </a:extLst>
            </p:cNvPr>
            <p:cNvCxnSpPr>
              <a:cxnSpLocks/>
            </p:cNvCxnSpPr>
            <p:nvPr/>
          </p:nvCxnSpPr>
          <p:spPr>
            <a:xfrm>
              <a:off x="5867400" y="3581396"/>
              <a:ext cx="0" cy="76200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6C54E79B-CE9E-CD40-8AA0-AFE41E99BA75}"/>
                </a:ext>
              </a:extLst>
            </p:cNvPr>
            <p:cNvSpPr/>
            <p:nvPr/>
          </p:nvSpPr>
          <p:spPr>
            <a:xfrm>
              <a:off x="6993933" y="4343396"/>
              <a:ext cx="152301" cy="685796"/>
            </a:xfrm>
            <a:prstGeom prst="rightBrac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5206A3-02A9-204A-AF9D-B61BB9664E75}"/>
              </a:ext>
            </a:extLst>
          </p:cNvPr>
          <p:cNvCxnSpPr>
            <a:cxnSpLocks/>
          </p:cNvCxnSpPr>
          <p:nvPr/>
        </p:nvCxnSpPr>
        <p:spPr>
          <a:xfrm>
            <a:off x="1025886" y="3581396"/>
            <a:ext cx="0" cy="1295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56D2FB1-9BB1-7244-8439-1566F64F8941}"/>
              </a:ext>
            </a:extLst>
          </p:cNvPr>
          <p:cNvSpPr/>
          <p:nvPr/>
        </p:nvSpPr>
        <p:spPr>
          <a:xfrm>
            <a:off x="2155215" y="4724396"/>
            <a:ext cx="152301" cy="685796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013B37-172F-044E-8B69-B29CD8F14D9F}"/>
              </a:ext>
            </a:extLst>
          </p:cNvPr>
          <p:cNvCxnSpPr>
            <a:cxnSpLocks/>
          </p:cNvCxnSpPr>
          <p:nvPr/>
        </p:nvCxnSpPr>
        <p:spPr>
          <a:xfrm flipV="1">
            <a:off x="3388086" y="4029185"/>
            <a:ext cx="0" cy="131421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Brace 16">
            <a:extLst>
              <a:ext uri="{FF2B5EF4-FFF2-40B4-BE49-F238E27FC236}">
                <a16:creationId xmlns:a16="http://schemas.microsoft.com/office/drawing/2014/main" id="{B054A059-CCFE-914A-BE96-CB525756C609}"/>
              </a:ext>
            </a:extLst>
          </p:cNvPr>
          <p:cNvSpPr/>
          <p:nvPr/>
        </p:nvSpPr>
        <p:spPr>
          <a:xfrm>
            <a:off x="4468657" y="3505200"/>
            <a:ext cx="152301" cy="685796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07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Subtleties in Forward Reasoning...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reasoning can </a:t>
            </a:r>
            <a:r>
              <a:rPr lang="en-US" b="1" dirty="0"/>
              <a:t>fail</a:t>
            </a:r>
            <a:r>
              <a:rPr lang="en-US" dirty="0"/>
              <a:t> if applied blindly...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{{ }}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w = x + 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{{ w = x + y }}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x = 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{{ w = x + y and x = 4 }}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y = 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{{ w = x + y and x = 4 and y = 3 }}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implies that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w = 7</a:t>
            </a:r>
            <a:r>
              <a:rPr lang="en-US" dirty="0"/>
              <a:t>, but that is not true!</a:t>
            </a:r>
          </a:p>
          <a:p>
            <a:pPr lvl="1"/>
            <a:r>
              <a:rPr lang="en-US" dirty="0"/>
              <a:t>w equals whatever x + y was </a:t>
            </a:r>
            <a:r>
              <a:rPr lang="en-US" b="1" dirty="0"/>
              <a:t>before </a:t>
            </a:r>
            <a:r>
              <a:rPr lang="en-US" dirty="0"/>
              <a:t>they were changed</a:t>
            </a:r>
          </a:p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buNone/>
            </a:pPr>
            <a:r>
              <a:rPr lang="en-US" dirty="0"/>
              <a:t>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CD0567-1803-494F-80EB-2290F61D84B1}"/>
              </a:ext>
            </a:extLst>
          </p:cNvPr>
          <p:cNvCxnSpPr>
            <a:cxnSpLocks/>
          </p:cNvCxnSpPr>
          <p:nvPr/>
        </p:nvCxnSpPr>
        <p:spPr>
          <a:xfrm>
            <a:off x="1371600" y="2590800"/>
            <a:ext cx="0" cy="2133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5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/>
              <a:t>subscripts</a:t>
            </a:r>
            <a:r>
              <a:rPr lang="en-US" dirty="0"/>
              <a:t> to refer to old values of the variables</a:t>
            </a:r>
          </a:p>
          <a:p>
            <a:r>
              <a:rPr lang="en-US" dirty="0"/>
              <a:t>Un-subscripted variables should always mean </a:t>
            </a:r>
            <a:r>
              <a:rPr lang="en-US" b="1" dirty="0"/>
              <a:t>current</a:t>
            </a:r>
            <a:r>
              <a:rPr lang="en-US" dirty="0"/>
              <a:t> value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cs typeface="Courier New" panose="02070309020205020404" pitchFamily="49" charset="0"/>
              </a:rPr>
              <a:t>{{ }}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w = x + 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cs typeface="Courier New" panose="02070309020205020404" pitchFamily="49" charset="0"/>
              </a:rPr>
              <a:t>{{ w = x + y }}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x = 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cs typeface="Courier New" panose="02070309020205020404" pitchFamily="49" charset="0"/>
              </a:rPr>
              <a:t>{{ w = x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cs typeface="Courier New" panose="02070309020205020404" pitchFamily="49" charset="0"/>
              </a:rPr>
              <a:t> + y and x = 4 }}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y = 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cs typeface="Courier New" panose="02070309020205020404" pitchFamily="49" charset="0"/>
              </a:rPr>
              <a:t>{{ w = x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cs typeface="Courier New" panose="02070309020205020404" pitchFamily="49" charset="0"/>
              </a:rPr>
              <a:t> + y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cs typeface="Courier New" panose="02070309020205020404" pitchFamily="49" charset="0"/>
              </a:rPr>
              <a:t> and x = 4 and y = 3 }}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363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2 (better)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 prior values in terms of the current value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cs typeface="Courier New" panose="02070309020205020404" pitchFamily="49" charset="0"/>
              </a:rPr>
              <a:t>{{ }}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w = x + 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cs typeface="Courier New" panose="02070309020205020404" pitchFamily="49" charset="0"/>
              </a:rPr>
              <a:t>{{ w = x + y }}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x = x + 4;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cs typeface="Courier New" panose="02070309020205020404" pitchFamily="49" charset="0"/>
              </a:rPr>
              <a:t>{{ w = x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cs typeface="Courier New" panose="02070309020205020404" pitchFamily="49" charset="0"/>
              </a:rPr>
              <a:t> + y and x = x</a:t>
            </a:r>
            <a:r>
              <a:rPr lang="en-US" baseline="-25000" dirty="0">
                <a:cs typeface="Courier New" panose="02070309020205020404" pitchFamily="49" charset="0"/>
              </a:rPr>
              <a:t>1</a:t>
            </a:r>
            <a:r>
              <a:rPr lang="en-US" dirty="0">
                <a:cs typeface="Courier New" panose="02070309020205020404" pitchFamily="49" charset="0"/>
              </a:rPr>
              <a:t> + 4 }}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Note for updating variables, 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x + 4</a:t>
            </a:r>
            <a:r>
              <a:rPr lang="en-US" dirty="0">
                <a:cs typeface="Courier New" panose="02070309020205020404" pitchFamily="49" charset="0"/>
              </a:rPr>
              <a:t>:</a:t>
            </a:r>
          </a:p>
          <a:p>
            <a:r>
              <a:rPr lang="en-US" dirty="0">
                <a:cs typeface="Courier New" panose="02070309020205020404" pitchFamily="49" charset="0"/>
              </a:rPr>
              <a:t>Backward reasoning just substitutes new value (no change)</a:t>
            </a:r>
          </a:p>
          <a:p>
            <a:r>
              <a:rPr lang="en-US" dirty="0">
                <a:cs typeface="Courier New" panose="02070309020205020404" pitchFamily="49" charset="0"/>
              </a:rPr>
              <a:t>Forward reasoning requires you to invert the “+”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1B9866-332B-B140-ACE2-9F25E4B679A4}"/>
              </a:ext>
            </a:extLst>
          </p:cNvPr>
          <p:cNvSpPr txBox="1"/>
          <p:nvPr/>
        </p:nvSpPr>
        <p:spPr>
          <a:xfrm>
            <a:off x="4820147" y="3790890"/>
            <a:ext cx="1884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n-lt"/>
              </a:rPr>
              <a:t>Now, x</a:t>
            </a:r>
            <a:r>
              <a:rPr lang="en-US" sz="2000" baseline="-25000" dirty="0">
                <a:solidFill>
                  <a:srgbClr val="7030A0"/>
                </a:solidFill>
                <a:latin typeface="+mn-lt"/>
              </a:rPr>
              <a:t>1</a:t>
            </a:r>
            <a:r>
              <a:rPr lang="en-US" sz="2000" dirty="0">
                <a:solidFill>
                  <a:srgbClr val="7030A0"/>
                </a:solidFill>
                <a:latin typeface="+mn-lt"/>
              </a:rPr>
              <a:t> = x - 4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55600-C989-F64D-B315-75EDF1A8000D}"/>
              </a:ext>
            </a:extLst>
          </p:cNvPr>
          <p:cNvSpPr txBox="1"/>
          <p:nvPr/>
        </p:nvSpPr>
        <p:spPr>
          <a:xfrm>
            <a:off x="4820147" y="4191000"/>
            <a:ext cx="3522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n-lt"/>
              </a:rPr>
              <a:t>So w = x</a:t>
            </a:r>
            <a:r>
              <a:rPr lang="en-US" sz="2000" baseline="-25000" dirty="0">
                <a:solidFill>
                  <a:srgbClr val="7030A0"/>
                </a:solidFill>
                <a:latin typeface="+mn-lt"/>
              </a:rPr>
              <a:t>1</a:t>
            </a:r>
            <a:r>
              <a:rPr lang="en-US" sz="2000" dirty="0">
                <a:solidFill>
                  <a:srgbClr val="7030A0"/>
                </a:solidFill>
                <a:latin typeface="+mn-lt"/>
              </a:rPr>
              <a:t> + y ⟺ w = x - 4 + 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369394-E28D-D543-B440-D07D8B2A3CDF}"/>
              </a:ext>
            </a:extLst>
          </p:cNvPr>
          <p:cNvSpPr txBox="1"/>
          <p:nvPr/>
        </p:nvSpPr>
        <p:spPr>
          <a:xfrm>
            <a:off x="1447800" y="4191000"/>
            <a:ext cx="2343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⇒ </a:t>
            </a:r>
            <a:r>
              <a:rPr lang="en-US" sz="2000" dirty="0">
                <a:solidFill>
                  <a:srgbClr val="7030A0"/>
                </a:solidFill>
                <a:latin typeface="+mn-lt"/>
              </a:rPr>
              <a:t>{{ w = x - 4 + y }}</a:t>
            </a:r>
          </a:p>
        </p:txBody>
      </p:sp>
    </p:spTree>
    <p:extLst>
      <p:ext uri="{BB962C8B-B14F-4D97-AF65-F5344CB8AC3E}">
        <p14:creationId xmlns:p14="http://schemas.microsoft.com/office/powerpoint/2010/main" val="292140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1143000"/>
          </a:xfrm>
        </p:spPr>
        <p:txBody>
          <a:bodyPr/>
          <a:lstStyle/>
          <a:p>
            <a:r>
              <a:rPr lang="en-US" dirty="0"/>
              <a:t>Invented by Robert Floyd and Sir Anthony Hoare</a:t>
            </a:r>
          </a:p>
          <a:p>
            <a:pPr lvl="1"/>
            <a:r>
              <a:rPr lang="en-US" dirty="0"/>
              <a:t>Floyd won the Turing award in 1978</a:t>
            </a:r>
          </a:p>
          <a:p>
            <a:pPr lvl="1"/>
            <a:r>
              <a:rPr lang="en-US" dirty="0"/>
              <a:t>Hoare won the Turing award in 1980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C20CA0-7CB4-3D42-902B-2029ED0F2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989396"/>
            <a:ext cx="2794000" cy="27940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03B6442-4042-7D48-965D-372B53E72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636" y="2989396"/>
            <a:ext cx="2508727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76F5F6-185A-544B-9AFA-78C0EF1E03ED}"/>
              </a:ext>
            </a:extLst>
          </p:cNvPr>
          <p:cNvSpPr txBox="1"/>
          <p:nvPr/>
        </p:nvSpPr>
        <p:spPr>
          <a:xfrm>
            <a:off x="1972293" y="6214291"/>
            <a:ext cx="1449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picture from </a:t>
            </a:r>
            <a:r>
              <a:rPr lang="en-US" sz="1000" dirty="0">
                <a:solidFill>
                  <a:srgbClr val="7030A0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Wikipedia</a:t>
            </a:r>
            <a:endParaRPr lang="en-US" sz="1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C670D4-DB2F-264B-9A37-2F94CBF1E449}"/>
              </a:ext>
            </a:extLst>
          </p:cNvPr>
          <p:cNvSpPr txBox="1"/>
          <p:nvPr/>
        </p:nvSpPr>
        <p:spPr>
          <a:xfrm>
            <a:off x="6038445" y="5877604"/>
            <a:ext cx="12327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Tony Hoare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0F663-F354-AD47-A5C9-8088119741EB}"/>
              </a:ext>
            </a:extLst>
          </p:cNvPr>
          <p:cNvSpPr txBox="1"/>
          <p:nvPr/>
        </p:nvSpPr>
        <p:spPr>
          <a:xfrm>
            <a:off x="1987966" y="5875348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Robert Floyd</a:t>
            </a:r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vs. Backward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reasoning:</a:t>
            </a:r>
          </a:p>
          <a:p>
            <a:pPr lvl="1"/>
            <a:r>
              <a:rPr lang="en-US" dirty="0"/>
              <a:t>Find strongest postcondition</a:t>
            </a:r>
          </a:p>
          <a:p>
            <a:pPr lvl="1"/>
            <a:r>
              <a:rPr lang="en-US" dirty="0"/>
              <a:t>Intuitive: “simulate” the code in your head</a:t>
            </a:r>
          </a:p>
          <a:p>
            <a:pPr lvl="2"/>
            <a:r>
              <a:rPr lang="en-US" dirty="0"/>
              <a:t>BUT you need to change facts to refer to </a:t>
            </a:r>
            <a:r>
              <a:rPr lang="en-US" i="1" dirty="0"/>
              <a:t>prior values</a:t>
            </a:r>
          </a:p>
          <a:p>
            <a:pPr lvl="1"/>
            <a:r>
              <a:rPr lang="en-US" dirty="0"/>
              <a:t>Inefficient: Introduces many irrelevant facts</a:t>
            </a:r>
          </a:p>
          <a:p>
            <a:pPr lvl="2"/>
            <a:r>
              <a:rPr lang="en-US" dirty="0"/>
              <a:t>usually need to weaken as you go to keep things sane</a:t>
            </a:r>
          </a:p>
          <a:p>
            <a:pPr lvl="1"/>
            <a:endParaRPr lang="en-US" dirty="0"/>
          </a:p>
          <a:p>
            <a:r>
              <a:rPr lang="en-US" dirty="0"/>
              <a:t>Backward reasoning</a:t>
            </a:r>
          </a:p>
          <a:p>
            <a:pPr lvl="1"/>
            <a:r>
              <a:rPr lang="en-US" dirty="0"/>
              <a:t>Find weakest precondition</a:t>
            </a:r>
          </a:p>
          <a:p>
            <a:pPr lvl="1"/>
            <a:r>
              <a:rPr lang="en-US" dirty="0"/>
              <a:t>Formally simpler</a:t>
            </a:r>
          </a:p>
          <a:p>
            <a:pPr lvl="1"/>
            <a:r>
              <a:rPr lang="en-US" dirty="0"/>
              <a:t>Efficient</a:t>
            </a:r>
          </a:p>
          <a:p>
            <a:pPr lvl="1"/>
            <a:r>
              <a:rPr lang="en-US" dirty="0"/>
              <a:t>(Initially) unintuitive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12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819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/>
              <a:t>If Statements</a:t>
            </a:r>
          </a:p>
        </p:txBody>
      </p:sp>
    </p:spTree>
    <p:extLst>
      <p:ext uri="{BB962C8B-B14F-4D97-AF65-F5344CB8AC3E}">
        <p14:creationId xmlns:p14="http://schemas.microsoft.com/office/powerpoint/2010/main" val="34238523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Forward reasoning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P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?</a:t>
            </a:r>
            <a:r>
              <a:rPr lang="en-US" dirty="0">
                <a:latin typeface="+mn-lt"/>
              </a:rPr>
              <a:t>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151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Forward reasoning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P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 and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 and not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}}</a:t>
            </a:r>
            <a:endParaRPr lang="en-U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?</a:t>
            </a:r>
            <a:r>
              <a:rPr lang="en-US" dirty="0">
                <a:latin typeface="+mn-lt"/>
              </a:rPr>
              <a:t>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2514600"/>
            <a:ext cx="0" cy="18288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8200" y="3276600"/>
            <a:ext cx="4572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8200" y="4343400"/>
            <a:ext cx="4572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1958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Forward reasoning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P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 and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P1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 and not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}}</a:t>
            </a:r>
            <a:endParaRPr lang="en-U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P2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?</a:t>
            </a:r>
            <a:r>
              <a:rPr lang="en-US" dirty="0">
                <a:latin typeface="+mn-lt"/>
              </a:rPr>
              <a:t>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19200" y="3200400"/>
            <a:ext cx="0" cy="9144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19200" y="4648200"/>
            <a:ext cx="0" cy="9144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6543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Forward reasoning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P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 and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P1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P and not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}}</a:t>
            </a:r>
            <a:endParaRPr lang="en-US" dirty="0">
              <a:latin typeface="+mn-lt"/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P2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</a:rPr>
              <a:t>    {{ P1 or P2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38200" y="4038600"/>
            <a:ext cx="0" cy="19050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4038600"/>
            <a:ext cx="4572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5486400"/>
            <a:ext cx="4572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0924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600200"/>
            <a:ext cx="3810000" cy="3003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Q }}</a:t>
            </a:r>
          </a:p>
        </p:txBody>
      </p:sp>
    </p:spTree>
    <p:extLst>
      <p:ext uri="{BB962C8B-B14F-4D97-AF65-F5344CB8AC3E}">
        <p14:creationId xmlns:p14="http://schemas.microsoft.com/office/powerpoint/2010/main" val="26978731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600200"/>
            <a:ext cx="3810000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Q }}</a:t>
            </a:r>
            <a:endParaRPr lang="en-US" sz="2000" dirty="0">
              <a:latin typeface="+mn-lt"/>
              <a:ea typeface="Courier New" charset="0"/>
              <a:cs typeface="Courier New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Q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Q }}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14400" y="3657600"/>
            <a:ext cx="0" cy="1524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14400" y="3657600"/>
            <a:ext cx="3810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14400" y="4724400"/>
            <a:ext cx="3810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8076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600200"/>
            <a:ext cx="3810000" cy="449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Q1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Q }}</a:t>
            </a:r>
            <a:endParaRPr lang="en-US" sz="2000" dirty="0">
              <a:latin typeface="+mn-lt"/>
              <a:ea typeface="Courier New" charset="0"/>
              <a:cs typeface="Courier New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Q2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Q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Q }}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219200" y="3200400"/>
            <a:ext cx="0" cy="9144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219200" y="4648200"/>
            <a:ext cx="0" cy="9144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9380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600200"/>
            <a:ext cx="3810000" cy="449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and Q1 or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not</a:t>
            </a:r>
            <a:r>
              <a:rPr lang="en-US" sz="2000" dirty="0">
                <a:ea typeface="Arial" charset="0"/>
                <a:cs typeface="Arial" charset="0"/>
              </a:rPr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and Q2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Q1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S1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Q }}</a:t>
            </a:r>
            <a:endParaRPr lang="en-US" sz="2000" dirty="0">
              <a:latin typeface="+mn-lt"/>
              <a:ea typeface="Courier New" charset="0"/>
              <a:cs typeface="Courier New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Q2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S2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Q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Q }}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14400" y="2438400"/>
            <a:ext cx="0" cy="2362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3276600"/>
            <a:ext cx="3810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4800600"/>
            <a:ext cx="3810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56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of Floyd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>
                <a:solidFill>
                  <a:schemeClr val="accent2"/>
                </a:solidFill>
              </a:rPr>
              <a:t>program state</a:t>
            </a:r>
            <a:r>
              <a:rPr lang="en-US" dirty="0"/>
              <a:t> is the values of all the (relevant) variables</a:t>
            </a:r>
          </a:p>
          <a:p>
            <a:pPr lvl="1"/>
            <a:endParaRPr lang="en-US" sz="1200" dirty="0"/>
          </a:p>
          <a:p>
            <a:r>
              <a:rPr lang="en-US" dirty="0"/>
              <a:t>An </a:t>
            </a:r>
            <a:r>
              <a:rPr lang="en-US" i="1" dirty="0">
                <a:solidFill>
                  <a:schemeClr val="accent2"/>
                </a:solidFill>
              </a:rPr>
              <a:t>assertion</a:t>
            </a:r>
            <a:r>
              <a:rPr lang="en-US" dirty="0"/>
              <a:t> is a true / false claim (proposition) about the state at a given point during execution (e.g., on line 39)</a:t>
            </a:r>
            <a:endParaRPr lang="en-US" sz="1200" i="1" dirty="0"/>
          </a:p>
          <a:p>
            <a:pPr lvl="1"/>
            <a:endParaRPr lang="en-US" sz="1200" dirty="0"/>
          </a:p>
          <a:p>
            <a:r>
              <a:rPr lang="en-US" dirty="0"/>
              <a:t>An assertion </a:t>
            </a:r>
            <a:r>
              <a:rPr lang="en-US" i="1" dirty="0">
                <a:solidFill>
                  <a:schemeClr val="accent2"/>
                </a:solidFill>
              </a:rPr>
              <a:t>holds</a:t>
            </a:r>
            <a:r>
              <a:rPr lang="en-US" dirty="0"/>
              <a:t> for a program state if the claim is true when the variables have those values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 assertion before the code is a </a:t>
            </a:r>
            <a:r>
              <a:rPr lang="en-US" i="1" dirty="0">
                <a:solidFill>
                  <a:schemeClr val="accent2"/>
                </a:solidFill>
              </a:rPr>
              <a:t>precondition</a:t>
            </a:r>
          </a:p>
          <a:p>
            <a:pPr lvl="1"/>
            <a:r>
              <a:rPr lang="en-US" dirty="0"/>
              <a:t>these represent assumptions about when that code is used</a:t>
            </a:r>
          </a:p>
          <a:p>
            <a:r>
              <a:rPr lang="en-US" dirty="0"/>
              <a:t>An assertion after the code is a </a:t>
            </a:r>
            <a:r>
              <a:rPr lang="en-US" i="1" dirty="0">
                <a:solidFill>
                  <a:schemeClr val="accent2"/>
                </a:solidFill>
              </a:rPr>
              <a:t>postcondition</a:t>
            </a:r>
          </a:p>
          <a:p>
            <a:pPr lvl="1"/>
            <a:r>
              <a:rPr lang="en-US" dirty="0"/>
              <a:t>these represent what we want the code to accomplish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895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{{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Courier New" charset="0"/>
                <a:cs typeface="Courier New" charset="0"/>
              </a:rPr>
              <a:t>?</a:t>
            </a:r>
            <a:r>
              <a:rPr lang="en-US" dirty="0">
                <a:latin typeface="+mn-lt"/>
                <a:ea typeface="Courier New" charset="0"/>
                <a:cs typeface="Courier New" charset="0"/>
              </a:rPr>
              <a:t>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794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x &gt;= 0 }}</a:t>
            </a:r>
            <a:endParaRPr lang="en-US" dirty="0">
              <a:latin typeface="+mn-lt"/>
              <a:ea typeface="Arial" charset="0"/>
              <a:cs typeface="Arial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Arial" charset="0"/>
                <a:cs typeface="Arial" charset="0"/>
              </a:rPr>
              <a:t>         {{ x &lt;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{{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a typeface="Courier New" charset="0"/>
                <a:cs typeface="Courier New" charset="0"/>
              </a:rPr>
              <a:t>?</a:t>
            </a:r>
            <a:r>
              <a:rPr lang="en-US" dirty="0">
                <a:ea typeface="Courier New" charset="0"/>
                <a:cs typeface="Courier New" charset="0"/>
              </a:rPr>
              <a:t> }}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2590800"/>
            <a:ext cx="0" cy="18288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4400" y="3276600"/>
            <a:ext cx="3810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4415118"/>
            <a:ext cx="3810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9554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x &gt;= 0 }}</a:t>
            </a:r>
            <a:endParaRPr lang="en-US" dirty="0">
              <a:latin typeface="+mn-lt"/>
              <a:ea typeface="Arial" charset="0"/>
              <a:cs typeface="Arial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x &gt;= 0 and y = x }}</a:t>
            </a:r>
            <a:endParaRPr lang="en-US" dirty="0">
              <a:latin typeface="+mn-lt"/>
              <a:ea typeface="Arial" charset="0"/>
              <a:cs typeface="Arial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Arial" charset="0"/>
                <a:cs typeface="Arial" charset="0"/>
              </a:rPr>
              <a:t>         {{ x &lt;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{{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a typeface="Courier New" charset="0"/>
                <a:cs typeface="Courier New" charset="0"/>
              </a:rPr>
              <a:t>?</a:t>
            </a:r>
            <a:r>
              <a:rPr lang="en-US" dirty="0">
                <a:ea typeface="Courier New" charset="0"/>
                <a:cs typeface="Courier New" charset="0"/>
              </a:rPr>
              <a:t> }}</a:t>
            </a:r>
            <a:endParaRPr lang="en-US" dirty="0">
              <a:latin typeface="+mn-lt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19200" y="3276600"/>
            <a:ext cx="0" cy="838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19200" y="4724400"/>
            <a:ext cx="0" cy="838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7363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and y = 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&lt; 0 }}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(x &gt;= 0 and y = x) or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    (x &lt; 0 and y = -x)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200" y="4038600"/>
            <a:ext cx="0" cy="20574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4038600"/>
            <a:ext cx="4572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200" y="5486400"/>
            <a:ext cx="4572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6193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and y = 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&lt; 0 }}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y = |x|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778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x &gt;= 0 }}</a:t>
            </a:r>
            <a:endParaRPr lang="en-US" dirty="0">
              <a:latin typeface="+mn-lt"/>
              <a:ea typeface="Arial" charset="0"/>
              <a:cs typeface="Arial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x &gt;= 0 and y = x }}</a:t>
            </a:r>
            <a:endParaRPr lang="en-US" dirty="0">
              <a:latin typeface="+mn-lt"/>
              <a:ea typeface="Arial" charset="0"/>
              <a:cs typeface="Arial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Arial" charset="0"/>
                <a:cs typeface="Arial" charset="0"/>
              </a:rPr>
              <a:t>         {{ x &lt;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+mn-lt"/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{{ </a:t>
            </a:r>
            <a:r>
              <a:rPr lang="en-US" dirty="0"/>
              <a:t>y = |x| </a:t>
            </a:r>
            <a:r>
              <a:rPr lang="en-US" dirty="0">
                <a:ea typeface="Courier New" charset="0"/>
                <a:cs typeface="Courier New" charset="0"/>
              </a:rPr>
              <a:t>}}</a:t>
            </a:r>
            <a:endParaRPr lang="en-US" dirty="0">
              <a:latin typeface="+mn-lt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10000" y="3543300"/>
            <a:ext cx="533400" cy="3810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34933" y="3262580"/>
            <a:ext cx="44263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n-lt"/>
              </a:rPr>
              <a:t>Warning</a:t>
            </a:r>
            <a:r>
              <a:rPr lang="en-US" sz="2000" dirty="0">
                <a:latin typeface="+mn-lt"/>
              </a:rPr>
              <a:t>: many write {{ y &gt;= 0 }} here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That is true but it is </a:t>
            </a:r>
            <a:r>
              <a:rPr lang="en-US" sz="2000" i="1" dirty="0">
                <a:latin typeface="+mn-lt"/>
              </a:rPr>
              <a:t>strictly </a:t>
            </a:r>
            <a:r>
              <a:rPr lang="en-US" sz="2000" dirty="0">
                <a:latin typeface="+mn-lt"/>
              </a:rPr>
              <a:t>weaker.</a:t>
            </a:r>
          </a:p>
          <a:p>
            <a:r>
              <a:rPr lang="en-US" sz="2000" dirty="0">
                <a:latin typeface="+mn-lt"/>
              </a:rPr>
              <a:t>(It includes cases where y != x)</a:t>
            </a:r>
          </a:p>
        </p:txBody>
      </p:sp>
    </p:spTree>
    <p:extLst>
      <p:ext uri="{BB962C8B-B14F-4D97-AF65-F5344CB8AC3E}">
        <p14:creationId xmlns:p14="http://schemas.microsoft.com/office/powerpoint/2010/main" val="24328155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and y = 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&lt; 0 }}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y = |x|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3810000" cy="3003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y = |x| }}</a:t>
            </a:r>
          </a:p>
        </p:txBody>
      </p:sp>
    </p:spTree>
    <p:extLst>
      <p:ext uri="{BB962C8B-B14F-4D97-AF65-F5344CB8AC3E}">
        <p14:creationId xmlns:p14="http://schemas.microsoft.com/office/powerpoint/2010/main" val="14791759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and y = 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&lt; 0 }}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y = |x|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3810000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y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y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y = |x| }}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800600" y="3657600"/>
            <a:ext cx="0" cy="14478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3657600"/>
            <a:ext cx="4572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00600" y="4724400"/>
            <a:ext cx="457200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8650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and y = 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&lt; 0 }}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y = |x|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3810000" cy="449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x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y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-x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y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y = |x| }}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181600" y="3276600"/>
            <a:ext cx="0" cy="7620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181600" y="4724400"/>
            <a:ext cx="0" cy="7620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2541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and y = 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&lt; 0 }}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y = |x|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3810000" cy="449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ea typeface="Arial" charset="0"/>
                <a:cs typeface="Arial" charset="0"/>
              </a:rPr>
              <a:t>?</a:t>
            </a:r>
            <a:r>
              <a:rPr lang="en-US" sz="2000" dirty="0">
                <a:latin typeface="+mn-lt"/>
                <a:ea typeface="Arial" charset="0"/>
                <a:cs typeface="Arial" charset="0"/>
              </a:rPr>
              <a:t>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x &gt;= 0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y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x &lt;= 0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y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y = |x| }}</a:t>
            </a:r>
          </a:p>
        </p:txBody>
      </p:sp>
    </p:spTree>
    <p:extLst>
      <p:ext uri="{BB962C8B-B14F-4D97-AF65-F5344CB8AC3E}">
        <p14:creationId xmlns:p14="http://schemas.microsoft.com/office/powerpoint/2010/main" val="283912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Hoare Triples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Hoare triple</a:t>
            </a:r>
            <a:r>
              <a:rPr lang="en-US" dirty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>
                <a:latin typeface="+mn-lt"/>
                <a:cs typeface="Courier New" panose="02070309020205020404" pitchFamily="49" charset="0"/>
              </a:rPr>
              <a:t>{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i="1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{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i="1" dirty="0"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i="1" dirty="0"/>
              <a:t>P</a:t>
            </a:r>
            <a:r>
              <a:rPr lang="en-US" dirty="0"/>
              <a:t> the precondition</a:t>
            </a:r>
          </a:p>
          <a:p>
            <a:pPr lvl="1"/>
            <a:r>
              <a:rPr lang="en-US" i="1" dirty="0"/>
              <a:t>S</a:t>
            </a:r>
            <a:r>
              <a:rPr lang="en-US" dirty="0"/>
              <a:t> the code</a:t>
            </a:r>
          </a:p>
          <a:p>
            <a:pPr lvl="1"/>
            <a:r>
              <a:rPr lang="en-US" i="1" dirty="0"/>
              <a:t>Q</a:t>
            </a:r>
            <a:r>
              <a:rPr lang="en-US" dirty="0"/>
              <a:t> the postcondition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Hoare triple </a:t>
            </a:r>
            <a:r>
              <a:rPr lang="en-US" b="1" dirty="0">
                <a:cs typeface="Courier New" panose="02070309020205020404" pitchFamily="49" charset="0"/>
              </a:rPr>
              <a:t>{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i="1" dirty="0"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{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i="1" dirty="0"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called </a:t>
            </a:r>
            <a:r>
              <a:rPr lang="en-US" dirty="0">
                <a:solidFill>
                  <a:schemeClr val="accent2"/>
                </a:solidFill>
              </a:rPr>
              <a:t>valid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in any state where P holds,</a:t>
            </a:r>
            <a:br>
              <a:rPr lang="en-US" dirty="0"/>
            </a:br>
            <a:r>
              <a:rPr lang="en-US" dirty="0"/>
              <a:t>executing S produces a state where Q holds</a:t>
            </a:r>
          </a:p>
          <a:p>
            <a:pPr lvl="1"/>
            <a:r>
              <a:rPr lang="en-US" dirty="0"/>
              <a:t>i.e., if </a:t>
            </a:r>
            <a:r>
              <a:rPr lang="en-US" i="1" dirty="0"/>
              <a:t>P</a:t>
            </a:r>
            <a:r>
              <a:rPr lang="en-US" dirty="0"/>
              <a:t> is true before </a:t>
            </a:r>
            <a:r>
              <a:rPr lang="en-US" i="1" dirty="0"/>
              <a:t>S</a:t>
            </a:r>
            <a:r>
              <a:rPr lang="en-US" dirty="0"/>
              <a:t>, then </a:t>
            </a:r>
            <a:r>
              <a:rPr lang="en-US" i="1" dirty="0"/>
              <a:t>Q</a:t>
            </a:r>
            <a:r>
              <a:rPr lang="en-US" dirty="0"/>
              <a:t> must be true after it</a:t>
            </a:r>
          </a:p>
          <a:p>
            <a:pPr lvl="1"/>
            <a:r>
              <a:rPr lang="en-US" dirty="0"/>
              <a:t>otherwise, the triple is called </a:t>
            </a:r>
            <a:r>
              <a:rPr lang="en-US" dirty="0">
                <a:solidFill>
                  <a:schemeClr val="accent2"/>
                </a:solidFill>
              </a:rPr>
              <a:t>invalid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B04DED-6932-E441-BFBF-67B045F0C476}"/>
              </a:ext>
            </a:extLst>
          </p:cNvPr>
          <p:cNvCxnSpPr>
            <a:cxnSpLocks/>
          </p:cNvCxnSpPr>
          <p:nvPr/>
        </p:nvCxnSpPr>
        <p:spPr>
          <a:xfrm flipV="1">
            <a:off x="4038600" y="2362200"/>
            <a:ext cx="0" cy="38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758CD4-34CA-6F4C-9425-9A3A53E7440C}"/>
              </a:ext>
            </a:extLst>
          </p:cNvPr>
          <p:cNvCxnSpPr>
            <a:cxnSpLocks/>
          </p:cNvCxnSpPr>
          <p:nvPr/>
        </p:nvCxnSpPr>
        <p:spPr>
          <a:xfrm flipV="1">
            <a:off x="5029200" y="2362200"/>
            <a:ext cx="0" cy="38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B7AFEC-EDA8-6147-8BD8-136124BFC360}"/>
              </a:ext>
            </a:extLst>
          </p:cNvPr>
          <p:cNvCxnSpPr>
            <a:cxnSpLocks/>
          </p:cNvCxnSpPr>
          <p:nvPr/>
        </p:nvCxnSpPr>
        <p:spPr>
          <a:xfrm>
            <a:off x="4038600" y="2743200"/>
            <a:ext cx="2514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78F82C-0602-B44B-AFDA-BE9699FF1AB8}"/>
              </a:ext>
            </a:extLst>
          </p:cNvPr>
          <p:cNvCxnSpPr>
            <a:cxnSpLocks/>
          </p:cNvCxnSpPr>
          <p:nvPr/>
        </p:nvCxnSpPr>
        <p:spPr>
          <a:xfrm flipV="1">
            <a:off x="4572000" y="2362200"/>
            <a:ext cx="0" cy="762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C4E2FD-E724-4F45-AE1D-F47CC07C3B1A}"/>
              </a:ext>
            </a:extLst>
          </p:cNvPr>
          <p:cNvCxnSpPr>
            <a:cxnSpLocks/>
          </p:cNvCxnSpPr>
          <p:nvPr/>
        </p:nvCxnSpPr>
        <p:spPr>
          <a:xfrm>
            <a:off x="4572000" y="3111347"/>
            <a:ext cx="1981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AE2647-F935-E148-BF4B-90979F115CE9}"/>
              </a:ext>
            </a:extLst>
          </p:cNvPr>
          <p:cNvSpPr txBox="1"/>
          <p:nvPr/>
        </p:nvSpPr>
        <p:spPr>
          <a:xfrm>
            <a:off x="6707244" y="2543145"/>
            <a:ext cx="159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n-lt"/>
              </a:rPr>
              <a:t>specification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A3003E-0581-DD40-A84D-F2937C968D33}"/>
              </a:ext>
            </a:extLst>
          </p:cNvPr>
          <p:cNvSpPr txBox="1"/>
          <p:nvPr/>
        </p:nvSpPr>
        <p:spPr>
          <a:xfrm>
            <a:off x="6707244" y="2906532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n-lt"/>
              </a:rPr>
              <a:t>method body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4D5413-727B-8349-B67A-EE2038F8A96D}"/>
              </a:ext>
            </a:extLst>
          </p:cNvPr>
          <p:cNvSpPr txBox="1"/>
          <p:nvPr/>
        </p:nvSpPr>
        <p:spPr>
          <a:xfrm>
            <a:off x="4727824" y="3324255"/>
            <a:ext cx="3655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n-lt"/>
              </a:rPr>
              <a:t>code is correct iff triple is valid</a:t>
            </a:r>
          </a:p>
        </p:txBody>
      </p:sp>
    </p:spTree>
    <p:extLst>
      <p:ext uri="{BB962C8B-B14F-4D97-AF65-F5344CB8AC3E}">
        <p14:creationId xmlns:p14="http://schemas.microsoft.com/office/powerpoint/2010/main" val="404467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and y = 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&lt; 0 }}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y = |x|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3810000" cy="449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(x &gt;= 0 and x &gt;= 0) or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(x &lt; 0 and x &lt;= 0)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x &gt;= 0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y = |x| }}</a:t>
            </a:r>
            <a:endParaRPr lang="en-US" sz="2000" dirty="0">
              <a:latin typeface="+mn-lt"/>
              <a:ea typeface="Courier New" charset="0"/>
              <a:cs typeface="Courier New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x &lt;= 0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y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y = |x| }}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00600" y="2438400"/>
            <a:ext cx="0" cy="23622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0600" y="3276600"/>
            <a:ext cx="4572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1635" y="4800600"/>
            <a:ext cx="4572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74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and y = 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&lt; 0 }}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y = |x|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3810000" cy="449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x &gt;= 0 or x &lt; 0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x &gt;= 0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y = |x| }}</a:t>
            </a:r>
            <a:endParaRPr lang="en-US" sz="2000" dirty="0">
              <a:latin typeface="+mn-lt"/>
              <a:ea typeface="Courier New" charset="0"/>
              <a:cs typeface="Courier New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x &lt;= 0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y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y = |x| }}</a:t>
            </a:r>
          </a:p>
        </p:txBody>
      </p:sp>
    </p:spTree>
    <p:extLst>
      <p:ext uri="{BB962C8B-B14F-4D97-AF65-F5344CB8AC3E}">
        <p14:creationId xmlns:p14="http://schemas.microsoft.com/office/powerpoint/2010/main" val="11597922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657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Forward reasoning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&gt;= 0 and y = 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         {{ x &lt; 0 }}</a:t>
            </a:r>
            <a:endParaRPr lang="en-US" dirty="0">
              <a:ea typeface="Courier New" charset="0"/>
              <a:cs typeface="Courier New" charset="0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>
                <a:ea typeface="Courier New" charset="0"/>
                <a:cs typeface="Courier New" charset="0"/>
              </a:rPr>
              <a:t>         {{ x &lt; 0 and y = -x }}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dirty="0"/>
              <a:t>    {{ y = |x|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3810000" cy="449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Backward reasoning</a:t>
            </a:r>
          </a:p>
          <a:p>
            <a:pPr>
              <a:spcBef>
                <a:spcPts val="480"/>
              </a:spcBef>
            </a:pP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(x &gt;= 0)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x &gt;= 0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y = |x| }}</a:t>
            </a:r>
            <a:endParaRPr lang="en-US" sz="2000" dirty="0">
              <a:latin typeface="+mn-lt"/>
              <a:ea typeface="Courier New" charset="0"/>
              <a:cs typeface="Courier New" charset="0"/>
            </a:endParaRP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else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Courier New" charset="0"/>
                <a:cs typeface="Courier New" charset="0"/>
              </a:rPr>
              <a:t>         {{ x &lt;= 0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y = -x;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{{ y = |x| }}</a:t>
            </a:r>
          </a:p>
          <a:p>
            <a:pPr>
              <a:spcBef>
                <a:spcPts val="480"/>
              </a:spcBef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{{ y = |x| }}</a:t>
            </a:r>
          </a:p>
        </p:txBody>
      </p:sp>
    </p:spTree>
    <p:extLst>
      <p:ext uri="{BB962C8B-B14F-4D97-AF65-F5344CB8AC3E}">
        <p14:creationId xmlns:p14="http://schemas.microsoft.com/office/powerpoint/2010/main" val="34642369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819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/>
              <a:t>Next time: Loops...</a:t>
            </a:r>
          </a:p>
        </p:txBody>
      </p:sp>
    </p:spTree>
    <p:extLst>
      <p:ext uri="{BB962C8B-B14F-4D97-AF65-F5344CB8AC3E}">
        <p14:creationId xmlns:p14="http://schemas.microsoft.com/office/powerpoint/2010/main" val="331918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r>
              <a:rPr lang="en-US" dirty="0"/>
              <a:t>Floyd logic writes assertions in {..}</a:t>
            </a:r>
          </a:p>
          <a:p>
            <a:pPr lvl="1"/>
            <a:r>
              <a:rPr lang="en-US" dirty="0"/>
              <a:t>since Java code also has {..}, I will use {{</a:t>
            </a:r>
            <a:r>
              <a:rPr lang="is-IS" dirty="0"/>
              <a:t>…}}</a:t>
            </a:r>
            <a:endParaRPr lang="en-US" dirty="0"/>
          </a:p>
          <a:p>
            <a:pPr lvl="1"/>
            <a:r>
              <a:rPr lang="en-US" dirty="0"/>
              <a:t>e.g., </a:t>
            </a:r>
            <a:r>
              <a:rPr lang="en-US" dirty="0">
                <a:latin typeface="+mn-lt"/>
                <a:ea typeface="Courier New" charset="0"/>
                <a:cs typeface="Courier New" charset="0"/>
              </a:rPr>
              <a:t>{{ w &gt;= 1 }}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x = 2 * w;</a:t>
            </a:r>
            <a:r>
              <a:rPr lang="en-US" dirty="0">
                <a:latin typeface="+mn-lt"/>
                <a:ea typeface="Courier New" charset="0"/>
                <a:cs typeface="Courier New" charset="0"/>
              </a:rPr>
              <a:t> {{ x &gt;= 2 }}</a:t>
            </a:r>
          </a:p>
          <a:p>
            <a:pPr lvl="1"/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Assertions are math / logic not Java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you can use the usual math notation</a:t>
            </a:r>
          </a:p>
          <a:p>
            <a:pPr lvl="2"/>
            <a:r>
              <a:rPr lang="en-US" dirty="0">
                <a:latin typeface="+mj-lt"/>
                <a:cs typeface="Courier New" panose="02070309020205020404" pitchFamily="49" charset="0"/>
              </a:rPr>
              <a:t>(e.g.,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instead of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for equals)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purpose is communication with other humans (not computers)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we will need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or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not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as well</a:t>
            </a:r>
          </a:p>
          <a:p>
            <a:pPr lvl="2"/>
            <a:r>
              <a:rPr lang="en-US" dirty="0">
                <a:latin typeface="+mj-lt"/>
                <a:cs typeface="Courier New" panose="02070309020205020404" pitchFamily="49" charset="0"/>
              </a:rPr>
              <a:t>can also write use ⋀ (and) ⋁ (or) etc.</a:t>
            </a:r>
          </a:p>
          <a:p>
            <a:pPr lvl="2"/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The Java language also has assertions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assert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statements)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throws an exception if the condition does not evaluate true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we will discuss these more later in the course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0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the following Hoare triple valid or invalid?</a:t>
            </a:r>
          </a:p>
          <a:p>
            <a:pPr lvl="1"/>
            <a:r>
              <a:rPr lang="en-US" dirty="0"/>
              <a:t>assume all variables are integers and there is no overflow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!= 0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}}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x*x; 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{{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&gt; 0</a:t>
            </a:r>
            <a:r>
              <a:rPr lang="en-US" b="1" dirty="0">
                <a:latin typeface="+mn-lt"/>
                <a:cs typeface="Courier New" panose="02070309020205020404" pitchFamily="49" charset="0"/>
              </a:rPr>
              <a:t> }}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7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the following Hoare triple valid or invalid?</a:t>
            </a:r>
          </a:p>
          <a:p>
            <a:pPr lvl="1"/>
            <a:r>
              <a:rPr lang="en-US" dirty="0"/>
              <a:t>assume all variables are integers and there is no overflow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cs typeface="Courier New" panose="02070309020205020404" pitchFamily="49" charset="0"/>
              </a:rPr>
              <a:t>{{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!= 0</a:t>
            </a:r>
            <a:r>
              <a:rPr lang="en-US" b="1" dirty="0">
                <a:cs typeface="Courier New" panose="02070309020205020404" pitchFamily="49" charset="0"/>
              </a:rPr>
              <a:t> }}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x*x; </a:t>
            </a:r>
            <a:r>
              <a:rPr lang="en-US" b="1" dirty="0">
                <a:cs typeface="Courier New" panose="02070309020205020404" pitchFamily="49" charset="0"/>
              </a:rPr>
              <a:t>{{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&gt; 0</a:t>
            </a:r>
            <a:r>
              <a:rPr lang="en-US" b="1" dirty="0">
                <a:cs typeface="Courier New" panose="02070309020205020404" pitchFamily="49" charset="0"/>
              </a:rPr>
              <a:t> }}</a:t>
            </a:r>
          </a:p>
          <a:p>
            <a:pPr marL="0" indent="0">
              <a:buNone/>
            </a:pPr>
            <a:endParaRPr lang="en-US" dirty="0">
              <a:latin typeface="+mn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+mn-lt"/>
                <a:cs typeface="Courier New" panose="02070309020205020404" pitchFamily="49" charset="0"/>
              </a:rPr>
              <a:t>Valid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could only be zero if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were zero (which it isn’t)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421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6883</TotalTime>
  <Words>4466</Words>
  <Application>Microsoft Macintosh PowerPoint</Application>
  <PresentationFormat>On-screen Show (4:3)</PresentationFormat>
  <Paragraphs>889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Courier</vt:lpstr>
      <vt:lpstr>Courier New</vt:lpstr>
      <vt:lpstr>Times New Roman</vt:lpstr>
      <vt:lpstr>simple</vt:lpstr>
      <vt:lpstr>CSE 331 Software Design &amp; Implementation</vt:lpstr>
      <vt:lpstr>Motivation for Reasoning</vt:lpstr>
      <vt:lpstr>Our Approach</vt:lpstr>
      <vt:lpstr>Formal Reasoning</vt:lpstr>
      <vt:lpstr>Terminology of Floyd Logic</vt:lpstr>
      <vt:lpstr>Hoare Triples</vt:lpstr>
      <vt:lpstr>Notation</vt:lpstr>
      <vt:lpstr>Example 1</vt:lpstr>
      <vt:lpstr>Example 1</vt:lpstr>
      <vt:lpstr>Example 2</vt:lpstr>
      <vt:lpstr>Example 2</vt:lpstr>
      <vt:lpstr>Checking Validity</vt:lpstr>
      <vt:lpstr>Weaker vs. Stronger Assertions</vt:lpstr>
      <vt:lpstr>Examples</vt:lpstr>
      <vt:lpstr>Floyd Logic Facts</vt:lpstr>
      <vt:lpstr>Floyd Logic Facts</vt:lpstr>
      <vt:lpstr>Floyd Logic Facts</vt:lpstr>
      <vt:lpstr>PowerPoint Presentation</vt:lpstr>
      <vt:lpstr>Example of Forward Reasoning</vt:lpstr>
      <vt:lpstr>Example of Forward Reasoning</vt:lpstr>
      <vt:lpstr>Example of Forward Reasoning</vt:lpstr>
      <vt:lpstr>Example of Forward Reasoning</vt:lpstr>
      <vt:lpstr>Example of Forward Reasoning</vt:lpstr>
      <vt:lpstr>Forward Reasoning</vt:lpstr>
      <vt:lpstr>Example of Backward Reasoning</vt:lpstr>
      <vt:lpstr>Example of Backward Reasoning</vt:lpstr>
      <vt:lpstr>Example of Backward Reasoning</vt:lpstr>
      <vt:lpstr>Example of Backward Reasoning</vt:lpstr>
      <vt:lpstr>Backward Reasoning</vt:lpstr>
      <vt:lpstr>Correctness by Forward Reasoning</vt:lpstr>
      <vt:lpstr>Example of Forward Reasoning</vt:lpstr>
      <vt:lpstr>Correctness by Backward Reasoning</vt:lpstr>
      <vt:lpstr>Correctness by Backward Reasoning</vt:lpstr>
      <vt:lpstr>Combining Forward &amp; Backward</vt:lpstr>
      <vt:lpstr>Combining Forward &amp; Backward</vt:lpstr>
      <vt:lpstr>Combining Forward &amp; Backward</vt:lpstr>
      <vt:lpstr>Subtleties in Forward Reasoning...</vt:lpstr>
      <vt:lpstr>Fix 1</vt:lpstr>
      <vt:lpstr>Fix 2 (better)</vt:lpstr>
      <vt:lpstr>Forward vs. Backward</vt:lpstr>
      <vt:lpstr>PowerPoint Presentation</vt:lpstr>
      <vt:lpstr>If Statements</vt:lpstr>
      <vt:lpstr>If Statements</vt:lpstr>
      <vt:lpstr>If Statements</vt:lpstr>
      <vt:lpstr>If Statements</vt:lpstr>
      <vt:lpstr>If Statements</vt:lpstr>
      <vt:lpstr>If Statements</vt:lpstr>
      <vt:lpstr>If Statements</vt:lpstr>
      <vt:lpstr>If Statements</vt:lpstr>
      <vt:lpstr>If-Statement Example</vt:lpstr>
      <vt:lpstr>If-Statement Example</vt:lpstr>
      <vt:lpstr>If-Statement Example</vt:lpstr>
      <vt:lpstr>If-Statement Example</vt:lpstr>
      <vt:lpstr>If-Statement Example</vt:lpstr>
      <vt:lpstr>If-Statement Example</vt:lpstr>
      <vt:lpstr>If-Statement Example</vt:lpstr>
      <vt:lpstr>If-Statement Example</vt:lpstr>
      <vt:lpstr>If-Statement Example</vt:lpstr>
      <vt:lpstr>If-Statement Example</vt:lpstr>
      <vt:lpstr>If-Statement Example</vt:lpstr>
      <vt:lpstr>If-Statement Example</vt:lpstr>
      <vt:lpstr>If-Statement Example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Implementation</dc:title>
  <dc:creator>Hal Perkins</dc:creator>
  <cp:lastModifiedBy>Kevin Zatloukal</cp:lastModifiedBy>
  <cp:revision>350</cp:revision>
  <cp:lastPrinted>2020-04-01T17:18:58Z</cp:lastPrinted>
  <dcterms:created xsi:type="dcterms:W3CDTF">2012-01-13T04:41:44Z</dcterms:created>
  <dcterms:modified xsi:type="dcterms:W3CDTF">2022-03-30T19:52:58Z</dcterms:modified>
</cp:coreProperties>
</file>