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85" r:id="rId2"/>
    <p:sldId id="362" r:id="rId3"/>
    <p:sldId id="361" r:id="rId4"/>
    <p:sldId id="341" r:id="rId5"/>
    <p:sldId id="320" r:id="rId6"/>
    <p:sldId id="321" r:id="rId7"/>
    <p:sldId id="322" r:id="rId8"/>
    <p:sldId id="323" r:id="rId9"/>
    <p:sldId id="325" r:id="rId10"/>
    <p:sldId id="328" r:id="rId11"/>
    <p:sldId id="357" r:id="rId12"/>
    <p:sldId id="358" r:id="rId13"/>
    <p:sldId id="356" r:id="rId14"/>
    <p:sldId id="327" r:id="rId15"/>
    <p:sldId id="336" r:id="rId16"/>
    <p:sldId id="324" r:id="rId17"/>
    <p:sldId id="337" r:id="rId18"/>
    <p:sldId id="286" r:id="rId19"/>
    <p:sldId id="291" r:id="rId20"/>
    <p:sldId id="347" r:id="rId21"/>
    <p:sldId id="299" r:id="rId22"/>
    <p:sldId id="300" r:id="rId23"/>
    <p:sldId id="348" r:id="rId24"/>
    <p:sldId id="311" r:id="rId25"/>
    <p:sldId id="343" r:id="rId26"/>
    <p:sldId id="330" r:id="rId27"/>
    <p:sldId id="350" r:id="rId28"/>
    <p:sldId id="303" r:id="rId29"/>
    <p:sldId id="339" r:id="rId30"/>
    <p:sldId id="301" r:id="rId31"/>
    <p:sldId id="364" r:id="rId32"/>
    <p:sldId id="363" r:id="rId33"/>
    <p:sldId id="344" r:id="rId34"/>
    <p:sldId id="351" r:id="rId35"/>
    <p:sldId id="342" r:id="rId36"/>
    <p:sldId id="345" r:id="rId37"/>
    <p:sldId id="298" r:id="rId38"/>
    <p:sldId id="326" r:id="rId39"/>
    <p:sldId id="353" r:id="rId40"/>
    <p:sldId id="310" r:id="rId41"/>
    <p:sldId id="334" r:id="rId42"/>
  </p:sldIdLst>
  <p:sldSz cx="9144000" cy="6858000" type="screen4x3"/>
  <p:notesSz cx="6934200" cy="9220200"/>
  <p:custDataLst>
    <p:tags r:id="rId4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D78"/>
    <a:srgbClr val="0432FF"/>
    <a:srgbClr val="FF0000"/>
    <a:srgbClr val="009900"/>
    <a:srgbClr val="800080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55" autoAdjust="0"/>
    <p:restoredTop sz="86395" autoAdjust="0"/>
  </p:normalViewPr>
  <p:slideViewPr>
    <p:cSldViewPr>
      <p:cViewPr varScale="1">
        <p:scale>
          <a:sx n="110" d="100"/>
          <a:sy n="110" d="100"/>
        </p:scale>
        <p:origin x="5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920" y="216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00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 dirty="0"/>
            </a:lvl1pPr>
          </a:lstStyle>
          <a:p>
            <a:pPr>
              <a:defRPr/>
            </a:pPr>
            <a:r>
              <a:rPr lang="en-US" dirty="0"/>
              <a:t>CSE 331 20wi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80" y="8759800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r>
              <a:rPr lang="en-US" dirty="0"/>
              <a:t>01-</a:t>
            </a:r>
            <a:fld id="{4490ECC9-DBDA-4236-ABEF-47C2FD79DC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996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80" y="1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58" y="4379901"/>
            <a:ext cx="5086284" cy="41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00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80" y="8759800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41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33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2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71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Past student: how did that [mistake] happen? how is</a:t>
            </a:r>
            <a:r>
              <a:rPr lang="en-US" baseline="0" dirty="0"/>
              <a:t> that even possible?</a:t>
            </a:r>
            <a:endParaRPr lang="en-US" dirty="0"/>
          </a:p>
          <a:p>
            <a:endParaRPr lang="en-US" dirty="0"/>
          </a:p>
          <a:p>
            <a:r>
              <a:rPr lang="en-US" dirty="0"/>
              <a:t>Review feedback on design patterns</a:t>
            </a:r>
            <a:r>
              <a:rPr lang="en-US" baseline="0" dirty="0"/>
              <a:t> (needing to come earlier)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11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you</a:t>
            </a:r>
            <a:r>
              <a:rPr lang="en-US" baseline="0" dirty="0"/>
              <a:t> step </a:t>
            </a:r>
            <a:r>
              <a:rPr lang="en-US" dirty="0"/>
              <a:t>up from 143 to 400 level courses.</a:t>
            </a:r>
          </a:p>
          <a:p>
            <a:endParaRPr lang="en-US" dirty="0"/>
          </a:p>
          <a:p>
            <a:r>
              <a:rPr lang="en-US" dirty="0"/>
              <a:t>What do I mean by quality?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19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78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25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04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27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Which is the most effective? </a:t>
            </a:r>
            <a:r>
              <a:rPr lang="en-US" dirty="0"/>
              <a:t>Inspection!</a:t>
            </a:r>
          </a:p>
          <a:p>
            <a:endParaRPr lang="en-US" dirty="0"/>
          </a:p>
          <a:p>
            <a:r>
              <a:rPr lang="en-US" dirty="0"/>
              <a:t>Inspection is</a:t>
            </a:r>
            <a:r>
              <a:rPr lang="en-US" baseline="0" dirty="0"/>
              <a:t> the main tool for </a:t>
            </a:r>
            <a:r>
              <a:rPr lang="en-US" b="1" baseline="0" dirty="0"/>
              <a:t>interviews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39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3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762000" y="12954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762000" y="57912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80008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1F6C098-13F0-41FA-8110-EA5113992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1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3ACDB-C1BA-4139-A3B5-ECE71C1D9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2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BC84-1DEC-4E9D-8DD0-2C203C730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1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ACF16-E0F0-4B7F-BDAB-0ED6A37A3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2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C4CED-1F2F-4C0D-A4F7-58F3EB91B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4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EBA81-96FB-474D-A3C6-C60125E85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5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CD30-6C9D-46DE-B266-6B0D81F43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9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E8722-9256-42EB-B779-63A99D304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7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983B7-E459-4701-B580-D0BD95C5F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E64B7-D971-4815-8FF7-96068F85D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3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15EA6-3B7E-4A7B-BCDE-0EB3FFF82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3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400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fld id="{12A14B3B-27EA-4853-B4FC-2EDFCA059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762000" y="12954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CSE 331</a:t>
            </a:r>
            <a:br>
              <a:rPr lang="en-US" dirty="0"/>
            </a:br>
            <a:r>
              <a:rPr lang="en-US" dirty="0"/>
              <a:t>Software Design &amp; Implementation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8001000" cy="1752600"/>
          </a:xfrm>
        </p:spPr>
        <p:txBody>
          <a:bodyPr/>
          <a:lstStyle/>
          <a:p>
            <a:r>
              <a:rPr lang="en-US" dirty="0"/>
              <a:t>Kevin Zatloukal</a:t>
            </a:r>
          </a:p>
          <a:p>
            <a:r>
              <a:rPr lang="en-US" dirty="0"/>
              <a:t>Spring 2022</a:t>
            </a:r>
          </a:p>
          <a:p>
            <a:r>
              <a:rPr lang="en-US" dirty="0"/>
              <a:t>Lecture 1 – Introduction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F5FB07-9B16-CE40-8EA5-5C83DB23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A7151-6DA2-6745-84F7-D59B3E11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6C098-13F0-41FA-8110-EA511399211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91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makes everything harder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Many studies showing scale makes quality harder to achieve</a:t>
            </a:r>
          </a:p>
          <a:p>
            <a:r>
              <a:rPr lang="en-US" sz="2000" dirty="0"/>
              <a:t>Time to write N-line program grows faster than linear</a:t>
            </a:r>
          </a:p>
          <a:p>
            <a:pPr lvl="1"/>
            <a:r>
              <a:rPr lang="en-US" sz="2000" dirty="0"/>
              <a:t>Good estimate is O(N</a:t>
            </a:r>
            <a:r>
              <a:rPr lang="en-US" sz="2000" baseline="30000" dirty="0"/>
              <a:t>1.05</a:t>
            </a:r>
            <a:r>
              <a:rPr lang="en-US" sz="2000" dirty="0"/>
              <a:t>) [Boehm, ‘81]</a:t>
            </a:r>
          </a:p>
          <a:p>
            <a:r>
              <a:rPr lang="en-US" sz="2000" dirty="0"/>
              <a:t>Bugs grow like Θ(N log N) [Jones, ‘12]</a:t>
            </a:r>
          </a:p>
          <a:p>
            <a:pPr lvl="1"/>
            <a:r>
              <a:rPr lang="en-US" sz="2000" dirty="0"/>
              <a:t>10% of errors are between modules [Seaman, ‘08]</a:t>
            </a:r>
          </a:p>
          <a:p>
            <a:r>
              <a:rPr lang="en-US" sz="2000" dirty="0"/>
              <a:t>Communication costs dominate schedules [Brooks, ‘75]</a:t>
            </a:r>
          </a:p>
          <a:p>
            <a:r>
              <a:rPr lang="en-US" sz="2000" dirty="0"/>
              <a:t>Small probability cases become high probability cases</a:t>
            </a:r>
          </a:p>
          <a:p>
            <a:pPr lvl="1"/>
            <a:r>
              <a:rPr lang="en-US" sz="2000" dirty="0"/>
              <a:t>Corner cases are more important with more users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5001905"/>
            <a:ext cx="7772400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n-lt"/>
              </a:rPr>
              <a:t>Corollary</a:t>
            </a:r>
            <a:r>
              <a:rPr lang="en-US" dirty="0">
                <a:latin typeface="+mn-lt"/>
              </a:rPr>
              <a:t>: quality must be even higher, per line, in order to achieve overall quality in a </a:t>
            </a:r>
            <a:r>
              <a:rPr lang="en-US" i="1" dirty="0">
                <a:latin typeface="+mn-lt"/>
              </a:rPr>
              <a:t>large</a:t>
            </a:r>
            <a:r>
              <a:rPr lang="en-US" dirty="0">
                <a:latin typeface="+mn-lt"/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88094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Scope of the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Problem facing us</a:t>
            </a:r>
          </a:p>
          <a:p>
            <a:pPr marL="457200"/>
            <a:r>
              <a:rPr lang="en-US" sz="2000" dirty="0"/>
              <a:t>software is built by people, who make mistakes all the time</a:t>
            </a:r>
          </a:p>
          <a:p>
            <a:pPr marL="457200"/>
            <a:r>
              <a:rPr lang="en-US" sz="2000" dirty="0"/>
              <a:t>surprisingly difficult to get even a small program to work</a:t>
            </a:r>
          </a:p>
          <a:p>
            <a:pPr marL="457200"/>
            <a:r>
              <a:rPr lang="en-US" sz="2000" dirty="0"/>
              <a:t>needed to write hundreds of millions of lines of code</a:t>
            </a:r>
          </a:p>
          <a:p>
            <a:pPr marL="457200"/>
            <a:r>
              <a:rPr lang="en-US" sz="2000" dirty="0"/>
              <a:t>each line gets harder to write as the program scale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Despite those challenges, we have lots of software that works</a:t>
            </a:r>
          </a:p>
          <a:p>
            <a:pPr marL="457200"/>
            <a:r>
              <a:rPr lang="en-US" sz="2000" dirty="0"/>
              <a:t>hundreds of millions of lines of working programs</a:t>
            </a:r>
          </a:p>
          <a:p>
            <a:pPr marL="457200"/>
            <a:r>
              <a:rPr lang="en-US" sz="2000" dirty="0"/>
              <a:t>products rarely fail because the software is too buggy</a:t>
            </a:r>
          </a:p>
          <a:p>
            <a:pPr marL="457200"/>
            <a:endParaRPr lang="en-US" sz="2000" dirty="0"/>
          </a:p>
          <a:p>
            <a:pPr marL="0" indent="0">
              <a:buNone/>
            </a:pPr>
            <a:r>
              <a:rPr lang="en-US" sz="2000" dirty="0"/>
              <a:t>How do we do it?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2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How do we ensure correctness...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267200" cy="28194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... when </a:t>
            </a:r>
            <a:r>
              <a:rPr lang="en-US" sz="2000" b="1" dirty="0"/>
              <a:t>people</a:t>
            </a:r>
            <a:r>
              <a:rPr lang="en-US" sz="2000" dirty="0"/>
              <a:t> are involved?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People have been known to</a:t>
            </a:r>
          </a:p>
          <a:p>
            <a:pPr marL="457200" lvl="1"/>
            <a:r>
              <a:rPr lang="en-US" sz="1600" dirty="0"/>
              <a:t>walk into windows</a:t>
            </a:r>
          </a:p>
          <a:p>
            <a:pPr marL="457200" lvl="1"/>
            <a:r>
              <a:rPr lang="en-US" sz="1600" dirty="0"/>
              <a:t>drive away with a coffee cup on the roof</a:t>
            </a:r>
          </a:p>
          <a:p>
            <a:pPr marL="457200" lvl="1"/>
            <a:r>
              <a:rPr lang="en-US" sz="1600" dirty="0"/>
              <a:t>drive away still tied to gas pump</a:t>
            </a:r>
          </a:p>
          <a:p>
            <a:pPr marL="457200" lvl="1"/>
            <a:r>
              <a:rPr lang="en-US" sz="1600" dirty="0"/>
              <a:t>lecture wearing one brown shoe and one black shoe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221F1-60D0-7842-B408-D0D0CDF44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2" t="21111" r="18107"/>
          <a:stretch/>
        </p:blipFill>
        <p:spPr>
          <a:xfrm>
            <a:off x="5933941" y="3657600"/>
            <a:ext cx="1848118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FB2253-33D9-6A48-879A-A1E38E633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11"/>
          <a:stretch/>
        </p:blipFill>
        <p:spPr>
          <a:xfrm>
            <a:off x="5334000" y="1511300"/>
            <a:ext cx="3048000" cy="19177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8F884B-6757-834F-89D0-45EAC4F33D2E}"/>
              </a:ext>
            </a:extLst>
          </p:cNvPr>
          <p:cNvSpPr/>
          <p:nvPr/>
        </p:nvSpPr>
        <p:spPr>
          <a:xfrm>
            <a:off x="671332" y="5202338"/>
            <a:ext cx="4281668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Key Insights</a:t>
            </a:r>
          </a:p>
          <a:p>
            <a:pPr indent="-228600">
              <a:spcBef>
                <a:spcPts val="600"/>
              </a:spcBef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</a:rPr>
              <a:t>Can’t stop people from making mistakes</a:t>
            </a:r>
          </a:p>
          <a:p>
            <a:pPr indent="-228600">
              <a:spcBef>
                <a:spcPts val="600"/>
              </a:spcBef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</a:rPr>
              <a:t>Can stop mistakes from getting to users</a:t>
            </a:r>
          </a:p>
        </p:txBody>
      </p:sp>
    </p:spTree>
    <p:extLst>
      <p:ext uri="{BB962C8B-B14F-4D97-AF65-F5344CB8AC3E}">
        <p14:creationId xmlns:p14="http://schemas.microsoft.com/office/powerpoint/2010/main" val="2086070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ensure correctness?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Best practice: use three techniques (we’ll study each)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Tools</a:t>
            </a:r>
            <a:endParaRPr lang="en-US" sz="2000" dirty="0">
              <a:solidFill>
                <a:srgbClr val="0432FF"/>
              </a:solidFill>
            </a:endParaRPr>
          </a:p>
          <a:p>
            <a:pPr lvl="1"/>
            <a:r>
              <a:rPr lang="en-US" sz="2000" dirty="0"/>
              <a:t>type checkers, test runners, etc.</a:t>
            </a:r>
          </a:p>
          <a:p>
            <a:pPr marL="457200" lvl="1" indent="0">
              <a:buNone/>
            </a:pPr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Inspection</a:t>
            </a:r>
          </a:p>
          <a:p>
            <a:pPr lvl="1"/>
            <a:r>
              <a:rPr lang="en-US" sz="2000" dirty="0"/>
              <a:t>think through your code carefully</a:t>
            </a:r>
          </a:p>
          <a:p>
            <a:pPr lvl="1"/>
            <a:r>
              <a:rPr lang="en-US" sz="2000" dirty="0"/>
              <a:t>have another person review your code</a:t>
            </a:r>
          </a:p>
          <a:p>
            <a:pPr lvl="1"/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Testing</a:t>
            </a:r>
          </a:p>
          <a:p>
            <a:pPr lvl="1"/>
            <a:r>
              <a:rPr lang="en-US" sz="2000" dirty="0"/>
              <a:t>usually &gt;50% of the work in building software</a:t>
            </a:r>
          </a:p>
          <a:p>
            <a:pPr marL="0" indent="0">
              <a:buNone/>
            </a:pPr>
            <a:endParaRPr lang="en-US" sz="2000" dirty="0"/>
          </a:p>
          <a:p>
            <a:pPr marL="57150" indent="0">
              <a:buNone/>
            </a:pPr>
            <a:r>
              <a:rPr lang="en-US" sz="2000" dirty="0"/>
              <a:t>Each removes ~2/3 of bugs. Together &gt;97%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239FB27-826D-D04C-B361-F999B28C02BC}"/>
              </a:ext>
            </a:extLst>
          </p:cNvPr>
          <p:cNvSpPr/>
          <p:nvPr/>
        </p:nvSpPr>
        <p:spPr>
          <a:xfrm>
            <a:off x="6229350" y="3657600"/>
            <a:ext cx="2552700" cy="68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interviews focus on this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(a.k.a. “reasoning”)</a:t>
            </a:r>
          </a:p>
        </p:txBody>
      </p:sp>
    </p:spTree>
    <p:extLst>
      <p:ext uri="{BB962C8B-B14F-4D97-AF65-F5344CB8AC3E}">
        <p14:creationId xmlns:p14="http://schemas.microsoft.com/office/powerpoint/2010/main" val="115036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cope with scale?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We tackle increased software scale with </a:t>
            </a:r>
            <a:r>
              <a:rPr lang="en-US" sz="2000" b="1" dirty="0">
                <a:solidFill>
                  <a:srgbClr val="0432FF"/>
                </a:solidFill>
              </a:rPr>
              <a:t>modularity</a:t>
            </a:r>
          </a:p>
          <a:p>
            <a:r>
              <a:rPr lang="en-US" sz="2000" dirty="0"/>
              <a:t>Split code into pieces that can be built independently</a:t>
            </a:r>
          </a:p>
          <a:p>
            <a:r>
              <a:rPr lang="en-US" sz="2000" dirty="0"/>
              <a:t>Each must be documented so others can use it</a:t>
            </a:r>
          </a:p>
          <a:p>
            <a:r>
              <a:rPr lang="en-US" sz="2000" dirty="0"/>
              <a:t>Also helps understandability and changeability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06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goals of CSE 331?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In summary, we want our code to be:</a:t>
            </a:r>
          </a:p>
          <a:p>
            <a:pPr marL="0" indent="0">
              <a:buNone/>
            </a:pPr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Correct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change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understand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Modular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These qualities also allow us to solve more complex problems</a:t>
            </a:r>
          </a:p>
          <a:p>
            <a:pPr marL="457200" lvl="1" indent="-274320"/>
            <a:r>
              <a:rPr lang="en-US" sz="2000" dirty="0"/>
              <a:t>increased complexity = larger scale and sophistication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13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cover in CSE 331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066800"/>
          </a:xfrm>
        </p:spPr>
        <p:txBody>
          <a:bodyPr/>
          <a:lstStyle/>
          <a:p>
            <a:r>
              <a:rPr lang="en-US" sz="2000" dirty="0"/>
              <a:t>Everything we cover relates to the 4 goals</a:t>
            </a:r>
          </a:p>
          <a:p>
            <a:r>
              <a:rPr lang="en-US" sz="2000" dirty="0"/>
              <a:t>We’ll use Java but the principles apply in any setting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2993" y="2995017"/>
            <a:ext cx="406710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n-lt"/>
              </a:rPr>
              <a:t>Correctness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+mn-lt"/>
              </a:rPr>
              <a:t>Tools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Git, IntelliJ, JUnit, Javadoc, </a:t>
            </a:r>
            <a:r>
              <a:rPr lang="is-IS" sz="1600" dirty="0">
                <a:latin typeface="+mn-lt"/>
              </a:rPr>
              <a:t>…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sz="1600" dirty="0">
                <a:latin typeface="+mn-lt"/>
              </a:rPr>
              <a:t>Java libraries: equality &amp; hashing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Adv. Java: generics, assertions, </a:t>
            </a:r>
            <a:r>
              <a:rPr lang="is-IS" sz="1600" dirty="0">
                <a:latin typeface="+mn-lt"/>
              </a:rPr>
              <a:t>…</a:t>
            </a:r>
            <a:endParaRPr lang="en-US" sz="1600" dirty="0">
              <a:latin typeface="+mn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debugging</a:t>
            </a:r>
            <a:endParaRPr lang="is-IS" sz="1600" dirty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is-IS" sz="1600" dirty="0">
                <a:latin typeface="+mn-lt"/>
              </a:rPr>
              <a:t>Inspection</a:t>
            </a:r>
            <a:endParaRPr lang="en-US" sz="1600" dirty="0">
              <a:latin typeface="+mn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reasoning about code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+mn-lt"/>
              </a:rPr>
              <a:t>Testing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test design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coverage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0100" y="5211009"/>
            <a:ext cx="40222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+mj-lt"/>
              </a:rPr>
              <a:t>Modularity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module design &amp; design patterns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event-driven programming, MVC, GUIs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6848" y="452233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100" y="2995017"/>
            <a:ext cx="402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Changeability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specifications, ADTs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listeners &amp; callbacks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0100" y="4033642"/>
            <a:ext cx="4022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Understandability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specifications, ADTs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Adv. Java: exceptions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subtypes</a:t>
            </a:r>
          </a:p>
        </p:txBody>
      </p:sp>
    </p:spTree>
    <p:extLst>
      <p:ext uri="{BB962C8B-B14F-4D97-AF65-F5344CB8AC3E}">
        <p14:creationId xmlns:p14="http://schemas.microsoft.com/office/powerpoint/2010/main" val="3300691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31242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Administrivia</a:t>
            </a:r>
          </a:p>
        </p:txBody>
      </p:sp>
    </p:spTree>
    <p:extLst>
      <p:ext uri="{BB962C8B-B14F-4D97-AF65-F5344CB8AC3E}">
        <p14:creationId xmlns:p14="http://schemas.microsoft.com/office/powerpoint/2010/main" val="3378317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Who: Course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153400" cy="5105400"/>
          </a:xfrm>
        </p:spPr>
        <p:txBody>
          <a:bodyPr>
            <a:normAutofit/>
          </a:bodyPr>
          <a:lstStyle/>
          <a:p>
            <a:r>
              <a:rPr lang="en-US" sz="2000" b="1" dirty="0"/>
              <a:t>Instructor</a:t>
            </a:r>
            <a:r>
              <a:rPr lang="en-US" sz="2000" dirty="0"/>
              <a:t>:  Kevin Zatloukal  (</a:t>
            </a:r>
            <a:r>
              <a:rPr lang="en-US" sz="2000" dirty="0" err="1"/>
              <a:t>kevinz</a:t>
            </a:r>
            <a:r>
              <a:rPr lang="en-US" sz="2000" dirty="0"/>
              <a:t> at cs)</a:t>
            </a:r>
          </a:p>
          <a:p>
            <a:pPr lvl="1"/>
            <a:r>
              <a:rPr lang="en-US" sz="2000" dirty="0"/>
              <a:t>15 years in industry (30 years of programming)</a:t>
            </a:r>
          </a:p>
          <a:p>
            <a:pPr lvl="1"/>
            <a:r>
              <a:rPr lang="en-US" sz="2000" dirty="0"/>
              <a:t>7th year teaching</a:t>
            </a:r>
          </a:p>
          <a:p>
            <a:pPr lvl="1"/>
            <a:endParaRPr lang="en-US" sz="2000" dirty="0"/>
          </a:p>
          <a:p>
            <a:r>
              <a:rPr lang="en-US" sz="2000" dirty="0"/>
              <a:t>17 great </a:t>
            </a:r>
            <a:r>
              <a:rPr lang="en-US" sz="2000" b="1" dirty="0"/>
              <a:t>TA</a:t>
            </a:r>
            <a:r>
              <a:rPr lang="en-US" sz="2000" dirty="0"/>
              <a:t>s </a:t>
            </a:r>
          </a:p>
          <a:p>
            <a:pPr lvl="1"/>
            <a:r>
              <a:rPr lang="en-US" sz="2000" dirty="0"/>
              <a:t>mix of new and veteran</a:t>
            </a:r>
          </a:p>
          <a:p>
            <a:endParaRPr lang="en-US" sz="2000" dirty="0"/>
          </a:p>
          <a:p>
            <a:r>
              <a:rPr lang="en-US" sz="2000" dirty="0"/>
              <a:t>Office hours posted soon</a:t>
            </a:r>
          </a:p>
          <a:p>
            <a:pPr lvl="1"/>
            <a:r>
              <a:rPr lang="en-US" sz="2000" dirty="0"/>
              <a:t>(starting later this week)</a:t>
            </a:r>
          </a:p>
          <a:p>
            <a:endParaRPr lang="en-US" sz="2000" dirty="0"/>
          </a:p>
          <a:p>
            <a:pPr marL="457200" lvl="1" indent="0">
              <a:buNone/>
            </a:pPr>
            <a:endParaRPr lang="en-US" sz="800" dirty="0"/>
          </a:p>
          <a:p>
            <a:pPr>
              <a:buNone/>
            </a:pPr>
            <a:r>
              <a:rPr lang="en-US" sz="2000" i="1" dirty="0">
                <a:solidFill>
                  <a:schemeClr val="accent2"/>
                </a:solidFill>
              </a:rPr>
              <a:t>Get to know us!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We’re here to help you succeed</a:t>
            </a:r>
          </a:p>
          <a:p>
            <a:pPr lvl="1"/>
            <a:endParaRPr lang="en-US" sz="1000" dirty="0"/>
          </a:p>
          <a:p>
            <a:pPr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</p:spTree>
    <p:extLst>
      <p:ext uri="{BB962C8B-B14F-4D97-AF65-F5344CB8AC3E}">
        <p14:creationId xmlns:p14="http://schemas.microsoft.com/office/powerpoint/2010/main" val="409642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Who: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001000" cy="4495800"/>
          </a:xfrm>
        </p:spPr>
        <p:txBody>
          <a:bodyPr>
            <a:noAutofit/>
          </a:bodyPr>
          <a:lstStyle/>
          <a:p>
            <a:r>
              <a:rPr lang="en-US" sz="2000" dirty="0"/>
              <a:t>Assuming you have mastered CSE142 and CSE143</a:t>
            </a:r>
          </a:p>
          <a:p>
            <a:pPr lvl="1"/>
            <a:endParaRPr lang="en-US" sz="2000" dirty="0"/>
          </a:p>
          <a:p>
            <a:r>
              <a:rPr lang="en-US" sz="2000" dirty="0"/>
              <a:t>Hoping (but not assuming) have you taken 311</a:t>
            </a:r>
          </a:p>
          <a:p>
            <a:pPr lvl="1"/>
            <a:r>
              <a:rPr lang="en-US" sz="2000" dirty="0"/>
              <a:t>will connect to 311 material where it arises</a:t>
            </a:r>
          </a:p>
          <a:p>
            <a:pPr lvl="1"/>
            <a:endParaRPr lang="en-US" sz="2000" dirty="0"/>
          </a:p>
          <a:p>
            <a:r>
              <a:rPr lang="en-US" sz="2000" dirty="0"/>
              <a:t>Assuming you are in your first year of CSE major courses</a:t>
            </a:r>
          </a:p>
          <a:p>
            <a:pPr lvl="1"/>
            <a:r>
              <a:rPr lang="en-US" sz="2000" dirty="0"/>
              <a:t>seniors may be bored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</p:spTree>
    <p:extLst>
      <p:ext uri="{BB962C8B-B14F-4D97-AF65-F5344CB8AC3E}">
        <p14:creationId xmlns:p14="http://schemas.microsoft.com/office/powerpoint/2010/main" val="4106270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250C2A-742E-7044-A494-D994B75F75E3}"/>
              </a:ext>
            </a:extLst>
          </p:cNvPr>
          <p:cNvSpPr txBox="1"/>
          <p:nvPr/>
        </p:nvSpPr>
        <p:spPr>
          <a:xfrm>
            <a:off x="1500842" y="4648200"/>
            <a:ext cx="72683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latin typeface="+mn-lt"/>
              </a:rPr>
              <a:t>“There are just not enough software engineers for everyone.</a:t>
            </a:r>
          </a:p>
          <a:p>
            <a:pPr algn="r"/>
            <a:r>
              <a:rPr lang="en-US" sz="1800" dirty="0">
                <a:latin typeface="+mn-lt"/>
              </a:rPr>
              <a:t> … and this is not going away. It’s getting worse, actually” (last week)</a:t>
            </a:r>
          </a:p>
          <a:p>
            <a:endParaRPr lang="en-US" sz="1800" dirty="0">
              <a:latin typeface="+mn-lt"/>
            </a:endParaRPr>
          </a:p>
          <a:p>
            <a:pPr algn="r"/>
            <a:r>
              <a:rPr lang="en-US" sz="1800" dirty="0">
                <a:latin typeface="+mn-lt"/>
              </a:rPr>
              <a:t> </a:t>
            </a:r>
            <a:r>
              <a:rPr lang="en-US" sz="1800" dirty="0">
                <a:solidFill>
                  <a:srgbClr val="7030A0"/>
                </a:solidFill>
                <a:latin typeface="+mn-lt"/>
              </a:rPr>
              <a:t>— Olivier </a:t>
            </a:r>
            <a:r>
              <a:rPr lang="en-US" sz="1800" dirty="0" err="1">
                <a:solidFill>
                  <a:srgbClr val="7030A0"/>
                </a:solidFill>
                <a:latin typeface="+mn-lt"/>
              </a:rPr>
              <a:t>Pomel</a:t>
            </a:r>
            <a:r>
              <a:rPr lang="en-US" sz="1800" dirty="0">
                <a:solidFill>
                  <a:srgbClr val="7030A0"/>
                </a:solidFill>
                <a:latin typeface="+mn-lt"/>
              </a:rPr>
              <a:t> (CEO of Datadog)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989A92-77D3-4F46-B510-6AEE0E58A274}"/>
              </a:ext>
            </a:extLst>
          </p:cNvPr>
          <p:cNvSpPr txBox="1"/>
          <p:nvPr/>
        </p:nvSpPr>
        <p:spPr>
          <a:xfrm>
            <a:off x="355656" y="3048000"/>
            <a:ext cx="8413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latin typeface="+mn-lt"/>
              </a:rPr>
              <a:t>“This isn’t the beginning of the end. It’s not even the end of the beginning.” (2021)</a:t>
            </a:r>
          </a:p>
          <a:p>
            <a:pPr algn="r"/>
            <a:endParaRPr lang="en-US" sz="1800" dirty="0">
              <a:latin typeface="+mn-lt"/>
            </a:endParaRPr>
          </a:p>
          <a:p>
            <a:pPr algn="r"/>
            <a:r>
              <a:rPr lang="en-US" sz="1800" dirty="0">
                <a:solidFill>
                  <a:srgbClr val="7030A0"/>
                </a:solidFill>
                <a:latin typeface="+mn-lt"/>
              </a:rPr>
              <a:t> — Alex </a:t>
            </a:r>
            <a:r>
              <a:rPr lang="en-US" sz="1800" dirty="0" err="1">
                <a:solidFill>
                  <a:srgbClr val="7030A0"/>
                </a:solidFill>
                <a:latin typeface="+mn-lt"/>
              </a:rPr>
              <a:t>Rubalcava</a:t>
            </a:r>
            <a:r>
              <a:rPr lang="en-US" sz="1800" dirty="0">
                <a:solidFill>
                  <a:srgbClr val="7030A0"/>
                </a:solidFill>
                <a:latin typeface="+mn-lt"/>
              </a:rPr>
              <a:t> (Software VC)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A2878-9522-1E49-AD51-37D274EDC824}"/>
              </a:ext>
            </a:extLst>
          </p:cNvPr>
          <p:cNvSpPr txBox="1"/>
          <p:nvPr/>
        </p:nvSpPr>
        <p:spPr>
          <a:xfrm>
            <a:off x="4730578" y="14478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+mn-lt"/>
              </a:rPr>
              <a:t>“Software is </a:t>
            </a:r>
            <a:r>
              <a:rPr lang="en-US" sz="1800" i="1" dirty="0">
                <a:latin typeface="+mn-lt"/>
              </a:rPr>
              <a:t>eating the world</a:t>
            </a:r>
            <a:r>
              <a:rPr lang="en-US" sz="1800" dirty="0">
                <a:latin typeface="+mn-lt"/>
              </a:rPr>
              <a:t>.” (2011)</a:t>
            </a:r>
          </a:p>
          <a:p>
            <a:pPr algn="r"/>
            <a:endParaRPr lang="en-US" sz="1800" dirty="0">
              <a:latin typeface="+mn-lt"/>
            </a:endParaRPr>
          </a:p>
          <a:p>
            <a:pPr algn="r"/>
            <a:r>
              <a:rPr lang="en-US" sz="1800" dirty="0">
                <a:solidFill>
                  <a:srgbClr val="7030A0"/>
                </a:solidFill>
                <a:latin typeface="+mn-lt"/>
              </a:rPr>
              <a:t> — Marc Andreessen (VC)</a:t>
            </a:r>
          </a:p>
        </p:txBody>
      </p:sp>
    </p:spTree>
    <p:extLst>
      <p:ext uri="{BB962C8B-B14F-4D97-AF65-F5344CB8AC3E}">
        <p14:creationId xmlns:p14="http://schemas.microsoft.com/office/powerpoint/2010/main" val="60922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001000" cy="4495800"/>
          </a:xfrm>
        </p:spPr>
        <p:txBody>
          <a:bodyPr>
            <a:noAutofit/>
          </a:bodyPr>
          <a:lstStyle/>
          <a:p>
            <a:r>
              <a:rPr lang="en-US" sz="2000" dirty="0"/>
              <a:t>Basic Java knowledge is a prerequisite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000" dirty="0"/>
              <a:t>Examples:</a:t>
            </a:r>
          </a:p>
          <a:p>
            <a:r>
              <a:rPr lang="en-US" sz="2000" dirty="0"/>
              <a:t>Difference between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dirty="0"/>
              <a:t> and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Integer</a:t>
            </a:r>
          </a:p>
          <a:p>
            <a:r>
              <a:rPr lang="en-US" sz="2000" dirty="0"/>
              <a:t>Distinction between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b="1" dirty="0"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==</a:t>
            </a:r>
            <a:r>
              <a:rPr lang="en-US" sz="2000" b="1" dirty="0"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000" dirty="0"/>
              <a:t> and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x.equals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(y)</a:t>
            </a:r>
          </a:p>
          <a:p>
            <a:pPr lvl="1"/>
            <a:r>
              <a:rPr lang="en-US" sz="2000" dirty="0"/>
              <a:t>multiple references to the same object (aliasing)</a:t>
            </a:r>
          </a:p>
          <a:p>
            <a:pPr lvl="1"/>
            <a:r>
              <a:rPr lang="en-US" sz="2000" dirty="0"/>
              <a:t>what does assignment (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b="1" dirty="0"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000" b="1" dirty="0"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000" dirty="0"/>
              <a:t>) </a:t>
            </a:r>
            <a:r>
              <a:rPr lang="en-US" sz="2000" i="1" dirty="0"/>
              <a:t>really</a:t>
            </a:r>
            <a:r>
              <a:rPr lang="en-US" sz="2000" dirty="0"/>
              <a:t> mean?</a:t>
            </a:r>
          </a:p>
          <a:p>
            <a:r>
              <a:rPr lang="en-US" sz="2000" dirty="0"/>
              <a:t>Subtyping via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extends</a:t>
            </a:r>
            <a:r>
              <a:rPr lang="en-US" sz="2000" dirty="0"/>
              <a:t> (classes) and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implements</a:t>
            </a:r>
            <a:r>
              <a:rPr lang="en-US" sz="2000" dirty="0"/>
              <a:t> (interfaces)</a:t>
            </a:r>
          </a:p>
          <a:p>
            <a:r>
              <a:rPr lang="en-US" sz="2000" dirty="0"/>
              <a:t>Method calls: inheritance and overriding; dynamic dispatch</a:t>
            </a:r>
          </a:p>
          <a:p>
            <a:r>
              <a:rPr lang="en-US" sz="2000" dirty="0"/>
              <a:t>Difference between compile-time and run-time type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</p:spTree>
    <p:extLst>
      <p:ext uri="{BB962C8B-B14F-4D97-AF65-F5344CB8AC3E}">
        <p14:creationId xmlns:p14="http://schemas.microsoft.com/office/powerpoint/2010/main" val="2504947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Staying in touch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800600"/>
          </a:xfrm>
        </p:spPr>
        <p:txBody>
          <a:bodyPr>
            <a:normAutofit/>
          </a:bodyPr>
          <a:lstStyle/>
          <a:p>
            <a:r>
              <a:rPr lang="en-US" sz="2000" dirty="0"/>
              <a:t>Ed message board (link on course web page)</a:t>
            </a:r>
          </a:p>
          <a:p>
            <a:pPr lvl="1"/>
            <a:r>
              <a:rPr lang="en-US" sz="2000" dirty="0"/>
              <a:t>should have access already</a:t>
            </a:r>
          </a:p>
          <a:p>
            <a:pPr lvl="1"/>
            <a:r>
              <a:rPr lang="en-US" sz="2000" dirty="0"/>
              <a:t>best place to ask questions</a:t>
            </a:r>
          </a:p>
          <a:p>
            <a:endParaRPr lang="en-US" sz="2000" dirty="0"/>
          </a:p>
          <a:p>
            <a:r>
              <a:rPr lang="en-US" sz="2000" dirty="0"/>
              <a:t>Course staff: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cse331-staff@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.washington.edu </a:t>
            </a:r>
          </a:p>
          <a:p>
            <a:pPr lvl="1"/>
            <a:r>
              <a:rPr lang="en-US" sz="2000" dirty="0"/>
              <a:t>for things that don’t make sense to post on message board</a:t>
            </a:r>
          </a:p>
          <a:p>
            <a:pPr lvl="1"/>
            <a:r>
              <a:rPr lang="en-US" sz="2000" dirty="0"/>
              <a:t>also fine to email me directly for private matters</a:t>
            </a:r>
          </a:p>
          <a:p>
            <a:endParaRPr lang="en-US" sz="2000" dirty="0"/>
          </a:p>
          <a:p>
            <a:r>
              <a:rPr lang="en-US" sz="2000" dirty="0"/>
              <a:t>Course email list: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cse331{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a,b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}_sp22@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u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.washington.edu</a:t>
            </a:r>
          </a:p>
          <a:p>
            <a:pPr lvl="1"/>
            <a:r>
              <a:rPr lang="en-US" sz="2000" dirty="0"/>
              <a:t>students already subscribed (your UW email address)</a:t>
            </a:r>
          </a:p>
          <a:p>
            <a:pPr lvl="1"/>
            <a:r>
              <a:rPr lang="en-US" sz="2000" dirty="0"/>
              <a:t>for me to email you… do not “reply all”</a:t>
            </a:r>
          </a:p>
          <a:p>
            <a:pPr lvl="1"/>
            <a:r>
              <a:rPr lang="en-US" sz="2000" dirty="0"/>
              <a:t>infrequent, but important emails</a:t>
            </a:r>
          </a:p>
          <a:p>
            <a:pPr lvl="1"/>
            <a:endParaRPr lang="en-US" sz="2000" dirty="0"/>
          </a:p>
          <a:p>
            <a:pPr marL="0" lvl="1" indent="0">
              <a:buNone/>
            </a:pP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</p:spTree>
    <p:extLst>
      <p:ext uri="{BB962C8B-B14F-4D97-AF65-F5344CB8AC3E}">
        <p14:creationId xmlns:p14="http://schemas.microsoft.com/office/powerpoint/2010/main" val="3275666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77200" cy="4495800"/>
          </a:xfrm>
        </p:spPr>
        <p:txBody>
          <a:bodyPr/>
          <a:lstStyle/>
          <a:p>
            <a:r>
              <a:rPr lang="en-US" sz="2000" dirty="0"/>
              <a:t>In person lectures focused on </a:t>
            </a:r>
            <a:r>
              <a:rPr lang="en-US" sz="2000" b="1" dirty="0"/>
              <a:t>key ideas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Morning section will be </a:t>
            </a:r>
            <a:r>
              <a:rPr lang="en-US" sz="2000" u="sng" dirty="0"/>
              <a:t>recorded</a:t>
            </a:r>
          </a:p>
          <a:p>
            <a:pPr lvl="1"/>
            <a:r>
              <a:rPr lang="en-US" sz="2000" dirty="0"/>
              <a:t>recordings available on Canvas</a:t>
            </a:r>
          </a:p>
          <a:p>
            <a:pPr lvl="1"/>
            <a:endParaRPr lang="en-US" sz="2000" dirty="0"/>
          </a:p>
          <a:p>
            <a:r>
              <a:rPr lang="en-US" sz="2000" dirty="0"/>
              <a:t>Don’t fall into the trap of skipping lectures to work on HW</a:t>
            </a:r>
          </a:p>
          <a:p>
            <a:pPr lvl="1"/>
            <a:r>
              <a:rPr lang="en-US" sz="2000" dirty="0"/>
              <a:t>can spiral into falling further and further behind in class</a:t>
            </a:r>
          </a:p>
          <a:p>
            <a:pPr lvl="1"/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  <p:pic>
        <p:nvPicPr>
          <p:cNvPr id="1026" name="Picture 2" descr="It's A Trap! | Know Your Meme">
            <a:extLst>
              <a:ext uri="{FF2B5EF4-FFF2-40B4-BE49-F238E27FC236}">
                <a16:creationId xmlns:a16="http://schemas.microsoft.com/office/drawing/2014/main" id="{73B678AB-4FC2-284E-A552-32CDA5D6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86262"/>
            <a:ext cx="3581400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0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Will be focused on </a:t>
            </a:r>
            <a:r>
              <a:rPr lang="en-US" sz="2000" b="1" dirty="0"/>
              <a:t>helping with homework</a:t>
            </a:r>
          </a:p>
          <a:p>
            <a:pPr lvl="1"/>
            <a:r>
              <a:rPr lang="en-US" sz="2000" dirty="0"/>
              <a:t>typically fall on day when a new HW is released</a:t>
            </a:r>
          </a:p>
          <a:p>
            <a:pPr lvl="1"/>
            <a:r>
              <a:rPr lang="en-US" sz="2000" dirty="0"/>
              <a:t>get you get you started with the work to be done</a:t>
            </a:r>
          </a:p>
          <a:p>
            <a:pPr lvl="1"/>
            <a:r>
              <a:rPr lang="en-US" sz="2000" dirty="0"/>
              <a:t>they should be very useful</a:t>
            </a:r>
          </a:p>
          <a:p>
            <a:pPr lvl="1"/>
            <a:endParaRPr lang="en-US" sz="2000" dirty="0"/>
          </a:p>
          <a:p>
            <a:r>
              <a:rPr lang="en-US" sz="2000" u="sng" dirty="0"/>
              <a:t>Not recorded</a:t>
            </a:r>
          </a:p>
          <a:p>
            <a:pPr lvl="1"/>
            <a:r>
              <a:rPr lang="en-US" sz="2000" dirty="0"/>
              <a:t>materials will be posted</a:t>
            </a:r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</p:spTree>
    <p:extLst>
      <p:ext uri="{BB962C8B-B14F-4D97-AF65-F5344CB8AC3E}">
        <p14:creationId xmlns:p14="http://schemas.microsoft.com/office/powerpoint/2010/main" val="747870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"/>
          </a:xfrm>
        </p:spPr>
        <p:txBody>
          <a:bodyPr>
            <a:normAutofit/>
          </a:bodyPr>
          <a:lstStyle/>
          <a:p>
            <a:r>
              <a:rPr lang="en-US" sz="2000" dirty="0"/>
              <a:t>Exactly 1 assignment per week (10 total)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48458E-A2D5-534D-885F-4848AD69C62C}"/>
              </a:ext>
            </a:extLst>
          </p:cNvPr>
          <p:cNvSpPr/>
          <p:nvPr/>
        </p:nvSpPr>
        <p:spPr>
          <a:xfrm>
            <a:off x="1885732" y="2345011"/>
            <a:ext cx="609600" cy="1600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HW0</a:t>
            </a:r>
          </a:p>
          <a:p>
            <a:pPr algn="ctr"/>
            <a:endParaRPr lang="en-US" sz="600" dirty="0"/>
          </a:p>
          <a:p>
            <a:pPr algn="ctr"/>
            <a:r>
              <a:rPr lang="en-US" sz="1200" dirty="0"/>
              <a:t>HW1</a:t>
            </a:r>
          </a:p>
          <a:p>
            <a:pPr algn="ctr"/>
            <a:endParaRPr lang="en-US" sz="600" dirty="0"/>
          </a:p>
          <a:p>
            <a:pPr algn="ctr"/>
            <a:r>
              <a:rPr lang="en-US" sz="1200" dirty="0"/>
              <a:t>HW2</a:t>
            </a:r>
          </a:p>
          <a:p>
            <a:pPr algn="ctr"/>
            <a:endParaRPr lang="en-US" sz="800" dirty="0"/>
          </a:p>
          <a:p>
            <a:pPr algn="ctr"/>
            <a:r>
              <a:rPr lang="en-US" sz="1200" dirty="0"/>
              <a:t>HW3</a:t>
            </a:r>
          </a:p>
          <a:p>
            <a:pPr algn="ctr"/>
            <a:endParaRPr lang="en-US" sz="600" dirty="0"/>
          </a:p>
          <a:p>
            <a:pPr algn="ctr"/>
            <a:r>
              <a:rPr lang="en-US" sz="1200" dirty="0"/>
              <a:t>HW4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9C11CE-36A9-D04C-956D-FFB661BA92DA}"/>
              </a:ext>
            </a:extLst>
          </p:cNvPr>
          <p:cNvSpPr/>
          <p:nvPr/>
        </p:nvSpPr>
        <p:spPr>
          <a:xfrm>
            <a:off x="1889590" y="4471859"/>
            <a:ext cx="609600" cy="1600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HW5</a:t>
            </a:r>
          </a:p>
          <a:p>
            <a:pPr algn="ctr"/>
            <a:endParaRPr lang="en-US" sz="600" dirty="0"/>
          </a:p>
          <a:p>
            <a:pPr algn="ctr"/>
            <a:r>
              <a:rPr lang="en-US" sz="1200" dirty="0"/>
              <a:t>HW6</a:t>
            </a:r>
          </a:p>
          <a:p>
            <a:pPr algn="ctr"/>
            <a:endParaRPr lang="en-US" sz="600" dirty="0"/>
          </a:p>
          <a:p>
            <a:pPr algn="ctr"/>
            <a:r>
              <a:rPr lang="en-US" sz="1200" dirty="0"/>
              <a:t>HW7</a:t>
            </a:r>
          </a:p>
          <a:p>
            <a:pPr algn="ctr"/>
            <a:endParaRPr lang="en-US" sz="800" dirty="0"/>
          </a:p>
          <a:p>
            <a:pPr algn="ctr"/>
            <a:r>
              <a:rPr lang="en-US" sz="1200" dirty="0"/>
              <a:t>HW8</a:t>
            </a:r>
          </a:p>
          <a:p>
            <a:pPr algn="ctr"/>
            <a:endParaRPr lang="en-US" sz="600" dirty="0"/>
          </a:p>
          <a:p>
            <a:pPr algn="ctr"/>
            <a:r>
              <a:rPr lang="en-US" sz="1200" dirty="0"/>
              <a:t>HW9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283A5C-9B10-4C41-B93B-420CA8BC5E35}"/>
              </a:ext>
            </a:extLst>
          </p:cNvPr>
          <p:cNvSpPr txBox="1"/>
          <p:nvPr/>
        </p:nvSpPr>
        <p:spPr>
          <a:xfrm>
            <a:off x="3022533" y="2952244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  <a:latin typeface="+mn-lt"/>
              </a:rPr>
              <a:t>practice</a:t>
            </a:r>
            <a:r>
              <a:rPr lang="en-US" sz="1800" dirty="0">
                <a:solidFill>
                  <a:srgbClr val="7030A0"/>
                </a:solidFill>
                <a:latin typeface="+mn-lt"/>
              </a:rPr>
              <a:t> reasoning (and testing)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21CBA1-4D42-E144-93C9-E3CDE34BAD73}"/>
              </a:ext>
            </a:extLst>
          </p:cNvPr>
          <p:cNvSpPr txBox="1"/>
          <p:nvPr/>
        </p:nvSpPr>
        <p:spPr>
          <a:xfrm>
            <a:off x="3022533" y="5087293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  <a:latin typeface="+mn-lt"/>
              </a:rPr>
              <a:t>build</a:t>
            </a:r>
            <a:r>
              <a:rPr lang="en-US" sz="1800" dirty="0">
                <a:solidFill>
                  <a:srgbClr val="7030A0"/>
                </a:solidFill>
                <a:latin typeface="+mn-lt"/>
              </a:rPr>
              <a:t> an app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DA65205-583A-CA43-A7D4-54A94E1F5F7B}"/>
              </a:ext>
            </a:extLst>
          </p:cNvPr>
          <p:cNvSpPr/>
          <p:nvPr/>
        </p:nvSpPr>
        <p:spPr>
          <a:xfrm>
            <a:off x="2819013" y="2345011"/>
            <a:ext cx="152400" cy="1600200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31CC3345-0AA5-0F44-B908-752B564A0AD6}"/>
              </a:ext>
            </a:extLst>
          </p:cNvPr>
          <p:cNvSpPr/>
          <p:nvPr/>
        </p:nvSpPr>
        <p:spPr>
          <a:xfrm>
            <a:off x="2819013" y="4471859"/>
            <a:ext cx="152400" cy="1600200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EC329A-4538-2044-A320-881DCD778E98}"/>
              </a:ext>
            </a:extLst>
          </p:cNvPr>
          <p:cNvSpPr/>
          <p:nvPr/>
        </p:nvSpPr>
        <p:spPr>
          <a:xfrm>
            <a:off x="1809532" y="4040461"/>
            <a:ext cx="762000" cy="342900"/>
          </a:xfrm>
          <a:prstGeom prst="rect">
            <a:avLst/>
          </a:prstGeom>
          <a:solidFill>
            <a:srgbClr val="FFFD7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midterm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4F51DD-122C-D74C-9221-D584A76E96FC}"/>
              </a:ext>
            </a:extLst>
          </p:cNvPr>
          <p:cNvSpPr/>
          <p:nvPr/>
        </p:nvSpPr>
        <p:spPr>
          <a:xfrm>
            <a:off x="1811943" y="6193111"/>
            <a:ext cx="762000" cy="342900"/>
          </a:xfrm>
          <a:prstGeom prst="rect">
            <a:avLst/>
          </a:prstGeom>
          <a:solidFill>
            <a:srgbClr val="FFFD7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final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4433AB-2806-AA40-A166-90AD9C90CCFF}"/>
              </a:ext>
            </a:extLst>
          </p:cNvPr>
          <p:cNvSpPr/>
          <p:nvPr/>
        </p:nvSpPr>
        <p:spPr>
          <a:xfrm>
            <a:off x="4966868" y="5087293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7030A0"/>
                </a:solidFill>
                <a:latin typeface="+mn-lt"/>
              </a:rPr>
              <a:t>(also practice adv Java tools)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22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648200"/>
          </a:xfrm>
        </p:spPr>
        <p:txBody>
          <a:bodyPr/>
          <a:lstStyle/>
          <a:p>
            <a:r>
              <a:rPr lang="en-US" sz="2000" b="1" dirty="0"/>
              <a:t>Midterm exam</a:t>
            </a:r>
            <a:r>
              <a:rPr lang="en-US" sz="2000" dirty="0"/>
              <a:t> will be in class (50 min)</a:t>
            </a:r>
          </a:p>
          <a:p>
            <a:pPr lvl="1"/>
            <a:r>
              <a:rPr lang="en-US" sz="2000" dirty="0"/>
              <a:t>Friday, May 6th, just after HW5 is due</a:t>
            </a:r>
          </a:p>
          <a:p>
            <a:pPr lvl="1"/>
            <a:r>
              <a:rPr lang="en-US" sz="2000" dirty="0"/>
              <a:t>focus on reasoning and testing</a:t>
            </a:r>
          </a:p>
          <a:p>
            <a:pPr lvl="1"/>
            <a:endParaRPr lang="en-US" sz="2000" dirty="0"/>
          </a:p>
          <a:p>
            <a:r>
              <a:rPr lang="en-US" sz="2000" b="1" dirty="0"/>
              <a:t>Final exam</a:t>
            </a:r>
            <a:r>
              <a:rPr lang="en-US" sz="2000" dirty="0"/>
              <a:t> during finals week (110 min)</a:t>
            </a:r>
          </a:p>
          <a:p>
            <a:pPr lvl="1"/>
            <a:r>
              <a:rPr lang="en-US" sz="2000" dirty="0"/>
              <a:t>Tuesday, June 7th</a:t>
            </a:r>
          </a:p>
          <a:p>
            <a:pPr lvl="1"/>
            <a:r>
              <a:rPr lang="en-US" sz="2000" dirty="0"/>
              <a:t>time and location</a:t>
            </a:r>
          </a:p>
          <a:p>
            <a:pPr lvl="2"/>
            <a:r>
              <a:rPr lang="en-US" sz="2000" dirty="0"/>
              <a:t>Section B: KNE 220 at 2:30–4:20pm</a:t>
            </a:r>
          </a:p>
          <a:p>
            <a:pPr lvl="2"/>
            <a:r>
              <a:rPr lang="en-US" sz="2000" dirty="0"/>
              <a:t>Section A: KNE 220 at 4:30–6:20pm (</a:t>
            </a:r>
            <a:r>
              <a:rPr lang="en-US" sz="2000" b="1" dirty="0">
                <a:solidFill>
                  <a:srgbClr val="C00000"/>
                </a:solidFill>
              </a:rPr>
              <a:t>unusual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focus on reasoning and testing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</p:spTree>
    <p:extLst>
      <p:ext uri="{BB962C8B-B14F-4D97-AF65-F5344CB8AC3E}">
        <p14:creationId xmlns:p14="http://schemas.microsoft.com/office/powerpoint/2010/main" val="178918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r>
              <a:rPr lang="en-US" sz="2000" dirty="0"/>
              <a:t>Approximate weighting (subject to change):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000" dirty="0"/>
          </a:p>
          <a:p>
            <a:r>
              <a:rPr lang="en-US" sz="2000" dirty="0"/>
              <a:t>Very difficult to </a:t>
            </a:r>
            <a:r>
              <a:rPr lang="en-US" sz="2000" b="1" dirty="0"/>
              <a:t>fail</a:t>
            </a:r>
            <a:r>
              <a:rPr lang="en-US" sz="2000" dirty="0"/>
              <a:t> this class</a:t>
            </a:r>
          </a:p>
          <a:p>
            <a:pPr lvl="1"/>
            <a:r>
              <a:rPr lang="en-US" sz="2000" dirty="0"/>
              <a:t>likely need to not submit multiple assignments</a:t>
            </a:r>
          </a:p>
          <a:p>
            <a:pPr lvl="1"/>
            <a:endParaRPr lang="en-US" sz="2000" dirty="0"/>
          </a:p>
          <a:p>
            <a:r>
              <a:rPr lang="en-US" sz="2000" dirty="0"/>
              <a:t>But </a:t>
            </a:r>
            <a:r>
              <a:rPr lang="en-US" sz="2000" b="1" dirty="0"/>
              <a:t>scores</a:t>
            </a:r>
            <a:r>
              <a:rPr lang="en-US" sz="2000" dirty="0"/>
              <a:t> may be lower than in other classes</a:t>
            </a:r>
          </a:p>
          <a:p>
            <a:pPr lvl="1"/>
            <a:r>
              <a:rPr lang="en-US" sz="2000" dirty="0"/>
              <a:t>these aren’t nearly as important as you think they 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835410"/>
              </p:ext>
            </p:extLst>
          </p:nvPr>
        </p:nvGraphicFramePr>
        <p:xfrm>
          <a:off x="1524000" y="2514600"/>
          <a:ext cx="6096000" cy="1188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Homework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Midterm Exam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Final Exam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58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43925-238A-554B-B3B8-15CF7154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6D7CC-C4E9-CA42-9EB0-C186C45CE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>
            <a:noAutofit/>
          </a:bodyPr>
          <a:lstStyle/>
          <a:p>
            <a:r>
              <a:rPr lang="en-US" sz="2000" dirty="0"/>
              <a:t>All students given free “late days”</a:t>
            </a:r>
          </a:p>
          <a:p>
            <a:pPr lvl="1"/>
            <a:r>
              <a:rPr lang="en-US" sz="2000" dirty="0"/>
              <a:t>Up to </a:t>
            </a:r>
            <a:r>
              <a:rPr lang="en-US" sz="2000" b="1" dirty="0">
                <a:solidFill>
                  <a:srgbClr val="FF0000"/>
                </a:solidFill>
              </a:rPr>
              <a:t>4</a:t>
            </a:r>
            <a:r>
              <a:rPr lang="en-US" sz="2000" dirty="0"/>
              <a:t> times this quarter you can turn in a homework assignment </a:t>
            </a:r>
            <a:r>
              <a:rPr lang="en-US" sz="2000" b="1" dirty="0">
                <a:solidFill>
                  <a:srgbClr val="FF0000"/>
                </a:solidFill>
              </a:rPr>
              <a:t>one</a:t>
            </a:r>
            <a:r>
              <a:rPr lang="en-US" sz="2000" dirty="0"/>
              <a:t> day late</a:t>
            </a:r>
            <a:endParaRPr lang="en-US" sz="2000" b="1" i="1" dirty="0"/>
          </a:p>
          <a:p>
            <a:pPr lvl="1"/>
            <a:r>
              <a:rPr lang="en-US" sz="2000" dirty="0"/>
              <a:t>Late days are 24-hour chunks</a:t>
            </a:r>
          </a:p>
          <a:p>
            <a:endParaRPr lang="en-US" sz="1200" dirty="0"/>
          </a:p>
          <a:p>
            <a:r>
              <a:rPr lang="en-US" sz="2000" dirty="0"/>
              <a:t>Why have due dates?</a:t>
            </a:r>
          </a:p>
          <a:p>
            <a:pPr lvl="1"/>
            <a:r>
              <a:rPr lang="en-US" sz="2000" dirty="0"/>
              <a:t>keep you on schedule (real world has deadlines)</a:t>
            </a:r>
          </a:p>
          <a:p>
            <a:pPr lvl="1"/>
            <a:r>
              <a:rPr lang="en-US" sz="2000" dirty="0"/>
              <a:t>finishing late means one less day for next assignment</a:t>
            </a:r>
          </a:p>
          <a:p>
            <a:pPr lvl="1"/>
            <a:r>
              <a:rPr lang="en-US" sz="2000" dirty="0"/>
              <a:t>get feedback to you before next deadline</a:t>
            </a:r>
          </a:p>
          <a:p>
            <a:endParaRPr lang="en-US" sz="1200" dirty="0"/>
          </a:p>
          <a:p>
            <a:r>
              <a:rPr lang="en-US" sz="2000" dirty="0"/>
              <a:t>Intended to handle special situations</a:t>
            </a:r>
          </a:p>
          <a:p>
            <a:pPr lvl="1"/>
            <a:r>
              <a:rPr lang="en-US" sz="2000" dirty="0"/>
              <a:t>plan to complete each assignment </a:t>
            </a:r>
            <a:r>
              <a:rPr lang="en-US" sz="2000" i="1" dirty="0"/>
              <a:t>on time</a:t>
            </a:r>
          </a:p>
          <a:p>
            <a:endParaRPr lang="en-US" sz="1200" dirty="0"/>
          </a:p>
          <a:p>
            <a:r>
              <a:rPr lang="en-US" sz="2000" dirty="0"/>
              <a:t>Any additional lateness requires special permission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5577D-0BA5-2E45-AB4A-FBD84333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71D25-CC17-8C48-B6C4-FFEDD40E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FDF751DF-8911-FD47-91BF-41BC8848CEAC}"/>
              </a:ext>
            </a:extLst>
          </p:cNvPr>
          <p:cNvSpPr/>
          <p:nvPr/>
        </p:nvSpPr>
        <p:spPr>
          <a:xfrm>
            <a:off x="5029200" y="3581400"/>
            <a:ext cx="3886200" cy="1143000"/>
          </a:xfrm>
          <a:prstGeom prst="wedgeRectCallout">
            <a:avLst>
              <a:gd name="adj1" fmla="val -41090"/>
              <a:gd name="adj2" fmla="val 8975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Courier New" panose="02070309020205020404" pitchFamily="49" charset="0"/>
              </a:rPr>
              <a:t>Do not use all of yours and then ask for a special extension when an emergency does arise</a:t>
            </a:r>
          </a:p>
        </p:txBody>
      </p:sp>
    </p:spTree>
    <p:extLst>
      <p:ext uri="{BB962C8B-B14F-4D97-AF65-F5344CB8AC3E}">
        <p14:creationId xmlns:p14="http://schemas.microsoft.com/office/powerpoint/2010/main" val="255194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Integrity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724400"/>
          </a:xfrm>
        </p:spPr>
        <p:txBody>
          <a:bodyPr/>
          <a:lstStyle/>
          <a:p>
            <a:r>
              <a:rPr lang="en-US" sz="2000" dirty="0"/>
              <a:t>“The code you submit must be your own”</a:t>
            </a:r>
          </a:p>
          <a:p>
            <a:pPr lvl="1"/>
            <a:r>
              <a:rPr lang="en-US" sz="2000" dirty="0"/>
              <a:t>no copying from other students, web pages, etc.</a:t>
            </a:r>
          </a:p>
          <a:p>
            <a:pPr lvl="1"/>
            <a:r>
              <a:rPr lang="en-US" sz="2000" dirty="0"/>
              <a:t>can talk to others but you must do the work yourself</a:t>
            </a:r>
          </a:p>
          <a:p>
            <a:pPr lvl="1"/>
            <a:endParaRPr lang="en-US" sz="2000" dirty="0"/>
          </a:p>
          <a:p>
            <a:r>
              <a:rPr lang="en-US" sz="2000" dirty="0"/>
              <a:t>Read the full course policy carefully</a:t>
            </a:r>
          </a:p>
          <a:p>
            <a:pPr lvl="1"/>
            <a:r>
              <a:rPr lang="en-US" sz="2000" dirty="0"/>
              <a:t>ask questions if you are unsure</a:t>
            </a:r>
          </a:p>
          <a:p>
            <a:pPr lvl="1"/>
            <a:endParaRPr lang="en-US" sz="2000" dirty="0"/>
          </a:p>
          <a:p>
            <a:r>
              <a:rPr lang="en-US" sz="2000" dirty="0"/>
              <a:t>Always explain in your HW any unconventional action</a:t>
            </a:r>
          </a:p>
          <a:p>
            <a:pPr lvl="1"/>
            <a:r>
              <a:rPr lang="en-US" sz="2000" dirty="0"/>
              <a:t>worst result then is some points lost</a:t>
            </a:r>
          </a:p>
          <a:p>
            <a:pPr lvl="1"/>
            <a:r>
              <a:rPr lang="en-US" sz="2000" dirty="0"/>
              <a:t>worst result otherwise is expulsion</a:t>
            </a:r>
          </a:p>
          <a:p>
            <a:pPr lvl="1"/>
            <a:endParaRPr lang="en-US" sz="2000" dirty="0"/>
          </a:p>
          <a:p>
            <a:r>
              <a:rPr lang="en-US" sz="2000" dirty="0"/>
              <a:t>Violations are unfair to other students and yourself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</p:spTree>
    <p:extLst>
      <p:ext uri="{BB962C8B-B14F-4D97-AF65-F5344CB8AC3E}">
        <p14:creationId xmlns:p14="http://schemas.microsoft.com/office/powerpoint/2010/main" val="1170027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Required</a:t>
            </a:r>
            <a:r>
              <a:rPr lang="en-US" sz="2000" dirty="0"/>
              <a:t> book</a:t>
            </a:r>
          </a:p>
          <a:p>
            <a:r>
              <a:rPr lang="en-US" sz="2000" i="1" dirty="0"/>
              <a:t>Effective Java</a:t>
            </a:r>
            <a:r>
              <a:rPr lang="en-US" sz="2000" dirty="0"/>
              <a:t> 3rd ed, Bloch (EJ)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Optional</a:t>
            </a:r>
            <a:r>
              <a:rPr lang="en-US" sz="2000" dirty="0"/>
              <a:t> book</a:t>
            </a:r>
          </a:p>
          <a:p>
            <a:r>
              <a:rPr lang="en-US" sz="2000" i="1" dirty="0"/>
              <a:t>Pragmatic Programmer</a:t>
            </a:r>
            <a:r>
              <a:rPr lang="en-US" sz="2000" dirty="0"/>
              <a:t>, new 20</a:t>
            </a:r>
            <a:r>
              <a:rPr lang="en-US" sz="2000" baseline="30000" dirty="0"/>
              <a:t>th</a:t>
            </a:r>
            <a:r>
              <a:rPr lang="en-US" sz="2000" dirty="0"/>
              <a:t> anniversary</a:t>
            </a:r>
            <a:br>
              <a:rPr lang="en-US" sz="2000" dirty="0"/>
            </a:br>
            <a:r>
              <a:rPr lang="en-US" sz="2000" dirty="0"/>
              <a:t>(2</a:t>
            </a:r>
            <a:r>
              <a:rPr lang="en-US" sz="2000" baseline="30000" dirty="0"/>
              <a:t>nd</a:t>
            </a:r>
            <a:r>
              <a:rPr lang="en-US" sz="2000" dirty="0"/>
              <a:t>) edition, Hunt &amp; Thomas (PP)</a:t>
            </a:r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Other</a:t>
            </a:r>
            <a:r>
              <a:rPr lang="en-US" sz="2000" dirty="0"/>
              <a:t> books</a:t>
            </a:r>
            <a:endParaRPr lang="en-US" sz="1000" b="1" dirty="0"/>
          </a:p>
          <a:p>
            <a:r>
              <a:rPr lang="en-US" sz="2000" i="1" dirty="0"/>
              <a:t>Program Development in Java</a:t>
            </a:r>
            <a:r>
              <a:rPr lang="en-US" sz="2000" dirty="0"/>
              <a:t>, </a:t>
            </a:r>
            <a:r>
              <a:rPr lang="en-US" sz="2000" dirty="0" err="1"/>
              <a:t>Liskov</a:t>
            </a:r>
            <a:r>
              <a:rPr lang="en-US" sz="2000" dirty="0"/>
              <a:t> &amp; </a:t>
            </a:r>
            <a:r>
              <a:rPr lang="en-US" sz="2000" dirty="0" err="1"/>
              <a:t>Guttag</a:t>
            </a:r>
            <a:endParaRPr lang="en-US" sz="2000" dirty="0"/>
          </a:p>
          <a:p>
            <a:pPr lvl="1"/>
            <a:r>
              <a:rPr lang="en-US" sz="2000" dirty="0"/>
              <a:t>would be the textbook if not from 2001</a:t>
            </a:r>
            <a:endParaRPr lang="en-US" sz="1000" dirty="0"/>
          </a:p>
          <a:p>
            <a:r>
              <a:rPr lang="en-US" sz="2000" i="1" dirty="0"/>
              <a:t>Core Java</a:t>
            </a:r>
            <a:r>
              <a:rPr lang="en-US" sz="2000" dirty="0"/>
              <a:t> Vol I, </a:t>
            </a:r>
            <a:r>
              <a:rPr lang="en-US" sz="2000" dirty="0" err="1"/>
              <a:t>Horstmann</a:t>
            </a:r>
            <a:endParaRPr lang="en-US" sz="2000" dirty="0"/>
          </a:p>
          <a:p>
            <a:pPr lvl="1"/>
            <a:r>
              <a:rPr lang="en-US" sz="2000" dirty="0"/>
              <a:t>good reference on language &amp; libraries</a:t>
            </a:r>
          </a:p>
          <a:p>
            <a:pPr lvl="1"/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147" y="5041900"/>
            <a:ext cx="1651000" cy="165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147" y="4038600"/>
            <a:ext cx="1217645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19ACF8-9CC3-6841-83BD-094F73A603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78" y="1447800"/>
            <a:ext cx="1231900" cy="1502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39091-5BC0-E048-8FF6-BF24B5A23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2432130"/>
            <a:ext cx="11049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40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987AD-87D3-DA44-83BB-D6EBDDF0B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34400-8A7A-4343-A603-6086A4B5B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Administrivia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Advice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HW0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2BA67-D53B-5B4E-934E-5CF22F3CD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CSE 331 Spring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A4103F-F6CF-DA43-837E-ACE112772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53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267200"/>
          </a:xfrm>
        </p:spPr>
        <p:txBody>
          <a:bodyPr/>
          <a:lstStyle/>
          <a:p>
            <a:r>
              <a:rPr lang="en-US" sz="2000" dirty="0"/>
              <a:t>Calendar will include book sections for you to read</a:t>
            </a:r>
          </a:p>
          <a:p>
            <a:pPr lvl="1"/>
            <a:r>
              <a:rPr lang="en-US" sz="2000" dirty="0"/>
              <a:t>EJ = required, PP = optional</a:t>
            </a:r>
          </a:p>
          <a:p>
            <a:endParaRPr lang="en-US" sz="2000" dirty="0"/>
          </a:p>
          <a:p>
            <a:r>
              <a:rPr lang="en-US" sz="2000" dirty="0"/>
              <a:t>Readings are fair game for exams</a:t>
            </a:r>
          </a:p>
          <a:p>
            <a:pPr lvl="1"/>
            <a:r>
              <a:rPr lang="en-US" sz="2000" dirty="0"/>
              <a:t>want to make sure you do 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D4A50-1ED0-394C-B77E-BB6D945AB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962400"/>
            <a:ext cx="7772400" cy="1852724"/>
          </a:xfrm>
          <a:prstGeom prst="rect">
            <a:avLst/>
          </a:prstGeom>
        </p:spPr>
      </p:pic>
      <p:sp>
        <p:nvSpPr>
          <p:cNvPr id="8" name="Donut 7">
            <a:extLst>
              <a:ext uri="{FF2B5EF4-FFF2-40B4-BE49-F238E27FC236}">
                <a16:creationId xmlns:a16="http://schemas.microsoft.com/office/drawing/2014/main" id="{0612752E-B6F3-B94F-845B-45038AB80536}"/>
              </a:ext>
            </a:extLst>
          </p:cNvPr>
          <p:cNvSpPr/>
          <p:nvPr/>
        </p:nvSpPr>
        <p:spPr>
          <a:xfrm>
            <a:off x="3200400" y="5105400"/>
            <a:ext cx="609600" cy="304800"/>
          </a:xfrm>
          <a:prstGeom prst="donut">
            <a:avLst>
              <a:gd name="adj" fmla="val 69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45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r>
              <a:rPr lang="en-US" sz="2000" b="1" dirty="0"/>
              <a:t>Course website</a:t>
            </a:r>
            <a:r>
              <a:rPr lang="en-US" sz="2000" dirty="0"/>
              <a:t> (</a:t>
            </a:r>
            <a:r>
              <a:rPr lang="en-US" sz="2000" dirty="0" err="1"/>
              <a:t>cs.uw.edu</a:t>
            </a:r>
            <a:r>
              <a:rPr lang="en-US" sz="2000" dirty="0"/>
              <a:t>/331) for</a:t>
            </a:r>
          </a:p>
          <a:p>
            <a:pPr lvl="1"/>
            <a:r>
              <a:rPr lang="en-US" sz="2000" dirty="0"/>
              <a:t>calendar</a:t>
            </a:r>
          </a:p>
          <a:p>
            <a:pPr lvl="1"/>
            <a:r>
              <a:rPr lang="en-US" sz="2000" dirty="0"/>
              <a:t>assignments</a:t>
            </a:r>
          </a:p>
          <a:p>
            <a:pPr lvl="1"/>
            <a:r>
              <a:rPr lang="en-US" sz="2000" dirty="0"/>
              <a:t>section materials</a:t>
            </a:r>
          </a:p>
          <a:p>
            <a:pPr lvl="1"/>
            <a:endParaRPr lang="en-US" sz="2000" dirty="0"/>
          </a:p>
          <a:p>
            <a:r>
              <a:rPr lang="en-US" sz="2000" b="1" dirty="0" err="1"/>
              <a:t>Gradescope</a:t>
            </a:r>
            <a:r>
              <a:rPr lang="en-US" sz="2000" b="1" dirty="0"/>
              <a:t> </a:t>
            </a:r>
            <a:r>
              <a:rPr lang="en-US" sz="2000" dirty="0"/>
              <a:t>for</a:t>
            </a:r>
          </a:p>
          <a:p>
            <a:pPr lvl="1"/>
            <a:r>
              <a:rPr lang="en-US" sz="2000" dirty="0"/>
              <a:t>submit assignments</a:t>
            </a:r>
          </a:p>
          <a:p>
            <a:pPr lvl="1"/>
            <a:r>
              <a:rPr lang="en-US" sz="2000" dirty="0"/>
              <a:t>request regrades (for obvious errors)</a:t>
            </a:r>
          </a:p>
          <a:p>
            <a:pPr lvl="1"/>
            <a:endParaRPr lang="en-US" sz="2000" dirty="0"/>
          </a:p>
          <a:p>
            <a:r>
              <a:rPr lang="en-US" sz="2000" b="1" dirty="0"/>
              <a:t>Canvas</a:t>
            </a:r>
            <a:r>
              <a:rPr lang="en-US" sz="2000" dirty="0"/>
              <a:t> for</a:t>
            </a:r>
          </a:p>
          <a:p>
            <a:pPr lvl="1"/>
            <a:r>
              <a:rPr lang="en-US" sz="2000" dirty="0"/>
              <a:t>recorded lectures</a:t>
            </a:r>
          </a:p>
          <a:p>
            <a:pPr lvl="1"/>
            <a:r>
              <a:rPr lang="en-US" sz="2000" dirty="0"/>
              <a:t>final scores for assignments (after regrades)</a:t>
            </a:r>
          </a:p>
          <a:p>
            <a:pPr lvl="2"/>
            <a:r>
              <a:rPr lang="en-US" sz="2000" b="1" dirty="0">
                <a:solidFill>
                  <a:srgbClr val="C00000"/>
                </a:solidFill>
              </a:rPr>
              <a:t>ignore </a:t>
            </a:r>
            <a:r>
              <a:rPr lang="en-US" sz="2000" dirty="0">
                <a:solidFill>
                  <a:srgbClr val="C00000"/>
                </a:solidFill>
              </a:rPr>
              <a:t>percentages, totals, etc.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</p:spTree>
    <p:extLst>
      <p:ext uri="{BB962C8B-B14F-4D97-AF65-F5344CB8AC3E}">
        <p14:creationId xmlns:p14="http://schemas.microsoft.com/office/powerpoint/2010/main" val="3766591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31242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Advice</a:t>
            </a:r>
          </a:p>
        </p:txBody>
      </p:sp>
    </p:spTree>
    <p:extLst>
      <p:ext uri="{BB962C8B-B14F-4D97-AF65-F5344CB8AC3E}">
        <p14:creationId xmlns:p14="http://schemas.microsoft.com/office/powerpoint/2010/main" val="4121448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331 can be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572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Experience tells us CSE 331 can be </a:t>
            </a:r>
            <a:r>
              <a:rPr lang="en-US" sz="2000" b="1" dirty="0"/>
              <a:t>hard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not my intention to make it difficult!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Big change to move</a:t>
            </a:r>
          </a:p>
          <a:p>
            <a:pPr lvl="2">
              <a:lnSpc>
                <a:spcPct val="90000"/>
              </a:lnSpc>
            </a:pPr>
            <a:endParaRPr lang="en-US" sz="1200" dirty="0"/>
          </a:p>
          <a:p>
            <a:pPr lvl="1">
              <a:lnSpc>
                <a:spcPct val="90000"/>
              </a:lnSpc>
            </a:pPr>
            <a:r>
              <a:rPr lang="en-US" sz="2000" b="1" dirty="0"/>
              <a:t>from</a:t>
            </a:r>
            <a:r>
              <a:rPr lang="en-US" sz="2000" dirty="0"/>
              <a:t> programming by trial &amp; error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technique that does not work for building large scale software</a:t>
            </a:r>
          </a:p>
          <a:p>
            <a:pPr lvl="2">
              <a:lnSpc>
                <a:spcPct val="90000"/>
              </a:lnSpc>
            </a:pPr>
            <a:endParaRPr lang="en-US" sz="1200" dirty="0"/>
          </a:p>
          <a:p>
            <a:pPr lvl="1">
              <a:lnSpc>
                <a:spcPct val="90000"/>
              </a:lnSpc>
            </a:pPr>
            <a:r>
              <a:rPr lang="en-US" sz="2000" b="1" dirty="0"/>
              <a:t>to </a:t>
            </a:r>
            <a:r>
              <a:rPr lang="en-US" sz="2000" dirty="0"/>
              <a:t>programming by careful design, reasoning, and testing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Programming itself can be hard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surprisingly difficult to specify, design, implement, test, debug, and maintain even a simple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080461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331 can be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572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We strive to create assignments that are reasonable if you apply the techniques taught in class…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/>
              <a:t>… but likely hard to do in a trial &amp; error manner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/>
              <a:t>	… and almost certainly impossible to finish if you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/>
              <a:t>	     put them off until a few days before they’re due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Assignments will take more time than you think (</a:t>
            </a:r>
            <a:r>
              <a:rPr lang="en-US" sz="2000" b="1" dirty="0"/>
              <a:t>start early</a:t>
            </a:r>
            <a:r>
              <a:rPr lang="en-US" sz="20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even professionals </a:t>
            </a:r>
            <a:r>
              <a:rPr lang="en-US" sz="2000" i="1" dirty="0"/>
              <a:t>routinely </a:t>
            </a:r>
            <a:r>
              <a:rPr lang="en-US" sz="2000" dirty="0"/>
              <a:t>underestimate by 3x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these assignments will be a step up in difficulty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aim to </a:t>
            </a:r>
            <a:r>
              <a:rPr lang="en-US" sz="2000" u="sng" dirty="0"/>
              <a:t>finish early</a:t>
            </a: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If you are having trouble, </a:t>
            </a:r>
            <a:r>
              <a:rPr lang="en-US" sz="2000" i="1" dirty="0">
                <a:solidFill>
                  <a:srgbClr val="0000FF"/>
                </a:solidFill>
              </a:rPr>
              <a:t>think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before you act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then, look for help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957923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31242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HW0</a:t>
            </a:r>
          </a:p>
        </p:txBody>
      </p:sp>
    </p:spTree>
    <p:extLst>
      <p:ext uri="{BB962C8B-B14F-4D97-AF65-F5344CB8AC3E}">
        <p14:creationId xmlns:p14="http://schemas.microsoft.com/office/powerpoint/2010/main" val="4173142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exercise before 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77200" cy="4495800"/>
          </a:xfrm>
        </p:spPr>
        <p:txBody>
          <a:bodyPr/>
          <a:lstStyle/>
          <a:p>
            <a:r>
              <a:rPr lang="en-US" sz="2000" dirty="0"/>
              <a:t>Do HW0 (90 minutes max) before lecture on Wednesday</a:t>
            </a:r>
          </a:p>
          <a:p>
            <a:pPr lvl="1"/>
            <a:r>
              <a:rPr lang="en-US" sz="2000" dirty="0"/>
              <a:t>practice interview question</a:t>
            </a:r>
          </a:p>
          <a:p>
            <a:pPr lvl="1"/>
            <a:r>
              <a:rPr lang="en-US" sz="2000" b="1" dirty="0"/>
              <a:t>write</a:t>
            </a:r>
            <a:r>
              <a:rPr lang="en-US" sz="2000" dirty="0"/>
              <a:t> an algorithm to rearrange array elements as described</a:t>
            </a:r>
          </a:p>
          <a:p>
            <a:pPr lvl="1"/>
            <a:r>
              <a:rPr lang="en-US" sz="2000" b="1" dirty="0"/>
              <a:t>argue</a:t>
            </a:r>
            <a:r>
              <a:rPr lang="en-US" sz="2000" dirty="0"/>
              <a:t> in concise, convincing English that it is correct</a:t>
            </a:r>
          </a:p>
          <a:p>
            <a:pPr lvl="2"/>
            <a:r>
              <a:rPr lang="en-US" sz="2000" dirty="0"/>
              <a:t>don’t just explain </a:t>
            </a:r>
            <a:r>
              <a:rPr lang="en-US" sz="2000" i="1" dirty="0"/>
              <a:t>what the code does!</a:t>
            </a:r>
          </a:p>
          <a:p>
            <a:pPr lvl="1"/>
            <a:r>
              <a:rPr lang="en-US" sz="2000" b="1" dirty="0"/>
              <a:t>do not run</a:t>
            </a:r>
            <a:r>
              <a:rPr lang="en-US" sz="2000" dirty="0"/>
              <a:t> your code! (pretend it’s on a whiteboard)</a:t>
            </a:r>
          </a:p>
          <a:p>
            <a:pPr lvl="2"/>
            <a:r>
              <a:rPr lang="en-US" sz="2000" dirty="0"/>
              <a:t>know that is correct </a:t>
            </a:r>
            <a:r>
              <a:rPr lang="en-US" sz="2000" i="1" dirty="0"/>
              <a:t>without</a:t>
            </a:r>
            <a:r>
              <a:rPr lang="en-US" sz="2000" dirty="0"/>
              <a:t> running it (a necessary skill)</a:t>
            </a:r>
          </a:p>
          <a:p>
            <a:pPr lvl="1"/>
            <a:endParaRPr lang="en-US" sz="1200" dirty="0"/>
          </a:p>
          <a:p>
            <a:r>
              <a:rPr lang="en-US" sz="2000" dirty="0"/>
              <a:t>This is expected to be difficult (esp. the ”argue” part)</a:t>
            </a:r>
          </a:p>
          <a:p>
            <a:pPr lvl="1"/>
            <a:r>
              <a:rPr lang="en-US" sz="2000" dirty="0"/>
              <a:t>participation credit, not graded for correctness</a:t>
            </a:r>
          </a:p>
          <a:p>
            <a:pPr lvl="1"/>
            <a:r>
              <a:rPr lang="en-US" sz="2000" dirty="0"/>
              <a:t>do not spend more than 90 minutes on it</a:t>
            </a:r>
          </a:p>
          <a:p>
            <a:pPr lvl="1"/>
            <a:r>
              <a:rPr lang="en-US" sz="2000" dirty="0"/>
              <a:t>want you to see that it is tricky… </a:t>
            </a:r>
            <a:r>
              <a:rPr lang="en-US" sz="2000" i="1" dirty="0"/>
              <a:t>without the tools coming next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</a:t>
            </a:r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08459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next class...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495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Familiarize yourself with website:</a:t>
            </a:r>
          </a:p>
          <a:p>
            <a:pPr marL="0" indent="0" algn="ctr">
              <a:buNone/>
            </a:pPr>
            <a:endParaRPr lang="en-US" sz="8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chemeClr val="accent2"/>
                </a:solidFill>
              </a:rPr>
              <a:t>http://</a:t>
            </a:r>
            <a:r>
              <a:rPr lang="en-US" sz="2000" dirty="0" err="1">
                <a:solidFill>
                  <a:schemeClr val="accent2"/>
                </a:solidFill>
              </a:rPr>
              <a:t>courses.cs.washington.edu</a:t>
            </a:r>
            <a:r>
              <a:rPr lang="en-US" sz="2000" dirty="0">
                <a:solidFill>
                  <a:schemeClr val="accent2"/>
                </a:solidFill>
              </a:rPr>
              <a:t>/courses/cse331/22sp/ </a:t>
            </a:r>
          </a:p>
          <a:p>
            <a:pPr marL="0" indent="0" algn="ctr">
              <a:buNone/>
            </a:pPr>
            <a:endParaRPr lang="en-US" sz="800" dirty="0">
              <a:solidFill>
                <a:schemeClr val="accent2"/>
              </a:solidFill>
            </a:endParaRPr>
          </a:p>
          <a:p>
            <a:pPr lvl="1"/>
            <a:r>
              <a:rPr lang="en-US" sz="2000" dirty="0"/>
              <a:t>read the syllabus</a:t>
            </a:r>
          </a:p>
          <a:p>
            <a:pPr lvl="1"/>
            <a:r>
              <a:rPr lang="en-US" sz="2000" dirty="0"/>
              <a:t>read the academic integrity policy</a:t>
            </a:r>
          </a:p>
          <a:p>
            <a:pPr lvl="1"/>
            <a:r>
              <a:rPr lang="en-US" sz="2000" dirty="0"/>
              <a:t>find the homework list</a:t>
            </a:r>
          </a:p>
          <a:p>
            <a:pPr lvl="1"/>
            <a:r>
              <a:rPr lang="en-US" sz="2000" dirty="0"/>
              <a:t>find the link to Canvas</a:t>
            </a:r>
          </a:p>
          <a:p>
            <a:pPr marL="457200" indent="-457200">
              <a:buFont typeface="+mj-lt"/>
              <a:buAutoNum type="arabicPeriod" startAt="2"/>
            </a:pPr>
            <a:endParaRPr lang="en-US" sz="20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000" dirty="0"/>
              <a:t>Do HW0 before lecture on Wednesday!</a:t>
            </a:r>
          </a:p>
          <a:p>
            <a:pPr marL="857250" lvl="1" indent="-457200"/>
            <a:r>
              <a:rPr lang="en-US" sz="2000" dirty="0"/>
              <a:t>submit a PDF on </a:t>
            </a:r>
            <a:r>
              <a:rPr lang="en-US" sz="2000" dirty="0" err="1"/>
              <a:t>Gradescope</a:t>
            </a:r>
            <a:endParaRPr lang="en-US" sz="2000" dirty="0"/>
          </a:p>
          <a:p>
            <a:pPr marL="857250" lvl="1" indent="-457200"/>
            <a:r>
              <a:rPr lang="en-US" sz="2000" dirty="0"/>
              <a:t>limit this to at most 90 min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Spring </a:t>
            </a:r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823622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Actually, software is more complex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Every bit of code is unique, individually designed</a:t>
            </a:r>
          </a:p>
          <a:p>
            <a:pPr marL="571500" lvl="1" indent="-171450"/>
            <a:r>
              <a:rPr lang="en-US" sz="2000" dirty="0"/>
              <a:t>US built 10 identical Essex carriers</a:t>
            </a:r>
          </a:p>
          <a:p>
            <a:pPr marL="571500" lvl="1" indent="-171450"/>
            <a:endParaRPr lang="en-US" sz="2000" dirty="0"/>
          </a:p>
          <a:p>
            <a:pPr marL="571500" lvl="1" indent="-171450"/>
            <a:endParaRPr lang="en-US" sz="2000" dirty="0"/>
          </a:p>
          <a:p>
            <a:pPr marL="571500" lvl="1" indent="-171450"/>
            <a:endParaRPr lang="en-US" sz="2000" dirty="0"/>
          </a:p>
          <a:p>
            <a:pPr marL="571500" lvl="1" indent="-171450"/>
            <a:r>
              <a:rPr lang="en-US" sz="2000" dirty="0"/>
              <a:t>Software equivalent would be one carrier 10 times as large: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Defects can be even more destructive</a:t>
            </a:r>
          </a:p>
          <a:p>
            <a:pPr lvl="1"/>
            <a:r>
              <a:rPr lang="en-US" sz="2000" dirty="0"/>
              <a:t>A defect in one room can sink the ship</a:t>
            </a:r>
          </a:p>
          <a:p>
            <a:pPr lvl="1"/>
            <a:r>
              <a:rPr lang="en-US" sz="2000" dirty="0"/>
              <a:t>But a defective OS could sink the </a:t>
            </a:r>
            <a:r>
              <a:rPr lang="en-US" sz="2000" i="1" dirty="0"/>
              <a:t>whole fleet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3858320"/>
            <a:ext cx="7772401" cy="521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074613"/>
            <a:ext cx="2586263" cy="117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48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43925-238A-554B-B3B8-15CF7154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Resubmission: Coding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6D7CC-C4E9-CA42-9EB0-C186C45CE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>
            <a:normAutofit/>
          </a:bodyPr>
          <a:lstStyle/>
          <a:p>
            <a:r>
              <a:rPr lang="en-US" dirty="0"/>
              <a:t>We will allow re-submission of coding assignments</a:t>
            </a:r>
          </a:p>
          <a:p>
            <a:pPr lvl="1"/>
            <a:r>
              <a:rPr lang="en-US" sz="2000" dirty="0"/>
              <a:t>first five coding assignments (HW4–HW7) only</a:t>
            </a:r>
          </a:p>
          <a:p>
            <a:pPr lvl="1"/>
            <a:r>
              <a:rPr lang="en-US" sz="2000" dirty="0"/>
              <a:t>allowed for 1 week after these grades are first published</a:t>
            </a:r>
          </a:p>
          <a:p>
            <a:pPr lvl="1"/>
            <a:endParaRPr lang="en-US" dirty="0"/>
          </a:p>
          <a:p>
            <a:r>
              <a:rPr lang="en-US" dirty="0"/>
              <a:t>Aim of the policy is to limit the deductions for minor mistakes that end up causing a disproportionate number of test failures</a:t>
            </a:r>
            <a:endParaRPr lang="en-US" sz="2000" dirty="0"/>
          </a:p>
          <a:p>
            <a:pPr lvl="1"/>
            <a:endParaRPr lang="en-US" dirty="0"/>
          </a:p>
          <a:p>
            <a:r>
              <a:rPr lang="en-US" dirty="0"/>
              <a:t>We will re-calculate the correctness score up to a maximum score of 80%</a:t>
            </a:r>
          </a:p>
          <a:p>
            <a:pPr lvl="1"/>
            <a:r>
              <a:rPr lang="en-US" sz="2000" dirty="0"/>
              <a:t>other scores (design, style, etc.) are not changed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5577D-0BA5-2E45-AB4A-FBD84333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71D25-CC17-8C48-B6C4-FFEDD40E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43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31242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664782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Books? In the 21</a:t>
            </a:r>
            <a:r>
              <a:rPr lang="en-US" baseline="30000" dirty="0"/>
              <a:t>st</a:t>
            </a:r>
            <a:r>
              <a:rPr lang="en-US" dirty="0"/>
              <a:t> century?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953000"/>
          </a:xfrm>
        </p:spPr>
        <p:txBody>
          <a:bodyPr>
            <a:normAutofit/>
          </a:bodyPr>
          <a:lstStyle/>
          <a:p>
            <a:r>
              <a:rPr lang="en-US" sz="2000" dirty="0"/>
              <a:t>Why not just use Google, Stack Overflow, </a:t>
            </a:r>
            <a:r>
              <a:rPr lang="en-US" sz="2000" dirty="0" err="1"/>
              <a:t>Reddit</a:t>
            </a:r>
            <a:r>
              <a:rPr lang="en-US" sz="2000" dirty="0"/>
              <a:t>, </a:t>
            </a:r>
            <a:r>
              <a:rPr lang="en-US" sz="2000" dirty="0" err="1"/>
              <a:t>Quora</a:t>
            </a:r>
            <a:r>
              <a:rPr lang="en-US" sz="2000" dirty="0"/>
              <a:t>, …?</a:t>
            </a:r>
          </a:p>
          <a:p>
            <a:r>
              <a:rPr lang="en-US" sz="2000" dirty="0"/>
              <a:t>Web-search good for</a:t>
            </a:r>
          </a:p>
          <a:p>
            <a:pPr lvl="1"/>
            <a:r>
              <a:rPr lang="en-US" sz="2000" dirty="0"/>
              <a:t>Finding the parameters of a Java API function</a:t>
            </a:r>
          </a:p>
          <a:p>
            <a:r>
              <a:rPr lang="en-US" sz="2000" dirty="0"/>
              <a:t>(can be) Bad for</a:t>
            </a:r>
          </a:p>
          <a:p>
            <a:pPr lvl="1"/>
            <a:r>
              <a:rPr lang="en-US" sz="2000" dirty="0"/>
              <a:t>Why does it work this way?</a:t>
            </a:r>
          </a:p>
          <a:p>
            <a:pPr lvl="1"/>
            <a:r>
              <a:rPr lang="en-US" sz="2000" dirty="0"/>
              <a:t>What is the intended use?</a:t>
            </a:r>
          </a:p>
          <a:p>
            <a:pPr lvl="1"/>
            <a:r>
              <a:rPr lang="en-US" sz="2000" dirty="0"/>
              <a:t>How does my issue fit into the bigger picture?</a:t>
            </a:r>
          </a:p>
          <a:p>
            <a:pPr lvl="1"/>
            <a:endParaRPr lang="en-US" sz="2000" dirty="0"/>
          </a:p>
          <a:p>
            <a:r>
              <a:rPr lang="en-US" sz="2000" dirty="0"/>
              <a:t>Beware:</a:t>
            </a:r>
          </a:p>
          <a:p>
            <a:pPr lvl="1"/>
            <a:r>
              <a:rPr lang="en-US" sz="2000" dirty="0"/>
              <a:t>Answers on the web are often </a:t>
            </a:r>
            <a:r>
              <a:rPr lang="en-US" sz="2000" b="1" dirty="0"/>
              <a:t>quickly</a:t>
            </a:r>
            <a:r>
              <a:rPr lang="en-US" sz="2000" dirty="0"/>
              <a:t> out of date</a:t>
            </a:r>
          </a:p>
          <a:p>
            <a:pPr lvl="2"/>
            <a:r>
              <a:rPr lang="en-US" sz="2000" dirty="0"/>
              <a:t>aim is to answer the question at the time when asked</a:t>
            </a:r>
          </a:p>
          <a:p>
            <a:pPr lvl="1"/>
            <a:r>
              <a:rPr lang="en-US" sz="2000" dirty="0"/>
              <a:t>“This incantation solved my problem”</a:t>
            </a:r>
          </a:p>
          <a:p>
            <a:pPr lvl="2"/>
            <a:r>
              <a:rPr lang="en-US" sz="2000" dirty="0"/>
              <a:t>give that to users without knowing how it works?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Spring 2022</a:t>
            </a:r>
          </a:p>
        </p:txBody>
      </p:sp>
    </p:spTree>
    <p:extLst>
      <p:ext uri="{BB962C8B-B14F-4D97-AF65-F5344CB8AC3E}">
        <p14:creationId xmlns:p14="http://schemas.microsoft.com/office/powerpoint/2010/main" val="124594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Other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572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Don’t be afraid to make mistakes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accepting that you will make mistakes is perhaps the</a:t>
            </a:r>
            <a:br>
              <a:rPr lang="en-US" sz="2000" dirty="0"/>
            </a:br>
            <a:r>
              <a:rPr lang="en-US" sz="2000" u="sng" dirty="0"/>
              <a:t>most important</a:t>
            </a:r>
            <a:r>
              <a:rPr lang="en-US" sz="2000" dirty="0"/>
              <a:t> lesson of this course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 often learn best from our mistakes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you’re not making mistakes, you’re not challenging yourself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“Never promote someone who hasn’t made some bad mistakes because, if you do, you are promoting someone who has never done anything”</a:t>
            </a:r>
            <a:br>
              <a:rPr lang="en-US" sz="1600" dirty="0"/>
            </a:br>
            <a:r>
              <a:rPr lang="en-US" sz="1600" dirty="0"/>
              <a:t>— Dr. Herbert Dow (founder of the Dow Chemical Company)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Don’t expect everything to be spelled out for you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real-world problems don’t come that way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if there are detailed instructions for solving a problem,</a:t>
            </a:r>
            <a:br>
              <a:rPr lang="en-US" sz="2000" dirty="0"/>
            </a:br>
            <a:r>
              <a:rPr lang="en-US" sz="2000" dirty="0"/>
              <a:t>then there should already be a program that does it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world needs you for your intuition, creativity, &amp; intelligence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264976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goals of CSE 331?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894674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Learn the skills to be able to contribute to a modern software project</a:t>
            </a:r>
          </a:p>
          <a:p>
            <a:r>
              <a:rPr lang="en-US" sz="2000" dirty="0"/>
              <a:t>move from CSE 143 problems toward what you’ll see</a:t>
            </a:r>
            <a:br>
              <a:rPr lang="en-US" sz="2000" dirty="0"/>
            </a:br>
            <a:r>
              <a:rPr lang="en-US" sz="2000" dirty="0"/>
              <a:t>in industry and in upper-level courses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Specifically, how to write code of</a:t>
            </a:r>
          </a:p>
          <a:p>
            <a:r>
              <a:rPr lang="en-US" sz="2000" dirty="0"/>
              <a:t>higher </a:t>
            </a:r>
            <a:r>
              <a:rPr lang="en-US" sz="2000" b="1" dirty="0">
                <a:solidFill>
                  <a:srgbClr val="0432FF"/>
                </a:solidFill>
              </a:rPr>
              <a:t>quality</a:t>
            </a:r>
          </a:p>
          <a:p>
            <a:r>
              <a:rPr lang="en-US" sz="2000" dirty="0"/>
              <a:t>increased </a:t>
            </a:r>
            <a:r>
              <a:rPr lang="en-US" sz="2000" b="1" dirty="0">
                <a:solidFill>
                  <a:srgbClr val="0432FF"/>
                </a:solidFill>
              </a:rPr>
              <a:t>complexity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We will discuss </a:t>
            </a:r>
            <a:r>
              <a:rPr lang="en-US" sz="2000" i="1" dirty="0"/>
              <a:t>tools</a:t>
            </a:r>
            <a:r>
              <a:rPr lang="en-US" sz="2000" dirty="0"/>
              <a:t> and </a:t>
            </a:r>
            <a:r>
              <a:rPr lang="en-US" sz="2000" i="1" dirty="0"/>
              <a:t>techniques </a:t>
            </a:r>
            <a:r>
              <a:rPr lang="en-US" sz="2000" dirty="0"/>
              <a:t>to help with this and the </a:t>
            </a:r>
            <a:r>
              <a:rPr lang="en-US" sz="2000" i="1" dirty="0"/>
              <a:t>concepts</a:t>
            </a:r>
            <a:r>
              <a:rPr lang="en-US" sz="2000" dirty="0"/>
              <a:t> and </a:t>
            </a:r>
            <a:r>
              <a:rPr lang="en-US" sz="2000" i="1" dirty="0"/>
              <a:t>ideas</a:t>
            </a:r>
            <a:r>
              <a:rPr lang="en-US" sz="2000" dirty="0"/>
              <a:t> behind them</a:t>
            </a:r>
          </a:p>
          <a:p>
            <a:pPr lvl="1"/>
            <a:r>
              <a:rPr lang="en-US" sz="2000" dirty="0"/>
              <a:t>there are </a:t>
            </a:r>
            <a:r>
              <a:rPr lang="en-US" sz="2000" i="1" dirty="0"/>
              <a:t>timeless principles </a:t>
            </a:r>
            <a:r>
              <a:rPr lang="en-US" sz="2000" dirty="0"/>
              <a:t>to both</a:t>
            </a:r>
          </a:p>
          <a:p>
            <a:pPr lvl="1"/>
            <a:r>
              <a:rPr lang="en-US" sz="2000" dirty="0"/>
              <a:t>widely used across the industry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8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high quality?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Code is high quality when it is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s-ES_tradnl" sz="2000" dirty="0"/>
              <a:t>​​​​​​</a:t>
            </a:r>
            <a:r>
              <a:rPr lang="en-US" sz="2000" dirty="0"/>
              <a:t>​​</a:t>
            </a:r>
            <a:r>
              <a:rPr lang="en-US" sz="2000" b="1" dirty="0">
                <a:solidFill>
                  <a:srgbClr val="0432FF"/>
                </a:solidFill>
              </a:rPr>
              <a:t>Correct</a:t>
            </a:r>
          </a:p>
          <a:p>
            <a:pPr lvl="1"/>
            <a:r>
              <a:rPr lang="en-US" sz="2000" dirty="0"/>
              <a:t>everything else is of secondary importance</a:t>
            </a:r>
          </a:p>
          <a:p>
            <a:pPr lvl="1"/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</a:t>
            </a:r>
            <a:r>
              <a:rPr lang="en-US" sz="2000" b="1" dirty="0">
                <a:solidFill>
                  <a:srgbClr val="0432FF"/>
                </a:solidFill>
              </a:rPr>
              <a:t>change</a:t>
            </a:r>
          </a:p>
          <a:p>
            <a:pPr lvl="1"/>
            <a:r>
              <a:rPr lang="en-US" sz="2000" dirty="0"/>
              <a:t>most work is making changes to existing systems</a:t>
            </a:r>
          </a:p>
          <a:p>
            <a:pPr lvl="1"/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</a:t>
            </a:r>
            <a:r>
              <a:rPr lang="en-US" sz="2000" b="1" dirty="0">
                <a:solidFill>
                  <a:srgbClr val="0432FF"/>
                </a:solidFill>
              </a:rPr>
              <a:t>understand</a:t>
            </a:r>
          </a:p>
          <a:p>
            <a:pPr lvl="1"/>
            <a:r>
              <a:rPr lang="en-US" sz="2000" dirty="0"/>
              <a:t>needed for 1 &amp; 2 above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0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How do we ensure correctness...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267200" cy="44958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... when </a:t>
            </a:r>
            <a:r>
              <a:rPr lang="en-US" sz="2000" b="1" dirty="0"/>
              <a:t>people</a:t>
            </a:r>
            <a:r>
              <a:rPr lang="en-US" sz="2000" dirty="0"/>
              <a:t> are involved?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People have been known to</a:t>
            </a:r>
          </a:p>
          <a:p>
            <a:pPr marL="457200" lvl="1"/>
            <a:r>
              <a:rPr lang="en-US" sz="1600" dirty="0"/>
              <a:t>walk into windows</a:t>
            </a:r>
          </a:p>
          <a:p>
            <a:pPr marL="457200" lvl="1"/>
            <a:r>
              <a:rPr lang="en-US" sz="1600" dirty="0"/>
              <a:t>drive away with a coffee cup on the roof</a:t>
            </a:r>
          </a:p>
          <a:p>
            <a:pPr marL="457200" lvl="1"/>
            <a:r>
              <a:rPr lang="en-US" sz="1600" dirty="0"/>
              <a:t>drive away still tied to gas pump</a:t>
            </a:r>
          </a:p>
          <a:p>
            <a:pPr marL="457200" lvl="1"/>
            <a:r>
              <a:rPr lang="en-US" sz="1600" dirty="0"/>
              <a:t>lecture wearing one brown shoe and one black shoe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221F1-60D0-7842-B408-D0D0CDF44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2" t="21111" r="18107"/>
          <a:stretch/>
        </p:blipFill>
        <p:spPr>
          <a:xfrm>
            <a:off x="5933941" y="3657600"/>
            <a:ext cx="1848118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FB2253-33D9-6A48-879A-A1E38E633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11"/>
          <a:stretch/>
        </p:blipFill>
        <p:spPr>
          <a:xfrm>
            <a:off x="5334000" y="1511300"/>
            <a:ext cx="3048000" cy="19177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A70D9F6-5258-C449-82A3-4A8A49A4B112}"/>
              </a:ext>
            </a:extLst>
          </p:cNvPr>
          <p:cNvSpPr/>
          <p:nvPr/>
        </p:nvSpPr>
        <p:spPr>
          <a:xfrm>
            <a:off x="671332" y="5410200"/>
            <a:ext cx="4281668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Key Insight</a:t>
            </a:r>
          </a:p>
          <a:p>
            <a:pPr indent="-228600">
              <a:spcBef>
                <a:spcPts val="600"/>
              </a:spcBef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</a:rPr>
              <a:t>Can’t stop people from making mistakes</a:t>
            </a:r>
          </a:p>
        </p:txBody>
      </p:sp>
    </p:spTree>
    <p:extLst>
      <p:ext uri="{BB962C8B-B14F-4D97-AF65-F5344CB8AC3E}">
        <p14:creationId xmlns:p14="http://schemas.microsoft.com/office/powerpoint/2010/main" val="280743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of Modern Software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Analogy to building physical objects:</a:t>
            </a:r>
          </a:p>
          <a:p>
            <a:r>
              <a:rPr lang="en-US" sz="2000" dirty="0"/>
              <a:t>100 well-tested LOC = a nice cabinet</a:t>
            </a:r>
          </a:p>
          <a:p>
            <a:r>
              <a:rPr lang="en-US" sz="2000" dirty="0"/>
              <a:t>2,500 LOC = a room with furniture</a:t>
            </a:r>
          </a:p>
          <a:p>
            <a:r>
              <a:rPr lang="en-US" sz="2000" dirty="0"/>
              <a:t>2,500,000 LOC = 1000 rooms ≈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948578"/>
            <a:ext cx="7493620" cy="3299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10291" y="5607051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North Carolina class WW2 battleship</a:t>
            </a:r>
          </a:p>
        </p:txBody>
      </p:sp>
    </p:spTree>
    <p:extLst>
      <p:ext uri="{BB962C8B-B14F-4D97-AF65-F5344CB8AC3E}">
        <p14:creationId xmlns:p14="http://schemas.microsoft.com/office/powerpoint/2010/main" val="239526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</a:t>
            </a:r>
            <a:r>
              <a:rPr lang="en-US" dirty="0"/>
              <a:t>Spring</a:t>
            </a:r>
            <a:r>
              <a:rPr lang="sv-SE" dirty="0"/>
              <a:t> </a:t>
            </a:r>
            <a:r>
              <a:rPr lang="en-US" dirty="0"/>
              <a:t>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983B7-E459-4701-B580-D0BD95C5F31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57700" y="221564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≈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48000"/>
            <a:ext cx="7848600" cy="3262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3951" y="2597619"/>
            <a:ext cx="5112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the entire </a:t>
            </a:r>
            <a:r>
              <a:rPr lang="en-US" dirty="0">
                <a:latin typeface="+mn-lt"/>
              </a:rPr>
              <a:t>British Naval fleet in WW2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274" y="196344"/>
            <a:ext cx="1009649" cy="20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simple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</TotalTime>
  <Words>2593</Words>
  <Application>Microsoft Macintosh PowerPoint</Application>
  <PresentationFormat>On-screen Show (4:3)</PresentationFormat>
  <Paragraphs>520</Paragraphs>
  <Slides>41</Slides>
  <Notes>13</Notes>
  <HiddenSlides>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Courier New</vt:lpstr>
      <vt:lpstr>Times New Roman</vt:lpstr>
      <vt:lpstr>simple</vt:lpstr>
      <vt:lpstr>CSE 331 Software Design &amp; Implementation</vt:lpstr>
      <vt:lpstr>PowerPoint Presentation</vt:lpstr>
      <vt:lpstr>Agenda</vt:lpstr>
      <vt:lpstr>PowerPoint Presentation</vt:lpstr>
      <vt:lpstr>What are the goals of CSE 331?</vt:lpstr>
      <vt:lpstr>What is high quality?</vt:lpstr>
      <vt:lpstr>How do we ensure correctness...</vt:lpstr>
      <vt:lpstr>Scale of Modern Software Projects</vt:lpstr>
      <vt:lpstr>PowerPoint Presentation</vt:lpstr>
      <vt:lpstr>Scale makes everything harder</vt:lpstr>
      <vt:lpstr>Full Scope of the Challenge</vt:lpstr>
      <vt:lpstr>How do we ensure correctness...</vt:lpstr>
      <vt:lpstr>How do we ensure correctness?</vt:lpstr>
      <vt:lpstr>How do we cope with scale?</vt:lpstr>
      <vt:lpstr>What are the goals of CSE 331?</vt:lpstr>
      <vt:lpstr>What we will cover in CSE 331</vt:lpstr>
      <vt:lpstr>PowerPoint Presentation</vt:lpstr>
      <vt:lpstr>Who: Course staff</vt:lpstr>
      <vt:lpstr>Who: Students</vt:lpstr>
      <vt:lpstr>Prerequisites</vt:lpstr>
      <vt:lpstr>Staying in touch</vt:lpstr>
      <vt:lpstr>Lectures</vt:lpstr>
      <vt:lpstr>Section</vt:lpstr>
      <vt:lpstr>Homework Assignments</vt:lpstr>
      <vt:lpstr>Tests</vt:lpstr>
      <vt:lpstr>Grading</vt:lpstr>
      <vt:lpstr>Late Policy</vt:lpstr>
      <vt:lpstr>Academic Integrity</vt:lpstr>
      <vt:lpstr>Books</vt:lpstr>
      <vt:lpstr>Readings</vt:lpstr>
      <vt:lpstr>Important Websites</vt:lpstr>
      <vt:lpstr>PowerPoint Presentation</vt:lpstr>
      <vt:lpstr>CSE 331 can be challenging</vt:lpstr>
      <vt:lpstr>CSE 331 can be challenging</vt:lpstr>
      <vt:lpstr>PowerPoint Presentation</vt:lpstr>
      <vt:lpstr>An exercise before next class</vt:lpstr>
      <vt:lpstr>Before next class...</vt:lpstr>
      <vt:lpstr>Actually, software is more complex…</vt:lpstr>
      <vt:lpstr>Resubmission: Coding Assignments</vt:lpstr>
      <vt:lpstr>Books? In the 21st century?</vt:lpstr>
      <vt:lpstr>Other Advice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331 Software Design &amp; Implementation</dc:title>
  <dc:creator>Microsoft Office User</dc:creator>
  <cp:lastModifiedBy>Kevin Zatloukal</cp:lastModifiedBy>
  <cp:revision>49</cp:revision>
  <cp:lastPrinted>2022-03-27T22:28:18Z</cp:lastPrinted>
  <dcterms:created xsi:type="dcterms:W3CDTF">2020-03-27T22:01:52Z</dcterms:created>
  <dcterms:modified xsi:type="dcterms:W3CDTF">2022-03-27T22:28:21Z</dcterms:modified>
</cp:coreProperties>
</file>