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59" r:id="rId2"/>
    <p:sldId id="420" r:id="rId3"/>
    <p:sldId id="421" r:id="rId4"/>
    <p:sldId id="434" r:id="rId5"/>
    <p:sldId id="405" r:id="rId6"/>
    <p:sldId id="432" r:id="rId7"/>
    <p:sldId id="435" r:id="rId8"/>
    <p:sldId id="436" r:id="rId9"/>
    <p:sldId id="437" r:id="rId10"/>
    <p:sldId id="438" r:id="rId11"/>
    <p:sldId id="433" r:id="rId12"/>
    <p:sldId id="408" r:id="rId13"/>
    <p:sldId id="426" r:id="rId14"/>
    <p:sldId id="427" r:id="rId15"/>
    <p:sldId id="428" r:id="rId16"/>
    <p:sldId id="429" r:id="rId17"/>
    <p:sldId id="430" r:id="rId18"/>
  </p:sldIdLst>
  <p:sldSz cx="9144000" cy="6858000" type="screen4x3"/>
  <p:notesSz cx="6934200" cy="92202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FF99"/>
    <a:srgbClr val="009900"/>
    <a:srgbClr val="FFA7BC"/>
    <a:srgbClr val="FF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6" autoAdjust="0"/>
    <p:restoredTop sz="84499" autoAdjust="0"/>
  </p:normalViewPr>
  <p:slideViewPr>
    <p:cSldViewPr>
      <p:cViewPr varScale="1">
        <p:scale>
          <a:sx n="124" d="100"/>
          <a:sy n="124" d="100"/>
        </p:scale>
        <p:origin x="6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431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23-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73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 you</a:t>
            </a:r>
            <a:r>
              <a:rPr lang="en-US" baseline="0" dirty="0"/>
              <a:t> step </a:t>
            </a:r>
            <a:r>
              <a:rPr lang="en-US" dirty="0"/>
              <a:t>up from 143 to 400 level courses.</a:t>
            </a:r>
          </a:p>
          <a:p>
            <a:endParaRPr lang="en-US" dirty="0"/>
          </a:p>
          <a:p>
            <a:r>
              <a:rPr lang="en-US" dirty="0"/>
              <a:t>What do I mean by quality?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8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3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Practice:  also “teamwork” in some terms.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1C4C7-A646-498B-B007-81351AC0CEF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086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Course </a:t>
            </a:r>
            <a:r>
              <a:rPr lang="en-US" dirty="0" err="1"/>
              <a:t>Wrapup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AD72D4-131E-A44D-B1DF-A4328313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DEA56-8F8A-7C46-A99A-0EF58131E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CSE 331 will teach you to how to write correct programs</a:t>
            </a:r>
          </a:p>
          <a:p>
            <a:endParaRPr lang="en-US" sz="1000" dirty="0"/>
          </a:p>
          <a:p>
            <a:r>
              <a:rPr lang="en-US" sz="2000" dirty="0"/>
              <a:t>What does it mean for a program to be </a:t>
            </a:r>
            <a:r>
              <a:rPr lang="en-US" sz="2000" dirty="0">
                <a:solidFill>
                  <a:srgbClr val="0000FF"/>
                </a:solidFill>
              </a:rPr>
              <a:t>correct</a:t>
            </a:r>
            <a:r>
              <a:rPr lang="en-US" sz="2000" dirty="0"/>
              <a:t>?</a:t>
            </a:r>
          </a:p>
          <a:p>
            <a:pPr lvl="1"/>
            <a:r>
              <a:rPr lang="en-US" sz="2000" dirty="0"/>
              <a:t>Specifications</a:t>
            </a:r>
          </a:p>
          <a:p>
            <a:pPr lvl="1"/>
            <a:endParaRPr lang="en-US" sz="1000" dirty="0"/>
          </a:p>
          <a:p>
            <a:r>
              <a:rPr lang="en-US" sz="2000" dirty="0"/>
              <a:t>What are ways to </a:t>
            </a:r>
            <a:r>
              <a:rPr lang="en-US" sz="2000" dirty="0">
                <a:solidFill>
                  <a:srgbClr val="0000FF"/>
                </a:solidFill>
              </a:rPr>
              <a:t>achieve correctness</a:t>
            </a:r>
            <a:r>
              <a:rPr lang="en-US" sz="2000" dirty="0"/>
              <a:t>?</a:t>
            </a:r>
          </a:p>
          <a:p>
            <a:pPr lvl="1"/>
            <a:r>
              <a:rPr lang="en-US" sz="2000" dirty="0"/>
              <a:t>Principled design and development</a:t>
            </a:r>
          </a:p>
          <a:p>
            <a:pPr lvl="1"/>
            <a:r>
              <a:rPr lang="en-US" sz="2000" dirty="0"/>
              <a:t>Abstraction and modularity</a:t>
            </a:r>
          </a:p>
          <a:p>
            <a:pPr lvl="1"/>
            <a:r>
              <a:rPr lang="en-US" sz="2000" dirty="0"/>
              <a:t>Documentation</a:t>
            </a:r>
          </a:p>
          <a:p>
            <a:pPr lvl="1"/>
            <a:endParaRPr lang="en-US" sz="1000" dirty="0"/>
          </a:p>
          <a:p>
            <a:r>
              <a:rPr lang="en-US" sz="2000" dirty="0"/>
              <a:t>What are ways to </a:t>
            </a:r>
            <a:r>
              <a:rPr lang="en-US" sz="2000" dirty="0">
                <a:solidFill>
                  <a:srgbClr val="0000FF"/>
                </a:solidFill>
              </a:rPr>
              <a:t>verify correctness</a:t>
            </a:r>
            <a:r>
              <a:rPr lang="en-US" sz="2000" dirty="0"/>
              <a:t>?</a:t>
            </a:r>
          </a:p>
          <a:p>
            <a:pPr lvl="1"/>
            <a:r>
              <a:rPr lang="en-US" sz="2000" dirty="0"/>
              <a:t>Testing</a:t>
            </a:r>
          </a:p>
          <a:p>
            <a:pPr lvl="1"/>
            <a:r>
              <a:rPr lang="en-US" sz="2000" dirty="0"/>
              <a:t>Reasoning and verification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712610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Some new slides to tie the pieces together…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42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Divide and conquer:</a:t>
            </a:r>
            <a:br>
              <a:rPr lang="en-GB" dirty="0"/>
            </a:br>
            <a:r>
              <a:rPr lang="en-GB" dirty="0"/>
              <a:t>Modularity, abstraction, specs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No one person can understand all of a realistic system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chemeClr val="accent2"/>
                </a:solidFill>
              </a:rPr>
              <a:t>Modularity</a:t>
            </a:r>
            <a:r>
              <a:rPr lang="en-US" sz="2000" dirty="0"/>
              <a:t> permits focusing on just one part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chemeClr val="accent2"/>
                </a:solidFill>
              </a:rPr>
              <a:t>Abstraction</a:t>
            </a:r>
            <a:r>
              <a:rPr lang="en-US" sz="2000" dirty="0"/>
              <a:t> enables ignoring detail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chemeClr val="accent2"/>
                </a:solidFill>
              </a:rPr>
              <a:t>Specifications</a:t>
            </a:r>
            <a:r>
              <a:rPr lang="en-US" sz="2000" dirty="0"/>
              <a:t> (and </a:t>
            </a:r>
            <a:r>
              <a:rPr lang="en-US" sz="2000" dirty="0">
                <a:solidFill>
                  <a:schemeClr val="accent2"/>
                </a:solidFill>
              </a:rPr>
              <a:t>documentation</a:t>
            </a:r>
            <a:r>
              <a:rPr lang="en-US" sz="2000" dirty="0"/>
              <a:t>) formally describe behavior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chemeClr val="accent2"/>
                </a:solidFill>
              </a:rPr>
              <a:t>Reasoning</a:t>
            </a:r>
            <a:r>
              <a:rPr lang="en-US" sz="2000" dirty="0"/>
              <a:t> relies on all three to understand/fix errors</a:t>
            </a:r>
          </a:p>
          <a:p>
            <a:pPr lvl="1"/>
            <a:r>
              <a:rPr lang="en-US" sz="2000" dirty="0"/>
              <a:t>Or avoid them in the first place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</a:rPr>
              <a:t>Proving, testing, debugging</a:t>
            </a:r>
            <a:r>
              <a:rPr lang="en-US" sz="2000" dirty="0"/>
              <a:t>: all are intellectually challenging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9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CSE 331 fits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990600" y="1687513"/>
            <a:ext cx="4040188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Lectures:  ideas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990600" y="2327274"/>
            <a:ext cx="4040188" cy="43021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000" dirty="0"/>
              <a:t>Specifications</a:t>
            </a:r>
          </a:p>
          <a:p>
            <a:pPr marL="0" indent="0">
              <a:buFontTx/>
              <a:buNone/>
            </a:pPr>
            <a:r>
              <a:rPr lang="en-US" sz="2000" dirty="0"/>
              <a:t>Testing</a:t>
            </a:r>
          </a:p>
          <a:p>
            <a:pPr marL="0" indent="0">
              <a:buFontTx/>
              <a:buNone/>
            </a:pPr>
            <a:r>
              <a:rPr lang="en-US" sz="2000" dirty="0"/>
              <a:t>Subtyping</a:t>
            </a:r>
          </a:p>
          <a:p>
            <a:pPr marL="0" indent="0">
              <a:buFontTx/>
              <a:buNone/>
            </a:pPr>
            <a:r>
              <a:rPr lang="en-US" sz="2000" dirty="0"/>
              <a:t>Equality &amp; identity</a:t>
            </a:r>
          </a:p>
          <a:p>
            <a:pPr marL="0" indent="0">
              <a:buFontTx/>
              <a:buNone/>
            </a:pPr>
            <a:r>
              <a:rPr lang="en-US" sz="2000" dirty="0"/>
              <a:t>Generics</a:t>
            </a:r>
          </a:p>
          <a:p>
            <a:pPr marL="0" indent="0">
              <a:buFontTx/>
              <a:buNone/>
            </a:pPr>
            <a:r>
              <a:rPr lang="en-US" sz="2000" dirty="0"/>
              <a:t>Design patterns</a:t>
            </a:r>
          </a:p>
          <a:p>
            <a:pPr marL="0" indent="0">
              <a:buFontTx/>
              <a:buNone/>
            </a:pPr>
            <a:r>
              <a:rPr lang="en-US" sz="2000" dirty="0"/>
              <a:t>Reasoning, debugging</a:t>
            </a:r>
          </a:p>
          <a:p>
            <a:pPr marL="0" indent="0">
              <a:buFontTx/>
              <a:buNone/>
            </a:pPr>
            <a:r>
              <a:rPr lang="en-US" sz="2000" dirty="0"/>
              <a:t>Events</a:t>
            </a:r>
          </a:p>
          <a:p>
            <a:pPr marL="0" indent="0">
              <a:buFontTx/>
              <a:buNone/>
            </a:pPr>
            <a:r>
              <a:rPr lang="en-US" sz="2000" dirty="0"/>
              <a:t>Systems integration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3581400" y="1687513"/>
            <a:ext cx="4876800" cy="63976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  <a:sym typeface="Symbol"/>
              </a:rPr>
              <a:t> </a:t>
            </a:r>
            <a:r>
              <a:rPr lang="en-US" sz="2000" dirty="0">
                <a:solidFill>
                  <a:schemeClr val="accent2"/>
                </a:solidFill>
              </a:rPr>
              <a:t>Assignments:  get practice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3581400" y="2327274"/>
            <a:ext cx="4875212" cy="43021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Symbol" pitchFamily="18" charset="2"/>
              <a:buChar char="Þ"/>
            </a:pPr>
            <a:r>
              <a:rPr lang="en-US" sz="2000" dirty="0"/>
              <a:t>Design classes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Write tests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Write subclasses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Override equals, use collections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Write generic classes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Larger designs; MVC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Correctness, testing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GUIs</a:t>
            </a:r>
          </a:p>
          <a:p>
            <a:pPr>
              <a:buFont typeface="Symbol" pitchFamily="18" charset="2"/>
              <a:buChar char="Þ"/>
            </a:pPr>
            <a:r>
              <a:rPr lang="en-US" sz="2000" dirty="0"/>
              <a:t>N/A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you have learned in CSE 331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000" dirty="0"/>
              <a:t>Compare your skills today to 10 weeks ago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Theory:  abstraction, specification, design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Practice:  implementation, testing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Theory &amp; practice:  correctness</a:t>
            </a:r>
          </a:p>
          <a:p>
            <a:pPr lvl="1">
              <a:lnSpc>
                <a:spcPct val="90000"/>
              </a:lnSpc>
              <a:buNone/>
            </a:pPr>
            <a:endParaRPr lang="en-US" sz="2000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en-US" sz="2000" dirty="0"/>
              <a:t>Bottom line aspiration:  Much of what we’ve done would be </a:t>
            </a:r>
            <a:r>
              <a:rPr lang="en-US" sz="2000" i="1" dirty="0"/>
              <a:t>easy</a:t>
            </a:r>
            <a:r>
              <a:rPr lang="en-US" sz="2000" dirty="0">
                <a:solidFill>
                  <a:schemeClr val="tx1"/>
                </a:solidFill>
              </a:rPr>
              <a:t> for you today</a:t>
            </a:r>
          </a:p>
          <a:p>
            <a:pPr lvl="2">
              <a:lnSpc>
                <a:spcPct val="90000"/>
              </a:lnSpc>
              <a:buNone/>
            </a:pPr>
            <a:r>
              <a:rPr lang="en-US" sz="2000" dirty="0"/>
              <a:t>This is a measure of how much you have learned</a:t>
            </a:r>
          </a:p>
          <a:p>
            <a:pPr>
              <a:lnSpc>
                <a:spcPct val="90000"/>
              </a:lnSpc>
              <a:buNone/>
            </a:pPr>
            <a:endParaRPr lang="en-US" sz="2000" dirty="0">
              <a:solidFill>
                <a:srgbClr val="000090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2000" dirty="0">
                <a:solidFill>
                  <a:schemeClr val="accent2"/>
                </a:solidFill>
              </a:rPr>
              <a:t>There is no such thing as a “born” programmer!</a:t>
            </a:r>
          </a:p>
          <a:p>
            <a:pPr>
              <a:lnSpc>
                <a:spcPct val="90000"/>
              </a:lnSpc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5486400"/>
            <a:ext cx="60198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Genius is 1% inspiration and 99% perspiration.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                                          Thomas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Edison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thomas_edis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264254"/>
            <a:ext cx="1219199" cy="1594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9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you will learn later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Your next project can be much more ambitious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beware of “second system” effect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Know your limits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Be humble (reality helps you with this)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You will continue to learn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Building interesting systems is never easy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Like any worthwhile endeavor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Practice is a good teacher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Requires thoughtful introspection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Don’t learn </a:t>
            </a:r>
            <a:r>
              <a:rPr lang="en-US" sz="2000" i="1" dirty="0"/>
              <a:t>only</a:t>
            </a:r>
            <a:r>
              <a:rPr lang="en-US" sz="2000" dirty="0"/>
              <a:t> by trial and error!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Voraciously consume ideas </a:t>
            </a:r>
            <a:r>
              <a:rPr lang="en-US" sz="2000" i="1" dirty="0"/>
              <a:t>and</a:t>
            </a:r>
            <a:r>
              <a:rPr lang="en-US" sz="2000" dirty="0"/>
              <a:t>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40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comes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Courses</a:t>
            </a:r>
          </a:p>
          <a:p>
            <a:pPr lvl="1"/>
            <a:r>
              <a:rPr lang="en-US" sz="2000" dirty="0"/>
              <a:t>CSE 403 Software Engineering</a:t>
            </a:r>
          </a:p>
          <a:p>
            <a:pPr lvl="2"/>
            <a:r>
              <a:rPr lang="en-US" sz="2000" dirty="0"/>
              <a:t>Focuses more on requirements, software lifecycle, teamwork</a:t>
            </a:r>
          </a:p>
          <a:p>
            <a:pPr lvl="1"/>
            <a:r>
              <a:rPr lang="en-US" sz="2000" dirty="0"/>
              <a:t>Capstone projects</a:t>
            </a:r>
          </a:p>
          <a:p>
            <a:pPr lvl="1"/>
            <a:r>
              <a:rPr lang="en-US" sz="2000" dirty="0"/>
              <a:t>Any class that requires software design and implementation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Research</a:t>
            </a:r>
          </a:p>
          <a:p>
            <a:pPr lvl="1"/>
            <a:r>
              <a:rPr lang="en-US" sz="2000" dirty="0"/>
              <a:t>In software engineering &amp; programming systems</a:t>
            </a:r>
          </a:p>
          <a:p>
            <a:pPr lvl="1"/>
            <a:r>
              <a:rPr lang="en-US" sz="2000" dirty="0"/>
              <a:t>In any topic that involves software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Having an impact on the world</a:t>
            </a:r>
          </a:p>
          <a:p>
            <a:pPr lvl="1"/>
            <a:r>
              <a:rPr lang="en-US" sz="2000" dirty="0"/>
              <a:t>Jobs (and job interviews)</a:t>
            </a:r>
          </a:p>
          <a:p>
            <a:pPr lvl="1"/>
            <a:r>
              <a:rPr lang="en-US" sz="2000" dirty="0"/>
              <a:t>Larger programming projects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12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Last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848600" cy="4495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3000"/>
              </a:lnSpc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  <a:p>
            <a:pPr>
              <a:lnSpc>
                <a:spcPct val="93000"/>
              </a:lnSpc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System building is fun!</a:t>
            </a:r>
          </a:p>
          <a:p>
            <a:pPr lvl="1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It’s even more fun when you’re successful!!</a:t>
            </a:r>
          </a:p>
          <a:p>
            <a:pPr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  <a:p>
            <a:pPr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Pay attention to what matters</a:t>
            </a:r>
          </a:p>
          <a:p>
            <a:pPr lvl="1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Take advantage of the techniques and tools you’ve learned (and will learn!)</a:t>
            </a:r>
          </a:p>
          <a:p>
            <a:pPr marL="457200" lvl="1" indent="0">
              <a:buNone/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  <a:p>
            <a:pPr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On a personal note:</a:t>
            </a:r>
          </a:p>
          <a:p>
            <a:pPr lvl="1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Don’t be a stranger: I love to hear how you do in CSE and beyond as alumni</a:t>
            </a:r>
          </a:p>
          <a:p>
            <a:pPr lvl="1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Students are amazing; I believe in you! </a:t>
            </a:r>
            <a:r>
              <a:rPr lang="en-GB" sz="2000" dirty="0">
                <a:sym typeface="Wingdings" panose="05000000000000000000" pitchFamily="2" charset="2"/>
              </a:rPr>
              <a:t></a:t>
            </a:r>
            <a:endParaRPr lang="en-GB" sz="2000" dirty="0"/>
          </a:p>
          <a:p>
            <a:pPr lvl="1"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  <a:p>
            <a:pPr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/>
              <a:t>Closing thoughts?</a:t>
            </a:r>
          </a:p>
          <a:p>
            <a:pPr>
              <a:tabLst>
                <a:tab pos="341313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36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dirty="0"/>
              <a:t>Reminder: Fill out your course evaluations (!)</a:t>
            </a:r>
          </a:p>
          <a:p>
            <a:endParaRPr lang="en-US" sz="2000" dirty="0"/>
          </a:p>
          <a:p>
            <a:r>
              <a:rPr lang="en-US" sz="2000" dirty="0"/>
              <a:t>Reminder: Nominate great TAs for the </a:t>
            </a:r>
            <a:r>
              <a:rPr lang="en-US" sz="2000" dirty="0" err="1"/>
              <a:t>Bandes</a:t>
            </a:r>
            <a:r>
              <a:rPr lang="en-US" sz="2000" dirty="0"/>
              <a:t> award</a:t>
            </a:r>
            <a:endParaRPr lang="en-US" sz="1000" dirty="0"/>
          </a:p>
          <a:p>
            <a:endParaRPr lang="en-US" sz="2000" dirty="0"/>
          </a:p>
          <a:p>
            <a:r>
              <a:rPr lang="en-US" sz="2000" dirty="0"/>
              <a:t>Final quiz out Sunday, closes Tuesday night, 7pm</a:t>
            </a:r>
          </a:p>
          <a:p>
            <a:pPr lvl="1"/>
            <a:r>
              <a:rPr lang="en-US" sz="2000" dirty="0"/>
              <a:t>Remember to set your clocks ahead Sunday morning for daylight time</a:t>
            </a:r>
          </a:p>
          <a:p>
            <a:endParaRPr lang="en-US" sz="2000" dirty="0"/>
          </a:p>
          <a:p>
            <a:r>
              <a:rPr lang="en-US" sz="2000" dirty="0"/>
              <a:t>Meet with a TA next week to talk about hw9 – sign up now!</a:t>
            </a:r>
          </a:p>
          <a:p>
            <a:endParaRPr lang="en-US" sz="2000" dirty="0"/>
          </a:p>
          <a:p>
            <a:r>
              <a:rPr lang="en-US" sz="2000" dirty="0"/>
              <a:t>A look back at CSE 331</a:t>
            </a:r>
          </a:p>
          <a:p>
            <a:pPr lvl="1"/>
            <a:r>
              <a:rPr lang="en-US" sz="2000" dirty="0"/>
              <a:t>High-level overview of main ideas and goals</a:t>
            </a:r>
          </a:p>
          <a:p>
            <a:pPr lvl="1"/>
            <a:r>
              <a:rPr lang="en-US" sz="2000" dirty="0"/>
              <a:t>Connection to </a:t>
            </a:r>
            <a:r>
              <a:rPr lang="en-US" sz="2000" dirty="0" err="1"/>
              <a:t>homeworks</a:t>
            </a:r>
            <a:endParaRPr lang="en-US" sz="2000" dirty="0"/>
          </a:p>
          <a:p>
            <a:pPr lvl="1"/>
            <a:r>
              <a:rPr lang="en-US" sz="2000" dirty="0"/>
              <a:t>Context</a:t>
            </a:r>
          </a:p>
          <a:p>
            <a:pPr lvl="1"/>
            <a:endParaRPr lang="en-US" sz="1000" dirty="0"/>
          </a:p>
          <a:p>
            <a:r>
              <a:rPr lang="en-US" sz="2000" dirty="0"/>
              <a:t>Also:</a:t>
            </a:r>
          </a:p>
          <a:p>
            <a:pPr lvl="1"/>
            <a:r>
              <a:rPr lang="en-US" sz="2000" dirty="0"/>
              <a:t>Thank-</a:t>
            </a:r>
            <a:r>
              <a:rPr lang="en-US" sz="2000" dirty="0" err="1"/>
              <a:t>yous</a:t>
            </a:r>
            <a:endParaRPr lang="en-US" sz="2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0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>
            <a:normAutofit/>
          </a:bodyPr>
          <a:lstStyle/>
          <a:p>
            <a:r>
              <a:rPr lang="en-US" sz="2000" dirty="0"/>
              <a:t>Monday, 8:30-10:20, here</a:t>
            </a:r>
          </a:p>
          <a:p>
            <a:endParaRPr lang="en-US" sz="2000" dirty="0"/>
          </a:p>
          <a:p>
            <a:r>
              <a:rPr lang="en-US" sz="2000" dirty="0"/>
              <a:t>Comprehensive but biased towards the 2</a:t>
            </a:r>
            <a:r>
              <a:rPr lang="en-US" sz="2000" baseline="30000" dirty="0"/>
              <a:t>nd</a:t>
            </a:r>
            <a:r>
              <a:rPr lang="en-US" sz="2000" dirty="0"/>
              <a:t> half of the course</a:t>
            </a:r>
          </a:p>
          <a:p>
            <a:endParaRPr lang="en-US" sz="2000" dirty="0"/>
          </a:p>
          <a:p>
            <a:r>
              <a:rPr lang="en-US" sz="2000" dirty="0"/>
              <a:t>Old exams on the web</a:t>
            </a:r>
          </a:p>
          <a:p>
            <a:pPr lvl="1"/>
            <a:r>
              <a:rPr lang="en-US" sz="2000" dirty="0"/>
              <a:t>Some questions won’t apply if we didn’t do similar things this quarter; also React/JS is pretty new</a:t>
            </a:r>
          </a:p>
          <a:p>
            <a:pPr lvl="1"/>
            <a:endParaRPr lang="en-US" sz="2000" dirty="0"/>
          </a:p>
          <a:p>
            <a:r>
              <a:rPr lang="en-US" sz="2000" dirty="0"/>
              <a:t>See email for more information and review-session information</a:t>
            </a:r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6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331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What was it all about?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But first….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51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Huge thanks to the folks who made it work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AutoShape 2" descr="https://norfolk.cs.washington.edu/htbin-php/show_image.php?pid=22819"/>
          <p:cNvSpPr>
            <a:spLocks noChangeAspect="1" noChangeArrowheads="1"/>
          </p:cNvSpPr>
          <p:nvPr/>
        </p:nvSpPr>
        <p:spPr bwMode="auto">
          <a:xfrm>
            <a:off x="155575" y="-1828800"/>
            <a:ext cx="25336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4" descr="https://norfolk.cs.washington.edu/htbin-php/show_image.php?pid=2281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https://norfolk.cs.washington.edu/htbin-php/show_image.php?pid=22819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algn="ctr">
              <a:buNone/>
            </a:pPr>
            <a:r>
              <a:rPr lang="en-US" sz="2000" dirty="0"/>
              <a:t>Course staff: 16 Amazing TAs:</a:t>
            </a:r>
          </a:p>
          <a:p>
            <a:pPr algn="ctr">
              <a:buNone/>
            </a:pPr>
            <a:r>
              <a:rPr lang="en-US" sz="2000" dirty="0" err="1"/>
              <a:t>Hritik</a:t>
            </a:r>
            <a:r>
              <a:rPr lang="en-US" sz="2000" dirty="0"/>
              <a:t> Aggarwal, Samuel </a:t>
            </a:r>
            <a:r>
              <a:rPr lang="en-US" sz="2000" dirty="0" err="1"/>
              <a:t>Berensohn</a:t>
            </a:r>
            <a:r>
              <a:rPr lang="en-US" sz="2000" dirty="0"/>
              <a:t>, Ramya </a:t>
            </a:r>
            <a:r>
              <a:rPr lang="en-US" sz="2000" dirty="0" err="1"/>
              <a:t>Challa</a:t>
            </a:r>
            <a:r>
              <a:rPr lang="en-US" sz="2000" dirty="0"/>
              <a:t>, Andrew </a:t>
            </a:r>
            <a:r>
              <a:rPr lang="en-US" sz="2000" dirty="0" err="1"/>
              <a:t>Gies</a:t>
            </a:r>
            <a:r>
              <a:rPr lang="en-US" sz="2000" dirty="0"/>
              <a:t>, Elijah </a:t>
            </a:r>
            <a:r>
              <a:rPr lang="en-US" sz="2000" dirty="0" err="1"/>
              <a:t>Greisz</a:t>
            </a:r>
            <a:r>
              <a:rPr lang="en-US" sz="2000" dirty="0"/>
              <a:t>, Kellie </a:t>
            </a:r>
            <a:r>
              <a:rPr lang="en-US" sz="2000" dirty="0" err="1"/>
              <a:t>Gui</a:t>
            </a:r>
            <a:r>
              <a:rPr lang="en-US" sz="2000" dirty="0"/>
              <a:t>, Bryan Lim, CJ Lin, </a:t>
            </a:r>
            <a:r>
              <a:rPr lang="en-US" sz="2000" dirty="0" err="1"/>
              <a:t>Ardi</a:t>
            </a:r>
            <a:r>
              <a:rPr lang="en-US" sz="2000" dirty="0"/>
              <a:t> </a:t>
            </a:r>
            <a:r>
              <a:rPr lang="en-US" sz="2000" dirty="0" err="1"/>
              <a:t>Madadi</a:t>
            </a:r>
            <a:r>
              <a:rPr lang="en-US" sz="2000" dirty="0"/>
              <a:t>, Kaushal </a:t>
            </a:r>
            <a:r>
              <a:rPr lang="en-US" sz="2000" dirty="0" err="1"/>
              <a:t>Mangipudi</a:t>
            </a:r>
            <a:r>
              <a:rPr lang="en-US" sz="2000" dirty="0"/>
              <a:t>, Gavin </a:t>
            </a:r>
            <a:r>
              <a:rPr lang="en-US" sz="2000" dirty="0" err="1"/>
              <a:t>Parpart</a:t>
            </a:r>
            <a:r>
              <a:rPr lang="en-US" sz="2000" dirty="0"/>
              <a:t>, Helena Stafford, </a:t>
            </a:r>
            <a:r>
              <a:rPr lang="en-US" sz="2000" dirty="0" err="1"/>
              <a:t>Yihang</a:t>
            </a:r>
            <a:r>
              <a:rPr lang="en-US" sz="2000" dirty="0"/>
              <a:t> Wu, David Xu, </a:t>
            </a:r>
            <a:r>
              <a:rPr lang="en-US" sz="2000" dirty="0" err="1"/>
              <a:t>Yifan</a:t>
            </a:r>
            <a:r>
              <a:rPr lang="en-US" sz="2000" dirty="0"/>
              <a:t> Xu, and </a:t>
            </a:r>
            <a:r>
              <a:rPr lang="en-US" sz="2000" dirty="0" err="1"/>
              <a:t>Hoaran</a:t>
            </a:r>
            <a:r>
              <a:rPr lang="en-US" sz="2000" dirty="0"/>
              <a:t> Yu</a:t>
            </a:r>
          </a:p>
          <a:p>
            <a:pPr algn="ctr">
              <a:buNone/>
            </a:pPr>
            <a:endParaRPr lang="en-US" sz="2000" dirty="0"/>
          </a:p>
          <a:p>
            <a:pPr algn="ctr">
              <a:buNone/>
            </a:pPr>
            <a:r>
              <a:rPr lang="en-US" sz="2000" i="1" dirty="0"/>
              <a:t>This course is itself a sophisticated</a:t>
            </a:r>
            <a:br>
              <a:rPr lang="en-US" sz="2000" i="1" dirty="0"/>
            </a:br>
            <a:r>
              <a:rPr lang="en-US" sz="2000" i="1" dirty="0"/>
              <a:t>(or at least really, really complicated) system</a:t>
            </a:r>
            <a:br>
              <a:rPr lang="en-US" sz="2000" i="1" dirty="0"/>
            </a:br>
            <a:r>
              <a:rPr lang="en-US" sz="2000" i="1" dirty="0"/>
              <a:t>requiring savvy design and implementation</a:t>
            </a:r>
          </a:p>
          <a:p>
            <a:pPr algn="ctr">
              <a:buNone/>
            </a:pPr>
            <a:endParaRPr lang="en-US" sz="2000" i="1" dirty="0"/>
          </a:p>
          <a:p>
            <a:pPr algn="ctr">
              <a:buNone/>
            </a:pPr>
            <a:r>
              <a:rPr lang="en-US" sz="2000" dirty="0"/>
              <a:t>And a big thanks to </a:t>
            </a:r>
            <a:r>
              <a:rPr lang="en-US" sz="2000" b="1" dirty="0"/>
              <a:t>you</a:t>
            </a:r>
            <a:r>
              <a:rPr lang="en-US" sz="2000" dirty="0"/>
              <a:t> for all you’ve done!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09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pPr marL="0" indent="0" algn="ctr">
              <a:buNone/>
            </a:pPr>
            <a:r>
              <a:rPr lang="en-US" i="1" dirty="0"/>
              <a:t>4 slides from Lecture 1…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90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goal of CSE 331?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894674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How to build harder-to-build software</a:t>
            </a:r>
          </a:p>
          <a:p>
            <a:r>
              <a:rPr lang="en-US" sz="2000" dirty="0"/>
              <a:t>Move from CSE 143 problems toward what you’ll see in upper-level CSE courses and in industry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Specifically, how to write code of</a:t>
            </a:r>
          </a:p>
          <a:p>
            <a:r>
              <a:rPr lang="en-US" sz="2000" dirty="0"/>
              <a:t>Higher </a:t>
            </a:r>
            <a:r>
              <a:rPr lang="en-US" sz="2000" b="1" dirty="0">
                <a:solidFill>
                  <a:srgbClr val="0432FF"/>
                </a:solidFill>
              </a:rPr>
              <a:t>quality</a:t>
            </a:r>
          </a:p>
          <a:p>
            <a:r>
              <a:rPr lang="en-US" sz="2000" dirty="0"/>
              <a:t>Increased </a:t>
            </a:r>
            <a:r>
              <a:rPr lang="en-US" sz="2000" b="1" dirty="0">
                <a:solidFill>
                  <a:srgbClr val="0432FF"/>
                </a:solidFill>
              </a:rPr>
              <a:t>complexity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will discuss </a:t>
            </a:r>
            <a:r>
              <a:rPr lang="en-US" sz="2000" i="1" dirty="0"/>
              <a:t>tools</a:t>
            </a:r>
            <a:r>
              <a:rPr lang="en-US" sz="2000" dirty="0"/>
              <a:t> and </a:t>
            </a:r>
            <a:r>
              <a:rPr lang="en-US" sz="2000" i="1" dirty="0"/>
              <a:t>techniques </a:t>
            </a:r>
            <a:r>
              <a:rPr lang="en-US" sz="2000" dirty="0"/>
              <a:t>to help with this</a:t>
            </a:r>
          </a:p>
          <a:p>
            <a:pPr lvl="1"/>
            <a:r>
              <a:rPr lang="en-US" sz="2000" dirty="0"/>
              <a:t>There are </a:t>
            </a:r>
            <a:r>
              <a:rPr lang="en-US" sz="2000" i="1" dirty="0"/>
              <a:t>timeless principles </a:t>
            </a:r>
            <a:r>
              <a:rPr lang="en-US" sz="2000" dirty="0"/>
              <a:t>to both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0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high quality code?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In summary, we want our code to be: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Correct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Easy to change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Easy to understand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Easy to scale (modular)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These qualities also allow for increased complexity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23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cover in CSE 331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066800"/>
          </a:xfrm>
        </p:spPr>
        <p:txBody>
          <a:bodyPr/>
          <a:lstStyle/>
          <a:p>
            <a:r>
              <a:rPr lang="en-US" sz="2000" dirty="0"/>
              <a:t>Everything we cover relates to the 4 goals</a:t>
            </a:r>
          </a:p>
          <a:p>
            <a:r>
              <a:rPr lang="en-US" sz="2000" dirty="0"/>
              <a:t>We’ll use Java but the principles apply in any setting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2993" y="2995017"/>
            <a:ext cx="4067107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latin typeface="+mn-lt"/>
              </a:rPr>
              <a:t>Correctness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Tools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Git, IntelliJ, JUnit, Javadoc, </a:t>
            </a:r>
            <a:r>
              <a:rPr lang="is-IS" sz="1600" dirty="0">
                <a:latin typeface="+mn-lt"/>
              </a:rPr>
              <a:t>…</a:t>
            </a:r>
          </a:p>
          <a:p>
            <a:pPr marL="742950" lvl="1" indent="-285750">
              <a:buFont typeface="Arial" charset="0"/>
              <a:buChar char="•"/>
            </a:pPr>
            <a:r>
              <a:rPr lang="is-IS" sz="1600" dirty="0">
                <a:latin typeface="+mn-lt"/>
              </a:rPr>
              <a:t>Java libraries: equality &amp; hashing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Adv. Java: generics, assertions, </a:t>
            </a:r>
            <a:r>
              <a:rPr lang="is-IS" sz="1600" dirty="0">
                <a:latin typeface="+mn-lt"/>
              </a:rPr>
              <a:t>…</a:t>
            </a:r>
            <a:endParaRPr lang="en-US" sz="1600" dirty="0">
              <a:latin typeface="+mn-lt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debugging</a:t>
            </a:r>
            <a:endParaRPr lang="is-IS" sz="1600" dirty="0">
              <a:latin typeface="+mn-lt"/>
            </a:endParaRPr>
          </a:p>
          <a:p>
            <a:pPr marL="342900" indent="-342900">
              <a:buFont typeface="+mj-lt"/>
              <a:buAutoNum type="arabicPeriod"/>
            </a:pPr>
            <a:r>
              <a:rPr lang="is-IS" sz="1600" dirty="0">
                <a:latin typeface="+mn-lt"/>
              </a:rPr>
              <a:t>Inspection</a:t>
            </a:r>
            <a:endParaRPr lang="en-US" sz="1600" dirty="0">
              <a:latin typeface="+mn-lt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reasoning about code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specifications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Testing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test design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coverage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10100" y="5211009"/>
            <a:ext cx="402225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dirty="0">
                <a:latin typeface="+mj-lt"/>
              </a:rPr>
              <a:t>Modularity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module design &amp; design patterns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event-driven programming, MVC, GUIs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36848" y="4522333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10100" y="2995017"/>
            <a:ext cx="40222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Changeability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specifications, ADTs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listeners &amp; callbacks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10100" y="4033642"/>
            <a:ext cx="4022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Understandability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specifications, ADTs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Adv. Java: exceptions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latin typeface="+mn-lt"/>
              </a:rPr>
              <a:t>subtypes</a:t>
            </a:r>
          </a:p>
        </p:txBody>
      </p:sp>
    </p:spTree>
    <p:extLst>
      <p:ext uri="{BB962C8B-B14F-4D97-AF65-F5344CB8AC3E}">
        <p14:creationId xmlns:p14="http://schemas.microsoft.com/office/powerpoint/2010/main" val="13358308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22428</TotalTime>
  <Words>1028</Words>
  <Application>Microsoft Macintosh PowerPoint</Application>
  <PresentationFormat>On-screen Show (4:3)</PresentationFormat>
  <Paragraphs>241</Paragraphs>
  <Slides>17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Symbol</vt:lpstr>
      <vt:lpstr>Times New Roman</vt:lpstr>
      <vt:lpstr>simple</vt:lpstr>
      <vt:lpstr>CSE 331 Software Design &amp; Implementation</vt:lpstr>
      <vt:lpstr>Today</vt:lpstr>
      <vt:lpstr>Final exam information</vt:lpstr>
      <vt:lpstr>CSE 331</vt:lpstr>
      <vt:lpstr>Huge thanks to the folks who made it work</vt:lpstr>
      <vt:lpstr>PowerPoint Presentation</vt:lpstr>
      <vt:lpstr>What is the goal of CSE 331?</vt:lpstr>
      <vt:lpstr>What is high quality code?</vt:lpstr>
      <vt:lpstr>What we will cover in CSE 331</vt:lpstr>
      <vt:lpstr>Back to Goals</vt:lpstr>
      <vt:lpstr>PowerPoint Presentation</vt:lpstr>
      <vt:lpstr>Divide and conquer: Modularity, abstraction, specs</vt:lpstr>
      <vt:lpstr>How CSE 331 fits together</vt:lpstr>
      <vt:lpstr>What you have learned in CSE 331</vt:lpstr>
      <vt:lpstr>What you will learn later</vt:lpstr>
      <vt:lpstr>What comes next?</vt:lpstr>
      <vt:lpstr>Last slide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374 Programming Concepts &amp; Tools</dc:title>
  <dc:creator>Hal Perkins</dc:creator>
  <cp:lastModifiedBy>Hal Perkins</cp:lastModifiedBy>
  <cp:revision>433</cp:revision>
  <cp:lastPrinted>2020-03-07T03:37:10Z</cp:lastPrinted>
  <dcterms:created xsi:type="dcterms:W3CDTF">2012-02-17T18:07:42Z</dcterms:created>
  <dcterms:modified xsi:type="dcterms:W3CDTF">2021-03-12T02:05:03Z</dcterms:modified>
</cp:coreProperties>
</file>