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1"/>
  </p:notesMasterIdLst>
  <p:handoutMasterIdLst>
    <p:handoutMasterId r:id="rId42"/>
  </p:handoutMasterIdLst>
  <p:sldIdLst>
    <p:sldId id="359" r:id="rId2"/>
    <p:sldId id="418" r:id="rId3"/>
    <p:sldId id="419" r:id="rId4"/>
    <p:sldId id="403" r:id="rId5"/>
    <p:sldId id="367" r:id="rId6"/>
    <p:sldId id="369" r:id="rId7"/>
    <p:sldId id="370" r:id="rId8"/>
    <p:sldId id="371" r:id="rId9"/>
    <p:sldId id="372" r:id="rId10"/>
    <p:sldId id="373" r:id="rId11"/>
    <p:sldId id="404" r:id="rId12"/>
    <p:sldId id="375" r:id="rId13"/>
    <p:sldId id="376" r:id="rId14"/>
    <p:sldId id="378" r:id="rId15"/>
    <p:sldId id="379" r:id="rId16"/>
    <p:sldId id="405" r:id="rId17"/>
    <p:sldId id="381" r:id="rId18"/>
    <p:sldId id="382" r:id="rId19"/>
    <p:sldId id="383" r:id="rId20"/>
    <p:sldId id="384" r:id="rId21"/>
    <p:sldId id="385" r:id="rId22"/>
    <p:sldId id="386" r:id="rId23"/>
    <p:sldId id="387" r:id="rId24"/>
    <p:sldId id="406" r:id="rId25"/>
    <p:sldId id="389" r:id="rId26"/>
    <p:sldId id="390" r:id="rId27"/>
    <p:sldId id="391" r:id="rId28"/>
    <p:sldId id="394" r:id="rId29"/>
    <p:sldId id="395" r:id="rId30"/>
    <p:sldId id="396" r:id="rId31"/>
    <p:sldId id="397" r:id="rId32"/>
    <p:sldId id="410" r:id="rId33"/>
    <p:sldId id="412" r:id="rId34"/>
    <p:sldId id="413" r:id="rId35"/>
    <p:sldId id="411" r:id="rId36"/>
    <p:sldId id="409" r:id="rId37"/>
    <p:sldId id="414" r:id="rId38"/>
    <p:sldId id="407" r:id="rId39"/>
    <p:sldId id="415" r:id="rId40"/>
  </p:sldIdLst>
  <p:sldSz cx="9144000" cy="6858000" type="screen4x3"/>
  <p:notesSz cx="6934200" cy="9220200"/>
  <p:custDataLst>
    <p:tags r:id="rId4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4">
          <p15:clr>
            <a:srgbClr val="A4A3A4"/>
          </p15:clr>
        </p15:guide>
        <p15:guide id="2" pos="218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80"/>
    <a:srgbClr val="0000FF"/>
    <a:srgbClr val="FF0000"/>
    <a:srgbClr val="009900"/>
    <a:srgbClr val="0432FF"/>
    <a:srgbClr val="FF2600"/>
    <a:srgbClr val="FFFF99"/>
    <a:srgbClr val="FFA7BC"/>
    <a:srgbClr val="FFFF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98" autoAdjust="0"/>
    <p:restoredTop sz="85967" autoAdjust="0"/>
  </p:normalViewPr>
  <p:slideViewPr>
    <p:cSldViewPr>
      <p:cViewPr varScale="1">
        <p:scale>
          <a:sx n="105" d="100"/>
          <a:sy n="105" d="100"/>
        </p:scale>
        <p:origin x="2072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>
      <p:cViewPr varScale="1">
        <p:scale>
          <a:sx n="96" d="100"/>
          <a:sy n="96" d="100"/>
        </p:scale>
        <p:origin x="2872" y="168"/>
      </p:cViewPr>
      <p:guideLst>
        <p:guide orient="horz" pos="2904"/>
        <p:guide pos="218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handoutMaster" Target="handoutMasters/handout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gs" Target="tags/tag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59800"/>
            <a:ext cx="3005121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b" anchorCtr="0" compatLnSpc="1">
            <a:prstTxWarp prst="textNoShape">
              <a:avLst/>
            </a:prstTxWarp>
          </a:bodyPr>
          <a:lstStyle>
            <a:lvl1pPr>
              <a:defRPr sz="1300" dirty="0"/>
            </a:lvl1pPr>
          </a:lstStyle>
          <a:p>
            <a:pPr>
              <a:defRPr/>
            </a:pPr>
            <a:r>
              <a:rPr lang="en-US" dirty="0"/>
              <a:t>CSE 331 21wi</a:t>
            </a:r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9080" y="8759800"/>
            <a:ext cx="3005120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r>
              <a:rPr lang="en-US" dirty="0"/>
              <a:t>21-</a:t>
            </a:r>
            <a:fld id="{4490ECC9-DBDA-4236-ABEF-47C2FD79DC3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159969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05121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9080" y="1"/>
            <a:ext cx="3005120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2050" y="692150"/>
            <a:ext cx="4610100" cy="3457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58" y="4379901"/>
            <a:ext cx="5086284" cy="414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59800"/>
            <a:ext cx="3005121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9080" y="8759800"/>
            <a:ext cx="3005120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fld id="{C0C86982-0651-4A87-8CCD-A426161CC6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757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C86982-0651-4A87-8CCD-A426161CC69C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262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C86982-0651-4A87-8CCD-A426161CC69C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3735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Example: everyone on a project needs to use the same ant/make/whatever build utility, even if they have their own preferences for editors, etc.  i.e., don’t rely on eclipse’s </a:t>
            </a:r>
            <a:r>
              <a:rPr lang="en-US" dirty="0" err="1"/>
              <a:t>autobuilder</a:t>
            </a:r>
            <a:r>
              <a:rPr lang="en-US" dirty="0"/>
              <a:t> – not everyone uses it and it might change from one release to the next.</a:t>
            </a:r>
          </a:p>
          <a:p>
            <a:endParaRPr lang="en-US" dirty="0"/>
          </a:p>
          <a:p>
            <a:r>
              <a:rPr lang="en-US" dirty="0"/>
              <a:t>In medium to large projects</a:t>
            </a:r>
            <a:r>
              <a:rPr lang="en-US" baseline="0" dirty="0"/>
              <a:t> someone is often the tool smith who manages the build tools for the group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C86982-0651-4A87-8CCD-A426161CC69C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11825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0280A2-C7F4-450D-B7BC-E2A8B54C4664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04015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0C86982-0651-4A87-8CCD-A426161CC69C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95818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C86982-0651-4A87-8CCD-A426161CC69C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37359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84F9F77-6B02-4065-8B79-8665018F06D6}" type="slidenum">
              <a:rPr lang="en-US"/>
              <a:pPr/>
              <a:t>17</a:t>
            </a:fld>
            <a:endParaRPr lang="en-US"/>
          </a:p>
        </p:txBody>
      </p:sp>
      <p:sp>
        <p:nvSpPr>
          <p:cNvPr id="320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715963"/>
            <a:ext cx="4646612" cy="34845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0515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509379" y="4352823"/>
            <a:ext cx="5922567" cy="409554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2395" tIns="46197" rIns="92395" bIns="46197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F609961-3550-4D06-83AD-832301A3F6CB}" type="slidenum">
              <a:rPr lang="en-US"/>
              <a:pPr/>
              <a:t>18</a:t>
            </a:fld>
            <a:endParaRPr lang="en-US"/>
          </a:p>
        </p:txBody>
      </p:sp>
      <p:sp>
        <p:nvSpPr>
          <p:cNvPr id="322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7288" y="681038"/>
            <a:ext cx="4640262" cy="3479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2563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509379" y="4352823"/>
            <a:ext cx="5922567" cy="409554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92395" tIns="46197" rIns="92395" bIns="46197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5E7B75-0D61-46BA-955C-0290BF67EAAB}" type="slidenum">
              <a:rPr lang="en-US"/>
              <a:pPr/>
              <a:t>19</a:t>
            </a:fld>
            <a:endParaRPr lang="en-US"/>
          </a:p>
        </p:txBody>
      </p:sp>
      <p:sp>
        <p:nvSpPr>
          <p:cNvPr id="330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4113" y="681038"/>
            <a:ext cx="4641850" cy="34813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0755" name="Text Box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05959" y="4390473"/>
            <a:ext cx="5136532" cy="403529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395" tIns="46197" rIns="92395" bIns="46197">
            <a:spAutoFit/>
          </a:bodyPr>
          <a:lstStyle/>
          <a:p>
            <a:pPr defTabSz="461543">
              <a:spcBef>
                <a:spcPts val="606"/>
              </a:spcBef>
              <a:tabLst>
                <a:tab pos="0" algn="l"/>
                <a:tab pos="461543" algn="l"/>
                <a:tab pos="923087" algn="l"/>
                <a:tab pos="1384630" algn="l"/>
                <a:tab pos="1846174" algn="l"/>
                <a:tab pos="2307717" algn="l"/>
                <a:tab pos="2769260" algn="l"/>
                <a:tab pos="3230804" algn="l"/>
                <a:tab pos="3692347" algn="l"/>
                <a:tab pos="4153891" algn="l"/>
                <a:tab pos="4615434" algn="l"/>
                <a:tab pos="5076977" algn="l"/>
                <a:tab pos="5538521" algn="l"/>
                <a:tab pos="6000064" algn="l"/>
                <a:tab pos="6461608" algn="l"/>
                <a:tab pos="6923151" algn="l"/>
                <a:tab pos="7384694" algn="l"/>
                <a:tab pos="7846238" algn="l"/>
                <a:tab pos="8307781" algn="l"/>
                <a:tab pos="8769325" algn="l"/>
                <a:tab pos="9230868" algn="l"/>
              </a:tabLst>
            </a:pPr>
            <a:endParaRPr lang="en-GB" sz="1200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D36C6D5-7BFB-4703-AF4E-F1B035D8BAE4}" type="slidenum">
              <a:rPr lang="en-US"/>
              <a:pPr/>
              <a:t>20</a:t>
            </a:fld>
            <a:endParaRPr lang="en-US"/>
          </a:p>
        </p:txBody>
      </p:sp>
      <p:sp>
        <p:nvSpPr>
          <p:cNvPr id="332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7288" y="681038"/>
            <a:ext cx="4640262" cy="3479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2803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509379" y="4352823"/>
            <a:ext cx="5922567" cy="409554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92395" tIns="46197" rIns="92395" bIns="46197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2B063C4-A066-4AF9-9032-3FCCFC095151}" type="slidenum">
              <a:rPr lang="en-US"/>
              <a:pPr/>
              <a:t>21</a:t>
            </a:fld>
            <a:endParaRPr lang="en-US"/>
          </a:p>
        </p:txBody>
      </p:sp>
      <p:sp>
        <p:nvSpPr>
          <p:cNvPr id="334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7288" y="681038"/>
            <a:ext cx="4640262" cy="3479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4851" name="Text Box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05959" y="4388381"/>
            <a:ext cx="5136532" cy="15269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395" tIns="46197" rIns="92395" bIns="46197">
            <a:spAutoFit/>
          </a:bodyPr>
          <a:lstStyle/>
          <a:p>
            <a:pPr defTabSz="461543">
              <a:spcBef>
                <a:spcPts val="606"/>
              </a:spcBef>
              <a:tabLst>
                <a:tab pos="0" algn="l"/>
                <a:tab pos="461543" algn="l"/>
                <a:tab pos="923087" algn="l"/>
                <a:tab pos="1384630" algn="l"/>
                <a:tab pos="1846174" algn="l"/>
                <a:tab pos="2307717" algn="l"/>
                <a:tab pos="2769260" algn="l"/>
                <a:tab pos="3230804" algn="l"/>
                <a:tab pos="3692347" algn="l"/>
                <a:tab pos="4153891" algn="l"/>
                <a:tab pos="4615434" algn="l"/>
                <a:tab pos="5076977" algn="l"/>
                <a:tab pos="5538521" algn="l"/>
                <a:tab pos="6000064" algn="l"/>
                <a:tab pos="6461608" algn="l"/>
                <a:tab pos="6923151" algn="l"/>
                <a:tab pos="7384694" algn="l"/>
                <a:tab pos="7846238" algn="l"/>
                <a:tab pos="8307781" algn="l"/>
                <a:tab pos="8769325" algn="l"/>
                <a:tab pos="9230868" algn="l"/>
              </a:tabLst>
            </a:pPr>
            <a:r>
              <a:rPr lang="en-GB" sz="1200" dirty="0"/>
              <a:t>90% of coding done for 50% of coding phase</a:t>
            </a:r>
          </a:p>
          <a:p>
            <a:pPr defTabSz="461543">
              <a:spcBef>
                <a:spcPts val="606"/>
              </a:spcBef>
              <a:tabLst>
                <a:tab pos="0" algn="l"/>
                <a:tab pos="461543" algn="l"/>
                <a:tab pos="923087" algn="l"/>
                <a:tab pos="1384630" algn="l"/>
                <a:tab pos="1846174" algn="l"/>
                <a:tab pos="2307717" algn="l"/>
                <a:tab pos="2769260" algn="l"/>
                <a:tab pos="3230804" algn="l"/>
                <a:tab pos="3692347" algn="l"/>
                <a:tab pos="4153891" algn="l"/>
                <a:tab pos="4615434" algn="l"/>
                <a:tab pos="5076977" algn="l"/>
                <a:tab pos="5538521" algn="l"/>
                <a:tab pos="6000064" algn="l"/>
                <a:tab pos="6461608" algn="l"/>
                <a:tab pos="6923151" algn="l"/>
                <a:tab pos="7384694" algn="l"/>
                <a:tab pos="7846238" algn="l"/>
                <a:tab pos="8307781" algn="l"/>
                <a:tab pos="8769325" algn="l"/>
                <a:tab pos="9230868" algn="l"/>
              </a:tabLst>
            </a:pPr>
            <a:r>
              <a:rPr lang="en-GB" sz="1200" dirty="0"/>
              <a:t>90% of debugging done for 90% of debugging phase</a:t>
            </a:r>
          </a:p>
          <a:p>
            <a:pPr defTabSz="461543">
              <a:spcBef>
                <a:spcPts val="606"/>
              </a:spcBef>
              <a:tabLst>
                <a:tab pos="0" algn="l"/>
                <a:tab pos="461543" algn="l"/>
                <a:tab pos="923087" algn="l"/>
                <a:tab pos="1384630" algn="l"/>
                <a:tab pos="1846174" algn="l"/>
                <a:tab pos="2307717" algn="l"/>
                <a:tab pos="2769260" algn="l"/>
                <a:tab pos="3230804" algn="l"/>
                <a:tab pos="3692347" algn="l"/>
                <a:tab pos="4153891" algn="l"/>
                <a:tab pos="4615434" algn="l"/>
                <a:tab pos="5076977" algn="l"/>
                <a:tab pos="5538521" algn="l"/>
                <a:tab pos="6000064" algn="l"/>
                <a:tab pos="6461608" algn="l"/>
                <a:tab pos="6923151" algn="l"/>
                <a:tab pos="7384694" algn="l"/>
                <a:tab pos="7846238" algn="l"/>
                <a:tab pos="8307781" algn="l"/>
                <a:tab pos="8769325" algn="l"/>
                <a:tab pos="9230868" algn="l"/>
              </a:tabLst>
            </a:pPr>
            <a:r>
              <a:rPr lang="en-GB" sz="1200" dirty="0"/>
              <a:t>Designs always done on schedule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C86982-0651-4A87-8CCD-A426161CC69C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9885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6B861F2-D2FA-4BB6-BBBD-194BD2D53D9F}" type="slidenum">
              <a:rPr lang="en-US"/>
              <a:pPr/>
              <a:t>23</a:t>
            </a:fld>
            <a:endParaRPr lang="en-US"/>
          </a:p>
        </p:txBody>
      </p:sp>
      <p:sp>
        <p:nvSpPr>
          <p:cNvPr id="338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4113" y="681038"/>
            <a:ext cx="4641850" cy="34813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8947" name="Text Box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05959" y="4390473"/>
            <a:ext cx="5136532" cy="2575919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395" tIns="46197" rIns="92395" bIns="46197">
            <a:spAutoFit/>
          </a:bodyPr>
          <a:lstStyle/>
          <a:p>
            <a:pPr defTabSz="461543">
              <a:spcBef>
                <a:spcPts val="606"/>
              </a:spcBef>
              <a:tabLst>
                <a:tab pos="0" algn="l"/>
                <a:tab pos="461543" algn="l"/>
                <a:tab pos="923087" algn="l"/>
                <a:tab pos="1384630" algn="l"/>
                <a:tab pos="1846174" algn="l"/>
                <a:tab pos="2307717" algn="l"/>
                <a:tab pos="2769260" algn="l"/>
                <a:tab pos="3230804" algn="l"/>
                <a:tab pos="3692347" algn="l"/>
                <a:tab pos="4153891" algn="l"/>
                <a:tab pos="4615434" algn="l"/>
                <a:tab pos="5076977" algn="l"/>
                <a:tab pos="5538521" algn="l"/>
                <a:tab pos="6000064" algn="l"/>
                <a:tab pos="6461608" algn="l"/>
                <a:tab pos="6923151" algn="l"/>
                <a:tab pos="7384694" algn="l"/>
                <a:tab pos="7846238" algn="l"/>
                <a:tab pos="8307781" algn="l"/>
                <a:tab pos="8769325" algn="l"/>
                <a:tab pos="9230868" algn="l"/>
              </a:tabLst>
            </a:pPr>
            <a:r>
              <a:rPr lang="en-GB" sz="1200" dirty="0"/>
              <a:t>Worker and months are not necessarily interchangeable</a:t>
            </a:r>
          </a:p>
          <a:p>
            <a:pPr defTabSz="461543">
              <a:spcBef>
                <a:spcPts val="606"/>
              </a:spcBef>
              <a:tabLst>
                <a:tab pos="0" algn="l"/>
                <a:tab pos="461543" algn="l"/>
                <a:tab pos="923087" algn="l"/>
                <a:tab pos="1384630" algn="l"/>
                <a:tab pos="1846174" algn="l"/>
                <a:tab pos="2307717" algn="l"/>
                <a:tab pos="2769260" algn="l"/>
                <a:tab pos="3230804" algn="l"/>
                <a:tab pos="3692347" algn="l"/>
                <a:tab pos="4153891" algn="l"/>
                <a:tab pos="4615434" algn="l"/>
                <a:tab pos="5076977" algn="l"/>
                <a:tab pos="5538521" algn="l"/>
                <a:tab pos="6000064" algn="l"/>
                <a:tab pos="6461608" algn="l"/>
                <a:tab pos="6923151" algn="l"/>
                <a:tab pos="7384694" algn="l"/>
                <a:tab pos="7846238" algn="l"/>
                <a:tab pos="8307781" algn="l"/>
                <a:tab pos="8769325" algn="l"/>
                <a:tab pos="9230868" algn="l"/>
              </a:tabLst>
            </a:pPr>
            <a:r>
              <a:rPr lang="en-GB" sz="1200" dirty="0"/>
              <a:t>Start up transient for new people considerable</a:t>
            </a:r>
          </a:p>
          <a:p>
            <a:pPr defTabSz="461543">
              <a:spcBef>
                <a:spcPts val="606"/>
              </a:spcBef>
              <a:tabLst>
                <a:tab pos="0" algn="l"/>
                <a:tab pos="461543" algn="l"/>
                <a:tab pos="923087" algn="l"/>
                <a:tab pos="1384630" algn="l"/>
                <a:tab pos="1846174" algn="l"/>
                <a:tab pos="2307717" algn="l"/>
                <a:tab pos="2769260" algn="l"/>
                <a:tab pos="3230804" algn="l"/>
                <a:tab pos="3692347" algn="l"/>
                <a:tab pos="4153891" algn="l"/>
                <a:tab pos="4615434" algn="l"/>
                <a:tab pos="5076977" algn="l"/>
                <a:tab pos="5538521" algn="l"/>
                <a:tab pos="6000064" algn="l"/>
                <a:tab pos="6461608" algn="l"/>
                <a:tab pos="6923151" algn="l"/>
                <a:tab pos="7384694" algn="l"/>
                <a:tab pos="7846238" algn="l"/>
                <a:tab pos="8307781" algn="l"/>
                <a:tab pos="8769325" algn="l"/>
                <a:tab pos="9230868" algn="l"/>
              </a:tabLst>
            </a:pPr>
            <a:r>
              <a:rPr lang="en-GB" sz="1200" dirty="0"/>
              <a:t>Unless tasks can be cleanly partitioned</a:t>
            </a:r>
          </a:p>
          <a:p>
            <a:pPr lvl="1" defTabSz="461543">
              <a:spcBef>
                <a:spcPts val="606"/>
              </a:spcBef>
              <a:tabLst>
                <a:tab pos="0" algn="l"/>
                <a:tab pos="461543" algn="l"/>
                <a:tab pos="923087" algn="l"/>
                <a:tab pos="1384630" algn="l"/>
                <a:tab pos="1846174" algn="l"/>
                <a:tab pos="2307717" algn="l"/>
                <a:tab pos="2769260" algn="l"/>
                <a:tab pos="3230804" algn="l"/>
                <a:tab pos="3692347" algn="l"/>
                <a:tab pos="4153891" algn="l"/>
                <a:tab pos="4615434" algn="l"/>
                <a:tab pos="5076977" algn="l"/>
                <a:tab pos="5538521" algn="l"/>
                <a:tab pos="6000064" algn="l"/>
                <a:tab pos="6461608" algn="l"/>
                <a:tab pos="6923151" algn="l"/>
                <a:tab pos="7384694" algn="l"/>
                <a:tab pos="7846238" algn="l"/>
                <a:tab pos="8307781" algn="l"/>
                <a:tab pos="8769325" algn="l"/>
                <a:tab pos="9230868" algn="l"/>
              </a:tabLst>
            </a:pPr>
            <a:r>
              <a:rPr lang="en-GB" sz="1200" dirty="0"/>
              <a:t>What architecture is all about</a:t>
            </a: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C86982-0651-4A87-8CCD-A426161CC69C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37359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DBF4DB6-6A05-490D-959C-BE2006FFDED0}" type="slidenum">
              <a:rPr lang="en-US"/>
              <a:pPr/>
              <a:t>25</a:t>
            </a:fld>
            <a:endParaRPr lang="en-US"/>
          </a:p>
        </p:txBody>
      </p:sp>
      <p:sp>
        <p:nvSpPr>
          <p:cNvPr id="357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4113" y="681038"/>
            <a:ext cx="4646612" cy="34845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7379" name="Text Box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05959" y="4392564"/>
            <a:ext cx="5137719" cy="1800066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031" tIns="46197" rIns="92031" bIns="46197">
            <a:spAutoFit/>
          </a:bodyPr>
          <a:lstStyle/>
          <a:p>
            <a:pPr defTabSz="461543">
              <a:spcBef>
                <a:spcPts val="606"/>
              </a:spcBef>
              <a:tabLst>
                <a:tab pos="0" algn="l"/>
                <a:tab pos="461543" algn="l"/>
                <a:tab pos="923087" algn="l"/>
                <a:tab pos="1384630" algn="l"/>
                <a:tab pos="1846174" algn="l"/>
                <a:tab pos="2307717" algn="l"/>
                <a:tab pos="2769260" algn="l"/>
                <a:tab pos="3230804" algn="l"/>
                <a:tab pos="3692347" algn="l"/>
                <a:tab pos="4153891" algn="l"/>
                <a:tab pos="4615434" algn="l"/>
                <a:tab pos="5076977" algn="l"/>
                <a:tab pos="5538521" algn="l"/>
                <a:tab pos="6000064" algn="l"/>
                <a:tab pos="6461608" algn="l"/>
                <a:tab pos="6923151" algn="l"/>
                <a:tab pos="7384694" algn="l"/>
                <a:tab pos="7846238" algn="l"/>
                <a:tab pos="8307781" algn="l"/>
                <a:tab pos="8769325" algn="l"/>
                <a:tab pos="9230868" algn="l"/>
              </a:tabLst>
            </a:pPr>
            <a:r>
              <a:rPr lang="en-GB" sz="1200" dirty="0"/>
              <a:t>Thus far, we have emphasized designing, implementing, and testing modules.</a:t>
            </a:r>
          </a:p>
          <a:p>
            <a:pPr defTabSz="461543">
              <a:spcBef>
                <a:spcPts val="606"/>
              </a:spcBef>
              <a:tabLst>
                <a:tab pos="0" algn="l"/>
                <a:tab pos="461543" algn="l"/>
                <a:tab pos="923087" algn="l"/>
                <a:tab pos="1384630" algn="l"/>
                <a:tab pos="1846174" algn="l"/>
                <a:tab pos="2307717" algn="l"/>
                <a:tab pos="2769260" algn="l"/>
                <a:tab pos="3230804" algn="l"/>
                <a:tab pos="3692347" algn="l"/>
                <a:tab pos="4153891" algn="l"/>
                <a:tab pos="4615434" algn="l"/>
                <a:tab pos="5076977" algn="l"/>
                <a:tab pos="5538521" algn="l"/>
                <a:tab pos="6000064" algn="l"/>
                <a:tab pos="6461608" algn="l"/>
                <a:tab pos="6923151" algn="l"/>
                <a:tab pos="7384694" algn="l"/>
                <a:tab pos="7846238" algn="l"/>
                <a:tab pos="8307781" algn="l"/>
                <a:tab pos="8769325" algn="l"/>
                <a:tab pos="9230868" algn="l"/>
              </a:tabLst>
            </a:pPr>
            <a:r>
              <a:rPr lang="en-GB" sz="1200" dirty="0"/>
              <a:t>Fitting them together has been an implicit theme.</a:t>
            </a:r>
          </a:p>
          <a:p>
            <a:pPr defTabSz="461543">
              <a:spcBef>
                <a:spcPts val="606"/>
              </a:spcBef>
              <a:tabLst>
                <a:tab pos="0" algn="l"/>
                <a:tab pos="461543" algn="l"/>
                <a:tab pos="923087" algn="l"/>
                <a:tab pos="1384630" algn="l"/>
                <a:tab pos="1846174" algn="l"/>
                <a:tab pos="2307717" algn="l"/>
                <a:tab pos="2769260" algn="l"/>
                <a:tab pos="3230804" algn="l"/>
                <a:tab pos="3692347" algn="l"/>
                <a:tab pos="4153891" algn="l"/>
                <a:tab pos="4615434" algn="l"/>
                <a:tab pos="5076977" algn="l"/>
                <a:tab pos="5538521" algn="l"/>
                <a:tab pos="6000064" algn="l"/>
                <a:tab pos="6461608" algn="l"/>
                <a:tab pos="6923151" algn="l"/>
                <a:tab pos="7384694" algn="l"/>
                <a:tab pos="7846238" algn="l"/>
                <a:tab pos="8307781" algn="l"/>
                <a:tab pos="8769325" algn="l"/>
                <a:tab pos="9230868" algn="l"/>
              </a:tabLst>
            </a:pPr>
            <a:r>
              <a:rPr lang="en-GB" sz="1200" dirty="0"/>
              <a:t>Now, I want to be more explicit about that.</a:t>
            </a: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4BF2072-CC7A-49FC-935C-42CAF80735DF}" type="slidenum">
              <a:rPr lang="en-US"/>
              <a:pPr/>
              <a:t>26</a:t>
            </a:fld>
            <a:endParaRPr lang="en-US"/>
          </a:p>
        </p:txBody>
      </p:sp>
      <p:sp>
        <p:nvSpPr>
          <p:cNvPr id="359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0" y="306388"/>
            <a:ext cx="1588" cy="1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9427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509379" y="4352823"/>
            <a:ext cx="5922567" cy="409554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92395" tIns="46197" rIns="92395" bIns="46197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D9D863C-A4B5-4295-B7CA-DD5E39F908E2}" type="slidenum">
              <a:rPr lang="en-US"/>
              <a:pPr/>
              <a:t>27</a:t>
            </a:fld>
            <a:endParaRPr lang="en-US"/>
          </a:p>
        </p:txBody>
      </p:sp>
      <p:sp>
        <p:nvSpPr>
          <p:cNvPr id="361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4113" y="681038"/>
            <a:ext cx="4646612" cy="34845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1475" name="Text Box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05959" y="4392565"/>
            <a:ext cx="5137719" cy="2110406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031" tIns="46197" rIns="92031" bIns="46197">
            <a:spAutoFit/>
          </a:bodyPr>
          <a:lstStyle/>
          <a:p>
            <a:pPr defTabSz="461543">
              <a:spcBef>
                <a:spcPts val="606"/>
              </a:spcBef>
              <a:tabLst>
                <a:tab pos="0" algn="l"/>
                <a:tab pos="461543" algn="l"/>
                <a:tab pos="923087" algn="l"/>
                <a:tab pos="1384630" algn="l"/>
                <a:tab pos="1846174" algn="l"/>
                <a:tab pos="2307717" algn="l"/>
                <a:tab pos="2769260" algn="l"/>
                <a:tab pos="3230804" algn="l"/>
                <a:tab pos="3692347" algn="l"/>
                <a:tab pos="4153891" algn="l"/>
                <a:tab pos="4615434" algn="l"/>
                <a:tab pos="5076977" algn="l"/>
                <a:tab pos="5538521" algn="l"/>
                <a:tab pos="6000064" algn="l"/>
                <a:tab pos="6461608" algn="l"/>
                <a:tab pos="6923151" algn="l"/>
                <a:tab pos="7384694" algn="l"/>
                <a:tab pos="7846238" algn="l"/>
                <a:tab pos="8307781" algn="l"/>
                <a:tab pos="8769325" algn="l"/>
                <a:tab pos="9230868" algn="l"/>
              </a:tabLst>
            </a:pPr>
            <a:r>
              <a:rPr lang="en-GB" sz="1200" dirty="0"/>
              <a:t>We covered this when we talked about testing earlier in term, included here in the notes for completeness</a:t>
            </a:r>
          </a:p>
          <a:p>
            <a:pPr defTabSz="461543">
              <a:spcBef>
                <a:spcPts val="606"/>
              </a:spcBef>
              <a:tabLst>
                <a:tab pos="0" algn="l"/>
                <a:tab pos="461543" algn="l"/>
                <a:tab pos="923087" algn="l"/>
                <a:tab pos="1384630" algn="l"/>
                <a:tab pos="1846174" algn="l"/>
                <a:tab pos="2307717" algn="l"/>
                <a:tab pos="2769260" algn="l"/>
                <a:tab pos="3230804" algn="l"/>
                <a:tab pos="3692347" algn="l"/>
                <a:tab pos="4153891" algn="l"/>
                <a:tab pos="4615434" algn="l"/>
                <a:tab pos="5076977" algn="l"/>
                <a:tab pos="5538521" algn="l"/>
                <a:tab pos="6000064" algn="l"/>
                <a:tab pos="6461608" algn="l"/>
                <a:tab pos="6923151" algn="l"/>
                <a:tab pos="7384694" algn="l"/>
                <a:tab pos="7846238" algn="l"/>
                <a:tab pos="8307781" algn="l"/>
                <a:tab pos="8769325" algn="l"/>
                <a:tab pos="9230868" algn="l"/>
              </a:tabLst>
            </a:pPr>
            <a:r>
              <a:rPr lang="en-GB" sz="1200" dirty="0"/>
              <a:t>Using a person is what you do when you test using the debugger</a:t>
            </a: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14B3D41-8D56-42B0-A1D9-1343702198E9}" type="slidenum">
              <a:rPr lang="en-US"/>
              <a:pPr/>
              <a:t>28</a:t>
            </a:fld>
            <a:endParaRPr lang="en-US"/>
          </a:p>
        </p:txBody>
      </p:sp>
      <p:sp>
        <p:nvSpPr>
          <p:cNvPr id="367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4113" y="681038"/>
            <a:ext cx="4646612" cy="34845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7619" name="Text Box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05959" y="4392564"/>
            <a:ext cx="5137719" cy="110179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031" tIns="46197" rIns="92031" bIns="46197">
            <a:spAutoFit/>
          </a:bodyPr>
          <a:lstStyle/>
          <a:p>
            <a:pPr defTabSz="461543">
              <a:spcBef>
                <a:spcPts val="606"/>
              </a:spcBef>
              <a:tabLst>
                <a:tab pos="0" algn="l"/>
                <a:tab pos="461543" algn="l"/>
                <a:tab pos="923087" algn="l"/>
                <a:tab pos="1384630" algn="l"/>
                <a:tab pos="1846174" algn="l"/>
                <a:tab pos="2307717" algn="l"/>
                <a:tab pos="2769260" algn="l"/>
                <a:tab pos="3230804" algn="l"/>
                <a:tab pos="3692347" algn="l"/>
                <a:tab pos="4153891" algn="l"/>
                <a:tab pos="4615434" algn="l"/>
                <a:tab pos="5076977" algn="l"/>
                <a:tab pos="5538521" algn="l"/>
                <a:tab pos="6000064" algn="l"/>
                <a:tab pos="6461608" algn="l"/>
                <a:tab pos="6923151" algn="l"/>
                <a:tab pos="7384694" algn="l"/>
                <a:tab pos="7846238" algn="l"/>
                <a:tab pos="8307781" algn="l"/>
                <a:tab pos="8769325" algn="l"/>
                <a:tab pos="9230868" algn="l"/>
              </a:tabLst>
            </a:pPr>
            <a:r>
              <a:rPr lang="en-GB" sz="1200" dirty="0"/>
              <a:t>Reusing the stub for E:  Why only maybe?</a:t>
            </a:r>
          </a:p>
          <a:p>
            <a:pPr defTabSz="461543">
              <a:spcBef>
                <a:spcPts val="606"/>
              </a:spcBef>
              <a:tabLst>
                <a:tab pos="0" algn="l"/>
                <a:tab pos="461543" algn="l"/>
                <a:tab pos="923087" algn="l"/>
                <a:tab pos="1384630" algn="l"/>
                <a:tab pos="1846174" algn="l"/>
                <a:tab pos="2307717" algn="l"/>
                <a:tab pos="2769260" algn="l"/>
                <a:tab pos="3230804" algn="l"/>
                <a:tab pos="3692347" algn="l"/>
                <a:tab pos="4153891" algn="l"/>
                <a:tab pos="4615434" algn="l"/>
                <a:tab pos="5076977" algn="l"/>
                <a:tab pos="5538521" algn="l"/>
                <a:tab pos="6000064" algn="l"/>
                <a:tab pos="6461608" algn="l"/>
                <a:tab pos="6923151" algn="l"/>
                <a:tab pos="7384694" algn="l"/>
                <a:tab pos="7846238" algn="l"/>
                <a:tab pos="8307781" algn="l"/>
                <a:tab pos="8769325" algn="l"/>
                <a:tab pos="9230868" algn="l"/>
              </a:tabLst>
            </a:pPr>
            <a:r>
              <a:rPr lang="en-GB" sz="1200" dirty="0"/>
              <a:t>   C may use E in different ways, particularly if E is a data abstraction </a:t>
            </a: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B16499F-D95C-49EC-B5A5-CF957209BC66}" type="slidenum">
              <a:rPr lang="en-US"/>
              <a:pPr/>
              <a:t>29</a:t>
            </a:fld>
            <a:endParaRPr lang="en-US"/>
          </a:p>
        </p:txBody>
      </p:sp>
      <p:sp>
        <p:nvSpPr>
          <p:cNvPr id="369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4113" y="681038"/>
            <a:ext cx="4646612" cy="34845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9667" name="Text Box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05959" y="4392565"/>
            <a:ext cx="5137719" cy="1877651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031" tIns="46197" rIns="92031" bIns="46197">
            <a:spAutoFit/>
          </a:bodyPr>
          <a:lstStyle/>
          <a:p>
            <a:pPr defTabSz="461543">
              <a:spcBef>
                <a:spcPts val="606"/>
              </a:spcBef>
              <a:tabLst>
                <a:tab pos="0" algn="l"/>
                <a:tab pos="461543" algn="l"/>
                <a:tab pos="923087" algn="l"/>
                <a:tab pos="1384630" algn="l"/>
                <a:tab pos="1846174" algn="l"/>
                <a:tab pos="2307717" algn="l"/>
                <a:tab pos="2769260" algn="l"/>
                <a:tab pos="3230804" algn="l"/>
                <a:tab pos="3692347" algn="l"/>
                <a:tab pos="4153891" algn="l"/>
                <a:tab pos="4615434" algn="l"/>
                <a:tab pos="5076977" algn="l"/>
                <a:tab pos="5538521" algn="l"/>
                <a:tab pos="6000064" algn="l"/>
                <a:tab pos="6461608" algn="l"/>
                <a:tab pos="6923151" algn="l"/>
                <a:tab pos="7384694" algn="l"/>
                <a:tab pos="7846238" algn="l"/>
                <a:tab pos="8307781" algn="l"/>
                <a:tab pos="8769325" algn="l"/>
                <a:tab pos="9230868" algn="l"/>
              </a:tabLst>
            </a:pPr>
            <a:endParaRPr lang="en-GB" sz="1200" dirty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31C248-06D6-4621-A1A0-873ABC3EAEF3}" type="slidenum">
              <a:rPr lang="en-US"/>
              <a:pPr/>
              <a:t>30</a:t>
            </a:fld>
            <a:endParaRPr lang="en-US"/>
          </a:p>
        </p:txBody>
      </p:sp>
      <p:sp>
        <p:nvSpPr>
          <p:cNvPr id="371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4113" y="681038"/>
            <a:ext cx="4646612" cy="34845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1715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509379" y="4352823"/>
            <a:ext cx="5922567" cy="409554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92395" tIns="46197" rIns="92395" bIns="46197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CC61527-CD54-4A68-9A47-1E7EA9A68517}" type="slidenum">
              <a:rPr lang="en-US"/>
              <a:pPr/>
              <a:t>31</a:t>
            </a:fld>
            <a:endParaRPr lang="en-US"/>
          </a:p>
        </p:txBody>
      </p:sp>
      <p:sp>
        <p:nvSpPr>
          <p:cNvPr id="373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4113" y="681038"/>
            <a:ext cx="4646612" cy="34845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3763" name="Text Box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05959" y="4392565"/>
            <a:ext cx="5137719" cy="172248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031" tIns="46197" rIns="92031" bIns="46197">
            <a:spAutoFit/>
          </a:bodyPr>
          <a:lstStyle/>
          <a:p>
            <a:pPr defTabSz="461543">
              <a:spcBef>
                <a:spcPts val="606"/>
              </a:spcBef>
              <a:tabLst>
                <a:tab pos="0" algn="l"/>
                <a:tab pos="461543" algn="l"/>
                <a:tab pos="923087" algn="l"/>
                <a:tab pos="1384630" algn="l"/>
                <a:tab pos="1846174" algn="l"/>
                <a:tab pos="2307717" algn="l"/>
                <a:tab pos="2769260" algn="l"/>
                <a:tab pos="3230804" algn="l"/>
                <a:tab pos="3692347" algn="l"/>
                <a:tab pos="4153891" algn="l"/>
                <a:tab pos="4615434" algn="l"/>
                <a:tab pos="5076977" algn="l"/>
                <a:tab pos="5538521" algn="l"/>
                <a:tab pos="6000064" algn="l"/>
                <a:tab pos="6461608" algn="l"/>
                <a:tab pos="6923151" algn="l"/>
                <a:tab pos="7384694" algn="l"/>
                <a:tab pos="7846238" algn="l"/>
                <a:tab pos="8307781" algn="l"/>
                <a:tab pos="8769325" algn="l"/>
                <a:tab pos="9230868" algn="l"/>
              </a:tabLst>
            </a:pPr>
            <a:r>
              <a:rPr lang="en-GB" sz="1200" dirty="0"/>
              <a:t>Experienced designers usually have a pretty good idea of what efficiencies can be achieved at bottom</a:t>
            </a:r>
          </a:p>
          <a:p>
            <a:pPr defTabSz="461543">
              <a:spcBef>
                <a:spcPts val="606"/>
              </a:spcBef>
              <a:tabLst>
                <a:tab pos="0" algn="l"/>
                <a:tab pos="461543" algn="l"/>
                <a:tab pos="923087" algn="l"/>
                <a:tab pos="1384630" algn="l"/>
                <a:tab pos="1846174" algn="l"/>
                <a:tab pos="2307717" algn="l"/>
                <a:tab pos="2769260" algn="l"/>
                <a:tab pos="3230804" algn="l"/>
                <a:tab pos="3692347" algn="l"/>
                <a:tab pos="4153891" algn="l"/>
                <a:tab pos="4615434" algn="l"/>
                <a:tab pos="5076977" algn="l"/>
                <a:tab pos="5538521" algn="l"/>
                <a:tab pos="6000064" algn="l"/>
                <a:tab pos="6461608" algn="l"/>
                <a:tab pos="6923151" algn="l"/>
                <a:tab pos="7384694" algn="l"/>
                <a:tab pos="7846238" algn="l"/>
                <a:tab pos="8307781" algn="l"/>
                <a:tab pos="8769325" algn="l"/>
                <a:tab pos="9230868" algn="l"/>
              </a:tabLst>
            </a:pPr>
            <a:r>
              <a:rPr lang="en-GB" sz="1200" dirty="0"/>
              <a:t>Where they go wrong is overall system efficiency</a:t>
            </a: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AFDFA8E-0B9B-4FFF-9A6F-47746B071E03}" type="slidenum">
              <a:rPr lang="en-US"/>
              <a:pPr/>
              <a:t>32</a:t>
            </a:fld>
            <a:endParaRPr lang="en-US"/>
          </a:p>
        </p:txBody>
      </p:sp>
      <p:sp>
        <p:nvSpPr>
          <p:cNvPr id="381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0" y="306388"/>
            <a:ext cx="1588" cy="1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1955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509379" y="4352823"/>
            <a:ext cx="5922567" cy="409554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92395" tIns="46197" rIns="92395" bIns="46197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C86982-0651-4A87-8CCD-A426161CC69C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92127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24A0795-9C92-4E2B-AC5B-B635E3875D67}" type="slidenum">
              <a:rPr lang="en-US"/>
              <a:pPr/>
              <a:t>33</a:t>
            </a:fld>
            <a:endParaRPr lang="en-US"/>
          </a:p>
        </p:txBody>
      </p:sp>
      <p:sp>
        <p:nvSpPr>
          <p:cNvPr id="375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0" y="306388"/>
            <a:ext cx="1588" cy="1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5811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509379" y="4352823"/>
            <a:ext cx="5922567" cy="409554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92395" tIns="46197" rIns="92395" bIns="46197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9CB303E-511B-4E44-9518-E4A9338558F3}" type="slidenum">
              <a:rPr lang="en-US"/>
              <a:pPr/>
              <a:t>34</a:t>
            </a:fld>
            <a:endParaRPr lang="en-US"/>
          </a:p>
        </p:txBody>
      </p:sp>
      <p:sp>
        <p:nvSpPr>
          <p:cNvPr id="379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0" y="306388"/>
            <a:ext cx="1588" cy="1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9907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509379" y="4352823"/>
            <a:ext cx="5922567" cy="409554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92395" tIns="46197" rIns="92395" bIns="46197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354BF75-3C4C-4AA8-9050-3E026C1CB980}" type="slidenum">
              <a:rPr lang="en-US"/>
              <a:pPr/>
              <a:t>35</a:t>
            </a:fld>
            <a:endParaRPr lang="en-US"/>
          </a:p>
        </p:txBody>
      </p:sp>
      <p:sp>
        <p:nvSpPr>
          <p:cNvPr id="377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4113" y="681038"/>
            <a:ext cx="4646612" cy="34845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7859" name="Text Box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05959" y="4392564"/>
            <a:ext cx="5137719" cy="332956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031" tIns="46197" rIns="92031" bIns="46197">
            <a:spAutoFit/>
          </a:bodyPr>
          <a:lstStyle/>
          <a:p>
            <a:pPr defTabSz="461543">
              <a:spcBef>
                <a:spcPts val="606"/>
              </a:spcBef>
              <a:tabLst>
                <a:tab pos="0" algn="l"/>
                <a:tab pos="461543" algn="l"/>
                <a:tab pos="923087" algn="l"/>
                <a:tab pos="1384630" algn="l"/>
                <a:tab pos="1846174" algn="l"/>
                <a:tab pos="2307717" algn="l"/>
                <a:tab pos="2769260" algn="l"/>
                <a:tab pos="3230804" algn="l"/>
                <a:tab pos="3692347" algn="l"/>
                <a:tab pos="4153891" algn="l"/>
                <a:tab pos="4615434" algn="l"/>
                <a:tab pos="5076977" algn="l"/>
                <a:tab pos="5538521" algn="l"/>
                <a:tab pos="6000064" algn="l"/>
                <a:tab pos="6461608" algn="l"/>
                <a:tab pos="6923151" algn="l"/>
                <a:tab pos="7384694" algn="l"/>
                <a:tab pos="7846238" algn="l"/>
                <a:tab pos="8307781" algn="l"/>
                <a:tab pos="8769325" algn="l"/>
                <a:tab pos="9230868" algn="l"/>
              </a:tabLst>
            </a:pPr>
            <a:r>
              <a:rPr lang="en-GB" sz="1200" dirty="0"/>
              <a:t>Uses more machine time because you run whole system to test a low level module</a:t>
            </a:r>
          </a:p>
          <a:p>
            <a:pPr defTabSz="461543">
              <a:spcBef>
                <a:spcPts val="606"/>
              </a:spcBef>
              <a:tabLst>
                <a:tab pos="0" algn="l"/>
                <a:tab pos="461543" algn="l"/>
                <a:tab pos="923087" algn="l"/>
                <a:tab pos="1384630" algn="l"/>
                <a:tab pos="1846174" algn="l"/>
                <a:tab pos="2307717" algn="l"/>
                <a:tab pos="2769260" algn="l"/>
                <a:tab pos="3230804" algn="l"/>
                <a:tab pos="3692347" algn="l"/>
                <a:tab pos="4153891" algn="l"/>
                <a:tab pos="4615434" algn="l"/>
                <a:tab pos="5076977" algn="l"/>
                <a:tab pos="5538521" algn="l"/>
                <a:tab pos="6000064" algn="l"/>
                <a:tab pos="6461608" algn="l"/>
                <a:tab pos="6923151" algn="l"/>
                <a:tab pos="7384694" algn="l"/>
                <a:tab pos="7846238" algn="l"/>
                <a:tab pos="8307781" algn="l"/>
                <a:tab pos="8769325" algn="l"/>
                <a:tab pos="9230868" algn="l"/>
              </a:tabLst>
            </a:pPr>
            <a:r>
              <a:rPr lang="en-GB" sz="1200" dirty="0"/>
              <a:t>Does it surprise you that machine time can be an issue?</a:t>
            </a:r>
          </a:p>
          <a:p>
            <a:pPr defTabSz="461543">
              <a:spcBef>
                <a:spcPts val="606"/>
              </a:spcBef>
              <a:tabLst>
                <a:tab pos="0" algn="l"/>
                <a:tab pos="461543" algn="l"/>
                <a:tab pos="923087" algn="l"/>
                <a:tab pos="1384630" algn="l"/>
                <a:tab pos="1846174" algn="l"/>
                <a:tab pos="2307717" algn="l"/>
                <a:tab pos="2769260" algn="l"/>
                <a:tab pos="3230804" algn="l"/>
                <a:tab pos="3692347" algn="l"/>
                <a:tab pos="4153891" algn="l"/>
                <a:tab pos="4615434" algn="l"/>
                <a:tab pos="5076977" algn="l"/>
                <a:tab pos="5538521" algn="l"/>
                <a:tab pos="6000064" algn="l"/>
                <a:tab pos="6461608" algn="l"/>
                <a:tab pos="6923151" algn="l"/>
                <a:tab pos="7384694" algn="l"/>
                <a:tab pos="7846238" algn="l"/>
                <a:tab pos="8307781" algn="l"/>
                <a:tab pos="8769325" algn="l"/>
                <a:tab pos="9230868" algn="l"/>
              </a:tabLst>
            </a:pPr>
            <a:r>
              <a:rPr lang="en-GB" sz="1200" dirty="0"/>
              <a:t>Not nearly as big an issue as it used to be</a:t>
            </a:r>
          </a:p>
          <a:p>
            <a:pPr lvl="1" defTabSz="461543">
              <a:spcBef>
                <a:spcPts val="606"/>
              </a:spcBef>
              <a:tabLst>
                <a:tab pos="0" algn="l"/>
                <a:tab pos="461543" algn="l"/>
                <a:tab pos="923087" algn="l"/>
                <a:tab pos="1384630" algn="l"/>
                <a:tab pos="1846174" algn="l"/>
                <a:tab pos="2307717" algn="l"/>
                <a:tab pos="2769260" algn="l"/>
                <a:tab pos="3230804" algn="l"/>
                <a:tab pos="3692347" algn="l"/>
                <a:tab pos="4153891" algn="l"/>
                <a:tab pos="4615434" algn="l"/>
                <a:tab pos="5076977" algn="l"/>
                <a:tab pos="5538521" algn="l"/>
                <a:tab pos="6000064" algn="l"/>
                <a:tab pos="6461608" algn="l"/>
                <a:tab pos="6923151" algn="l"/>
                <a:tab pos="7384694" algn="l"/>
                <a:tab pos="7846238" algn="l"/>
                <a:tab pos="8307781" algn="l"/>
                <a:tab pos="8769325" algn="l"/>
                <a:tab pos="9230868" algn="l"/>
              </a:tabLst>
            </a:pPr>
            <a:r>
              <a:rPr lang="en-GB" sz="1200" dirty="0"/>
              <a:t>Machines much cheaper and more plentiful</a:t>
            </a:r>
          </a:p>
          <a:p>
            <a:pPr defTabSz="461543">
              <a:spcBef>
                <a:spcPts val="606"/>
              </a:spcBef>
              <a:tabLst>
                <a:tab pos="0" algn="l"/>
                <a:tab pos="461543" algn="l"/>
                <a:tab pos="923087" algn="l"/>
                <a:tab pos="1384630" algn="l"/>
                <a:tab pos="1846174" algn="l"/>
                <a:tab pos="2307717" algn="l"/>
                <a:tab pos="2769260" algn="l"/>
                <a:tab pos="3230804" algn="l"/>
                <a:tab pos="3692347" algn="l"/>
                <a:tab pos="4153891" algn="l"/>
                <a:tab pos="4615434" algn="l"/>
                <a:tab pos="5076977" algn="l"/>
                <a:tab pos="5538521" algn="l"/>
                <a:tab pos="6000064" algn="l"/>
                <a:tab pos="6461608" algn="l"/>
                <a:tab pos="6923151" algn="l"/>
                <a:tab pos="7384694" algn="l"/>
                <a:tab pos="7846238" algn="l"/>
                <a:tab pos="8307781" algn="l"/>
                <a:tab pos="8769325" algn="l"/>
                <a:tab pos="9230868" algn="l"/>
              </a:tabLst>
            </a:pPr>
            <a:r>
              <a:rPr lang="en-GB" sz="1200" dirty="0"/>
              <a:t>Under what conditions is it a major factor</a:t>
            </a:r>
          </a:p>
          <a:p>
            <a:pPr lvl="1" defTabSz="461543">
              <a:spcBef>
                <a:spcPts val="606"/>
              </a:spcBef>
              <a:tabLst>
                <a:tab pos="0" algn="l"/>
                <a:tab pos="461543" algn="l"/>
                <a:tab pos="923087" algn="l"/>
                <a:tab pos="1384630" algn="l"/>
                <a:tab pos="1846174" algn="l"/>
                <a:tab pos="2307717" algn="l"/>
                <a:tab pos="2769260" algn="l"/>
                <a:tab pos="3230804" algn="l"/>
                <a:tab pos="3692347" algn="l"/>
                <a:tab pos="4153891" algn="l"/>
                <a:tab pos="4615434" algn="l"/>
                <a:tab pos="5076977" algn="l"/>
                <a:tab pos="5538521" algn="l"/>
                <a:tab pos="6000064" algn="l"/>
                <a:tab pos="6461608" algn="l"/>
                <a:tab pos="6923151" algn="l"/>
                <a:tab pos="7384694" algn="l"/>
                <a:tab pos="7846238" algn="l"/>
                <a:tab pos="8307781" algn="l"/>
                <a:tab pos="8769325" algn="l"/>
                <a:tab pos="9230868" algn="l"/>
              </a:tabLst>
            </a:pPr>
            <a:r>
              <a:rPr lang="en-GB" sz="1200" dirty="0"/>
              <a:t>Developing software for new hardware</a:t>
            </a:r>
          </a:p>
          <a:p>
            <a:pPr lvl="1" defTabSz="461543">
              <a:spcBef>
                <a:spcPts val="606"/>
              </a:spcBef>
              <a:tabLst>
                <a:tab pos="0" algn="l"/>
                <a:tab pos="461543" algn="l"/>
                <a:tab pos="923087" algn="l"/>
                <a:tab pos="1384630" algn="l"/>
                <a:tab pos="1846174" algn="l"/>
                <a:tab pos="2307717" algn="l"/>
                <a:tab pos="2769260" algn="l"/>
                <a:tab pos="3230804" algn="l"/>
                <a:tab pos="3692347" algn="l"/>
                <a:tab pos="4153891" algn="l"/>
                <a:tab pos="4615434" algn="l"/>
                <a:tab pos="5076977" algn="l"/>
                <a:tab pos="5538521" algn="l"/>
                <a:tab pos="6000064" algn="l"/>
                <a:tab pos="6461608" algn="l"/>
                <a:tab pos="6923151" algn="l"/>
                <a:tab pos="7384694" algn="l"/>
                <a:tab pos="7846238" algn="l"/>
                <a:tab pos="8307781" algn="l"/>
                <a:tab pos="8769325" algn="l"/>
                <a:tab pos="9230868" algn="l"/>
              </a:tabLst>
            </a:pPr>
            <a:r>
              <a:rPr lang="en-GB" sz="1200" dirty="0"/>
              <a:t>Want to test on production system</a:t>
            </a: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292026D-D5E1-4192-8525-D9639DE7F3A0}" type="slidenum">
              <a:rPr lang="en-US"/>
              <a:pPr/>
              <a:t>36</a:t>
            </a:fld>
            <a:endParaRPr lang="en-US"/>
          </a:p>
        </p:txBody>
      </p:sp>
      <p:sp>
        <p:nvSpPr>
          <p:cNvPr id="384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4113" y="681038"/>
            <a:ext cx="4646612" cy="34845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4003" name="Text Box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05959" y="4392564"/>
            <a:ext cx="5137719" cy="525394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031" tIns="46197" rIns="92031" bIns="46197">
            <a:spAutoFit/>
          </a:bodyPr>
          <a:lstStyle/>
          <a:p>
            <a:pPr defTabSz="461543">
              <a:spcBef>
                <a:spcPts val="606"/>
              </a:spcBef>
              <a:tabLst>
                <a:tab pos="0" algn="l"/>
                <a:tab pos="461543" algn="l"/>
                <a:tab pos="923087" algn="l"/>
                <a:tab pos="1384630" algn="l"/>
                <a:tab pos="1846174" algn="l"/>
                <a:tab pos="2307717" algn="l"/>
                <a:tab pos="2769260" algn="l"/>
                <a:tab pos="3230804" algn="l"/>
                <a:tab pos="3692347" algn="l"/>
                <a:tab pos="4153891" algn="l"/>
                <a:tab pos="4615434" algn="l"/>
                <a:tab pos="5076977" algn="l"/>
                <a:tab pos="5538521" algn="l"/>
                <a:tab pos="6000064" algn="l"/>
                <a:tab pos="6461608" algn="l"/>
                <a:tab pos="6923151" algn="l"/>
                <a:tab pos="7384694" algn="l"/>
                <a:tab pos="7846238" algn="l"/>
                <a:tab pos="8307781" algn="l"/>
                <a:tab pos="8769325" algn="l"/>
                <a:tab pos="9230868" algn="l"/>
              </a:tabLst>
            </a:pPr>
            <a:endParaRPr lang="en-GB" sz="1200" dirty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453095-84FD-4B28-9F0C-70536D808E63}" type="slidenum">
              <a:rPr lang="en-US"/>
              <a:pPr/>
              <a:t>37</a:t>
            </a:fld>
            <a:endParaRPr lang="en-US"/>
          </a:p>
        </p:txBody>
      </p:sp>
      <p:sp>
        <p:nvSpPr>
          <p:cNvPr id="363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4113" y="681038"/>
            <a:ext cx="4646612" cy="34845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3523" name="Text Box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05959" y="4392565"/>
            <a:ext cx="5137719" cy="498106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031" tIns="46197" rIns="92031" bIns="46197">
            <a:spAutoFit/>
          </a:bodyPr>
          <a:lstStyle/>
          <a:p>
            <a:pPr defTabSz="461543">
              <a:spcBef>
                <a:spcPts val="606"/>
              </a:spcBef>
              <a:tabLst>
                <a:tab pos="0" algn="l"/>
                <a:tab pos="461543" algn="l"/>
                <a:tab pos="923087" algn="l"/>
                <a:tab pos="1384630" algn="l"/>
                <a:tab pos="1846174" algn="l"/>
                <a:tab pos="2307717" algn="l"/>
                <a:tab pos="2769260" algn="l"/>
                <a:tab pos="3230804" algn="l"/>
                <a:tab pos="3692347" algn="l"/>
                <a:tab pos="4153891" algn="l"/>
                <a:tab pos="4615434" algn="l"/>
                <a:tab pos="5076977" algn="l"/>
                <a:tab pos="5538521" algn="l"/>
                <a:tab pos="6000064" algn="l"/>
                <a:tab pos="6461608" algn="l"/>
                <a:tab pos="6923151" algn="l"/>
                <a:tab pos="7384694" algn="l"/>
                <a:tab pos="7846238" algn="l"/>
                <a:tab pos="8307781" algn="l"/>
                <a:tab pos="8769325" algn="l"/>
                <a:tab pos="9230868" algn="l"/>
              </a:tabLst>
            </a:pPr>
            <a:endParaRPr lang="en-GB" sz="1200" dirty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3417D38-E2B3-4662-BE48-5A0CDB810CF6}" type="slidenum">
              <a:rPr lang="en-US"/>
              <a:pPr/>
              <a:t>38</a:t>
            </a:fld>
            <a:endParaRPr lang="en-US"/>
          </a:p>
        </p:txBody>
      </p:sp>
      <p:sp>
        <p:nvSpPr>
          <p:cNvPr id="365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4113" y="681038"/>
            <a:ext cx="4646612" cy="34845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5571" name="Text Box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05959" y="4392564"/>
            <a:ext cx="5137719" cy="32741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031" tIns="46197" rIns="92031" bIns="46197">
            <a:spAutoFit/>
          </a:bodyPr>
          <a:lstStyle/>
          <a:p>
            <a:pPr defTabSz="461543">
              <a:spcBef>
                <a:spcPts val="606"/>
              </a:spcBef>
              <a:tabLst>
                <a:tab pos="0" algn="l"/>
                <a:tab pos="461543" algn="l"/>
                <a:tab pos="923087" algn="l"/>
                <a:tab pos="1384630" algn="l"/>
                <a:tab pos="1846174" algn="l"/>
                <a:tab pos="2307717" algn="l"/>
                <a:tab pos="2769260" algn="l"/>
                <a:tab pos="3230804" algn="l"/>
                <a:tab pos="3692347" algn="l"/>
                <a:tab pos="4153891" algn="l"/>
                <a:tab pos="4615434" algn="l"/>
                <a:tab pos="5076977" algn="l"/>
                <a:tab pos="5538521" algn="l"/>
                <a:tab pos="6000064" algn="l"/>
                <a:tab pos="6461608" algn="l"/>
                <a:tab pos="6923151" algn="l"/>
                <a:tab pos="7384694" algn="l"/>
                <a:tab pos="7846238" algn="l"/>
                <a:tab pos="8307781" algn="l"/>
                <a:tab pos="8769325" algn="l"/>
                <a:tab pos="9230868" algn="l"/>
              </a:tabLst>
            </a:pPr>
            <a:r>
              <a:rPr lang="en-GB" sz="1200" dirty="0"/>
              <a:t>Why is it important to know when bug was introduced or performance started to drop off?</a:t>
            </a:r>
          </a:p>
          <a:p>
            <a:pPr lvl="1" defTabSz="461543">
              <a:spcBef>
                <a:spcPts val="606"/>
              </a:spcBef>
              <a:tabLst>
                <a:tab pos="0" algn="l"/>
                <a:tab pos="461543" algn="l"/>
                <a:tab pos="923087" algn="l"/>
                <a:tab pos="1384630" algn="l"/>
                <a:tab pos="1846174" algn="l"/>
                <a:tab pos="2307717" algn="l"/>
                <a:tab pos="2769260" algn="l"/>
                <a:tab pos="3230804" algn="l"/>
                <a:tab pos="3692347" algn="l"/>
                <a:tab pos="4153891" algn="l"/>
                <a:tab pos="4615434" algn="l"/>
                <a:tab pos="5076977" algn="l"/>
                <a:tab pos="5538521" algn="l"/>
                <a:tab pos="6000064" algn="l"/>
                <a:tab pos="6461608" algn="l"/>
                <a:tab pos="6923151" algn="l"/>
                <a:tab pos="7384694" algn="l"/>
                <a:tab pos="7846238" algn="l"/>
                <a:tab pos="8307781" algn="l"/>
                <a:tab pos="8769325" algn="l"/>
                <a:tab pos="9230868" algn="l"/>
              </a:tabLst>
            </a:pPr>
            <a:r>
              <a:rPr lang="en-GB" sz="1200" dirty="0"/>
              <a:t>Look at changes that preceded the event</a:t>
            </a:r>
          </a:p>
          <a:p>
            <a:pPr defTabSz="461543">
              <a:spcBef>
                <a:spcPts val="606"/>
              </a:spcBef>
              <a:tabLst>
                <a:tab pos="0" algn="l"/>
                <a:tab pos="461543" algn="l"/>
                <a:tab pos="923087" algn="l"/>
                <a:tab pos="1384630" algn="l"/>
                <a:tab pos="1846174" algn="l"/>
                <a:tab pos="2307717" algn="l"/>
                <a:tab pos="2769260" algn="l"/>
                <a:tab pos="3230804" algn="l"/>
                <a:tab pos="3692347" algn="l"/>
                <a:tab pos="4153891" algn="l"/>
                <a:tab pos="4615434" algn="l"/>
                <a:tab pos="5076977" algn="l"/>
                <a:tab pos="5538521" algn="l"/>
                <a:tab pos="6000064" algn="l"/>
                <a:tab pos="6461608" algn="l"/>
                <a:tab pos="6923151" algn="l"/>
                <a:tab pos="7384694" algn="l"/>
                <a:tab pos="7846238" algn="l"/>
                <a:tab pos="8307781" algn="l"/>
                <a:tab pos="8769325" algn="l"/>
                <a:tab pos="9230868" algn="l"/>
              </a:tabLst>
            </a:pPr>
            <a:r>
              <a:rPr lang="en-GB" sz="1200" dirty="0"/>
              <a:t>Why keep old code?</a:t>
            </a:r>
          </a:p>
          <a:p>
            <a:pPr lvl="1" defTabSz="461543">
              <a:spcBef>
                <a:spcPts val="606"/>
              </a:spcBef>
              <a:tabLst>
                <a:tab pos="0" algn="l"/>
                <a:tab pos="461543" algn="l"/>
                <a:tab pos="923087" algn="l"/>
                <a:tab pos="1384630" algn="l"/>
                <a:tab pos="1846174" algn="l"/>
                <a:tab pos="2307717" algn="l"/>
                <a:tab pos="2769260" algn="l"/>
                <a:tab pos="3230804" algn="l"/>
                <a:tab pos="3692347" algn="l"/>
                <a:tab pos="4153891" algn="l"/>
                <a:tab pos="4615434" algn="l"/>
                <a:tab pos="5076977" algn="l"/>
                <a:tab pos="5538521" algn="l"/>
                <a:tab pos="6000064" algn="l"/>
                <a:tab pos="6461608" algn="l"/>
                <a:tab pos="6923151" algn="l"/>
                <a:tab pos="7384694" algn="l"/>
                <a:tab pos="7846238" algn="l"/>
                <a:tab pos="8307781" algn="l"/>
                <a:tab pos="8769325" algn="l"/>
                <a:tab pos="9230868" algn="l"/>
              </a:tabLst>
            </a:pPr>
            <a:r>
              <a:rPr lang="en-GB" sz="1200" dirty="0"/>
              <a:t>Conduct experiments to see if maybe bug was already there, but just unnoticed</a:t>
            </a:r>
          </a:p>
          <a:p>
            <a:pPr lvl="1" defTabSz="461543">
              <a:spcBef>
                <a:spcPts val="606"/>
              </a:spcBef>
              <a:tabLst>
                <a:tab pos="0" algn="l"/>
                <a:tab pos="461543" algn="l"/>
                <a:tab pos="923087" algn="l"/>
                <a:tab pos="1384630" algn="l"/>
                <a:tab pos="1846174" algn="l"/>
                <a:tab pos="2307717" algn="l"/>
                <a:tab pos="2769260" algn="l"/>
                <a:tab pos="3230804" algn="l"/>
                <a:tab pos="3692347" algn="l"/>
                <a:tab pos="4153891" algn="l"/>
                <a:tab pos="4615434" algn="l"/>
                <a:tab pos="5076977" algn="l"/>
                <a:tab pos="5538521" algn="l"/>
                <a:tab pos="6000064" algn="l"/>
                <a:tab pos="6461608" algn="l"/>
                <a:tab pos="6923151" algn="l"/>
                <a:tab pos="7384694" algn="l"/>
                <a:tab pos="7846238" algn="l"/>
                <a:tab pos="8307781" algn="l"/>
                <a:tab pos="8769325" algn="l"/>
                <a:tab pos="9230868" algn="l"/>
              </a:tabLst>
            </a:pPr>
            <a:r>
              <a:rPr lang="en-GB" sz="1200" dirty="0"/>
              <a:t>Use binary search to find when things went awry</a:t>
            </a:r>
          </a:p>
          <a:p>
            <a:pPr lvl="1" defTabSz="461543">
              <a:spcBef>
                <a:spcPts val="606"/>
              </a:spcBef>
              <a:tabLst>
                <a:tab pos="0" algn="l"/>
                <a:tab pos="461543" algn="l"/>
                <a:tab pos="923087" algn="l"/>
                <a:tab pos="1384630" algn="l"/>
                <a:tab pos="1846174" algn="l"/>
                <a:tab pos="2307717" algn="l"/>
                <a:tab pos="2769260" algn="l"/>
                <a:tab pos="3230804" algn="l"/>
                <a:tab pos="3692347" algn="l"/>
                <a:tab pos="4153891" algn="l"/>
                <a:tab pos="4615434" algn="l"/>
                <a:tab pos="5076977" algn="l"/>
                <a:tab pos="5538521" algn="l"/>
                <a:tab pos="6000064" algn="l"/>
                <a:tab pos="6461608" algn="l"/>
                <a:tab pos="6923151" algn="l"/>
                <a:tab pos="7384694" algn="l"/>
                <a:tab pos="7846238" algn="l"/>
                <a:tab pos="8307781" algn="l"/>
                <a:tab pos="8769325" algn="l"/>
                <a:tab pos="9230868" algn="l"/>
              </a:tabLst>
            </a:pPr>
            <a:r>
              <a:rPr lang="en-GB" sz="1200" dirty="0"/>
              <a:t>Something to fall back on, risk reduction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C86982-0651-4A87-8CCD-A426161CC69C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3735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9B23A77-EE24-4E3C-929B-E85264187773}" type="slidenum">
              <a:rPr lang="en-US"/>
              <a:pPr/>
              <a:t>6</a:t>
            </a:fld>
            <a:endParaRPr lang="en-US"/>
          </a:p>
        </p:txBody>
      </p:sp>
      <p:sp>
        <p:nvSpPr>
          <p:cNvPr id="345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0" y="306388"/>
            <a:ext cx="1588" cy="1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5091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509379" y="4352823"/>
            <a:ext cx="5922567" cy="409554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92395" tIns="46197" rIns="92395" bIns="46197" anchor="ctr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C86982-0651-4A87-8CCD-A426161CC69C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7965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C5CEBAE-CD9C-4D76-A948-C53E4E8219F9}" type="slidenum">
              <a:rPr lang="en-US"/>
              <a:pPr/>
              <a:t>8</a:t>
            </a:fld>
            <a:endParaRPr lang="en-US"/>
          </a:p>
        </p:txBody>
      </p:sp>
      <p:sp>
        <p:nvSpPr>
          <p:cNvPr id="347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0" y="306388"/>
            <a:ext cx="1588" cy="1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7139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509379" y="4352823"/>
            <a:ext cx="5922567" cy="409554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92395" tIns="46197" rIns="92395" bIns="46197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34291D3-47E9-4A74-B0A9-2A6A3A214183}" type="slidenum">
              <a:rPr lang="en-US"/>
              <a:pPr/>
              <a:t>9</a:t>
            </a:fld>
            <a:endParaRPr lang="en-US"/>
          </a:p>
        </p:txBody>
      </p:sp>
      <p:sp>
        <p:nvSpPr>
          <p:cNvPr id="349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7763" y="715963"/>
            <a:ext cx="4646612" cy="34845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9187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509379" y="4352823"/>
            <a:ext cx="5922567" cy="409554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2395" tIns="46197" rIns="92395" bIns="46197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375EA07-DF75-4F22-88F8-5ED1F8296491}" type="slidenum">
              <a:rPr lang="en-US"/>
              <a:pPr/>
              <a:t>10</a:t>
            </a:fld>
            <a:endParaRPr lang="en-US"/>
          </a:p>
        </p:txBody>
      </p:sp>
      <p:sp>
        <p:nvSpPr>
          <p:cNvPr id="351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35063" y="669925"/>
            <a:ext cx="4691062" cy="3517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1235" name="Text Box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28518" y="4411390"/>
            <a:ext cx="5105661" cy="249833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395" tIns="46197" rIns="92395" bIns="46197">
            <a:spAutoFit/>
          </a:bodyPr>
          <a:lstStyle/>
          <a:p>
            <a:pPr defTabSz="461543">
              <a:spcBef>
                <a:spcPts val="606"/>
              </a:spcBef>
              <a:tabLst>
                <a:tab pos="0" algn="l"/>
                <a:tab pos="461543" algn="l"/>
                <a:tab pos="923087" algn="l"/>
                <a:tab pos="1384630" algn="l"/>
                <a:tab pos="1846174" algn="l"/>
                <a:tab pos="2307717" algn="l"/>
                <a:tab pos="2769260" algn="l"/>
                <a:tab pos="3230804" algn="l"/>
                <a:tab pos="3692347" algn="l"/>
                <a:tab pos="4153891" algn="l"/>
                <a:tab pos="4615434" algn="l"/>
                <a:tab pos="5076977" algn="l"/>
                <a:tab pos="5538521" algn="l"/>
                <a:tab pos="6000064" algn="l"/>
                <a:tab pos="6461608" algn="l"/>
                <a:tab pos="6923151" algn="l"/>
                <a:tab pos="7384694" algn="l"/>
                <a:tab pos="7846238" algn="l"/>
                <a:tab pos="8307781" algn="l"/>
                <a:tab pos="8769325" algn="l"/>
                <a:tab pos="9230868" algn="l"/>
              </a:tabLst>
            </a:pPr>
            <a:endParaRPr lang="en-GB" sz="2000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7"/>
          <p:cNvSpPr>
            <a:spLocks noChangeShapeType="1"/>
          </p:cNvSpPr>
          <p:nvPr/>
        </p:nvSpPr>
        <p:spPr bwMode="auto">
          <a:xfrm>
            <a:off x="762000" y="1295400"/>
            <a:ext cx="7543800" cy="0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762000" y="5791200"/>
            <a:ext cx="7543800" cy="0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rgbClr val="800080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r>
              <a:rPr lang="en-US" dirty="0"/>
              <a:t>CSE331 Winter 2021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fld id="{41F6C098-13F0-41FA-8110-EA511399211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0010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CSE331 Winter 2021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43ACDB-C1BA-4139-A3B5-ECE71C1D9E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827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04800"/>
            <a:ext cx="194310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04800"/>
            <a:ext cx="567690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CSE331 Winter 2021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C5BC84-1DEC-4E9D-8DD0-2C203C7304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6164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>
  <p:cSld name="Title and 2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4396"/>
            <a:ext cx="9122394" cy="84645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71252" y="1451063"/>
            <a:ext cx="3834488" cy="23176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4023" y="1451063"/>
            <a:ext cx="3834488" cy="23176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671251" y="3906930"/>
            <a:ext cx="7807259" cy="23176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75707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CSE331 Winter 2021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DACF16-E0F0-4B7F-BDAB-0ED6A37A38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020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CSE331 Winter 2021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1C4CED-1F2F-4C0D-A4F7-58F3EB91B2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248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CSE331 Winter 2021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FEBA81-96FB-474D-A3C6-C60125E85A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550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CSE331 Winter 2021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C9CD30-6C9D-46DE-B266-6B0D81F438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393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CSE331 Winter 2021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AE8722-9256-42EB-B779-63A99D304B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777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CSE331 Winter 2021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3983B7-E459-4701-B580-D0BD95C5F3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540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CSE331 Winter 2021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AE64B7-D971-4815-8FF7-96068F85D2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831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CSE331 Winter 2021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115EA6-3B7E-4A7B-BCDE-0EB3FFF829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232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48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895600" y="6400800"/>
            <a:ext cx="3429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r>
              <a:rPr lang="en-US" dirty="0"/>
              <a:t>CSE331 Winter 2021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fld id="{12A14B3B-27EA-4853-B4FC-2EDFCA0593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762000" y="1295400"/>
            <a:ext cx="7543800" cy="0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1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788" r:id="rId9"/>
    <p:sldLayoutId id="2147483789" r:id="rId10"/>
    <p:sldLayoutId id="2147483790" r:id="rId11"/>
    <p:sldLayoutId id="2147483792" r:id="rId12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CSE 331</a:t>
            </a:r>
            <a:br>
              <a:rPr lang="en-US" dirty="0"/>
            </a:br>
            <a:r>
              <a:rPr lang="en-US" dirty="0"/>
              <a:t>Software Design &amp; Implementation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7700" y="3886200"/>
            <a:ext cx="7848600" cy="1752600"/>
          </a:xfrm>
        </p:spPr>
        <p:txBody>
          <a:bodyPr/>
          <a:lstStyle/>
          <a:p>
            <a:r>
              <a:rPr lang="en-US" dirty="0"/>
              <a:t>Hal Perkins</a:t>
            </a:r>
          </a:p>
          <a:p>
            <a:r>
              <a:rPr lang="de-DE" dirty="0"/>
              <a:t>Winter 2021</a:t>
            </a:r>
            <a:endParaRPr lang="en-US" dirty="0"/>
          </a:p>
          <a:p>
            <a:r>
              <a:rPr lang="en-US" dirty="0"/>
              <a:t>System Integration and Software Process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6C7010-9929-C345-AC2A-595328249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CSE331 Winter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EF9A02-CED9-214F-A954-F5824C087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F6C098-13F0-41FA-8110-EA5113992111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62022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Temptations to avoid</a:t>
            </a:r>
          </a:p>
        </p:txBody>
      </p:sp>
      <p:sp>
        <p:nvSpPr>
          <p:cNvPr id="35021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00200"/>
            <a:ext cx="7772400" cy="4724400"/>
          </a:xfrm>
        </p:spPr>
        <p:txBody>
          <a:bodyPr>
            <a:normAutofit/>
          </a:bodyPr>
          <a:lstStyle/>
          <a:p>
            <a:r>
              <a:rPr lang="en-GB" sz="2000" dirty="0"/>
              <a:t>Avoid </a:t>
            </a:r>
            <a:r>
              <a:rPr lang="en-GB" sz="2000" dirty="0" err="1"/>
              <a:t>featuritis</a:t>
            </a:r>
            <a:endParaRPr lang="en-GB" sz="2000" dirty="0"/>
          </a:p>
          <a:p>
            <a:pPr lvl="1"/>
            <a:r>
              <a:rPr lang="en-GB" sz="2000" dirty="0"/>
              <a:t>Costs under-estimated</a:t>
            </a:r>
          </a:p>
          <a:p>
            <a:pPr lvl="2"/>
            <a:r>
              <a:rPr lang="en-GB" sz="2000" dirty="0"/>
              <a:t>Effects of scale discounted</a:t>
            </a:r>
          </a:p>
          <a:p>
            <a:pPr lvl="1"/>
            <a:r>
              <a:rPr lang="en-GB" sz="2000" dirty="0"/>
              <a:t>Benefits over-estimated</a:t>
            </a:r>
          </a:p>
          <a:p>
            <a:pPr lvl="2"/>
            <a:r>
              <a:rPr lang="en-GB" sz="2000" dirty="0"/>
              <a:t>A Swiss Army knife is rarely the right tool</a:t>
            </a:r>
          </a:p>
          <a:p>
            <a:r>
              <a:rPr lang="en-GB" sz="2000" dirty="0"/>
              <a:t>Avoid digressions</a:t>
            </a:r>
          </a:p>
          <a:p>
            <a:pPr lvl="1"/>
            <a:r>
              <a:rPr lang="en-GB" sz="2000" dirty="0"/>
              <a:t>Infrastructure</a:t>
            </a:r>
          </a:p>
          <a:p>
            <a:pPr lvl="1"/>
            <a:r>
              <a:rPr lang="en-GB" sz="2000" dirty="0"/>
              <a:t>Premature tuning</a:t>
            </a:r>
          </a:p>
          <a:p>
            <a:pPr lvl="2"/>
            <a:r>
              <a:rPr lang="en-GB" sz="2000" dirty="0"/>
              <a:t>Often addresses the wrong problem</a:t>
            </a:r>
          </a:p>
          <a:p>
            <a:r>
              <a:rPr lang="en-GB" sz="2000" dirty="0"/>
              <a:t>Avoid quantum leaps</a:t>
            </a:r>
          </a:p>
          <a:p>
            <a:pPr lvl="1"/>
            <a:r>
              <a:rPr lang="en-GB" sz="2000" dirty="0"/>
              <a:t>Occasionally, great leaps forward</a:t>
            </a:r>
          </a:p>
          <a:p>
            <a:pPr lvl="1"/>
            <a:r>
              <a:rPr lang="en-GB" sz="2000" dirty="0"/>
              <a:t>More often, into the abyss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CSE331 Winter 2021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FEE913E-3A49-D348-AC81-FB80D0AF8F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5105400"/>
            <a:ext cx="1752600" cy="116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410300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2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Outline</a:t>
            </a:r>
          </a:p>
        </p:txBody>
      </p:sp>
      <p:sp>
        <p:nvSpPr>
          <p:cNvPr id="396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7315200" algn="l"/>
              </a:tabLst>
            </a:pPr>
            <a:r>
              <a:rPr lang="en-US" sz="2000" dirty="0"/>
              <a:t>Software architecture</a:t>
            </a:r>
          </a:p>
          <a:p>
            <a:pPr>
              <a:tabLst>
                <a:tab pos="7315200" algn="l"/>
              </a:tabLst>
            </a:pPr>
            <a:endParaRPr lang="en-US" sz="2000" dirty="0"/>
          </a:p>
          <a:p>
            <a:pPr>
              <a:tabLst>
                <a:tab pos="7315200" algn="l"/>
              </a:tabLst>
            </a:pPr>
            <a:r>
              <a:rPr lang="en-US" sz="2000" dirty="0">
                <a:solidFill>
                  <a:schemeClr val="accent2"/>
                </a:solidFill>
              </a:rPr>
              <a:t>Tools</a:t>
            </a:r>
          </a:p>
          <a:p>
            <a:pPr lvl="1">
              <a:tabLst>
                <a:tab pos="7315200" algn="l"/>
              </a:tabLst>
            </a:pPr>
            <a:r>
              <a:rPr lang="en-US" sz="2000" dirty="0"/>
              <a:t>For build management</a:t>
            </a:r>
          </a:p>
          <a:p>
            <a:pPr lvl="1">
              <a:tabLst>
                <a:tab pos="7315200" algn="l"/>
              </a:tabLst>
            </a:pPr>
            <a:r>
              <a:rPr lang="en-US" sz="2000" dirty="0"/>
              <a:t>For version control</a:t>
            </a:r>
          </a:p>
          <a:p>
            <a:pPr lvl="1">
              <a:tabLst>
                <a:tab pos="7315200" algn="l"/>
              </a:tabLst>
            </a:pPr>
            <a:r>
              <a:rPr lang="en-US" sz="2000" dirty="0"/>
              <a:t>For bug tracking</a:t>
            </a:r>
          </a:p>
          <a:p>
            <a:pPr>
              <a:tabLst>
                <a:tab pos="7315200" algn="l"/>
              </a:tabLst>
            </a:pPr>
            <a:endParaRPr lang="en-US" sz="2000" dirty="0"/>
          </a:p>
          <a:p>
            <a:pPr>
              <a:tabLst>
                <a:tab pos="7315200" algn="l"/>
              </a:tabLst>
            </a:pPr>
            <a:r>
              <a:rPr lang="en-US" sz="2000" dirty="0"/>
              <a:t>Scheduling</a:t>
            </a:r>
          </a:p>
          <a:p>
            <a:pPr>
              <a:tabLst>
                <a:tab pos="7315200" algn="l"/>
              </a:tabLst>
            </a:pPr>
            <a:endParaRPr lang="en-US" sz="2000" dirty="0"/>
          </a:p>
          <a:p>
            <a:pPr>
              <a:tabLst>
                <a:tab pos="7315200" algn="l"/>
              </a:tabLst>
            </a:pPr>
            <a:r>
              <a:rPr lang="en-US" sz="2000" dirty="0"/>
              <a:t>Implementation and testing order</a:t>
            </a:r>
          </a:p>
          <a:p>
            <a:pPr>
              <a:tabLst>
                <a:tab pos="7315200" algn="l"/>
              </a:tabLst>
            </a:pPr>
            <a:endParaRPr lang="en-US" sz="20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CSE331 Winter 2021</a:t>
            </a:r>
          </a:p>
        </p:txBody>
      </p:sp>
    </p:spTree>
    <p:extLst>
      <p:ext uri="{BB962C8B-B14F-4D97-AF65-F5344CB8AC3E}">
        <p14:creationId xmlns:p14="http://schemas.microsoft.com/office/powerpoint/2010/main" val="41770183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Build tools</a:t>
            </a:r>
            <a:endParaRPr lang="en-US" dirty="0"/>
          </a:p>
        </p:txBody>
      </p:sp>
      <p:sp>
        <p:nvSpPr>
          <p:cNvPr id="39731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00200"/>
            <a:ext cx="7772400" cy="4724400"/>
          </a:xfrm>
        </p:spPr>
        <p:txBody>
          <a:bodyPr>
            <a:normAutofit fontScale="92500"/>
          </a:bodyPr>
          <a:lstStyle/>
          <a:p>
            <a:r>
              <a:rPr lang="en-US" sz="2000" dirty="0">
                <a:sym typeface="Wingdings" pitchFamily="2" charset="2"/>
              </a:rPr>
              <a:t>Building software requires many tools:</a:t>
            </a:r>
          </a:p>
          <a:p>
            <a:pPr lvl="1"/>
            <a:r>
              <a:rPr lang="en-US" sz="2000" dirty="0"/>
              <a:t>Java compiler/JVM, C/C++ compiler, GUI builder, react/node/framework-du-jour, device driver build tool, InstallShield, web server, database, scripting language for build automation, parser generator, test generator, test harness </a:t>
            </a:r>
          </a:p>
          <a:p>
            <a:r>
              <a:rPr lang="en-US" sz="2000" dirty="0"/>
              <a:t>Reproducibility is essential</a:t>
            </a:r>
          </a:p>
          <a:p>
            <a:r>
              <a:rPr lang="en-US" sz="2000" dirty="0"/>
              <a:t>System may run on multiple devices</a:t>
            </a:r>
          </a:p>
          <a:p>
            <a:pPr lvl="1"/>
            <a:r>
              <a:rPr lang="en-US" sz="2000" dirty="0"/>
              <a:t>Each has its own build tools</a:t>
            </a:r>
          </a:p>
          <a:p>
            <a:r>
              <a:rPr lang="en-US" sz="2000" dirty="0"/>
              <a:t>Everyone needs to have the same toolset!</a:t>
            </a:r>
          </a:p>
          <a:p>
            <a:pPr lvl="1"/>
            <a:r>
              <a:rPr lang="en-US" sz="2000" dirty="0"/>
              <a:t>Wrong or missing tool can drastically reduce productivity </a:t>
            </a:r>
          </a:p>
          <a:p>
            <a:r>
              <a:rPr lang="en-US" sz="2000" dirty="0"/>
              <a:t>Hard to switch tools in mid-project</a:t>
            </a:r>
          </a:p>
          <a:p>
            <a:endParaRPr lang="en-US" sz="2000" dirty="0"/>
          </a:p>
          <a:p>
            <a:pPr marL="0" indent="0" algn="ctr">
              <a:buNone/>
            </a:pPr>
            <a:r>
              <a:rPr lang="en-US" sz="2000" i="1" dirty="0"/>
              <a:t>If you’re doing work the computer could do for you,</a:t>
            </a:r>
            <a:br>
              <a:rPr lang="en-US" sz="2000" i="1" dirty="0"/>
            </a:br>
            <a:r>
              <a:rPr lang="en-US" sz="2000" i="1" dirty="0"/>
              <a:t>then you’re probably doing it wrong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CSE331 Winter 2021</a:t>
            </a:r>
          </a:p>
        </p:txBody>
      </p:sp>
    </p:spTree>
    <p:extLst>
      <p:ext uri="{BB962C8B-B14F-4D97-AF65-F5344CB8AC3E}">
        <p14:creationId xmlns:p14="http://schemas.microsoft.com/office/powerpoint/2010/main" val="1968629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Version control (source code control)</a:t>
            </a:r>
            <a:endParaRPr lang="en-US" dirty="0"/>
          </a:p>
        </p:txBody>
      </p:sp>
      <p:sp>
        <p:nvSpPr>
          <p:cNvPr id="39833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00200"/>
            <a:ext cx="7924800" cy="4876800"/>
          </a:xfrm>
        </p:spPr>
        <p:txBody>
          <a:bodyPr>
            <a:normAutofit/>
          </a:bodyPr>
          <a:lstStyle/>
          <a:p>
            <a:r>
              <a:rPr lang="en-US" sz="2000" dirty="0"/>
              <a:t>A version control system lets you:</a:t>
            </a:r>
          </a:p>
          <a:p>
            <a:pPr lvl="1"/>
            <a:r>
              <a:rPr lang="en-US" sz="2000" dirty="0"/>
              <a:t>Collect work (code, documents) from all team members</a:t>
            </a:r>
          </a:p>
          <a:p>
            <a:pPr lvl="1"/>
            <a:r>
              <a:rPr lang="en-US" sz="2000" dirty="0"/>
              <a:t>Synchronize team members to current source</a:t>
            </a:r>
          </a:p>
          <a:p>
            <a:pPr lvl="1"/>
            <a:r>
              <a:rPr lang="en-US" sz="2000" dirty="0"/>
              <a:t>Have multiple teams work in parallel</a:t>
            </a:r>
          </a:p>
          <a:p>
            <a:pPr lvl="1"/>
            <a:r>
              <a:rPr lang="en-US" sz="2000" dirty="0"/>
              <a:t>Manage multiple versions, releases of the software</a:t>
            </a:r>
          </a:p>
          <a:p>
            <a:pPr lvl="1"/>
            <a:r>
              <a:rPr lang="en-US" sz="2000" dirty="0"/>
              <a:t>Identify regressions more easily</a:t>
            </a:r>
          </a:p>
          <a:p>
            <a:r>
              <a:rPr lang="en-US" sz="2000" dirty="0"/>
              <a:t>Example tools:</a:t>
            </a:r>
          </a:p>
          <a:p>
            <a:pPr lvl="1"/>
            <a:r>
              <a:rPr lang="en-US" sz="2000" dirty="0"/>
              <a:t>Git, Mercurial (Hg), Buck, Subversion (SVN), …</a:t>
            </a:r>
          </a:p>
          <a:p>
            <a:r>
              <a:rPr lang="en-US" sz="2000" dirty="0">
                <a:solidFill>
                  <a:schemeClr val="accent2"/>
                </a:solidFill>
              </a:rPr>
              <a:t>Policies are even more important</a:t>
            </a:r>
          </a:p>
          <a:p>
            <a:pPr lvl="1"/>
            <a:r>
              <a:rPr lang="en-US" sz="2000" dirty="0"/>
              <a:t>When to check in, when to update, when to branch and merge, how builds are done</a:t>
            </a:r>
          </a:p>
          <a:p>
            <a:pPr lvl="1"/>
            <a:r>
              <a:rPr lang="en-US" sz="2000" dirty="0"/>
              <a:t>Policies need to change to match the state of the project</a:t>
            </a:r>
          </a:p>
          <a:p>
            <a:r>
              <a:rPr lang="en-US" sz="2000" dirty="0"/>
              <a:t>Always pull and diff before you commit</a:t>
            </a:r>
          </a:p>
          <a:p>
            <a:pPr lvl="1"/>
            <a:endParaRPr lang="en-US" sz="20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CSE331 Winter 2021</a:t>
            </a:r>
          </a:p>
        </p:txBody>
      </p:sp>
    </p:spTree>
    <p:extLst>
      <p:ext uri="{BB962C8B-B14F-4D97-AF65-F5344CB8AC3E}">
        <p14:creationId xmlns:p14="http://schemas.microsoft.com/office/powerpoint/2010/main" val="24371810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Bug tracking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An issue tracking system supports:</a:t>
            </a:r>
          </a:p>
          <a:p>
            <a:pPr lvl="1"/>
            <a:r>
              <a:rPr lang="en-US" sz="2000" dirty="0"/>
              <a:t>Tracking and fixing bugs</a:t>
            </a:r>
          </a:p>
          <a:p>
            <a:pPr lvl="1"/>
            <a:r>
              <a:rPr lang="en-US" sz="2000" dirty="0"/>
              <a:t>Identifying problem areas and managing them</a:t>
            </a:r>
          </a:p>
          <a:p>
            <a:pPr lvl="1"/>
            <a:r>
              <a:rPr lang="en-US" sz="2000" dirty="0"/>
              <a:t>Communicating among team members</a:t>
            </a:r>
          </a:p>
          <a:p>
            <a:pPr lvl="1"/>
            <a:r>
              <a:rPr lang="en-US" sz="2000" dirty="0"/>
              <a:t>Tracking regressions and repeated bugs </a:t>
            </a:r>
          </a:p>
          <a:p>
            <a:pPr lvl="1"/>
            <a:endParaRPr lang="en-US" sz="2000" dirty="0"/>
          </a:p>
          <a:p>
            <a:r>
              <a:rPr lang="en-US" sz="2000" dirty="0"/>
              <a:t>Essential for any non-small or non-short project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sz="2000" dirty="0"/>
              <a:t>Example tools:</a:t>
            </a:r>
          </a:p>
          <a:p>
            <a:pPr marL="457200" lvl="1" indent="0">
              <a:buNone/>
            </a:pPr>
            <a:r>
              <a:rPr lang="en-US" sz="2000" dirty="0"/>
              <a:t>JIRA, Bugzilla, </a:t>
            </a:r>
            <a:r>
              <a:rPr lang="en-US" sz="2000" dirty="0" err="1"/>
              <a:t>Flyspray</a:t>
            </a:r>
            <a:r>
              <a:rPr lang="en-US" sz="2000" dirty="0"/>
              <a:t>, </a:t>
            </a:r>
            <a:r>
              <a:rPr lang="en-US" sz="2000" dirty="0" err="1"/>
              <a:t>Trac</a:t>
            </a:r>
            <a:r>
              <a:rPr lang="en-US" sz="2000" dirty="0"/>
              <a:t>, …</a:t>
            </a:r>
            <a:br>
              <a:rPr lang="en-US" sz="2000" dirty="0"/>
            </a:br>
            <a:r>
              <a:rPr lang="en-US" sz="2000" dirty="0"/>
              <a:t>Hosted tools (GitLab, GitHub, </a:t>
            </a:r>
            <a:r>
              <a:rPr lang="en-US" sz="2000" dirty="0" err="1"/>
              <a:t>Sourceforge</a:t>
            </a:r>
            <a:r>
              <a:rPr lang="en-US" sz="2000" dirty="0"/>
              <a:t>, …)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CSE331 Winter 2021</a:t>
            </a:r>
          </a:p>
        </p:txBody>
      </p:sp>
    </p:spTree>
    <p:extLst>
      <p:ext uri="{BB962C8B-B14F-4D97-AF65-F5344CB8AC3E}">
        <p14:creationId xmlns:p14="http://schemas.microsoft.com/office/powerpoint/2010/main" val="21786445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4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Bug tracking</a:t>
            </a:r>
          </a:p>
        </p:txBody>
      </p:sp>
      <p:sp>
        <p:nvSpPr>
          <p:cNvPr id="40141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00200"/>
            <a:ext cx="8077200" cy="4495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Need to configure the bug tracking system to match the project</a:t>
            </a:r>
          </a:p>
          <a:p>
            <a:pPr lvl="1"/>
            <a:r>
              <a:rPr lang="en-US" sz="2000" dirty="0"/>
              <a:t>Many configurations can be too complex to be useful</a:t>
            </a:r>
          </a:p>
          <a:p>
            <a:pPr marL="0" indent="0">
              <a:buNone/>
            </a:pPr>
            <a:r>
              <a:rPr lang="en-US" sz="2000" dirty="0"/>
              <a:t>A good process is key to managing bugs </a:t>
            </a:r>
          </a:p>
          <a:p>
            <a:pPr lvl="1"/>
            <a:r>
              <a:rPr lang="en-US" sz="2000" dirty="0"/>
              <a:t>An explicit policy that everyone knows, follows, and believes in</a:t>
            </a:r>
          </a:p>
        </p:txBody>
      </p:sp>
      <p:sp>
        <p:nvSpPr>
          <p:cNvPr id="401412" name="Oval 4"/>
          <p:cNvSpPr>
            <a:spLocks noChangeArrowheads="1"/>
          </p:cNvSpPr>
          <p:nvPr/>
        </p:nvSpPr>
        <p:spPr bwMode="auto">
          <a:xfrm>
            <a:off x="1524000" y="5038725"/>
            <a:ext cx="914400" cy="762000"/>
          </a:xfrm>
          <a:prstGeom prst="ellipse">
            <a:avLst/>
          </a:prstGeom>
          <a:solidFill>
            <a:srgbClr val="CCFFCC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en-US" sz="1800" b="0" u="none">
                <a:latin typeface="Arial Unicode MS" pitchFamily="34" charset="-128"/>
              </a:rPr>
              <a:t>Bug </a:t>
            </a:r>
            <a:br>
              <a:rPr lang="en-US" sz="1800" b="0" u="none">
                <a:latin typeface="Arial Unicode MS" pitchFamily="34" charset="-128"/>
              </a:rPr>
            </a:br>
            <a:r>
              <a:rPr lang="en-US" sz="1800" b="0" u="none">
                <a:latin typeface="Arial Unicode MS" pitchFamily="34" charset="-128"/>
              </a:rPr>
              <a:t>found</a:t>
            </a:r>
          </a:p>
        </p:txBody>
      </p:sp>
      <p:sp>
        <p:nvSpPr>
          <p:cNvPr id="401413" name="Oval 5"/>
          <p:cNvSpPr>
            <a:spLocks noChangeArrowheads="1"/>
          </p:cNvSpPr>
          <p:nvPr/>
        </p:nvSpPr>
        <p:spPr bwMode="auto">
          <a:xfrm>
            <a:off x="1981200" y="3886200"/>
            <a:ext cx="1066800" cy="762000"/>
          </a:xfrm>
          <a:prstGeom prst="ellipse">
            <a:avLst/>
          </a:prstGeom>
          <a:solidFill>
            <a:srgbClr val="FFFF99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en-US" sz="1800" b="0" u="none">
                <a:latin typeface="Arial Unicode MS" pitchFamily="34" charset="-128"/>
              </a:rPr>
              <a:t>Prioritize </a:t>
            </a:r>
          </a:p>
        </p:txBody>
      </p:sp>
      <p:sp>
        <p:nvSpPr>
          <p:cNvPr id="401414" name="Oval 6"/>
          <p:cNvSpPr>
            <a:spLocks noChangeArrowheads="1"/>
          </p:cNvSpPr>
          <p:nvPr/>
        </p:nvSpPr>
        <p:spPr bwMode="auto">
          <a:xfrm>
            <a:off x="3530600" y="3886200"/>
            <a:ext cx="1066800" cy="762000"/>
          </a:xfrm>
          <a:prstGeom prst="ellipse">
            <a:avLst/>
          </a:prstGeom>
          <a:solidFill>
            <a:srgbClr val="FFFF99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en-US" sz="1800" b="0" u="none">
                <a:latin typeface="Arial Unicode MS" pitchFamily="34" charset="-128"/>
              </a:rPr>
              <a:t>Assign </a:t>
            </a:r>
          </a:p>
        </p:txBody>
      </p:sp>
      <p:sp>
        <p:nvSpPr>
          <p:cNvPr id="401415" name="Oval 7"/>
          <p:cNvSpPr>
            <a:spLocks noChangeArrowheads="1"/>
          </p:cNvSpPr>
          <p:nvPr/>
        </p:nvSpPr>
        <p:spPr bwMode="auto">
          <a:xfrm>
            <a:off x="5080000" y="3886200"/>
            <a:ext cx="1066800" cy="762000"/>
          </a:xfrm>
          <a:prstGeom prst="ellipse">
            <a:avLst/>
          </a:prstGeom>
          <a:solidFill>
            <a:srgbClr val="CCFF99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en-US" sz="1800" b="0" u="none">
                <a:latin typeface="Arial Unicode MS" pitchFamily="34" charset="-128"/>
              </a:rPr>
              <a:t>Replicate </a:t>
            </a:r>
          </a:p>
        </p:txBody>
      </p:sp>
      <p:sp>
        <p:nvSpPr>
          <p:cNvPr id="401416" name="Oval 8"/>
          <p:cNvSpPr>
            <a:spLocks noChangeArrowheads="1"/>
          </p:cNvSpPr>
          <p:nvPr/>
        </p:nvSpPr>
        <p:spPr bwMode="auto">
          <a:xfrm>
            <a:off x="6629400" y="3886200"/>
            <a:ext cx="1066800" cy="762000"/>
          </a:xfrm>
          <a:prstGeom prst="ellipse">
            <a:avLst/>
          </a:prstGeom>
          <a:solidFill>
            <a:srgbClr val="CCFF99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en-US" sz="1800" b="0" u="none">
                <a:latin typeface="Arial Unicode MS" pitchFamily="34" charset="-128"/>
              </a:rPr>
              <a:t>Examine </a:t>
            </a:r>
          </a:p>
        </p:txBody>
      </p:sp>
      <p:sp>
        <p:nvSpPr>
          <p:cNvPr id="401417" name="Oval 9"/>
          <p:cNvSpPr>
            <a:spLocks noChangeArrowheads="1"/>
          </p:cNvSpPr>
          <p:nvPr/>
        </p:nvSpPr>
        <p:spPr bwMode="auto">
          <a:xfrm>
            <a:off x="6629400" y="5038725"/>
            <a:ext cx="1066800" cy="762000"/>
          </a:xfrm>
          <a:prstGeom prst="ellipse">
            <a:avLst/>
          </a:prstGeom>
          <a:solidFill>
            <a:srgbClr val="CCFF99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en-US" sz="1800" b="0" u="none">
                <a:latin typeface="Arial Unicode MS" pitchFamily="34" charset="-128"/>
              </a:rPr>
              <a:t>Discover </a:t>
            </a:r>
          </a:p>
        </p:txBody>
      </p:sp>
      <p:sp>
        <p:nvSpPr>
          <p:cNvPr id="401418" name="Oval 10"/>
          <p:cNvSpPr>
            <a:spLocks noChangeArrowheads="1"/>
          </p:cNvSpPr>
          <p:nvPr/>
        </p:nvSpPr>
        <p:spPr bwMode="auto">
          <a:xfrm>
            <a:off x="5359400" y="5038725"/>
            <a:ext cx="838200" cy="762000"/>
          </a:xfrm>
          <a:prstGeom prst="ellipse">
            <a:avLst/>
          </a:prstGeom>
          <a:solidFill>
            <a:srgbClr val="CCFF99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en-US" sz="1800" b="0" u="none">
                <a:latin typeface="Arial Unicode MS" pitchFamily="34" charset="-128"/>
              </a:rPr>
              <a:t>Fix </a:t>
            </a:r>
          </a:p>
        </p:txBody>
      </p:sp>
      <p:sp>
        <p:nvSpPr>
          <p:cNvPr id="401419" name="Oval 11"/>
          <p:cNvSpPr>
            <a:spLocks noChangeArrowheads="1"/>
          </p:cNvSpPr>
          <p:nvPr/>
        </p:nvSpPr>
        <p:spPr bwMode="auto">
          <a:xfrm>
            <a:off x="4165600" y="5038725"/>
            <a:ext cx="762000" cy="762000"/>
          </a:xfrm>
          <a:prstGeom prst="ellipse">
            <a:avLst/>
          </a:prstGeom>
          <a:solidFill>
            <a:srgbClr val="FFCC99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en-US" sz="1800" b="0" u="none">
                <a:latin typeface="Arial Unicode MS" pitchFamily="34" charset="-128"/>
              </a:rPr>
              <a:t>Verify </a:t>
            </a:r>
          </a:p>
        </p:txBody>
      </p:sp>
      <p:sp>
        <p:nvSpPr>
          <p:cNvPr id="401420" name="Oval 12"/>
          <p:cNvSpPr>
            <a:spLocks noChangeArrowheads="1"/>
          </p:cNvSpPr>
          <p:nvPr/>
        </p:nvSpPr>
        <p:spPr bwMode="auto">
          <a:xfrm>
            <a:off x="2667000" y="5038725"/>
            <a:ext cx="1066800" cy="762000"/>
          </a:xfrm>
          <a:prstGeom prst="ellipse">
            <a:avLst/>
          </a:prstGeom>
          <a:solidFill>
            <a:srgbClr val="CCFFCC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en-US" sz="1800" b="0" u="none">
                <a:latin typeface="Arial Unicode MS" pitchFamily="34" charset="-128"/>
              </a:rPr>
              <a:t>Close </a:t>
            </a:r>
          </a:p>
        </p:txBody>
      </p:sp>
      <p:cxnSp>
        <p:nvCxnSpPr>
          <p:cNvPr id="401421" name="AutoShape 13"/>
          <p:cNvCxnSpPr>
            <a:cxnSpLocks noChangeShapeType="1"/>
            <a:stCxn id="401413" idx="6"/>
            <a:endCxn id="401414" idx="2"/>
          </p:cNvCxnSpPr>
          <p:nvPr/>
        </p:nvCxnSpPr>
        <p:spPr bwMode="auto">
          <a:xfrm>
            <a:off x="3048000" y="4267200"/>
            <a:ext cx="482600" cy="0"/>
          </a:xfrm>
          <a:prstGeom prst="straightConnector1">
            <a:avLst/>
          </a:prstGeom>
          <a:noFill/>
          <a:ln w="28575">
            <a:solidFill>
              <a:srgbClr val="993300"/>
            </a:solidFill>
            <a:round/>
            <a:headEnd type="none" w="sm" len="sm"/>
            <a:tailEnd type="triangle" w="med" len="med"/>
          </a:ln>
          <a:effectLst/>
        </p:spPr>
      </p:cxnSp>
      <p:cxnSp>
        <p:nvCxnSpPr>
          <p:cNvPr id="401422" name="AutoShape 14"/>
          <p:cNvCxnSpPr>
            <a:cxnSpLocks noChangeShapeType="1"/>
            <a:stCxn id="401414" idx="6"/>
            <a:endCxn id="401415" idx="2"/>
          </p:cNvCxnSpPr>
          <p:nvPr/>
        </p:nvCxnSpPr>
        <p:spPr bwMode="auto">
          <a:xfrm>
            <a:off x="4597400" y="4267200"/>
            <a:ext cx="482600" cy="0"/>
          </a:xfrm>
          <a:prstGeom prst="straightConnector1">
            <a:avLst/>
          </a:prstGeom>
          <a:noFill/>
          <a:ln w="28575">
            <a:solidFill>
              <a:srgbClr val="993300"/>
            </a:solidFill>
            <a:round/>
            <a:headEnd type="none" w="sm" len="sm"/>
            <a:tailEnd type="triangle" w="med" len="med"/>
          </a:ln>
          <a:effectLst/>
        </p:spPr>
      </p:cxnSp>
      <p:cxnSp>
        <p:nvCxnSpPr>
          <p:cNvPr id="401423" name="AutoShape 15"/>
          <p:cNvCxnSpPr>
            <a:cxnSpLocks noChangeShapeType="1"/>
            <a:stCxn id="401415" idx="6"/>
            <a:endCxn id="401416" idx="2"/>
          </p:cNvCxnSpPr>
          <p:nvPr/>
        </p:nvCxnSpPr>
        <p:spPr bwMode="auto">
          <a:xfrm>
            <a:off x="6146800" y="4267200"/>
            <a:ext cx="482600" cy="0"/>
          </a:xfrm>
          <a:prstGeom prst="straightConnector1">
            <a:avLst/>
          </a:prstGeom>
          <a:noFill/>
          <a:ln w="28575">
            <a:solidFill>
              <a:srgbClr val="993300"/>
            </a:solidFill>
            <a:round/>
            <a:headEnd type="none" w="sm" len="sm"/>
            <a:tailEnd type="triangle" w="med" len="med"/>
          </a:ln>
          <a:effectLst/>
        </p:spPr>
      </p:cxnSp>
      <p:cxnSp>
        <p:nvCxnSpPr>
          <p:cNvPr id="401424" name="AutoShape 16"/>
          <p:cNvCxnSpPr>
            <a:cxnSpLocks noChangeShapeType="1"/>
            <a:stCxn id="401416" idx="6"/>
            <a:endCxn id="401413" idx="2"/>
          </p:cNvCxnSpPr>
          <p:nvPr/>
        </p:nvCxnSpPr>
        <p:spPr bwMode="auto">
          <a:xfrm flipH="1">
            <a:off x="1981200" y="4267200"/>
            <a:ext cx="5715000" cy="1588"/>
          </a:xfrm>
          <a:prstGeom prst="bentConnector5">
            <a:avLst>
              <a:gd name="adj1" fmla="val -4000"/>
              <a:gd name="adj2" fmla="val -38400000"/>
              <a:gd name="adj3" fmla="val 104000"/>
            </a:avLst>
          </a:prstGeom>
          <a:noFill/>
          <a:ln w="28575">
            <a:solidFill>
              <a:srgbClr val="993300"/>
            </a:solidFill>
            <a:miter lim="800000"/>
            <a:headEnd type="none" w="sm" len="sm"/>
            <a:tailEnd type="triangle" w="med" len="med"/>
          </a:ln>
          <a:effectLst/>
        </p:spPr>
      </p:cxnSp>
      <p:cxnSp>
        <p:nvCxnSpPr>
          <p:cNvPr id="401425" name="AutoShape 17"/>
          <p:cNvCxnSpPr>
            <a:cxnSpLocks noChangeShapeType="1"/>
            <a:stCxn id="401412" idx="0"/>
            <a:endCxn id="401413" idx="3"/>
          </p:cNvCxnSpPr>
          <p:nvPr/>
        </p:nvCxnSpPr>
        <p:spPr bwMode="auto">
          <a:xfrm flipV="1">
            <a:off x="1981200" y="4537075"/>
            <a:ext cx="155575" cy="501650"/>
          </a:xfrm>
          <a:prstGeom prst="straightConnector1">
            <a:avLst/>
          </a:prstGeom>
          <a:noFill/>
          <a:ln w="28575">
            <a:solidFill>
              <a:srgbClr val="993300"/>
            </a:solidFill>
            <a:round/>
            <a:headEnd type="none" w="sm" len="sm"/>
            <a:tailEnd type="triangle" w="med" len="med"/>
          </a:ln>
          <a:effectLst/>
        </p:spPr>
      </p:cxnSp>
      <p:cxnSp>
        <p:nvCxnSpPr>
          <p:cNvPr id="401426" name="AutoShape 18"/>
          <p:cNvCxnSpPr>
            <a:cxnSpLocks noChangeShapeType="1"/>
            <a:stCxn id="401416" idx="4"/>
            <a:endCxn id="401417" idx="0"/>
          </p:cNvCxnSpPr>
          <p:nvPr/>
        </p:nvCxnSpPr>
        <p:spPr bwMode="auto">
          <a:xfrm>
            <a:off x="7162800" y="4648200"/>
            <a:ext cx="0" cy="390525"/>
          </a:xfrm>
          <a:prstGeom prst="straightConnector1">
            <a:avLst/>
          </a:prstGeom>
          <a:noFill/>
          <a:ln w="28575">
            <a:solidFill>
              <a:srgbClr val="993300"/>
            </a:solidFill>
            <a:round/>
            <a:headEnd type="none" w="sm" len="sm"/>
            <a:tailEnd type="triangle" w="med" len="med"/>
          </a:ln>
          <a:effectLst/>
        </p:spPr>
      </p:cxnSp>
      <p:cxnSp>
        <p:nvCxnSpPr>
          <p:cNvPr id="401427" name="AutoShape 19"/>
          <p:cNvCxnSpPr>
            <a:cxnSpLocks noChangeShapeType="1"/>
            <a:stCxn id="401417" idx="2"/>
            <a:endCxn id="401418" idx="6"/>
          </p:cNvCxnSpPr>
          <p:nvPr/>
        </p:nvCxnSpPr>
        <p:spPr bwMode="auto">
          <a:xfrm rot="10800000">
            <a:off x="6197600" y="5419725"/>
            <a:ext cx="431800" cy="0"/>
          </a:xfrm>
          <a:prstGeom prst="straightConnector1">
            <a:avLst/>
          </a:prstGeom>
          <a:noFill/>
          <a:ln w="28575">
            <a:solidFill>
              <a:srgbClr val="993300"/>
            </a:solidFill>
            <a:round/>
            <a:headEnd type="none" w="sm" len="sm"/>
            <a:tailEnd type="triangle" w="med" len="med"/>
          </a:ln>
          <a:effectLst/>
        </p:spPr>
      </p:cxnSp>
      <p:cxnSp>
        <p:nvCxnSpPr>
          <p:cNvPr id="401428" name="AutoShape 20"/>
          <p:cNvCxnSpPr>
            <a:cxnSpLocks noChangeShapeType="1"/>
            <a:stCxn id="401418" idx="2"/>
            <a:endCxn id="401419" idx="6"/>
          </p:cNvCxnSpPr>
          <p:nvPr/>
        </p:nvCxnSpPr>
        <p:spPr bwMode="auto">
          <a:xfrm flipH="1">
            <a:off x="4927600" y="5419725"/>
            <a:ext cx="431800" cy="0"/>
          </a:xfrm>
          <a:prstGeom prst="straightConnector1">
            <a:avLst/>
          </a:prstGeom>
          <a:noFill/>
          <a:ln w="28575">
            <a:solidFill>
              <a:srgbClr val="993300"/>
            </a:solidFill>
            <a:round/>
            <a:headEnd type="none" w="sm" len="sm"/>
            <a:tailEnd type="triangle" w="med" len="med"/>
          </a:ln>
          <a:effectLst/>
        </p:spPr>
      </p:cxnSp>
      <p:cxnSp>
        <p:nvCxnSpPr>
          <p:cNvPr id="401429" name="AutoShape 21"/>
          <p:cNvCxnSpPr>
            <a:cxnSpLocks noChangeShapeType="1"/>
            <a:stCxn id="401419" idx="2"/>
            <a:endCxn id="401420" idx="6"/>
          </p:cNvCxnSpPr>
          <p:nvPr/>
        </p:nvCxnSpPr>
        <p:spPr bwMode="auto">
          <a:xfrm rot="10800000">
            <a:off x="3733800" y="5419725"/>
            <a:ext cx="431800" cy="0"/>
          </a:xfrm>
          <a:prstGeom prst="straightConnector1">
            <a:avLst/>
          </a:prstGeom>
          <a:noFill/>
          <a:ln w="28575">
            <a:solidFill>
              <a:srgbClr val="993300"/>
            </a:solidFill>
            <a:round/>
            <a:headEnd type="none" w="sm" len="sm"/>
            <a:tailEnd type="triangle" w="med" len="med"/>
          </a:ln>
          <a:effectLst/>
        </p:spPr>
      </p:cxnSp>
      <p:cxnSp>
        <p:nvCxnSpPr>
          <p:cNvPr id="401430" name="AutoShape 22"/>
          <p:cNvCxnSpPr>
            <a:cxnSpLocks noChangeShapeType="1"/>
            <a:stCxn id="401413" idx="5"/>
            <a:endCxn id="401420" idx="0"/>
          </p:cNvCxnSpPr>
          <p:nvPr/>
        </p:nvCxnSpPr>
        <p:spPr bwMode="auto">
          <a:xfrm>
            <a:off x="2892425" y="4537075"/>
            <a:ext cx="307975" cy="501650"/>
          </a:xfrm>
          <a:prstGeom prst="straightConnector1">
            <a:avLst/>
          </a:prstGeom>
          <a:noFill/>
          <a:ln w="25400">
            <a:solidFill>
              <a:srgbClr val="FFCC66"/>
            </a:solidFill>
            <a:round/>
            <a:headEnd type="none" w="sm" len="sm"/>
            <a:tailEnd type="triangle" w="med" len="med"/>
          </a:ln>
          <a:effectLst/>
        </p:spPr>
      </p:cxnSp>
      <p:cxnSp>
        <p:nvCxnSpPr>
          <p:cNvPr id="401431" name="AutoShape 23"/>
          <p:cNvCxnSpPr>
            <a:cxnSpLocks noChangeShapeType="1"/>
            <a:stCxn id="401419" idx="0"/>
            <a:endCxn id="401414" idx="4"/>
          </p:cNvCxnSpPr>
          <p:nvPr/>
        </p:nvCxnSpPr>
        <p:spPr bwMode="auto">
          <a:xfrm flipH="1" flipV="1">
            <a:off x="4064000" y="4648200"/>
            <a:ext cx="482600" cy="390525"/>
          </a:xfrm>
          <a:prstGeom prst="straightConnector1">
            <a:avLst/>
          </a:prstGeom>
          <a:noFill/>
          <a:ln w="25400">
            <a:solidFill>
              <a:srgbClr val="FFCC66"/>
            </a:solidFill>
            <a:round/>
            <a:headEnd type="none" w="sm" len="sm"/>
            <a:tailEnd type="triangle" w="med" len="med"/>
          </a:ln>
          <a:effectLst/>
        </p:spPr>
      </p:cxnSp>
      <p:cxnSp>
        <p:nvCxnSpPr>
          <p:cNvPr id="401432" name="AutoShape 24"/>
          <p:cNvCxnSpPr>
            <a:cxnSpLocks noChangeShapeType="1"/>
            <a:stCxn id="401415" idx="3"/>
            <a:endCxn id="401420" idx="7"/>
          </p:cNvCxnSpPr>
          <p:nvPr/>
        </p:nvCxnSpPr>
        <p:spPr bwMode="auto">
          <a:xfrm flipH="1">
            <a:off x="3578225" y="4537075"/>
            <a:ext cx="1657350" cy="612775"/>
          </a:xfrm>
          <a:prstGeom prst="straightConnector1">
            <a:avLst/>
          </a:prstGeom>
          <a:noFill/>
          <a:ln w="25400">
            <a:solidFill>
              <a:srgbClr val="FFCC66"/>
            </a:solidFill>
            <a:round/>
            <a:headEnd type="none" w="sm" len="sm"/>
            <a:tailEnd type="triangle" w="med" len="med"/>
          </a:ln>
          <a:effectLst/>
        </p:spPr>
      </p:cxnSp>
      <p:cxnSp>
        <p:nvCxnSpPr>
          <p:cNvPr id="401433" name="AutoShape 25"/>
          <p:cNvCxnSpPr>
            <a:cxnSpLocks noChangeShapeType="1"/>
            <a:stCxn id="401417" idx="7"/>
            <a:endCxn id="401416" idx="5"/>
          </p:cNvCxnSpPr>
          <p:nvPr/>
        </p:nvCxnSpPr>
        <p:spPr bwMode="auto">
          <a:xfrm flipV="1">
            <a:off x="7540625" y="4537075"/>
            <a:ext cx="0" cy="612775"/>
          </a:xfrm>
          <a:prstGeom prst="straightConnector1">
            <a:avLst/>
          </a:prstGeom>
          <a:noFill/>
          <a:ln w="25400">
            <a:solidFill>
              <a:srgbClr val="FFCC66"/>
            </a:solidFill>
            <a:round/>
            <a:headEnd type="none" w="sm" len="sm"/>
            <a:tailEnd type="triangle" w="med" len="med"/>
          </a:ln>
          <a:effectLst/>
        </p:spPr>
      </p:cxnSp>
      <p:cxnSp>
        <p:nvCxnSpPr>
          <p:cNvPr id="401434" name="AutoShape 26"/>
          <p:cNvCxnSpPr>
            <a:cxnSpLocks noChangeShapeType="1"/>
            <a:stCxn id="401418" idx="7"/>
            <a:endCxn id="401416" idx="3"/>
          </p:cNvCxnSpPr>
          <p:nvPr/>
        </p:nvCxnSpPr>
        <p:spPr bwMode="auto">
          <a:xfrm flipV="1">
            <a:off x="6075363" y="4537075"/>
            <a:ext cx="709612" cy="612775"/>
          </a:xfrm>
          <a:prstGeom prst="straightConnector1">
            <a:avLst/>
          </a:prstGeom>
          <a:noFill/>
          <a:ln w="25400">
            <a:solidFill>
              <a:srgbClr val="FFCC66"/>
            </a:solidFill>
            <a:round/>
            <a:headEnd type="none" w="sm" len="sm"/>
            <a:tailEnd type="triangle" w="med" len="med"/>
          </a:ln>
          <a:effectLst/>
        </p:spPr>
      </p:cxn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CSE331 Winter 2021</a:t>
            </a:r>
          </a:p>
        </p:txBody>
      </p:sp>
    </p:spTree>
    <p:extLst>
      <p:ext uri="{BB962C8B-B14F-4D97-AF65-F5344CB8AC3E}">
        <p14:creationId xmlns:p14="http://schemas.microsoft.com/office/powerpoint/2010/main" val="22071692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2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Outline</a:t>
            </a:r>
          </a:p>
        </p:txBody>
      </p:sp>
      <p:sp>
        <p:nvSpPr>
          <p:cNvPr id="396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7315200" algn="l"/>
              </a:tabLst>
            </a:pPr>
            <a:r>
              <a:rPr lang="en-US" sz="2000" dirty="0"/>
              <a:t>Software architecture</a:t>
            </a:r>
          </a:p>
          <a:p>
            <a:pPr>
              <a:tabLst>
                <a:tab pos="7315200" algn="l"/>
              </a:tabLst>
            </a:pPr>
            <a:endParaRPr lang="en-US" sz="2000" dirty="0"/>
          </a:p>
          <a:p>
            <a:pPr>
              <a:tabLst>
                <a:tab pos="7315200" algn="l"/>
              </a:tabLst>
            </a:pPr>
            <a:r>
              <a:rPr lang="en-US" sz="2000" dirty="0"/>
              <a:t>Tools</a:t>
            </a:r>
          </a:p>
          <a:p>
            <a:pPr lvl="1">
              <a:tabLst>
                <a:tab pos="7315200" algn="l"/>
              </a:tabLst>
            </a:pPr>
            <a:r>
              <a:rPr lang="en-US" sz="2000" dirty="0"/>
              <a:t>For build management</a:t>
            </a:r>
          </a:p>
          <a:p>
            <a:pPr lvl="1">
              <a:tabLst>
                <a:tab pos="7315200" algn="l"/>
              </a:tabLst>
            </a:pPr>
            <a:r>
              <a:rPr lang="en-US" sz="2000" dirty="0"/>
              <a:t>For version control</a:t>
            </a:r>
          </a:p>
          <a:p>
            <a:pPr lvl="1">
              <a:tabLst>
                <a:tab pos="7315200" algn="l"/>
              </a:tabLst>
            </a:pPr>
            <a:r>
              <a:rPr lang="en-US" sz="2000" dirty="0"/>
              <a:t>For bug tracking</a:t>
            </a:r>
          </a:p>
          <a:p>
            <a:pPr>
              <a:tabLst>
                <a:tab pos="7315200" algn="l"/>
              </a:tabLst>
            </a:pPr>
            <a:endParaRPr lang="en-US" sz="2000" dirty="0"/>
          </a:p>
          <a:p>
            <a:pPr>
              <a:tabLst>
                <a:tab pos="7315200" algn="l"/>
              </a:tabLst>
            </a:pPr>
            <a:r>
              <a:rPr lang="en-US" sz="2000" dirty="0">
                <a:solidFill>
                  <a:schemeClr val="accent2"/>
                </a:solidFill>
              </a:rPr>
              <a:t>Scheduling</a:t>
            </a:r>
          </a:p>
          <a:p>
            <a:pPr>
              <a:tabLst>
                <a:tab pos="7315200" algn="l"/>
              </a:tabLst>
            </a:pPr>
            <a:endParaRPr lang="en-US" sz="2000" dirty="0"/>
          </a:p>
          <a:p>
            <a:pPr>
              <a:tabLst>
                <a:tab pos="7315200" algn="l"/>
              </a:tabLst>
            </a:pPr>
            <a:r>
              <a:rPr lang="en-US" sz="2000" dirty="0"/>
              <a:t>Implementation and testing order</a:t>
            </a:r>
          </a:p>
          <a:p>
            <a:pPr>
              <a:tabLst>
                <a:tab pos="7315200" algn="l"/>
              </a:tabLst>
            </a:pPr>
            <a:endParaRPr lang="en-US" sz="20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CSE331 Winter 2021</a:t>
            </a:r>
          </a:p>
        </p:txBody>
      </p:sp>
    </p:spTree>
    <p:extLst>
      <p:ext uri="{BB962C8B-B14F-4D97-AF65-F5344CB8AC3E}">
        <p14:creationId xmlns:p14="http://schemas.microsoft.com/office/powerpoint/2010/main" val="41756333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490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wrap="square" tIns="9360" bIns="9360">
            <a:normAutofit/>
          </a:bodyPr>
          <a:lstStyle/>
          <a:p>
            <a:pPr defTabSz="45720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Scheduling</a:t>
            </a:r>
          </a:p>
        </p:txBody>
      </p:sp>
      <p:sp>
        <p:nvSpPr>
          <p:cNvPr id="31949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524000"/>
            <a:ext cx="7772400" cy="4953000"/>
          </a:xfrm>
          <a:ln/>
        </p:spPr>
        <p:txBody>
          <a:bodyPr lIns="92160" tIns="46080" rIns="92160" bIns="46080">
            <a:normAutofit/>
          </a:bodyPr>
          <a:lstStyle/>
          <a:p>
            <a:pPr marL="0" indent="0" defTabSz="457200">
              <a:lnSpc>
                <a:spcPct val="90000"/>
              </a:lnSpc>
              <a:buNone/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“More software projects have gone awry for lack of calendar time than for all other causes combined.”</a:t>
            </a:r>
          </a:p>
          <a:p>
            <a:pPr marL="914400" lvl="2" indent="0" defTabSz="457200">
              <a:lnSpc>
                <a:spcPct val="90000"/>
              </a:lnSpc>
              <a:buNone/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-- Fred Brooks, </a:t>
            </a:r>
            <a:r>
              <a:rPr lang="en-GB" sz="2000" i="1" dirty="0"/>
              <a:t>The Mythical Man-Month</a:t>
            </a:r>
          </a:p>
          <a:p>
            <a:pPr marL="0" indent="0" defTabSz="457200">
              <a:lnSpc>
                <a:spcPct val="90000"/>
              </a:lnSpc>
              <a:buNone/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z="2000" dirty="0"/>
          </a:p>
          <a:p>
            <a:pPr marL="0" indent="0" defTabSz="457200">
              <a:lnSpc>
                <a:spcPct val="90000"/>
              </a:lnSpc>
              <a:buNone/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Three central questions of the software business:</a:t>
            </a:r>
          </a:p>
          <a:p>
            <a:pPr marL="457200" lvl="1" indent="0" defTabSz="457200">
              <a:lnSpc>
                <a:spcPct val="90000"/>
              </a:lnSpc>
              <a:buClr>
                <a:srgbClr val="00AE00"/>
              </a:buClr>
              <a:buNone/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3.		</a:t>
            </a:r>
            <a:r>
              <a:rPr lang="en-GB" sz="2000" dirty="0">
                <a:solidFill>
                  <a:srgbClr val="0432FF"/>
                </a:solidFill>
              </a:rPr>
              <a:t>When will it be done?</a:t>
            </a:r>
          </a:p>
          <a:p>
            <a:pPr marL="457200" lvl="1" indent="0" defTabSz="457200">
              <a:lnSpc>
                <a:spcPct val="90000"/>
              </a:lnSpc>
              <a:buClr>
                <a:srgbClr val="FC0128"/>
              </a:buClr>
              <a:buNone/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2.		</a:t>
            </a:r>
            <a:r>
              <a:rPr lang="en-GB" sz="2000" dirty="0">
                <a:solidFill>
                  <a:srgbClr val="009900"/>
                </a:solidFill>
              </a:rPr>
              <a:t>How much will it cost?</a:t>
            </a:r>
          </a:p>
          <a:p>
            <a:pPr marL="457200" lvl="1" indent="0" defTabSz="457200">
              <a:lnSpc>
                <a:spcPct val="90000"/>
              </a:lnSpc>
              <a:buClr>
                <a:srgbClr val="00AE00"/>
              </a:buClr>
              <a:buNone/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1.		</a:t>
            </a:r>
            <a:r>
              <a:rPr lang="en-GB" sz="2000" b="1" dirty="0">
                <a:solidFill>
                  <a:srgbClr val="FF0000"/>
                </a:solidFill>
              </a:rPr>
              <a:t>When will it be done?!?</a:t>
            </a:r>
          </a:p>
          <a:p>
            <a:pPr marL="0" indent="0" defTabSz="457200">
              <a:lnSpc>
                <a:spcPct val="90000"/>
              </a:lnSpc>
              <a:buNone/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z="2000" dirty="0"/>
          </a:p>
          <a:p>
            <a:pPr defTabSz="457200">
              <a:lnSpc>
                <a:spcPct val="90000"/>
              </a:lnSpc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Estimates are almost always too optimistic</a:t>
            </a:r>
          </a:p>
          <a:p>
            <a:pPr defTabSz="457200">
              <a:lnSpc>
                <a:spcPct val="90000"/>
              </a:lnSpc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Estimates reflect what one </a:t>
            </a:r>
            <a:r>
              <a:rPr lang="en-GB" sz="2000" i="1" dirty="0"/>
              <a:t>wishes</a:t>
            </a:r>
            <a:r>
              <a:rPr lang="en-GB" sz="2000" dirty="0"/>
              <a:t> to be true</a:t>
            </a:r>
          </a:p>
          <a:p>
            <a:pPr defTabSz="457200">
              <a:lnSpc>
                <a:spcPct val="90000"/>
              </a:lnSpc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We confuse </a:t>
            </a:r>
            <a:r>
              <a:rPr lang="en-GB" sz="2000" i="1" dirty="0"/>
              <a:t>effort</a:t>
            </a:r>
            <a:r>
              <a:rPr lang="en-GB" sz="2000" dirty="0"/>
              <a:t> with </a:t>
            </a:r>
            <a:r>
              <a:rPr lang="en-GB" sz="2000" i="1" dirty="0"/>
              <a:t>progress</a:t>
            </a:r>
          </a:p>
          <a:p>
            <a:pPr defTabSz="457200">
              <a:lnSpc>
                <a:spcPct val="90000"/>
              </a:lnSpc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Progress is poorly monitored</a:t>
            </a:r>
          </a:p>
          <a:p>
            <a:pPr defTabSz="457200">
              <a:lnSpc>
                <a:spcPct val="90000"/>
              </a:lnSpc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Slippage is not aggressively treated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CSE331 Winter 2021</a:t>
            </a:r>
          </a:p>
        </p:txBody>
      </p:sp>
    </p:spTree>
    <p:extLst>
      <p:ext uri="{BB962C8B-B14F-4D97-AF65-F5344CB8AC3E}">
        <p14:creationId xmlns:p14="http://schemas.microsoft.com/office/powerpoint/2010/main" val="180181663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9491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8153400" cy="1143000"/>
          </a:xfrm>
          <a:ln/>
        </p:spPr>
        <p:txBody>
          <a:bodyPr wrap="square" tIns="9360" bIns="9360">
            <a:normAutofit/>
          </a:bodyPr>
          <a:lstStyle/>
          <a:p>
            <a:pPr defTabSz="45720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200" dirty="0"/>
              <a:t>Scheduling is crucial but underappreciated</a:t>
            </a:r>
          </a:p>
        </p:txBody>
      </p:sp>
      <p:sp>
        <p:nvSpPr>
          <p:cNvPr id="321539" name="Rectangle 3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 lIns="92160" tIns="46080" rIns="92160" bIns="46080">
            <a:normAutofit/>
          </a:bodyPr>
          <a:lstStyle/>
          <a:p>
            <a:pPr defTabSz="457200"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Scheduling is underappreciated</a:t>
            </a:r>
          </a:p>
          <a:p>
            <a:pPr lvl="1" defTabSz="457200"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Made to fit other constraints</a:t>
            </a:r>
          </a:p>
          <a:p>
            <a:pPr defTabSz="457200"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A schedule is needed to make slippage visible</a:t>
            </a:r>
          </a:p>
          <a:p>
            <a:pPr lvl="1" defTabSz="457200"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Must be objectively checkable by outsiders</a:t>
            </a:r>
          </a:p>
          <a:p>
            <a:pPr defTabSz="457200"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Unrealistically optimistic schedules are a disaster</a:t>
            </a:r>
          </a:p>
          <a:p>
            <a:pPr lvl="1" defTabSz="457200"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Decisions get made at the wrong time</a:t>
            </a:r>
          </a:p>
          <a:p>
            <a:pPr lvl="1" defTabSz="457200"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Decisions get made by the wrong people</a:t>
            </a:r>
          </a:p>
          <a:p>
            <a:pPr lvl="1" defTabSz="457200"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Decisions get made for the wrong reasons</a:t>
            </a:r>
          </a:p>
          <a:p>
            <a:pPr defTabSz="457200"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The great paradox of scheduling:</a:t>
            </a:r>
          </a:p>
          <a:p>
            <a:pPr lvl="1" defTabSz="457200"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Everything takes </a:t>
            </a:r>
            <a:r>
              <a:rPr lang="en-GB" sz="2000" i="1" dirty="0"/>
              <a:t>twice as long</a:t>
            </a:r>
            <a:r>
              <a:rPr lang="en-GB" sz="2000" dirty="0"/>
              <a:t> as you think</a:t>
            </a:r>
          </a:p>
          <a:p>
            <a:pPr lvl="1" defTabSz="457200"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Hofstadter’s Law: </a:t>
            </a:r>
            <a:r>
              <a:rPr lang="en-US" sz="2000" dirty="0"/>
              <a:t>It always takes longer than you expect, even when you take into account Hofstadter's Law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609600" y="5370513"/>
            <a:ext cx="7967663" cy="415925"/>
            <a:chOff x="384" y="3383"/>
            <a:chExt cx="5019" cy="262"/>
          </a:xfrm>
        </p:grpSpPr>
        <p:sp>
          <p:nvSpPr>
            <p:cNvPr id="321541" name="AutoShape 5"/>
            <p:cNvSpPr>
              <a:spLocks noChangeArrowheads="1"/>
            </p:cNvSpPr>
            <p:nvPr/>
          </p:nvSpPr>
          <p:spPr bwMode="auto">
            <a:xfrm>
              <a:off x="384" y="3383"/>
              <a:ext cx="5020" cy="263"/>
            </a:xfrm>
            <a:prstGeom prst="roundRect">
              <a:avLst>
                <a:gd name="adj" fmla="val 380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384" y="3383"/>
              <a:ext cx="5018" cy="261"/>
              <a:chOff x="384" y="3383"/>
              <a:chExt cx="5018" cy="261"/>
            </a:xfrm>
          </p:grpSpPr>
          <p:sp>
            <p:nvSpPr>
              <p:cNvPr id="321543" name="AutoShape 7"/>
              <p:cNvSpPr>
                <a:spLocks noChangeArrowheads="1"/>
              </p:cNvSpPr>
              <p:nvPr/>
            </p:nvSpPr>
            <p:spPr bwMode="auto">
              <a:xfrm>
                <a:off x="384" y="3383"/>
                <a:ext cx="5019" cy="262"/>
              </a:xfrm>
              <a:prstGeom prst="roundRect">
                <a:avLst>
                  <a:gd name="adj" fmla="val 380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1544" name="AutoShape 8"/>
              <p:cNvSpPr>
                <a:spLocks noChangeArrowheads="1"/>
              </p:cNvSpPr>
              <p:nvPr/>
            </p:nvSpPr>
            <p:spPr bwMode="auto">
              <a:xfrm>
                <a:off x="384" y="3383"/>
                <a:ext cx="5019" cy="262"/>
              </a:xfrm>
              <a:prstGeom prst="roundRect">
                <a:avLst>
                  <a:gd name="adj" fmla="val 380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CSE331 Winter 2021</a:t>
            </a:r>
          </a:p>
        </p:txBody>
      </p:sp>
    </p:spTree>
    <p:extLst>
      <p:ext uri="{BB962C8B-B14F-4D97-AF65-F5344CB8AC3E}">
        <p14:creationId xmlns:p14="http://schemas.microsoft.com/office/powerpoint/2010/main" val="399163019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730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wrap="square" tIns="9360" bIns="9360">
            <a:normAutofit/>
          </a:bodyPr>
          <a:lstStyle/>
          <a:p>
            <a:pPr defTabSz="45720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dirty="0"/>
              <a:t>Effort is not the same as progress</a:t>
            </a:r>
          </a:p>
        </p:txBody>
      </p:sp>
      <p:sp>
        <p:nvSpPr>
          <p:cNvPr id="329731" name="Rectangle 3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 lIns="92160" tIns="46080" rIns="92160" bIns="46080">
            <a:normAutofit/>
          </a:bodyPr>
          <a:lstStyle/>
          <a:p>
            <a:pPr marL="0" indent="0" defTabSz="457200">
              <a:buClr>
                <a:schemeClr val="tx1"/>
              </a:buClr>
              <a:buNone/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i="1" dirty="0">
                <a:solidFill>
                  <a:schemeClr val="accent2"/>
                </a:solidFill>
              </a:rPr>
              <a:t>Cost</a:t>
            </a:r>
            <a:r>
              <a:rPr lang="en-GB" sz="2000" dirty="0"/>
              <a:t> is the product of workers and time</a:t>
            </a:r>
          </a:p>
          <a:p>
            <a:pPr lvl="1" defTabSz="457200">
              <a:buClr>
                <a:schemeClr val="tx1"/>
              </a:buClr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Reasonable approximation: All non-</a:t>
            </a:r>
            <a:r>
              <a:rPr lang="en-GB" sz="2000" dirty="0" err="1"/>
              <a:t>labor</a:t>
            </a:r>
            <a:r>
              <a:rPr lang="en-GB" sz="2000" dirty="0"/>
              <a:t> costs (everything but salary/benefits) are zero (!)</a:t>
            </a:r>
          </a:p>
          <a:p>
            <a:pPr lvl="1" defTabSz="457200"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Easy to track</a:t>
            </a:r>
          </a:p>
          <a:p>
            <a:pPr lvl="1" defTabSz="457200"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z="2000" dirty="0"/>
          </a:p>
          <a:p>
            <a:pPr marL="0" indent="0" defTabSz="457200">
              <a:buClr>
                <a:schemeClr val="tx1"/>
              </a:buClr>
              <a:buNone/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i="1" dirty="0">
                <a:solidFill>
                  <a:schemeClr val="accent2"/>
                </a:solidFill>
              </a:rPr>
              <a:t>Progress</a:t>
            </a:r>
            <a:r>
              <a:rPr lang="en-GB" sz="2000" dirty="0"/>
              <a:t> is more complicated and hard to track</a:t>
            </a:r>
          </a:p>
          <a:p>
            <a:pPr marL="0" indent="0" defTabSz="457200">
              <a:buNone/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z="2000" dirty="0"/>
          </a:p>
          <a:p>
            <a:pPr defTabSz="457200"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People don’t like to admit lack of progress</a:t>
            </a:r>
          </a:p>
          <a:p>
            <a:pPr lvl="1" defTabSz="457200"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Progress is mis-estimated</a:t>
            </a:r>
          </a:p>
          <a:p>
            <a:pPr lvl="1" defTabSz="457200"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Think they can catch up before anyone notices</a:t>
            </a:r>
          </a:p>
          <a:p>
            <a:pPr defTabSz="457200"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z="2000" dirty="0"/>
          </a:p>
          <a:p>
            <a:pPr defTabSz="457200"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Design the process and architecture to facilitate tracking</a:t>
            </a:r>
          </a:p>
          <a:p>
            <a:pPr marL="0" indent="0" defTabSz="457200">
              <a:buNone/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z="20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CSE331 Winter 2021</a:t>
            </a:r>
          </a:p>
        </p:txBody>
      </p:sp>
    </p:spTree>
    <p:extLst>
      <p:ext uri="{BB962C8B-B14F-4D97-AF65-F5344CB8AC3E}">
        <p14:creationId xmlns:p14="http://schemas.microsoft.com/office/powerpoint/2010/main" val="3312813790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Administrivia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9530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HW9 due Thursday night, 11 pm</a:t>
            </a:r>
            <a:endParaRPr lang="en-US" b="1" dirty="0"/>
          </a:p>
          <a:p>
            <a:pPr lvl="1"/>
            <a:r>
              <a:rPr lang="en-US" dirty="0"/>
              <a:t>Usual late day applies if any left</a:t>
            </a:r>
          </a:p>
          <a:p>
            <a:endParaRPr lang="en-US" dirty="0"/>
          </a:p>
          <a:p>
            <a:r>
              <a:rPr lang="en-US" dirty="0"/>
              <a:t>One more quiz: out Sunday, closes Tuesday night</a:t>
            </a:r>
          </a:p>
          <a:p>
            <a:pPr lvl="1"/>
            <a:r>
              <a:rPr lang="en-US" dirty="0"/>
              <a:t>Length </a:t>
            </a:r>
            <a:r>
              <a:rPr lang="en-US" dirty="0">
                <a:sym typeface="Wingdings" pitchFamily="2" charset="2"/>
              </a:rPr>
              <a:t>will be the same,10-12 questions</a:t>
            </a:r>
          </a:p>
          <a:p>
            <a:pPr lvl="1"/>
            <a:r>
              <a:rPr lang="en-US" dirty="0">
                <a:sym typeface="Wingdings" pitchFamily="2" charset="2"/>
              </a:rPr>
              <a:t>Topics: things since last time – TypeScript/React concepts, debugging, design patterns, today’s lecture</a:t>
            </a:r>
          </a:p>
          <a:p>
            <a:endParaRPr lang="en-US" dirty="0"/>
          </a:p>
          <a:p>
            <a:r>
              <a:rPr lang="en-US" dirty="0"/>
              <a:t>HW2 finally returned!  Please submit regrades (if any) sooner rather than later.</a:t>
            </a:r>
          </a:p>
          <a:p>
            <a:pPr lvl="1"/>
            <a:endParaRPr lang="en-US" dirty="0"/>
          </a:p>
          <a:p>
            <a:r>
              <a:rPr lang="en-US" dirty="0"/>
              <a:t>Course evals: please fill them out before they disappear Sunday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CSE331 Winter 2021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9837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81" name="Rectangle 5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8077200" cy="1143000"/>
          </a:xfrm>
        </p:spPr>
        <p:txBody>
          <a:bodyPr/>
          <a:lstStyle/>
          <a:p>
            <a:r>
              <a:rPr lang="en-GB" sz="3200" dirty="0"/>
              <a:t>How does a project get to be one year late?</a:t>
            </a:r>
          </a:p>
        </p:txBody>
      </p:sp>
      <p:sp>
        <p:nvSpPr>
          <p:cNvPr id="331782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000" dirty="0"/>
              <a:t>One day at a time…</a:t>
            </a:r>
          </a:p>
          <a:p>
            <a:r>
              <a:rPr lang="en-GB" sz="2000" dirty="0"/>
              <a:t>It’s not the hurricanes that get you</a:t>
            </a:r>
          </a:p>
          <a:p>
            <a:r>
              <a:rPr lang="en-GB" sz="2000" dirty="0"/>
              <a:t>It’s the termites</a:t>
            </a:r>
          </a:p>
          <a:p>
            <a:pPr lvl="1"/>
            <a:r>
              <a:rPr lang="en-GB" sz="2000" dirty="0"/>
              <a:t>Tom missed a meeting</a:t>
            </a:r>
          </a:p>
          <a:p>
            <a:pPr lvl="1"/>
            <a:r>
              <a:rPr lang="en-GB" sz="2000" dirty="0"/>
              <a:t>Mary’s keyboard broke</a:t>
            </a:r>
          </a:p>
          <a:p>
            <a:pPr lvl="1"/>
            <a:r>
              <a:rPr lang="en-GB" sz="2000" dirty="0"/>
              <a:t>The compiler wasn’t updated</a:t>
            </a:r>
          </a:p>
          <a:p>
            <a:pPr lvl="1"/>
            <a:r>
              <a:rPr lang="en-GB" sz="2000" dirty="0"/>
              <a:t>…</a:t>
            </a:r>
          </a:p>
          <a:p>
            <a:pPr lvl="1"/>
            <a:endParaRPr lang="en-GB" sz="2000" dirty="0"/>
          </a:p>
          <a:p>
            <a:pPr marL="0" indent="0">
              <a:buNone/>
            </a:pPr>
            <a:r>
              <a:rPr lang="en-GB" sz="2000" dirty="0"/>
              <a:t>If you find yourself ahead of schedule</a:t>
            </a:r>
          </a:p>
          <a:p>
            <a:pPr lvl="1"/>
            <a:r>
              <a:rPr lang="en-GB" sz="2000" dirty="0"/>
              <a:t>Don’t relax</a:t>
            </a:r>
          </a:p>
          <a:p>
            <a:pPr lvl="1"/>
            <a:r>
              <a:rPr lang="en-GB" sz="2000" dirty="0"/>
              <a:t>Don’t add features</a:t>
            </a:r>
          </a:p>
          <a:p>
            <a:pPr marL="0" indent="0">
              <a:buNone/>
            </a:pPr>
            <a:endParaRPr lang="en-GB" sz="20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CSE331 Winter 2021</a:t>
            </a:r>
          </a:p>
        </p:txBody>
      </p:sp>
    </p:spTree>
    <p:extLst>
      <p:ext uri="{BB962C8B-B14F-4D97-AF65-F5344CB8AC3E}">
        <p14:creationId xmlns:p14="http://schemas.microsoft.com/office/powerpoint/2010/main" val="42532464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7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7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7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7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7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7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78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78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78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78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Controlling the schedule</a:t>
            </a:r>
          </a:p>
        </p:txBody>
      </p:sp>
      <p:sp>
        <p:nvSpPr>
          <p:cNvPr id="33382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000" dirty="0"/>
              <a:t>First, you must have one</a:t>
            </a:r>
          </a:p>
          <a:p>
            <a:r>
              <a:rPr lang="en-GB" sz="2000" dirty="0"/>
              <a:t>Avoid non-verifiable milestones</a:t>
            </a:r>
          </a:p>
          <a:p>
            <a:pPr lvl="1"/>
            <a:r>
              <a:rPr lang="en-GB" sz="2000" dirty="0"/>
              <a:t>90% of coding done</a:t>
            </a:r>
          </a:p>
          <a:p>
            <a:pPr lvl="1"/>
            <a:r>
              <a:rPr lang="en-GB" sz="2000" dirty="0"/>
              <a:t>90% of debugging done</a:t>
            </a:r>
          </a:p>
          <a:p>
            <a:pPr lvl="1"/>
            <a:r>
              <a:rPr lang="en-GB" sz="2000" dirty="0"/>
              <a:t>Design complete</a:t>
            </a:r>
          </a:p>
          <a:p>
            <a:r>
              <a:rPr lang="en-GB" sz="2000" dirty="0"/>
              <a:t>100% events are </a:t>
            </a:r>
            <a:r>
              <a:rPr lang="en-GB" sz="2000" i="1" dirty="0">
                <a:solidFill>
                  <a:schemeClr val="accent2"/>
                </a:solidFill>
              </a:rPr>
              <a:t>verifiable milestones</a:t>
            </a:r>
          </a:p>
          <a:p>
            <a:pPr lvl="1"/>
            <a:r>
              <a:rPr lang="en-GB" sz="2000" dirty="0"/>
              <a:t>Module 100% coded</a:t>
            </a:r>
          </a:p>
          <a:p>
            <a:pPr lvl="1"/>
            <a:r>
              <a:rPr lang="en-GB" sz="2000" dirty="0"/>
              <a:t>Unit testing successfully complete</a:t>
            </a:r>
          </a:p>
          <a:p>
            <a:r>
              <a:rPr lang="en-GB" sz="2000" dirty="0"/>
              <a:t>Need </a:t>
            </a:r>
            <a:r>
              <a:rPr lang="en-GB" sz="2000" i="1" dirty="0">
                <a:solidFill>
                  <a:schemeClr val="accent2"/>
                </a:solidFill>
              </a:rPr>
              <a:t>critical path</a:t>
            </a:r>
            <a:r>
              <a:rPr lang="en-GB" sz="2000" dirty="0">
                <a:solidFill>
                  <a:schemeClr val="accent2"/>
                </a:solidFill>
              </a:rPr>
              <a:t> </a:t>
            </a:r>
            <a:r>
              <a:rPr lang="en-GB" sz="2000" dirty="0"/>
              <a:t>chart (Gantt chart, PERT chart – directed graphs of which parts of the project depend on others)</a:t>
            </a:r>
          </a:p>
          <a:p>
            <a:pPr lvl="1"/>
            <a:r>
              <a:rPr lang="en-GB" sz="2000" dirty="0"/>
              <a:t>Know effects of slippage</a:t>
            </a:r>
          </a:p>
          <a:p>
            <a:pPr lvl="1"/>
            <a:r>
              <a:rPr lang="en-GB" sz="2000" dirty="0"/>
              <a:t>Know what to work on when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CSE331 Winter 2021</a:t>
            </a:r>
          </a:p>
        </p:txBody>
      </p:sp>
    </p:spTree>
    <p:extLst>
      <p:ext uri="{BB962C8B-B14F-4D97-AF65-F5344CB8AC3E}">
        <p14:creationId xmlns:p14="http://schemas.microsoft.com/office/powerpoint/2010/main" val="1163050564"/>
      </p:ext>
    </p:extLst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Milestones</a:t>
            </a:r>
          </a:p>
        </p:txBody>
      </p:sp>
      <p:sp>
        <p:nvSpPr>
          <p:cNvPr id="39321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00200"/>
            <a:ext cx="7772400" cy="5105400"/>
          </a:xfrm>
        </p:spPr>
        <p:txBody>
          <a:bodyPr>
            <a:normAutofit lnSpcReduction="10000"/>
          </a:bodyPr>
          <a:lstStyle/>
          <a:p>
            <a:r>
              <a:rPr lang="en-US" sz="2000" dirty="0"/>
              <a:t>Milestones are critical keep the project on track</a:t>
            </a:r>
          </a:p>
          <a:p>
            <a:pPr lvl="1"/>
            <a:r>
              <a:rPr lang="en-US" sz="2000" dirty="0"/>
              <a:t>Policies may change at major milestones</a:t>
            </a:r>
          </a:p>
          <a:p>
            <a:pPr lvl="1"/>
            <a:r>
              <a:rPr lang="en-US" sz="2000" dirty="0"/>
              <a:t>Check-in rules, build process, etc.</a:t>
            </a:r>
          </a:p>
          <a:p>
            <a:pPr lvl="1"/>
            <a:endParaRPr lang="en-US" sz="2000" dirty="0"/>
          </a:p>
          <a:p>
            <a:r>
              <a:rPr lang="en-US" sz="2000" dirty="0"/>
              <a:t>Some typical milestones (names)</a:t>
            </a:r>
          </a:p>
          <a:p>
            <a:pPr lvl="1"/>
            <a:r>
              <a:rPr lang="en-US" sz="2000" dirty="0"/>
              <a:t>Design complete</a:t>
            </a:r>
          </a:p>
          <a:p>
            <a:pPr lvl="1"/>
            <a:r>
              <a:rPr lang="en-US" sz="2000" dirty="0"/>
              <a:t>Interfaces complete / feature complete</a:t>
            </a:r>
          </a:p>
          <a:p>
            <a:pPr lvl="1"/>
            <a:r>
              <a:rPr lang="en-US" sz="2000" dirty="0"/>
              <a:t>Code complete / code freeze</a:t>
            </a:r>
          </a:p>
          <a:p>
            <a:pPr lvl="1"/>
            <a:r>
              <a:rPr lang="en-US" sz="2000" dirty="0"/>
              <a:t>Alpha release</a:t>
            </a:r>
          </a:p>
          <a:p>
            <a:pPr lvl="1"/>
            <a:r>
              <a:rPr lang="en-US" sz="2000" dirty="0"/>
              <a:t>Beta release</a:t>
            </a:r>
          </a:p>
          <a:p>
            <a:pPr lvl="1"/>
            <a:r>
              <a:rPr lang="en-US" sz="2000" dirty="0"/>
              <a:t>Release candidate (RC)</a:t>
            </a:r>
          </a:p>
          <a:p>
            <a:pPr lvl="1"/>
            <a:r>
              <a:rPr lang="en-US" sz="2000" dirty="0"/>
              <a:t>FCS (First Commercial Shipment) release</a:t>
            </a:r>
          </a:p>
          <a:p>
            <a:pPr lvl="1"/>
            <a:endParaRPr lang="en-US" sz="2000" dirty="0"/>
          </a:p>
          <a:p>
            <a:r>
              <a:rPr lang="en-US" sz="2000" dirty="0"/>
              <a:t>More recent (”agile”) practices blur these together, but still a useful model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CSE331 Winter 2021</a:t>
            </a:r>
          </a:p>
        </p:txBody>
      </p:sp>
    </p:spTree>
    <p:extLst>
      <p:ext uri="{BB962C8B-B14F-4D97-AF65-F5344CB8AC3E}">
        <p14:creationId xmlns:p14="http://schemas.microsoft.com/office/powerpoint/2010/main" val="2843346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Dealing with slippage</a:t>
            </a:r>
            <a:endParaRPr lang="en-GB" dirty="0"/>
          </a:p>
        </p:txBody>
      </p:sp>
      <p:sp>
        <p:nvSpPr>
          <p:cNvPr id="33792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00200"/>
            <a:ext cx="7924800" cy="4724400"/>
          </a:xfrm>
        </p:spPr>
        <p:txBody>
          <a:bodyPr>
            <a:normAutofit/>
          </a:bodyPr>
          <a:lstStyle/>
          <a:p>
            <a:r>
              <a:rPr lang="en-GB" sz="2000" dirty="0"/>
              <a:t>People must be held accountable</a:t>
            </a:r>
          </a:p>
          <a:p>
            <a:pPr lvl="1"/>
            <a:r>
              <a:rPr lang="en-GB" sz="2000" dirty="0"/>
              <a:t>Slippage is not inevitable</a:t>
            </a:r>
          </a:p>
          <a:p>
            <a:pPr lvl="1"/>
            <a:r>
              <a:rPr lang="en-GB" sz="2000" dirty="0"/>
              <a:t>Software should be on time, on budget, and on function</a:t>
            </a:r>
          </a:p>
          <a:p>
            <a:endParaRPr lang="en-GB" sz="2000" dirty="0"/>
          </a:p>
          <a:p>
            <a:r>
              <a:rPr lang="en-GB" sz="2000" dirty="0"/>
              <a:t>Four options</a:t>
            </a:r>
          </a:p>
          <a:p>
            <a:pPr lvl="1"/>
            <a:r>
              <a:rPr lang="en-GB" sz="2000" dirty="0"/>
              <a:t>Add people – </a:t>
            </a:r>
            <a:r>
              <a:rPr lang="en-GB" sz="2000" dirty="0" err="1"/>
              <a:t>startup</a:t>
            </a:r>
            <a:r>
              <a:rPr lang="en-GB" sz="2000" dirty="0"/>
              <a:t> cost (“</a:t>
            </a:r>
            <a:r>
              <a:rPr lang="en-GB" sz="2000" i="1" dirty="0"/>
              <a:t>mythical staff-month</a:t>
            </a:r>
            <a:r>
              <a:rPr lang="en-GB" sz="2000" dirty="0"/>
              <a:t>”)</a:t>
            </a:r>
          </a:p>
          <a:p>
            <a:pPr lvl="1"/>
            <a:r>
              <a:rPr lang="en-GB" sz="2000" dirty="0"/>
              <a:t>Buy components – hard in mid-stream</a:t>
            </a:r>
          </a:p>
          <a:p>
            <a:pPr lvl="1"/>
            <a:r>
              <a:rPr lang="en-GB" sz="2000" dirty="0"/>
              <a:t>Change deliverables – customer must approve</a:t>
            </a:r>
          </a:p>
          <a:p>
            <a:pPr lvl="1"/>
            <a:r>
              <a:rPr lang="en-GB" sz="2000" dirty="0"/>
              <a:t>Change schedule – customer must approve</a:t>
            </a:r>
          </a:p>
          <a:p>
            <a:endParaRPr lang="en-GB" sz="2000" dirty="0"/>
          </a:p>
          <a:p>
            <a:r>
              <a:rPr lang="en-GB" sz="2000" dirty="0"/>
              <a:t>Take no small slips</a:t>
            </a:r>
          </a:p>
          <a:p>
            <a:pPr lvl="1"/>
            <a:r>
              <a:rPr lang="en-GB" sz="2000" dirty="0"/>
              <a:t>One big adjustment is better than three small ones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CSE331 Winter 2021</a:t>
            </a:r>
          </a:p>
        </p:txBody>
      </p:sp>
    </p:spTree>
    <p:extLst>
      <p:ext uri="{BB962C8B-B14F-4D97-AF65-F5344CB8AC3E}">
        <p14:creationId xmlns:p14="http://schemas.microsoft.com/office/powerpoint/2010/main" val="1205516327"/>
      </p:ext>
    </p:extLst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2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Outline</a:t>
            </a:r>
          </a:p>
        </p:txBody>
      </p:sp>
      <p:sp>
        <p:nvSpPr>
          <p:cNvPr id="396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7315200" algn="l"/>
              </a:tabLst>
            </a:pPr>
            <a:r>
              <a:rPr lang="en-US" sz="2000" dirty="0"/>
              <a:t>Software architecture</a:t>
            </a:r>
          </a:p>
          <a:p>
            <a:pPr>
              <a:tabLst>
                <a:tab pos="7315200" algn="l"/>
              </a:tabLst>
            </a:pPr>
            <a:endParaRPr lang="en-US" sz="2000" dirty="0"/>
          </a:p>
          <a:p>
            <a:pPr>
              <a:tabLst>
                <a:tab pos="7315200" algn="l"/>
              </a:tabLst>
            </a:pPr>
            <a:r>
              <a:rPr lang="en-US" sz="2000" dirty="0"/>
              <a:t>Tools</a:t>
            </a:r>
          </a:p>
          <a:p>
            <a:pPr lvl="1">
              <a:tabLst>
                <a:tab pos="7315200" algn="l"/>
              </a:tabLst>
            </a:pPr>
            <a:r>
              <a:rPr lang="en-US" sz="2000" dirty="0"/>
              <a:t>For build management</a:t>
            </a:r>
          </a:p>
          <a:p>
            <a:pPr lvl="1">
              <a:tabLst>
                <a:tab pos="7315200" algn="l"/>
              </a:tabLst>
            </a:pPr>
            <a:r>
              <a:rPr lang="en-US" sz="2000" dirty="0"/>
              <a:t>For version control</a:t>
            </a:r>
          </a:p>
          <a:p>
            <a:pPr lvl="1">
              <a:tabLst>
                <a:tab pos="7315200" algn="l"/>
              </a:tabLst>
            </a:pPr>
            <a:r>
              <a:rPr lang="en-US" sz="2000" dirty="0"/>
              <a:t>For bug tracking</a:t>
            </a:r>
          </a:p>
          <a:p>
            <a:pPr>
              <a:tabLst>
                <a:tab pos="7315200" algn="l"/>
              </a:tabLst>
            </a:pPr>
            <a:endParaRPr lang="en-US" sz="2000" dirty="0"/>
          </a:p>
          <a:p>
            <a:pPr>
              <a:tabLst>
                <a:tab pos="7315200" algn="l"/>
              </a:tabLst>
            </a:pPr>
            <a:r>
              <a:rPr lang="en-US" sz="2000" dirty="0"/>
              <a:t>Scheduling</a:t>
            </a:r>
          </a:p>
          <a:p>
            <a:pPr>
              <a:tabLst>
                <a:tab pos="7315200" algn="l"/>
              </a:tabLst>
            </a:pPr>
            <a:endParaRPr lang="en-US" sz="2000" dirty="0"/>
          </a:p>
          <a:p>
            <a:pPr>
              <a:tabLst>
                <a:tab pos="7315200" algn="l"/>
              </a:tabLst>
            </a:pPr>
            <a:r>
              <a:rPr lang="en-US" sz="2000" dirty="0">
                <a:solidFill>
                  <a:schemeClr val="accent2"/>
                </a:solidFill>
              </a:rPr>
              <a:t>Implementation and testing order</a:t>
            </a:r>
          </a:p>
          <a:p>
            <a:pPr>
              <a:tabLst>
                <a:tab pos="7315200" algn="l"/>
              </a:tabLst>
            </a:pPr>
            <a:endParaRPr lang="en-US" sz="20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CSE331 Winter 2021</a:t>
            </a:r>
          </a:p>
        </p:txBody>
      </p:sp>
    </p:spTree>
    <p:extLst>
      <p:ext uri="{BB962C8B-B14F-4D97-AF65-F5344CB8AC3E}">
        <p14:creationId xmlns:p14="http://schemas.microsoft.com/office/powerpoint/2010/main" val="276876127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354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wrap="square" tIns="9360" bIns="9360">
            <a:normAutofit/>
          </a:bodyPr>
          <a:lstStyle/>
          <a:p>
            <a:pPr defTabSz="45720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GB" dirty="0"/>
              <a:t>How to code and test your design</a:t>
            </a:r>
          </a:p>
        </p:txBody>
      </p:sp>
      <p:sp>
        <p:nvSpPr>
          <p:cNvPr id="356355" name="Rectangle 3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 lIns="92160" tIns="46080" rIns="92160" bIns="46080"/>
          <a:lstStyle/>
          <a:p>
            <a:pPr defTabSz="457200"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You have a design and architecture</a:t>
            </a:r>
          </a:p>
          <a:p>
            <a:pPr lvl="1" defTabSz="457200"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Need to code and test the system</a:t>
            </a:r>
          </a:p>
          <a:p>
            <a:pPr lvl="1" defTabSz="457200"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z="2000" dirty="0"/>
          </a:p>
          <a:p>
            <a:pPr defTabSz="457200"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Key question, what to do when?</a:t>
            </a:r>
          </a:p>
          <a:p>
            <a:pPr defTabSz="457200"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z="2000" dirty="0"/>
          </a:p>
          <a:p>
            <a:pPr defTabSz="457200"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Suppose the system has this module dependency diagram</a:t>
            </a:r>
          </a:p>
          <a:p>
            <a:pPr lvl="1" defTabSz="457200"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In what order should</a:t>
            </a:r>
            <a:br>
              <a:rPr lang="en-GB" sz="2000" dirty="0"/>
            </a:br>
            <a:r>
              <a:rPr lang="en-GB" sz="2000" dirty="0"/>
              <a:t>you address the pieces?</a:t>
            </a:r>
          </a:p>
        </p:txBody>
      </p:sp>
      <p:grpSp>
        <p:nvGrpSpPr>
          <p:cNvPr id="28" name="Group 27"/>
          <p:cNvGrpSpPr/>
          <p:nvPr/>
        </p:nvGrpSpPr>
        <p:grpSpPr>
          <a:xfrm>
            <a:off x="5597479" y="4191000"/>
            <a:ext cx="2724674" cy="2596140"/>
            <a:chOff x="6035675" y="3886200"/>
            <a:chExt cx="2119313" cy="2135188"/>
          </a:xfrm>
        </p:grpSpPr>
        <p:sp>
          <p:nvSpPr>
            <p:cNvPr id="356358" name="AutoShape 6"/>
            <p:cNvSpPr>
              <a:spLocks noChangeArrowheads="1"/>
            </p:cNvSpPr>
            <p:nvPr/>
          </p:nvSpPr>
          <p:spPr bwMode="auto">
            <a:xfrm>
              <a:off x="6035675" y="3887787"/>
              <a:ext cx="2119313" cy="2133601"/>
            </a:xfrm>
            <a:prstGeom prst="roundRect">
              <a:avLst>
                <a:gd name="adj" fmla="val 74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solidFill>
                  <a:schemeClr val="accent2"/>
                </a:solidFill>
              </a:endParaRPr>
            </a:p>
          </p:txBody>
        </p:sp>
        <p:grpSp>
          <p:nvGrpSpPr>
            <p:cNvPr id="4" name="Group 7"/>
            <p:cNvGrpSpPr>
              <a:grpSpLocks/>
            </p:cNvGrpSpPr>
            <p:nvPr/>
          </p:nvGrpSpPr>
          <p:grpSpPr bwMode="auto">
            <a:xfrm>
              <a:off x="6035676" y="3887788"/>
              <a:ext cx="2117725" cy="2132013"/>
              <a:chOff x="1632" y="2278"/>
              <a:chExt cx="1334" cy="1343"/>
            </a:xfrm>
          </p:grpSpPr>
          <p:sp>
            <p:nvSpPr>
              <p:cNvPr id="356360" name="AutoShape 8"/>
              <p:cNvSpPr>
                <a:spLocks noChangeArrowheads="1"/>
              </p:cNvSpPr>
              <p:nvPr/>
            </p:nvSpPr>
            <p:spPr bwMode="auto">
              <a:xfrm>
                <a:off x="1632" y="2278"/>
                <a:ext cx="1334" cy="1343"/>
              </a:xfrm>
              <a:prstGeom prst="roundRect">
                <a:avLst>
                  <a:gd name="adj" fmla="val 74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solidFill>
                    <a:schemeClr val="accent2"/>
                  </a:solidFill>
                </a:endParaRPr>
              </a:p>
            </p:txBody>
          </p:sp>
          <p:sp>
            <p:nvSpPr>
              <p:cNvPr id="356362" name="AutoShape 10"/>
              <p:cNvSpPr>
                <a:spLocks noChangeArrowheads="1"/>
              </p:cNvSpPr>
              <p:nvPr/>
            </p:nvSpPr>
            <p:spPr bwMode="auto">
              <a:xfrm>
                <a:off x="1632" y="2278"/>
                <a:ext cx="1334" cy="1343"/>
              </a:xfrm>
              <a:prstGeom prst="roundRect">
                <a:avLst>
                  <a:gd name="adj" fmla="val 74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solidFill>
                    <a:schemeClr val="accent2"/>
                  </a:solidFill>
                </a:endParaRPr>
              </a:p>
            </p:txBody>
          </p:sp>
        </p:grpSp>
        <p:grpSp>
          <p:nvGrpSpPr>
            <p:cNvPr id="6" name="Group 12"/>
            <p:cNvGrpSpPr>
              <a:grpSpLocks/>
            </p:cNvGrpSpPr>
            <p:nvPr/>
          </p:nvGrpSpPr>
          <p:grpSpPr bwMode="auto">
            <a:xfrm>
              <a:off x="6246812" y="4275136"/>
              <a:ext cx="1647825" cy="1257300"/>
              <a:chOff x="1765" y="2522"/>
              <a:chExt cx="1038" cy="792"/>
            </a:xfrm>
          </p:grpSpPr>
          <p:sp>
            <p:nvSpPr>
              <p:cNvPr id="356365" name="Line 13"/>
              <p:cNvSpPr>
                <a:spLocks noChangeShapeType="1"/>
              </p:cNvSpPr>
              <p:nvPr/>
            </p:nvSpPr>
            <p:spPr bwMode="auto">
              <a:xfrm>
                <a:off x="1766" y="2853"/>
                <a:ext cx="211" cy="178"/>
              </a:xfrm>
              <a:prstGeom prst="line">
                <a:avLst/>
              </a:prstGeom>
              <a:noFill/>
              <a:ln w="1260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 sz="2000">
                  <a:solidFill>
                    <a:schemeClr val="accent2"/>
                  </a:solidFill>
                </a:endParaRPr>
              </a:p>
            </p:txBody>
          </p:sp>
          <p:sp>
            <p:nvSpPr>
              <p:cNvPr id="356366" name="Line 14"/>
              <p:cNvSpPr>
                <a:spLocks noChangeShapeType="1"/>
              </p:cNvSpPr>
              <p:nvPr/>
            </p:nvSpPr>
            <p:spPr bwMode="auto">
              <a:xfrm flipH="1">
                <a:off x="2021" y="2885"/>
                <a:ext cx="293" cy="146"/>
              </a:xfrm>
              <a:prstGeom prst="line">
                <a:avLst/>
              </a:prstGeom>
              <a:noFill/>
              <a:ln w="1260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 sz="2000">
                  <a:solidFill>
                    <a:schemeClr val="accent2"/>
                  </a:solidFill>
                </a:endParaRPr>
              </a:p>
            </p:txBody>
          </p:sp>
          <p:sp>
            <p:nvSpPr>
              <p:cNvPr id="356367" name="Line 15"/>
              <p:cNvSpPr>
                <a:spLocks noChangeShapeType="1"/>
              </p:cNvSpPr>
              <p:nvPr/>
            </p:nvSpPr>
            <p:spPr bwMode="auto">
              <a:xfrm>
                <a:off x="2310" y="2885"/>
                <a:ext cx="149" cy="112"/>
              </a:xfrm>
              <a:prstGeom prst="line">
                <a:avLst/>
              </a:prstGeom>
              <a:noFill/>
              <a:ln w="1260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 sz="2000">
                  <a:solidFill>
                    <a:schemeClr val="accent2"/>
                  </a:solidFill>
                </a:endParaRPr>
              </a:p>
            </p:txBody>
          </p:sp>
          <p:sp>
            <p:nvSpPr>
              <p:cNvPr id="356368" name="Line 16"/>
              <p:cNvSpPr>
                <a:spLocks noChangeShapeType="1"/>
              </p:cNvSpPr>
              <p:nvPr/>
            </p:nvSpPr>
            <p:spPr bwMode="auto">
              <a:xfrm>
                <a:off x="2533" y="3128"/>
                <a:ext cx="158" cy="186"/>
              </a:xfrm>
              <a:prstGeom prst="line">
                <a:avLst/>
              </a:prstGeom>
              <a:noFill/>
              <a:ln w="1260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 sz="2000">
                  <a:solidFill>
                    <a:schemeClr val="accent2"/>
                  </a:solidFill>
                </a:endParaRPr>
              </a:p>
            </p:txBody>
          </p:sp>
          <p:sp>
            <p:nvSpPr>
              <p:cNvPr id="356369" name="Line 17"/>
              <p:cNvSpPr>
                <a:spLocks noChangeShapeType="1"/>
              </p:cNvSpPr>
              <p:nvPr/>
            </p:nvSpPr>
            <p:spPr bwMode="auto">
              <a:xfrm flipH="1">
                <a:off x="2717" y="2850"/>
                <a:ext cx="86" cy="464"/>
              </a:xfrm>
              <a:prstGeom prst="line">
                <a:avLst/>
              </a:prstGeom>
              <a:noFill/>
              <a:ln w="1260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 sz="2000">
                  <a:solidFill>
                    <a:schemeClr val="accent2"/>
                  </a:solidFill>
                </a:endParaRPr>
              </a:p>
            </p:txBody>
          </p:sp>
          <p:sp>
            <p:nvSpPr>
              <p:cNvPr id="356370" name="Line 18"/>
              <p:cNvSpPr>
                <a:spLocks noChangeShapeType="1"/>
              </p:cNvSpPr>
              <p:nvPr/>
            </p:nvSpPr>
            <p:spPr bwMode="auto">
              <a:xfrm flipH="1">
                <a:off x="1765" y="2522"/>
                <a:ext cx="533" cy="146"/>
              </a:xfrm>
              <a:prstGeom prst="line">
                <a:avLst/>
              </a:prstGeom>
              <a:noFill/>
              <a:ln w="1260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 sz="2000">
                  <a:solidFill>
                    <a:schemeClr val="accent2"/>
                  </a:solidFill>
                </a:endParaRPr>
              </a:p>
            </p:txBody>
          </p:sp>
          <p:sp>
            <p:nvSpPr>
              <p:cNvPr id="356371" name="Line 19"/>
              <p:cNvSpPr>
                <a:spLocks noChangeShapeType="1"/>
              </p:cNvSpPr>
              <p:nvPr/>
            </p:nvSpPr>
            <p:spPr bwMode="auto">
              <a:xfrm>
                <a:off x="2295" y="2522"/>
                <a:ext cx="1" cy="146"/>
              </a:xfrm>
              <a:prstGeom prst="line">
                <a:avLst/>
              </a:prstGeom>
              <a:noFill/>
              <a:ln w="1260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 sz="2000">
                  <a:solidFill>
                    <a:schemeClr val="accent2"/>
                  </a:solidFill>
                </a:endParaRPr>
              </a:p>
            </p:txBody>
          </p:sp>
          <p:sp>
            <p:nvSpPr>
              <p:cNvPr id="356372" name="Line 20"/>
              <p:cNvSpPr>
                <a:spLocks noChangeShapeType="1"/>
              </p:cNvSpPr>
              <p:nvPr/>
            </p:nvSpPr>
            <p:spPr bwMode="auto">
              <a:xfrm>
                <a:off x="2295" y="2522"/>
                <a:ext cx="477" cy="146"/>
              </a:xfrm>
              <a:prstGeom prst="line">
                <a:avLst/>
              </a:prstGeom>
              <a:noFill/>
              <a:ln w="1260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 sz="2000">
                  <a:solidFill>
                    <a:schemeClr val="accent2"/>
                  </a:solidFill>
                </a:endParaRPr>
              </a:p>
            </p:txBody>
          </p:sp>
        </p:grpSp>
        <p:sp>
          <p:nvSpPr>
            <p:cNvPr id="21" name="TextBox 20"/>
            <p:cNvSpPr txBox="1"/>
            <p:nvPr/>
          </p:nvSpPr>
          <p:spPr>
            <a:xfrm>
              <a:off x="6934200" y="3886200"/>
              <a:ext cx="271255" cy="29990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chemeClr val="accent2"/>
                  </a:solidFill>
                </a:rPr>
                <a:t>A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096000" y="4495800"/>
              <a:ext cx="260697" cy="29990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chemeClr val="accent2"/>
                  </a:solidFill>
                </a:rPr>
                <a:t>B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7228700" y="5029200"/>
              <a:ext cx="239578" cy="29990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chemeClr val="accent2"/>
                  </a:solidFill>
                </a:rPr>
                <a:t>F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6934200" y="4495800"/>
              <a:ext cx="260697" cy="29990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chemeClr val="accent2"/>
                  </a:solidFill>
                </a:rPr>
                <a:t>C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7758631" y="4495800"/>
              <a:ext cx="271255" cy="29990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chemeClr val="accent2"/>
                  </a:solidFill>
                </a:rPr>
                <a:t>D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7606798" y="5515632"/>
              <a:ext cx="271255" cy="29990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chemeClr val="accent2"/>
                  </a:solidFill>
                </a:rPr>
                <a:t>G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6477000" y="5029200"/>
              <a:ext cx="250137" cy="29990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chemeClr val="accent2"/>
                  </a:solidFill>
                </a:rPr>
                <a:t>E</a:t>
              </a:r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CSE331 Winter 2021</a:t>
            </a:r>
          </a:p>
        </p:txBody>
      </p:sp>
    </p:spTree>
    <p:extLst>
      <p:ext uri="{BB962C8B-B14F-4D97-AF65-F5344CB8AC3E}">
        <p14:creationId xmlns:p14="http://schemas.microsoft.com/office/powerpoint/2010/main" val="761597380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02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wrap="square" tIns="9360" bIns="9360">
            <a:normAutofit/>
          </a:bodyPr>
          <a:lstStyle/>
          <a:p>
            <a:pPr defTabSz="45720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dirty="0"/>
              <a:t>Bottom-up</a:t>
            </a:r>
          </a:p>
        </p:txBody>
      </p:sp>
      <p:sp>
        <p:nvSpPr>
          <p:cNvPr id="358403" name="Rectangle 3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 lIns="92160" tIns="46080" rIns="92160" bIns="46080">
            <a:normAutofit/>
          </a:bodyPr>
          <a:lstStyle/>
          <a:p>
            <a:pPr defTabSz="457200"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Implement/test children first</a:t>
            </a:r>
          </a:p>
          <a:p>
            <a:pPr lvl="1" defTabSz="457200"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For example: G, E, B, F, C, D, A</a:t>
            </a:r>
          </a:p>
          <a:p>
            <a:pPr defTabSz="457200"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First, test G stand-alone (also E)</a:t>
            </a:r>
          </a:p>
          <a:p>
            <a:pPr lvl="1" defTabSz="457200"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Generate test data as discussed earlier</a:t>
            </a:r>
          </a:p>
          <a:p>
            <a:pPr lvl="1" defTabSz="457200"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Construct drivers</a:t>
            </a:r>
          </a:p>
          <a:p>
            <a:pPr defTabSz="457200"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Next, implement/test B, F, C, D</a:t>
            </a:r>
          </a:p>
          <a:p>
            <a:pPr marL="400050" defTabSz="457200"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No longer </a:t>
            </a:r>
            <a:r>
              <a:rPr lang="en-GB" sz="2000" i="1" dirty="0"/>
              <a:t>unit testing</a:t>
            </a:r>
            <a:r>
              <a:rPr lang="en-GB" sz="2000" dirty="0"/>
              <a:t>:  using lower-level modules</a:t>
            </a:r>
          </a:p>
          <a:p>
            <a:pPr lvl="1" indent="-342900" defTabSz="457200"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A test of module M tests:</a:t>
            </a:r>
          </a:p>
          <a:p>
            <a:pPr marL="1200150" lvl="2" indent="-342900" defTabSz="457200"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whether M works, </a:t>
            </a:r>
            <a:r>
              <a:rPr lang="en-GB" sz="2000" i="1" dirty="0">
                <a:solidFill>
                  <a:srgbClr val="C00000"/>
                </a:solidFill>
              </a:rPr>
              <a:t>and</a:t>
            </a:r>
          </a:p>
          <a:p>
            <a:pPr marL="1200150" lvl="2" indent="-342900" defTabSz="457200"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whether modules that M calls behave as expected</a:t>
            </a:r>
          </a:p>
          <a:p>
            <a:pPr lvl="1" indent="-342900" defTabSz="457200"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When a failure occurs, many possible sources of defect</a:t>
            </a:r>
          </a:p>
          <a:p>
            <a:pPr lvl="1" defTabSz="457200"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Integration testing is hard, irrespective of order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CSE331 Winter 2021</a:t>
            </a:r>
          </a:p>
        </p:txBody>
      </p:sp>
      <p:grpSp>
        <p:nvGrpSpPr>
          <p:cNvPr id="42" name="Group 41"/>
          <p:cNvGrpSpPr/>
          <p:nvPr/>
        </p:nvGrpSpPr>
        <p:grpSpPr>
          <a:xfrm>
            <a:off x="6038326" y="1366260"/>
            <a:ext cx="2724674" cy="2596140"/>
            <a:chOff x="6035675" y="3886200"/>
            <a:chExt cx="2119313" cy="2135188"/>
          </a:xfrm>
        </p:grpSpPr>
        <p:sp>
          <p:nvSpPr>
            <p:cNvPr id="43" name="AutoShape 6"/>
            <p:cNvSpPr>
              <a:spLocks noChangeArrowheads="1"/>
            </p:cNvSpPr>
            <p:nvPr/>
          </p:nvSpPr>
          <p:spPr bwMode="auto">
            <a:xfrm>
              <a:off x="6035675" y="3887787"/>
              <a:ext cx="2119313" cy="2133601"/>
            </a:xfrm>
            <a:prstGeom prst="roundRect">
              <a:avLst>
                <a:gd name="adj" fmla="val 74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solidFill>
                  <a:schemeClr val="accent2"/>
                </a:solidFill>
              </a:endParaRPr>
            </a:p>
          </p:txBody>
        </p:sp>
        <p:grpSp>
          <p:nvGrpSpPr>
            <p:cNvPr id="44" name="Group 7"/>
            <p:cNvGrpSpPr>
              <a:grpSpLocks/>
            </p:cNvGrpSpPr>
            <p:nvPr/>
          </p:nvGrpSpPr>
          <p:grpSpPr bwMode="auto">
            <a:xfrm>
              <a:off x="6035676" y="3887788"/>
              <a:ext cx="2117725" cy="2132013"/>
              <a:chOff x="1632" y="2278"/>
              <a:chExt cx="1334" cy="1343"/>
            </a:xfrm>
          </p:grpSpPr>
          <p:sp>
            <p:nvSpPr>
              <p:cNvPr id="61" name="AutoShape 8"/>
              <p:cNvSpPr>
                <a:spLocks noChangeArrowheads="1"/>
              </p:cNvSpPr>
              <p:nvPr/>
            </p:nvSpPr>
            <p:spPr bwMode="auto">
              <a:xfrm>
                <a:off x="1632" y="2278"/>
                <a:ext cx="1334" cy="1343"/>
              </a:xfrm>
              <a:prstGeom prst="roundRect">
                <a:avLst>
                  <a:gd name="adj" fmla="val 74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solidFill>
                    <a:schemeClr val="accent2"/>
                  </a:solidFill>
                </a:endParaRPr>
              </a:p>
            </p:txBody>
          </p:sp>
          <p:sp>
            <p:nvSpPr>
              <p:cNvPr id="62" name="AutoShape 10"/>
              <p:cNvSpPr>
                <a:spLocks noChangeArrowheads="1"/>
              </p:cNvSpPr>
              <p:nvPr/>
            </p:nvSpPr>
            <p:spPr bwMode="auto">
              <a:xfrm>
                <a:off x="1632" y="2278"/>
                <a:ext cx="1334" cy="1343"/>
              </a:xfrm>
              <a:prstGeom prst="roundRect">
                <a:avLst>
                  <a:gd name="adj" fmla="val 74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solidFill>
                    <a:schemeClr val="accent2"/>
                  </a:solidFill>
                </a:endParaRPr>
              </a:p>
            </p:txBody>
          </p:sp>
        </p:grpSp>
        <p:grpSp>
          <p:nvGrpSpPr>
            <p:cNvPr id="45" name="Group 12"/>
            <p:cNvGrpSpPr>
              <a:grpSpLocks/>
            </p:cNvGrpSpPr>
            <p:nvPr/>
          </p:nvGrpSpPr>
          <p:grpSpPr bwMode="auto">
            <a:xfrm>
              <a:off x="6246812" y="4275136"/>
              <a:ext cx="1647825" cy="1257300"/>
              <a:chOff x="1765" y="2522"/>
              <a:chExt cx="1038" cy="792"/>
            </a:xfrm>
          </p:grpSpPr>
          <p:sp>
            <p:nvSpPr>
              <p:cNvPr id="53" name="Line 13"/>
              <p:cNvSpPr>
                <a:spLocks noChangeShapeType="1"/>
              </p:cNvSpPr>
              <p:nvPr/>
            </p:nvSpPr>
            <p:spPr bwMode="auto">
              <a:xfrm>
                <a:off x="1766" y="2853"/>
                <a:ext cx="211" cy="178"/>
              </a:xfrm>
              <a:prstGeom prst="line">
                <a:avLst/>
              </a:prstGeom>
              <a:noFill/>
              <a:ln w="1260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 sz="2000">
                  <a:solidFill>
                    <a:schemeClr val="accent2"/>
                  </a:solidFill>
                </a:endParaRPr>
              </a:p>
            </p:txBody>
          </p:sp>
          <p:sp>
            <p:nvSpPr>
              <p:cNvPr id="54" name="Line 14"/>
              <p:cNvSpPr>
                <a:spLocks noChangeShapeType="1"/>
              </p:cNvSpPr>
              <p:nvPr/>
            </p:nvSpPr>
            <p:spPr bwMode="auto">
              <a:xfrm flipH="1">
                <a:off x="2021" y="2885"/>
                <a:ext cx="293" cy="146"/>
              </a:xfrm>
              <a:prstGeom prst="line">
                <a:avLst/>
              </a:prstGeom>
              <a:noFill/>
              <a:ln w="1260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 sz="2000">
                  <a:solidFill>
                    <a:schemeClr val="accent2"/>
                  </a:solidFill>
                </a:endParaRPr>
              </a:p>
            </p:txBody>
          </p:sp>
          <p:sp>
            <p:nvSpPr>
              <p:cNvPr id="55" name="Line 15"/>
              <p:cNvSpPr>
                <a:spLocks noChangeShapeType="1"/>
              </p:cNvSpPr>
              <p:nvPr/>
            </p:nvSpPr>
            <p:spPr bwMode="auto">
              <a:xfrm>
                <a:off x="2310" y="2885"/>
                <a:ext cx="149" cy="112"/>
              </a:xfrm>
              <a:prstGeom prst="line">
                <a:avLst/>
              </a:prstGeom>
              <a:noFill/>
              <a:ln w="1260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 sz="2000">
                  <a:solidFill>
                    <a:schemeClr val="accent2"/>
                  </a:solidFill>
                </a:endParaRPr>
              </a:p>
            </p:txBody>
          </p:sp>
          <p:sp>
            <p:nvSpPr>
              <p:cNvPr id="56" name="Line 16"/>
              <p:cNvSpPr>
                <a:spLocks noChangeShapeType="1"/>
              </p:cNvSpPr>
              <p:nvPr/>
            </p:nvSpPr>
            <p:spPr bwMode="auto">
              <a:xfrm>
                <a:off x="2533" y="3128"/>
                <a:ext cx="158" cy="186"/>
              </a:xfrm>
              <a:prstGeom prst="line">
                <a:avLst/>
              </a:prstGeom>
              <a:noFill/>
              <a:ln w="1260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 sz="2000">
                  <a:solidFill>
                    <a:schemeClr val="accent2"/>
                  </a:solidFill>
                </a:endParaRPr>
              </a:p>
            </p:txBody>
          </p:sp>
          <p:sp>
            <p:nvSpPr>
              <p:cNvPr id="57" name="Line 17"/>
              <p:cNvSpPr>
                <a:spLocks noChangeShapeType="1"/>
              </p:cNvSpPr>
              <p:nvPr/>
            </p:nvSpPr>
            <p:spPr bwMode="auto">
              <a:xfrm flipH="1">
                <a:off x="2717" y="2850"/>
                <a:ext cx="86" cy="464"/>
              </a:xfrm>
              <a:prstGeom prst="line">
                <a:avLst/>
              </a:prstGeom>
              <a:noFill/>
              <a:ln w="1260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 sz="2000">
                  <a:solidFill>
                    <a:schemeClr val="accent2"/>
                  </a:solidFill>
                </a:endParaRPr>
              </a:p>
            </p:txBody>
          </p:sp>
          <p:sp>
            <p:nvSpPr>
              <p:cNvPr id="58" name="Line 18"/>
              <p:cNvSpPr>
                <a:spLocks noChangeShapeType="1"/>
              </p:cNvSpPr>
              <p:nvPr/>
            </p:nvSpPr>
            <p:spPr bwMode="auto">
              <a:xfrm flipH="1">
                <a:off x="1765" y="2522"/>
                <a:ext cx="533" cy="146"/>
              </a:xfrm>
              <a:prstGeom prst="line">
                <a:avLst/>
              </a:prstGeom>
              <a:noFill/>
              <a:ln w="1260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 sz="2000">
                  <a:solidFill>
                    <a:schemeClr val="accent2"/>
                  </a:solidFill>
                </a:endParaRPr>
              </a:p>
            </p:txBody>
          </p:sp>
          <p:sp>
            <p:nvSpPr>
              <p:cNvPr id="59" name="Line 19"/>
              <p:cNvSpPr>
                <a:spLocks noChangeShapeType="1"/>
              </p:cNvSpPr>
              <p:nvPr/>
            </p:nvSpPr>
            <p:spPr bwMode="auto">
              <a:xfrm>
                <a:off x="2295" y="2522"/>
                <a:ext cx="1" cy="146"/>
              </a:xfrm>
              <a:prstGeom prst="line">
                <a:avLst/>
              </a:prstGeom>
              <a:noFill/>
              <a:ln w="1260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 sz="2000">
                  <a:solidFill>
                    <a:schemeClr val="accent2"/>
                  </a:solidFill>
                </a:endParaRPr>
              </a:p>
            </p:txBody>
          </p:sp>
          <p:sp>
            <p:nvSpPr>
              <p:cNvPr id="60" name="Line 20"/>
              <p:cNvSpPr>
                <a:spLocks noChangeShapeType="1"/>
              </p:cNvSpPr>
              <p:nvPr/>
            </p:nvSpPr>
            <p:spPr bwMode="auto">
              <a:xfrm>
                <a:off x="2295" y="2522"/>
                <a:ext cx="477" cy="146"/>
              </a:xfrm>
              <a:prstGeom prst="line">
                <a:avLst/>
              </a:prstGeom>
              <a:noFill/>
              <a:ln w="1260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 sz="2000">
                  <a:solidFill>
                    <a:schemeClr val="accent2"/>
                  </a:solidFill>
                </a:endParaRPr>
              </a:p>
            </p:txBody>
          </p:sp>
        </p:grpSp>
        <p:sp>
          <p:nvSpPr>
            <p:cNvPr id="46" name="TextBox 45"/>
            <p:cNvSpPr txBox="1"/>
            <p:nvPr/>
          </p:nvSpPr>
          <p:spPr>
            <a:xfrm>
              <a:off x="6934200" y="3886200"/>
              <a:ext cx="271255" cy="29990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chemeClr val="accent2"/>
                  </a:solidFill>
                </a:rPr>
                <a:t>A</a:t>
              </a: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6096000" y="4495800"/>
              <a:ext cx="260697" cy="29990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chemeClr val="accent2"/>
                  </a:solidFill>
                </a:rPr>
                <a:t>B</a:t>
              </a: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7228700" y="5029200"/>
              <a:ext cx="239578" cy="29990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chemeClr val="accent2"/>
                  </a:solidFill>
                </a:rPr>
                <a:t>F</a:t>
              </a: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6934200" y="4495800"/>
              <a:ext cx="260697" cy="29990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chemeClr val="accent2"/>
                  </a:solidFill>
                </a:rPr>
                <a:t>C</a:t>
              </a: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7758631" y="4495800"/>
              <a:ext cx="271255" cy="29990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chemeClr val="accent2"/>
                  </a:solidFill>
                </a:rPr>
                <a:t>D</a:t>
              </a: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7606798" y="5515632"/>
              <a:ext cx="271255" cy="29990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chemeClr val="accent2"/>
                  </a:solidFill>
                </a:rPr>
                <a:t>G</a:t>
              </a: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6477000" y="5029200"/>
              <a:ext cx="250137" cy="29990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chemeClr val="accent2"/>
                  </a:solidFill>
                </a:rPr>
                <a:t>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38252814"/>
      </p:ext>
    </p:extLst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450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wrap="square" tIns="9360" bIns="9360">
            <a:normAutofit/>
          </a:bodyPr>
          <a:lstStyle/>
          <a:p>
            <a:pPr defTabSz="45720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dirty="0"/>
              <a:t>Building drivers</a:t>
            </a:r>
          </a:p>
        </p:txBody>
      </p:sp>
      <p:sp>
        <p:nvSpPr>
          <p:cNvPr id="360451" name="Rectangle 3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 lIns="92160" tIns="46080" rIns="92160" bIns="46080">
            <a:normAutofit/>
          </a:bodyPr>
          <a:lstStyle/>
          <a:p>
            <a:pPr defTabSz="457200"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Use a person</a:t>
            </a:r>
          </a:p>
          <a:p>
            <a:pPr lvl="1" defTabSz="457200">
              <a:buClr>
                <a:schemeClr val="tx1"/>
              </a:buClr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i="1" dirty="0">
                <a:solidFill>
                  <a:srgbClr val="0000FF"/>
                </a:solidFill>
              </a:rPr>
              <a:t>Simplest</a:t>
            </a:r>
            <a:r>
              <a:rPr lang="en-GB" sz="2000" dirty="0"/>
              <a:t> choice, but also </a:t>
            </a:r>
            <a:r>
              <a:rPr lang="en-GB" sz="2000" i="1" dirty="0">
                <a:solidFill>
                  <a:srgbClr val="FF0000"/>
                </a:solidFill>
              </a:rPr>
              <a:t>worst</a:t>
            </a:r>
            <a:r>
              <a:rPr lang="en-GB" sz="2000" dirty="0"/>
              <a:t> choice</a:t>
            </a:r>
          </a:p>
          <a:p>
            <a:pPr lvl="1" defTabSz="457200"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Errors in entering data are inevitable</a:t>
            </a:r>
          </a:p>
          <a:p>
            <a:pPr lvl="1" defTabSz="457200"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Errors in checking results are inevitable</a:t>
            </a:r>
          </a:p>
          <a:p>
            <a:pPr lvl="1" defTabSz="457200"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Tests are not easily reproducible</a:t>
            </a:r>
          </a:p>
          <a:p>
            <a:pPr lvl="2" defTabSz="457200"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Problem for debugging</a:t>
            </a:r>
          </a:p>
          <a:p>
            <a:pPr lvl="2" defTabSz="457200"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Problem for regression testing</a:t>
            </a:r>
          </a:p>
          <a:p>
            <a:pPr lvl="1" defTabSz="457200"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Test sets stay small, don’t grow over time</a:t>
            </a:r>
          </a:p>
          <a:p>
            <a:pPr lvl="1" defTabSz="457200"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Testing cannot be done as a background task</a:t>
            </a:r>
          </a:p>
          <a:p>
            <a:pPr defTabSz="457200"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z="2000" dirty="0"/>
          </a:p>
          <a:p>
            <a:pPr defTabSz="457200"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Better alternative:  Automated drivers in a test harness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CSE331 Winter 2021</a:t>
            </a:r>
          </a:p>
        </p:txBody>
      </p:sp>
    </p:spTree>
    <p:extLst>
      <p:ext uri="{BB962C8B-B14F-4D97-AF65-F5344CB8AC3E}">
        <p14:creationId xmlns:p14="http://schemas.microsoft.com/office/powerpoint/2010/main" val="611277341"/>
      </p:ext>
    </p:extLst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611" name="Rectangle 19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wrap="square" tIns="9360" bIns="9360">
            <a:normAutofit/>
          </a:bodyPr>
          <a:lstStyle/>
          <a:p>
            <a:pPr defTabSz="45720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dirty="0"/>
              <a:t>Top-down</a:t>
            </a:r>
          </a:p>
        </p:txBody>
      </p:sp>
      <p:sp>
        <p:nvSpPr>
          <p:cNvPr id="366612" name="Rectangle 20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 lIns="92160" tIns="46080" rIns="92160" bIns="46080">
            <a:normAutofit/>
          </a:bodyPr>
          <a:lstStyle/>
          <a:p>
            <a:pPr defTabSz="457200"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Implement/test parents (clients) first</a:t>
            </a:r>
          </a:p>
          <a:p>
            <a:pPr lvl="1" defTabSz="457200"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Here, we start with A</a:t>
            </a:r>
          </a:p>
          <a:p>
            <a:pPr lvl="1" defTabSz="457200"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z="2000" dirty="0"/>
          </a:p>
          <a:p>
            <a:pPr defTabSz="457200"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To run A, build </a:t>
            </a:r>
            <a:r>
              <a:rPr lang="en-GB" sz="2000" i="1" dirty="0">
                <a:solidFill>
                  <a:schemeClr val="accent2"/>
                </a:solidFill>
              </a:rPr>
              <a:t>stubs</a:t>
            </a:r>
            <a:r>
              <a:rPr lang="en-GB" sz="2000" dirty="0"/>
              <a:t> to simulate B, C, and D</a:t>
            </a:r>
          </a:p>
          <a:p>
            <a:pPr defTabSz="457200"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z="2000" dirty="0"/>
          </a:p>
          <a:p>
            <a:pPr defTabSz="457200"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Next, choose a successor module, e.g., B</a:t>
            </a:r>
          </a:p>
          <a:p>
            <a:pPr lvl="1" defTabSz="457200"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Build a stub for E</a:t>
            </a:r>
          </a:p>
          <a:p>
            <a:pPr lvl="1" defTabSz="457200"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Drive B using A</a:t>
            </a:r>
          </a:p>
          <a:p>
            <a:pPr lvl="1" defTabSz="457200"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z="2000" dirty="0"/>
          </a:p>
          <a:p>
            <a:pPr defTabSz="457200"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Suppose C is next</a:t>
            </a:r>
          </a:p>
          <a:p>
            <a:pPr lvl="1" defTabSz="457200"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Can we reuse the stub for E?</a:t>
            </a:r>
          </a:p>
          <a:p>
            <a:pPr marL="914400" lvl="2" indent="0" defTabSz="457200">
              <a:buNone/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(Maybe, but maybe need something different)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CSE331 Winter 2021</a:t>
            </a:r>
          </a:p>
        </p:txBody>
      </p:sp>
      <p:grpSp>
        <p:nvGrpSpPr>
          <p:cNvPr id="42" name="Group 41"/>
          <p:cNvGrpSpPr/>
          <p:nvPr/>
        </p:nvGrpSpPr>
        <p:grpSpPr>
          <a:xfrm>
            <a:off x="6477000" y="1442460"/>
            <a:ext cx="2724674" cy="2596140"/>
            <a:chOff x="6035675" y="3886200"/>
            <a:chExt cx="2119313" cy="2135188"/>
          </a:xfrm>
        </p:grpSpPr>
        <p:sp>
          <p:nvSpPr>
            <p:cNvPr id="43" name="AutoShape 6"/>
            <p:cNvSpPr>
              <a:spLocks noChangeArrowheads="1"/>
            </p:cNvSpPr>
            <p:nvPr/>
          </p:nvSpPr>
          <p:spPr bwMode="auto">
            <a:xfrm>
              <a:off x="6035675" y="3887787"/>
              <a:ext cx="2119313" cy="2133601"/>
            </a:xfrm>
            <a:prstGeom prst="roundRect">
              <a:avLst>
                <a:gd name="adj" fmla="val 74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solidFill>
                  <a:schemeClr val="accent2"/>
                </a:solidFill>
              </a:endParaRPr>
            </a:p>
          </p:txBody>
        </p:sp>
        <p:grpSp>
          <p:nvGrpSpPr>
            <p:cNvPr id="44" name="Group 7"/>
            <p:cNvGrpSpPr>
              <a:grpSpLocks/>
            </p:cNvGrpSpPr>
            <p:nvPr/>
          </p:nvGrpSpPr>
          <p:grpSpPr bwMode="auto">
            <a:xfrm>
              <a:off x="6035676" y="3887788"/>
              <a:ext cx="2117725" cy="2132013"/>
              <a:chOff x="1632" y="2278"/>
              <a:chExt cx="1334" cy="1343"/>
            </a:xfrm>
          </p:grpSpPr>
          <p:sp>
            <p:nvSpPr>
              <p:cNvPr id="61" name="AutoShape 8"/>
              <p:cNvSpPr>
                <a:spLocks noChangeArrowheads="1"/>
              </p:cNvSpPr>
              <p:nvPr/>
            </p:nvSpPr>
            <p:spPr bwMode="auto">
              <a:xfrm>
                <a:off x="1632" y="2278"/>
                <a:ext cx="1334" cy="1343"/>
              </a:xfrm>
              <a:prstGeom prst="roundRect">
                <a:avLst>
                  <a:gd name="adj" fmla="val 74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solidFill>
                    <a:schemeClr val="accent2"/>
                  </a:solidFill>
                </a:endParaRPr>
              </a:p>
            </p:txBody>
          </p:sp>
          <p:sp>
            <p:nvSpPr>
              <p:cNvPr id="62" name="AutoShape 10"/>
              <p:cNvSpPr>
                <a:spLocks noChangeArrowheads="1"/>
              </p:cNvSpPr>
              <p:nvPr/>
            </p:nvSpPr>
            <p:spPr bwMode="auto">
              <a:xfrm>
                <a:off x="1632" y="2278"/>
                <a:ext cx="1334" cy="1343"/>
              </a:xfrm>
              <a:prstGeom prst="roundRect">
                <a:avLst>
                  <a:gd name="adj" fmla="val 74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solidFill>
                    <a:schemeClr val="accent2"/>
                  </a:solidFill>
                </a:endParaRPr>
              </a:p>
            </p:txBody>
          </p:sp>
        </p:grpSp>
        <p:grpSp>
          <p:nvGrpSpPr>
            <p:cNvPr id="45" name="Group 12"/>
            <p:cNvGrpSpPr>
              <a:grpSpLocks/>
            </p:cNvGrpSpPr>
            <p:nvPr/>
          </p:nvGrpSpPr>
          <p:grpSpPr bwMode="auto">
            <a:xfrm>
              <a:off x="6246812" y="4275136"/>
              <a:ext cx="1647825" cy="1257300"/>
              <a:chOff x="1765" y="2522"/>
              <a:chExt cx="1038" cy="792"/>
            </a:xfrm>
          </p:grpSpPr>
          <p:sp>
            <p:nvSpPr>
              <p:cNvPr id="53" name="Line 13"/>
              <p:cNvSpPr>
                <a:spLocks noChangeShapeType="1"/>
              </p:cNvSpPr>
              <p:nvPr/>
            </p:nvSpPr>
            <p:spPr bwMode="auto">
              <a:xfrm>
                <a:off x="1766" y="2853"/>
                <a:ext cx="211" cy="178"/>
              </a:xfrm>
              <a:prstGeom prst="line">
                <a:avLst/>
              </a:prstGeom>
              <a:noFill/>
              <a:ln w="1260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 sz="2000">
                  <a:solidFill>
                    <a:schemeClr val="accent2"/>
                  </a:solidFill>
                </a:endParaRPr>
              </a:p>
            </p:txBody>
          </p:sp>
          <p:sp>
            <p:nvSpPr>
              <p:cNvPr id="54" name="Line 14"/>
              <p:cNvSpPr>
                <a:spLocks noChangeShapeType="1"/>
              </p:cNvSpPr>
              <p:nvPr/>
            </p:nvSpPr>
            <p:spPr bwMode="auto">
              <a:xfrm flipH="1">
                <a:off x="2021" y="2885"/>
                <a:ext cx="293" cy="146"/>
              </a:xfrm>
              <a:prstGeom prst="line">
                <a:avLst/>
              </a:prstGeom>
              <a:noFill/>
              <a:ln w="1260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 sz="2000">
                  <a:solidFill>
                    <a:schemeClr val="accent2"/>
                  </a:solidFill>
                </a:endParaRPr>
              </a:p>
            </p:txBody>
          </p:sp>
          <p:sp>
            <p:nvSpPr>
              <p:cNvPr id="55" name="Line 15"/>
              <p:cNvSpPr>
                <a:spLocks noChangeShapeType="1"/>
              </p:cNvSpPr>
              <p:nvPr/>
            </p:nvSpPr>
            <p:spPr bwMode="auto">
              <a:xfrm>
                <a:off x="2310" y="2885"/>
                <a:ext cx="149" cy="112"/>
              </a:xfrm>
              <a:prstGeom prst="line">
                <a:avLst/>
              </a:prstGeom>
              <a:noFill/>
              <a:ln w="1260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 sz="2000">
                  <a:solidFill>
                    <a:schemeClr val="accent2"/>
                  </a:solidFill>
                </a:endParaRPr>
              </a:p>
            </p:txBody>
          </p:sp>
          <p:sp>
            <p:nvSpPr>
              <p:cNvPr id="56" name="Line 16"/>
              <p:cNvSpPr>
                <a:spLocks noChangeShapeType="1"/>
              </p:cNvSpPr>
              <p:nvPr/>
            </p:nvSpPr>
            <p:spPr bwMode="auto">
              <a:xfrm>
                <a:off x="2533" y="3128"/>
                <a:ext cx="158" cy="186"/>
              </a:xfrm>
              <a:prstGeom prst="line">
                <a:avLst/>
              </a:prstGeom>
              <a:noFill/>
              <a:ln w="1260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 sz="2000">
                  <a:solidFill>
                    <a:schemeClr val="accent2"/>
                  </a:solidFill>
                </a:endParaRPr>
              </a:p>
            </p:txBody>
          </p:sp>
          <p:sp>
            <p:nvSpPr>
              <p:cNvPr id="57" name="Line 17"/>
              <p:cNvSpPr>
                <a:spLocks noChangeShapeType="1"/>
              </p:cNvSpPr>
              <p:nvPr/>
            </p:nvSpPr>
            <p:spPr bwMode="auto">
              <a:xfrm flipH="1">
                <a:off x="2717" y="2850"/>
                <a:ext cx="86" cy="464"/>
              </a:xfrm>
              <a:prstGeom prst="line">
                <a:avLst/>
              </a:prstGeom>
              <a:noFill/>
              <a:ln w="1260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 sz="2000">
                  <a:solidFill>
                    <a:schemeClr val="accent2"/>
                  </a:solidFill>
                </a:endParaRPr>
              </a:p>
            </p:txBody>
          </p:sp>
          <p:sp>
            <p:nvSpPr>
              <p:cNvPr id="58" name="Line 18"/>
              <p:cNvSpPr>
                <a:spLocks noChangeShapeType="1"/>
              </p:cNvSpPr>
              <p:nvPr/>
            </p:nvSpPr>
            <p:spPr bwMode="auto">
              <a:xfrm flipH="1">
                <a:off x="1765" y="2522"/>
                <a:ext cx="533" cy="146"/>
              </a:xfrm>
              <a:prstGeom prst="line">
                <a:avLst/>
              </a:prstGeom>
              <a:noFill/>
              <a:ln w="1260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 sz="2000">
                  <a:solidFill>
                    <a:schemeClr val="accent2"/>
                  </a:solidFill>
                </a:endParaRPr>
              </a:p>
            </p:txBody>
          </p:sp>
          <p:sp>
            <p:nvSpPr>
              <p:cNvPr id="59" name="Line 19"/>
              <p:cNvSpPr>
                <a:spLocks noChangeShapeType="1"/>
              </p:cNvSpPr>
              <p:nvPr/>
            </p:nvSpPr>
            <p:spPr bwMode="auto">
              <a:xfrm>
                <a:off x="2295" y="2522"/>
                <a:ext cx="1" cy="146"/>
              </a:xfrm>
              <a:prstGeom prst="line">
                <a:avLst/>
              </a:prstGeom>
              <a:noFill/>
              <a:ln w="1260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 sz="2000">
                  <a:solidFill>
                    <a:schemeClr val="accent2"/>
                  </a:solidFill>
                </a:endParaRPr>
              </a:p>
            </p:txBody>
          </p:sp>
          <p:sp>
            <p:nvSpPr>
              <p:cNvPr id="60" name="Line 20"/>
              <p:cNvSpPr>
                <a:spLocks noChangeShapeType="1"/>
              </p:cNvSpPr>
              <p:nvPr/>
            </p:nvSpPr>
            <p:spPr bwMode="auto">
              <a:xfrm>
                <a:off x="2295" y="2522"/>
                <a:ext cx="477" cy="146"/>
              </a:xfrm>
              <a:prstGeom prst="line">
                <a:avLst/>
              </a:prstGeom>
              <a:noFill/>
              <a:ln w="1260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 sz="2000">
                  <a:solidFill>
                    <a:schemeClr val="accent2"/>
                  </a:solidFill>
                </a:endParaRPr>
              </a:p>
            </p:txBody>
          </p:sp>
        </p:grpSp>
        <p:sp>
          <p:nvSpPr>
            <p:cNvPr id="46" name="TextBox 45"/>
            <p:cNvSpPr txBox="1"/>
            <p:nvPr/>
          </p:nvSpPr>
          <p:spPr>
            <a:xfrm>
              <a:off x="6934200" y="3886200"/>
              <a:ext cx="271255" cy="29990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chemeClr val="accent2"/>
                  </a:solidFill>
                </a:rPr>
                <a:t>A</a:t>
              </a: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6096000" y="4495800"/>
              <a:ext cx="260697" cy="29990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chemeClr val="accent2"/>
                  </a:solidFill>
                </a:rPr>
                <a:t>B</a:t>
              </a: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7228700" y="5029200"/>
              <a:ext cx="239578" cy="29990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chemeClr val="accent2"/>
                  </a:solidFill>
                </a:rPr>
                <a:t>F</a:t>
              </a: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6934200" y="4495800"/>
              <a:ext cx="260697" cy="29990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chemeClr val="accent2"/>
                  </a:solidFill>
                </a:rPr>
                <a:t>C</a:t>
              </a: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7758631" y="4495800"/>
              <a:ext cx="271255" cy="29990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chemeClr val="accent2"/>
                  </a:solidFill>
                </a:rPr>
                <a:t>D</a:t>
              </a: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7606798" y="5515632"/>
              <a:ext cx="271255" cy="29990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chemeClr val="accent2"/>
                  </a:solidFill>
                </a:rPr>
                <a:t>G</a:t>
              </a: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6477000" y="5029200"/>
              <a:ext cx="250137" cy="29990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chemeClr val="accent2"/>
                  </a:solidFill>
                </a:rPr>
                <a:t>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5100643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61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42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wrap="square" tIns="9360" bIns="9360">
            <a:normAutofit/>
          </a:bodyPr>
          <a:lstStyle/>
          <a:p>
            <a:pPr defTabSz="45720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dirty="0"/>
              <a:t>Implementing a stub</a:t>
            </a:r>
          </a:p>
        </p:txBody>
      </p:sp>
      <p:sp>
        <p:nvSpPr>
          <p:cNvPr id="36864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447800"/>
            <a:ext cx="8001000" cy="4953000"/>
          </a:xfrm>
          <a:ln/>
        </p:spPr>
        <p:txBody>
          <a:bodyPr lIns="92160" tIns="46080" rIns="92160" bIns="46080">
            <a:normAutofit lnSpcReduction="10000"/>
          </a:bodyPr>
          <a:lstStyle/>
          <a:p>
            <a:pPr defTabSz="457200">
              <a:lnSpc>
                <a:spcPct val="90000"/>
              </a:lnSpc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Query a person at a console</a:t>
            </a:r>
          </a:p>
          <a:p>
            <a:pPr lvl="1" defTabSz="457200">
              <a:lnSpc>
                <a:spcPct val="90000"/>
              </a:lnSpc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Same drawbacks as using a person as a driver</a:t>
            </a:r>
          </a:p>
          <a:p>
            <a:pPr lvl="1" defTabSz="457200">
              <a:lnSpc>
                <a:spcPct val="90000"/>
              </a:lnSpc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z="1000" dirty="0"/>
          </a:p>
          <a:p>
            <a:pPr defTabSz="457200">
              <a:lnSpc>
                <a:spcPct val="90000"/>
              </a:lnSpc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Print a message describing the call</a:t>
            </a:r>
          </a:p>
          <a:p>
            <a:pPr lvl="1" defTabSz="457200">
              <a:lnSpc>
                <a:spcPct val="90000"/>
              </a:lnSpc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Name of procedure and arguments</a:t>
            </a:r>
          </a:p>
          <a:p>
            <a:pPr lvl="1" defTabSz="457200">
              <a:lnSpc>
                <a:spcPct val="90000"/>
              </a:lnSpc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Fine if calling program does not need result</a:t>
            </a:r>
          </a:p>
          <a:p>
            <a:pPr lvl="2" defTabSz="457200">
              <a:lnSpc>
                <a:spcPct val="90000"/>
              </a:lnSpc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More common than you might think!</a:t>
            </a:r>
          </a:p>
          <a:p>
            <a:pPr lvl="2" defTabSz="457200">
              <a:lnSpc>
                <a:spcPct val="90000"/>
              </a:lnSpc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z="1000" dirty="0"/>
          </a:p>
          <a:p>
            <a:pPr defTabSz="457200">
              <a:lnSpc>
                <a:spcPct val="90000"/>
              </a:lnSpc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Provide “canned” or generated sequence of results</a:t>
            </a:r>
          </a:p>
          <a:p>
            <a:pPr lvl="1" defTabSz="457200">
              <a:lnSpc>
                <a:spcPct val="90000"/>
              </a:lnSpc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Often sufficient</a:t>
            </a:r>
          </a:p>
          <a:p>
            <a:pPr lvl="1" defTabSz="457200">
              <a:lnSpc>
                <a:spcPct val="90000"/>
              </a:lnSpc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Generate using criteria used to generate data for unit test</a:t>
            </a:r>
          </a:p>
          <a:p>
            <a:pPr lvl="1" defTabSz="457200">
              <a:lnSpc>
                <a:spcPct val="90000"/>
              </a:lnSpc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May need different stubs for different callers</a:t>
            </a:r>
          </a:p>
          <a:p>
            <a:pPr lvl="1" defTabSz="457200">
              <a:lnSpc>
                <a:spcPct val="90000"/>
              </a:lnSpc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z="1000" dirty="0"/>
          </a:p>
          <a:p>
            <a:pPr defTabSz="457200">
              <a:lnSpc>
                <a:spcPct val="90000"/>
              </a:lnSpc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Provide a primitive (inefficient &amp; incomplete) implementation</a:t>
            </a:r>
          </a:p>
          <a:p>
            <a:pPr lvl="1" defTabSz="457200">
              <a:lnSpc>
                <a:spcPct val="90000"/>
              </a:lnSpc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Best choice, if not too much work</a:t>
            </a:r>
          </a:p>
          <a:p>
            <a:pPr lvl="1" defTabSz="457200">
              <a:lnSpc>
                <a:spcPct val="90000"/>
              </a:lnSpc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Look-up table often works</a:t>
            </a:r>
          </a:p>
          <a:p>
            <a:pPr lvl="1" defTabSz="457200">
              <a:lnSpc>
                <a:spcPct val="90000"/>
              </a:lnSpc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Sometimes called “</a:t>
            </a:r>
            <a:r>
              <a:rPr lang="en-GB" sz="2000" i="1" dirty="0">
                <a:solidFill>
                  <a:schemeClr val="accent2"/>
                </a:solidFill>
              </a:rPr>
              <a:t>mock objects</a:t>
            </a:r>
            <a:r>
              <a:rPr lang="en-GB" sz="2000" dirty="0"/>
              <a:t>” or fakes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CSE331 Winter 2021</a:t>
            </a:r>
          </a:p>
        </p:txBody>
      </p:sp>
    </p:spTree>
    <p:extLst>
      <p:ext uri="{BB962C8B-B14F-4D97-AF65-F5344CB8AC3E}">
        <p14:creationId xmlns:p14="http://schemas.microsoft.com/office/powerpoint/2010/main" val="1340612848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390CF-99B0-0E49-8634-682C794B1D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Administrivia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B6C7B2-9202-BD4B-BFF6-3B337CC336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/>
              <a:t>After hw9 is finished, everyone should have a short meeting with a TA to demo/discuss</a:t>
            </a:r>
          </a:p>
          <a:p>
            <a:r>
              <a:rPr lang="en-US" dirty="0"/>
              <a:t>Signup spreadsheet posted in the next day or two</a:t>
            </a:r>
          </a:p>
          <a:p>
            <a:pPr lvl="1"/>
            <a:r>
              <a:rPr lang="en-US" dirty="0"/>
              <a:t>Each TA has lots of available times, pick a time</a:t>
            </a:r>
          </a:p>
          <a:p>
            <a:pPr lvl="2"/>
            <a:r>
              <a:rPr lang="en-US" dirty="0"/>
              <a:t>But once a particular TA has their share of meetings, sign up with someone else – spreadsheet should indicate once a TA’s schedule is filled up</a:t>
            </a:r>
          </a:p>
          <a:p>
            <a:r>
              <a:rPr lang="en-US" dirty="0"/>
              <a:t>Be prepared to run/demo your final project over zoom, talk about the project (what was most interesting/difficult, what might be needed to add new features, technical details, anything else that comes up, etc.). No formal reports or anything to prepare.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D4D8D3-BFF1-1E4C-9385-3A4B3DFD77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CSE331 Winter 2021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B0DDE8-F90F-2E41-82E3-8ABA69084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59769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Comparing top-down and bottom-up</a:t>
            </a:r>
            <a:endParaRPr lang="en-GB" dirty="0"/>
          </a:p>
        </p:txBody>
      </p:sp>
      <p:sp>
        <p:nvSpPr>
          <p:cNvPr id="37069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00200"/>
            <a:ext cx="8382000" cy="4495800"/>
          </a:xfrm>
        </p:spPr>
        <p:txBody>
          <a:bodyPr/>
          <a:lstStyle/>
          <a:p>
            <a:r>
              <a:rPr lang="en-GB" sz="2000" dirty="0"/>
              <a:t>Criteria</a:t>
            </a:r>
          </a:p>
          <a:p>
            <a:pPr lvl="1"/>
            <a:r>
              <a:rPr lang="en-GB" sz="2000" dirty="0"/>
              <a:t>What kinds of errors are caught when?</a:t>
            </a:r>
          </a:p>
          <a:p>
            <a:pPr lvl="1"/>
            <a:r>
              <a:rPr lang="en-GB" sz="2000" dirty="0"/>
              <a:t>How much integration is done at a time?</a:t>
            </a:r>
          </a:p>
          <a:p>
            <a:pPr lvl="1"/>
            <a:r>
              <a:rPr lang="en-GB" sz="2000" dirty="0"/>
              <a:t>Distribution of testing time?</a:t>
            </a:r>
          </a:p>
          <a:p>
            <a:pPr lvl="1"/>
            <a:r>
              <a:rPr lang="en-GB" sz="2000" dirty="0"/>
              <a:t>Amount of work?</a:t>
            </a:r>
          </a:p>
          <a:p>
            <a:pPr lvl="1"/>
            <a:r>
              <a:rPr lang="en-GB" sz="2000" dirty="0"/>
              <a:t>What is working when (during the process)?</a:t>
            </a:r>
          </a:p>
          <a:p>
            <a:endParaRPr lang="en-GB" sz="2000" dirty="0"/>
          </a:p>
          <a:p>
            <a:r>
              <a:rPr lang="en-GB" sz="2000" dirty="0"/>
              <a:t>Neither dominates</a:t>
            </a:r>
          </a:p>
          <a:p>
            <a:pPr lvl="1"/>
            <a:r>
              <a:rPr lang="en-GB" sz="2000" dirty="0"/>
              <a:t>Useful to understand advantages/disadvantages of each</a:t>
            </a:r>
          </a:p>
          <a:p>
            <a:pPr lvl="1"/>
            <a:r>
              <a:rPr lang="en-GB" sz="2000" dirty="0"/>
              <a:t>Helps you to design an appropriate mixed strategy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CSE331 Winter 2021</a:t>
            </a:r>
          </a:p>
        </p:txBody>
      </p:sp>
    </p:spTree>
    <p:extLst>
      <p:ext uri="{BB962C8B-B14F-4D97-AF65-F5344CB8AC3E}">
        <p14:creationId xmlns:p14="http://schemas.microsoft.com/office/powerpoint/2010/main" val="760692036"/>
      </p:ext>
    </p:extLst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Catching design errors</a:t>
            </a:r>
          </a:p>
        </p:txBody>
      </p:sp>
      <p:sp>
        <p:nvSpPr>
          <p:cNvPr id="3727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sz="2000" dirty="0"/>
              <a:t>Top-down tests global decisions first</a:t>
            </a:r>
          </a:p>
          <a:p>
            <a:pPr lvl="1"/>
            <a:r>
              <a:rPr lang="en-GB" sz="2000" dirty="0"/>
              <a:t>E.g., what system does</a:t>
            </a:r>
          </a:p>
          <a:p>
            <a:pPr lvl="1"/>
            <a:r>
              <a:rPr lang="en-GB" sz="2000" dirty="0"/>
              <a:t>Most devastating place to be wrong</a:t>
            </a:r>
          </a:p>
          <a:p>
            <a:pPr lvl="1"/>
            <a:r>
              <a:rPr lang="en-GB" sz="2000" dirty="0"/>
              <a:t>Good to find early</a:t>
            </a:r>
          </a:p>
          <a:p>
            <a:pPr lvl="1"/>
            <a:endParaRPr lang="en-GB" sz="2000" dirty="0"/>
          </a:p>
          <a:p>
            <a:r>
              <a:rPr lang="en-GB" sz="2000" dirty="0"/>
              <a:t>Bottom-up uncovers efficiency problems earlier</a:t>
            </a:r>
          </a:p>
          <a:p>
            <a:pPr lvl="1"/>
            <a:r>
              <a:rPr lang="en-GB" sz="2000" dirty="0"/>
              <a:t>Constraints often propagate downward</a:t>
            </a:r>
          </a:p>
          <a:p>
            <a:pPr lvl="1"/>
            <a:r>
              <a:rPr lang="en-GB" sz="2000" dirty="0"/>
              <a:t>You may discover they can’t be met at lower levels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CSE331 Winter 2021</a:t>
            </a:r>
          </a:p>
        </p:txBody>
      </p:sp>
    </p:spTree>
    <p:extLst>
      <p:ext uri="{BB962C8B-B14F-4D97-AF65-F5344CB8AC3E}">
        <p14:creationId xmlns:p14="http://schemas.microsoft.com/office/powerpoint/2010/main" val="1268829429"/>
      </p:ext>
    </p:extLst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What components work, when?</a:t>
            </a:r>
            <a:endParaRPr lang="en-GB" dirty="0"/>
          </a:p>
        </p:txBody>
      </p:sp>
      <p:sp>
        <p:nvSpPr>
          <p:cNvPr id="3809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sz="2000" dirty="0"/>
              <a:t>Bottom-up involves lots of invisible activity</a:t>
            </a:r>
          </a:p>
          <a:p>
            <a:pPr lvl="1"/>
            <a:r>
              <a:rPr lang="en-GB" sz="2000" dirty="0"/>
              <a:t>90% of code written and debugged</a:t>
            </a:r>
          </a:p>
          <a:p>
            <a:pPr lvl="1"/>
            <a:r>
              <a:rPr lang="en-GB" sz="2000" dirty="0"/>
              <a:t>Yet little that can be demonstrated</a:t>
            </a:r>
          </a:p>
          <a:p>
            <a:endParaRPr lang="en-GB" sz="2000" dirty="0"/>
          </a:p>
          <a:p>
            <a:r>
              <a:rPr lang="en-GB" sz="2000" dirty="0"/>
              <a:t>Top-down depth-first</a:t>
            </a:r>
          </a:p>
          <a:p>
            <a:pPr lvl="1"/>
            <a:r>
              <a:rPr lang="en-GB" sz="2000" dirty="0"/>
              <a:t>Earlier completion of useful partial versions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CSE331 Winter 2021</a:t>
            </a:r>
          </a:p>
        </p:txBody>
      </p:sp>
    </p:spTree>
    <p:extLst>
      <p:ext uri="{BB962C8B-B14F-4D97-AF65-F5344CB8AC3E}">
        <p14:creationId xmlns:p14="http://schemas.microsoft.com/office/powerpoint/2010/main" val="1936922412"/>
      </p:ext>
    </p:extLst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Amount of integration at each step</a:t>
            </a:r>
            <a:endParaRPr lang="en-GB" dirty="0"/>
          </a:p>
        </p:txBody>
      </p:sp>
      <p:sp>
        <p:nvSpPr>
          <p:cNvPr id="3747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sz="2000" dirty="0"/>
              <a:t>Less is better</a:t>
            </a:r>
          </a:p>
          <a:p>
            <a:pPr marL="0" indent="0">
              <a:buNone/>
            </a:pPr>
            <a:endParaRPr lang="en-GB" sz="2000" dirty="0"/>
          </a:p>
          <a:p>
            <a:r>
              <a:rPr lang="en-GB" sz="2000" dirty="0"/>
              <a:t>Top-down adds one module at a time</a:t>
            </a:r>
          </a:p>
          <a:p>
            <a:pPr lvl="1"/>
            <a:r>
              <a:rPr lang="en-GB" sz="2000" dirty="0"/>
              <a:t>When an error is detected, either:</a:t>
            </a:r>
          </a:p>
          <a:p>
            <a:pPr lvl="2"/>
            <a:r>
              <a:rPr lang="en-GB" sz="2000" dirty="0"/>
              <a:t>Lower-level module doesn’t meet specification</a:t>
            </a:r>
          </a:p>
          <a:p>
            <a:pPr lvl="2"/>
            <a:r>
              <a:rPr lang="en-GB" sz="2000" dirty="0"/>
              <a:t>Higher-level module tested with bad stub</a:t>
            </a:r>
          </a:p>
          <a:p>
            <a:endParaRPr lang="en-GB" sz="2000" dirty="0"/>
          </a:p>
          <a:p>
            <a:r>
              <a:rPr lang="en-GB" sz="2000" dirty="0"/>
              <a:t>Bottom-up adds one module at a time</a:t>
            </a:r>
          </a:p>
          <a:p>
            <a:pPr lvl="1"/>
            <a:r>
              <a:rPr lang="en-GB" sz="2000" dirty="0"/>
              <a:t>Connect it to multiple modules</a:t>
            </a:r>
          </a:p>
          <a:p>
            <a:pPr lvl="1"/>
            <a:r>
              <a:rPr lang="en-GB" sz="2000" dirty="0"/>
              <a:t>Thus integrating more modules at each step</a:t>
            </a:r>
          </a:p>
          <a:p>
            <a:pPr lvl="1"/>
            <a:r>
              <a:rPr lang="en-GB" sz="2000" dirty="0"/>
              <a:t>More places to look for error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CSE331 Winter 2021</a:t>
            </a:r>
          </a:p>
        </p:txBody>
      </p:sp>
    </p:spTree>
    <p:extLst>
      <p:ext uri="{BB962C8B-B14F-4D97-AF65-F5344CB8AC3E}">
        <p14:creationId xmlns:p14="http://schemas.microsoft.com/office/powerpoint/2010/main" val="3860862974"/>
      </p:ext>
    </p:extLst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Amount of work</a:t>
            </a:r>
            <a:endParaRPr lang="en-GB" dirty="0"/>
          </a:p>
        </p:txBody>
      </p:sp>
      <p:sp>
        <p:nvSpPr>
          <p:cNvPr id="37888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00200"/>
            <a:ext cx="8229600" cy="4495800"/>
          </a:xfrm>
        </p:spPr>
        <p:txBody>
          <a:bodyPr/>
          <a:lstStyle/>
          <a:p>
            <a:r>
              <a:rPr lang="en-GB" sz="2000" dirty="0"/>
              <a:t>Always need test harness</a:t>
            </a:r>
          </a:p>
          <a:p>
            <a:endParaRPr lang="en-GB" sz="1000" dirty="0"/>
          </a:p>
          <a:p>
            <a:r>
              <a:rPr lang="en-GB" sz="2000" dirty="0"/>
              <a:t>Top-down</a:t>
            </a:r>
          </a:p>
          <a:p>
            <a:pPr lvl="1"/>
            <a:r>
              <a:rPr lang="en-GB" sz="2000" dirty="0"/>
              <a:t>Build stubs but not drivers</a:t>
            </a:r>
          </a:p>
          <a:p>
            <a:endParaRPr lang="en-GB" sz="1000" dirty="0"/>
          </a:p>
          <a:p>
            <a:r>
              <a:rPr lang="en-GB" sz="2000" dirty="0"/>
              <a:t>Bottom-up</a:t>
            </a:r>
          </a:p>
          <a:p>
            <a:pPr lvl="1"/>
            <a:r>
              <a:rPr lang="en-GB" sz="2000" dirty="0"/>
              <a:t>Build drivers but not stubs</a:t>
            </a:r>
          </a:p>
          <a:p>
            <a:endParaRPr lang="en-GB" sz="1000" dirty="0"/>
          </a:p>
          <a:p>
            <a:r>
              <a:rPr lang="en-GB" sz="2000" dirty="0"/>
              <a:t>Stubs are usually more work than drivers</a:t>
            </a:r>
          </a:p>
          <a:p>
            <a:pPr lvl="1"/>
            <a:r>
              <a:rPr lang="en-GB" sz="2000" dirty="0"/>
              <a:t>Particularly true for data abstractions</a:t>
            </a:r>
          </a:p>
          <a:p>
            <a:endParaRPr lang="en-GB" sz="1000" dirty="0"/>
          </a:p>
          <a:p>
            <a:r>
              <a:rPr lang="en-GB" sz="2000" dirty="0"/>
              <a:t>On average, top-down requires more non-deliverable code</a:t>
            </a:r>
          </a:p>
          <a:p>
            <a:pPr lvl="1"/>
            <a:r>
              <a:rPr lang="en-GB" sz="2000" dirty="0"/>
              <a:t>Not necessarily bad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CSE331 Winter 2021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F19E248C-A43E-B34A-8973-537237C51B45}"/>
              </a:ext>
            </a:extLst>
          </p:cNvPr>
          <p:cNvGrpSpPr/>
          <p:nvPr/>
        </p:nvGrpSpPr>
        <p:grpSpPr>
          <a:xfrm>
            <a:off x="5867400" y="1518660"/>
            <a:ext cx="2724674" cy="2596140"/>
            <a:chOff x="6035675" y="3886200"/>
            <a:chExt cx="2119313" cy="2135188"/>
          </a:xfrm>
        </p:grpSpPr>
        <p:sp>
          <p:nvSpPr>
            <p:cNvPr id="7" name="AutoShape 6">
              <a:extLst>
                <a:ext uri="{FF2B5EF4-FFF2-40B4-BE49-F238E27FC236}">
                  <a16:creationId xmlns:a16="http://schemas.microsoft.com/office/drawing/2014/main" id="{06EBB86C-4E5D-CE48-9292-1FD1D66C64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35675" y="3887787"/>
              <a:ext cx="2119313" cy="2133601"/>
            </a:xfrm>
            <a:prstGeom prst="roundRect">
              <a:avLst>
                <a:gd name="adj" fmla="val 74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solidFill>
                  <a:schemeClr val="accent2"/>
                </a:solidFill>
              </a:endParaRPr>
            </a:p>
          </p:txBody>
        </p: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970BC23D-C5E8-014C-AFA0-285DE17FF16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035676" y="3887788"/>
              <a:ext cx="2117725" cy="2132013"/>
              <a:chOff x="1632" y="2278"/>
              <a:chExt cx="1334" cy="1343"/>
            </a:xfrm>
          </p:grpSpPr>
          <p:sp>
            <p:nvSpPr>
              <p:cNvPr id="25" name="AutoShape 8">
                <a:extLst>
                  <a:ext uri="{FF2B5EF4-FFF2-40B4-BE49-F238E27FC236}">
                    <a16:creationId xmlns:a16="http://schemas.microsoft.com/office/drawing/2014/main" id="{E06489F2-5A5C-6540-BB11-336507EA318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32" y="2278"/>
                <a:ext cx="1334" cy="1343"/>
              </a:xfrm>
              <a:prstGeom prst="roundRect">
                <a:avLst>
                  <a:gd name="adj" fmla="val 74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solidFill>
                    <a:schemeClr val="accent2"/>
                  </a:solidFill>
                </a:endParaRPr>
              </a:p>
            </p:txBody>
          </p:sp>
          <p:sp>
            <p:nvSpPr>
              <p:cNvPr id="26" name="AutoShape 10">
                <a:extLst>
                  <a:ext uri="{FF2B5EF4-FFF2-40B4-BE49-F238E27FC236}">
                    <a16:creationId xmlns:a16="http://schemas.microsoft.com/office/drawing/2014/main" id="{39F1CD8B-0237-7B4E-BDE7-9678D17857A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32" y="2278"/>
                <a:ext cx="1334" cy="1343"/>
              </a:xfrm>
              <a:prstGeom prst="roundRect">
                <a:avLst>
                  <a:gd name="adj" fmla="val 74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solidFill>
                    <a:schemeClr val="accent2"/>
                  </a:solidFill>
                </a:endParaRPr>
              </a:p>
            </p:txBody>
          </p:sp>
        </p:grpSp>
        <p:grpSp>
          <p:nvGrpSpPr>
            <p:cNvPr id="9" name="Group 12">
              <a:extLst>
                <a:ext uri="{FF2B5EF4-FFF2-40B4-BE49-F238E27FC236}">
                  <a16:creationId xmlns:a16="http://schemas.microsoft.com/office/drawing/2014/main" id="{B75A94C9-1D91-834A-BBC5-533EDA6685A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246812" y="4275136"/>
              <a:ext cx="1647825" cy="1257300"/>
              <a:chOff x="1765" y="2522"/>
              <a:chExt cx="1038" cy="792"/>
            </a:xfrm>
          </p:grpSpPr>
          <p:sp>
            <p:nvSpPr>
              <p:cNvPr id="17" name="Line 13">
                <a:extLst>
                  <a:ext uri="{FF2B5EF4-FFF2-40B4-BE49-F238E27FC236}">
                    <a16:creationId xmlns:a16="http://schemas.microsoft.com/office/drawing/2014/main" id="{52AB60CC-5989-EB40-A5D2-6C18DE038FD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66" y="2853"/>
                <a:ext cx="211" cy="178"/>
              </a:xfrm>
              <a:prstGeom prst="line">
                <a:avLst/>
              </a:prstGeom>
              <a:noFill/>
              <a:ln w="1260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 sz="2000">
                  <a:solidFill>
                    <a:schemeClr val="accent2"/>
                  </a:solidFill>
                </a:endParaRPr>
              </a:p>
            </p:txBody>
          </p:sp>
          <p:sp>
            <p:nvSpPr>
              <p:cNvPr id="18" name="Line 14">
                <a:extLst>
                  <a:ext uri="{FF2B5EF4-FFF2-40B4-BE49-F238E27FC236}">
                    <a16:creationId xmlns:a16="http://schemas.microsoft.com/office/drawing/2014/main" id="{31E6DBA9-5A3E-6C4A-A175-22DEBA3BDF5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021" y="2885"/>
                <a:ext cx="293" cy="146"/>
              </a:xfrm>
              <a:prstGeom prst="line">
                <a:avLst/>
              </a:prstGeom>
              <a:noFill/>
              <a:ln w="1260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 sz="2000">
                  <a:solidFill>
                    <a:schemeClr val="accent2"/>
                  </a:solidFill>
                </a:endParaRPr>
              </a:p>
            </p:txBody>
          </p:sp>
          <p:sp>
            <p:nvSpPr>
              <p:cNvPr id="19" name="Line 15">
                <a:extLst>
                  <a:ext uri="{FF2B5EF4-FFF2-40B4-BE49-F238E27FC236}">
                    <a16:creationId xmlns:a16="http://schemas.microsoft.com/office/drawing/2014/main" id="{27F4A416-040F-334B-AE3E-BF68E6F8467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10" y="2885"/>
                <a:ext cx="149" cy="112"/>
              </a:xfrm>
              <a:prstGeom prst="line">
                <a:avLst/>
              </a:prstGeom>
              <a:noFill/>
              <a:ln w="1260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 sz="2000">
                  <a:solidFill>
                    <a:schemeClr val="accent2"/>
                  </a:solidFill>
                </a:endParaRPr>
              </a:p>
            </p:txBody>
          </p:sp>
          <p:sp>
            <p:nvSpPr>
              <p:cNvPr id="20" name="Line 16">
                <a:extLst>
                  <a:ext uri="{FF2B5EF4-FFF2-40B4-BE49-F238E27FC236}">
                    <a16:creationId xmlns:a16="http://schemas.microsoft.com/office/drawing/2014/main" id="{F2486636-6706-434D-BEF5-E29E12AA5BD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33" y="3128"/>
                <a:ext cx="158" cy="186"/>
              </a:xfrm>
              <a:prstGeom prst="line">
                <a:avLst/>
              </a:prstGeom>
              <a:noFill/>
              <a:ln w="1260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 sz="2000">
                  <a:solidFill>
                    <a:schemeClr val="accent2"/>
                  </a:solidFill>
                </a:endParaRPr>
              </a:p>
            </p:txBody>
          </p:sp>
          <p:sp>
            <p:nvSpPr>
              <p:cNvPr id="21" name="Line 17">
                <a:extLst>
                  <a:ext uri="{FF2B5EF4-FFF2-40B4-BE49-F238E27FC236}">
                    <a16:creationId xmlns:a16="http://schemas.microsoft.com/office/drawing/2014/main" id="{51A12FB3-CCA6-1144-9914-D0CFC9109F4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717" y="2850"/>
                <a:ext cx="86" cy="464"/>
              </a:xfrm>
              <a:prstGeom prst="line">
                <a:avLst/>
              </a:prstGeom>
              <a:noFill/>
              <a:ln w="1260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 sz="2000">
                  <a:solidFill>
                    <a:schemeClr val="accent2"/>
                  </a:solidFill>
                </a:endParaRPr>
              </a:p>
            </p:txBody>
          </p:sp>
          <p:sp>
            <p:nvSpPr>
              <p:cNvPr id="22" name="Line 18">
                <a:extLst>
                  <a:ext uri="{FF2B5EF4-FFF2-40B4-BE49-F238E27FC236}">
                    <a16:creationId xmlns:a16="http://schemas.microsoft.com/office/drawing/2014/main" id="{621DF04B-66A2-A24E-A4FE-78F20642D47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765" y="2522"/>
                <a:ext cx="533" cy="146"/>
              </a:xfrm>
              <a:prstGeom prst="line">
                <a:avLst/>
              </a:prstGeom>
              <a:noFill/>
              <a:ln w="1260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 sz="2000">
                  <a:solidFill>
                    <a:schemeClr val="accent2"/>
                  </a:solidFill>
                </a:endParaRPr>
              </a:p>
            </p:txBody>
          </p:sp>
          <p:sp>
            <p:nvSpPr>
              <p:cNvPr id="23" name="Line 19">
                <a:extLst>
                  <a:ext uri="{FF2B5EF4-FFF2-40B4-BE49-F238E27FC236}">
                    <a16:creationId xmlns:a16="http://schemas.microsoft.com/office/drawing/2014/main" id="{75B8E491-C129-7F47-BCC5-304419D6DE2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95" y="2522"/>
                <a:ext cx="1" cy="146"/>
              </a:xfrm>
              <a:prstGeom prst="line">
                <a:avLst/>
              </a:prstGeom>
              <a:noFill/>
              <a:ln w="1260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 sz="2000">
                  <a:solidFill>
                    <a:schemeClr val="accent2"/>
                  </a:solidFill>
                </a:endParaRPr>
              </a:p>
            </p:txBody>
          </p:sp>
          <p:sp>
            <p:nvSpPr>
              <p:cNvPr id="24" name="Line 20">
                <a:extLst>
                  <a:ext uri="{FF2B5EF4-FFF2-40B4-BE49-F238E27FC236}">
                    <a16:creationId xmlns:a16="http://schemas.microsoft.com/office/drawing/2014/main" id="{7086134C-0AFD-C34B-976A-14DD1384914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95" y="2522"/>
                <a:ext cx="477" cy="146"/>
              </a:xfrm>
              <a:prstGeom prst="line">
                <a:avLst/>
              </a:prstGeom>
              <a:noFill/>
              <a:ln w="1260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 sz="2000">
                  <a:solidFill>
                    <a:schemeClr val="accent2"/>
                  </a:solidFill>
                </a:endParaRPr>
              </a:p>
            </p:txBody>
          </p:sp>
        </p:grp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9940AF99-D797-1343-B72F-A235BE387728}"/>
                </a:ext>
              </a:extLst>
            </p:cNvPr>
            <p:cNvSpPr txBox="1"/>
            <p:nvPr/>
          </p:nvSpPr>
          <p:spPr>
            <a:xfrm>
              <a:off x="6934200" y="3886200"/>
              <a:ext cx="271255" cy="29990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chemeClr val="accent2"/>
                  </a:solidFill>
                </a:rPr>
                <a:t>A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55F6461B-21B3-F741-B2B2-B9B9530131F7}"/>
                </a:ext>
              </a:extLst>
            </p:cNvPr>
            <p:cNvSpPr txBox="1"/>
            <p:nvPr/>
          </p:nvSpPr>
          <p:spPr>
            <a:xfrm>
              <a:off x="6096000" y="4495800"/>
              <a:ext cx="260697" cy="29990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chemeClr val="accent2"/>
                  </a:solidFill>
                </a:rPr>
                <a:t>B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BD1E933A-8C0B-FE4C-8981-F9C2319C2616}"/>
                </a:ext>
              </a:extLst>
            </p:cNvPr>
            <p:cNvSpPr txBox="1"/>
            <p:nvPr/>
          </p:nvSpPr>
          <p:spPr>
            <a:xfrm>
              <a:off x="7228700" y="5029200"/>
              <a:ext cx="239578" cy="29990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chemeClr val="accent2"/>
                  </a:solidFill>
                </a:rPr>
                <a:t>F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FFD9F658-EA3B-9C44-B5BC-6D285A2212FD}"/>
                </a:ext>
              </a:extLst>
            </p:cNvPr>
            <p:cNvSpPr txBox="1"/>
            <p:nvPr/>
          </p:nvSpPr>
          <p:spPr>
            <a:xfrm>
              <a:off x="6934200" y="4495800"/>
              <a:ext cx="260697" cy="29990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chemeClr val="accent2"/>
                  </a:solidFill>
                </a:rPr>
                <a:t>C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296083AA-A967-C146-9C03-68A24C9C6CF5}"/>
                </a:ext>
              </a:extLst>
            </p:cNvPr>
            <p:cNvSpPr txBox="1"/>
            <p:nvPr/>
          </p:nvSpPr>
          <p:spPr>
            <a:xfrm>
              <a:off x="7758631" y="4495800"/>
              <a:ext cx="271255" cy="29990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chemeClr val="accent2"/>
                  </a:solidFill>
                </a:rPr>
                <a:t>D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455C6ED5-8A89-3B45-89B8-F7A05EE352EE}"/>
                </a:ext>
              </a:extLst>
            </p:cNvPr>
            <p:cNvSpPr txBox="1"/>
            <p:nvPr/>
          </p:nvSpPr>
          <p:spPr>
            <a:xfrm>
              <a:off x="7606798" y="5515632"/>
              <a:ext cx="271255" cy="29990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chemeClr val="accent2"/>
                  </a:solidFill>
                </a:rPr>
                <a:t>G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4EDB34DB-D8CE-FA4B-AA69-6A7F38FF4BEF}"/>
                </a:ext>
              </a:extLst>
            </p:cNvPr>
            <p:cNvSpPr txBox="1"/>
            <p:nvPr/>
          </p:nvSpPr>
          <p:spPr>
            <a:xfrm>
              <a:off x="6477000" y="5029200"/>
              <a:ext cx="250137" cy="29990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chemeClr val="accent2"/>
                  </a:solidFill>
                </a:rPr>
                <a:t>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44219796"/>
      </p:ext>
    </p:extLst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Distribution of testing time</a:t>
            </a:r>
            <a:endParaRPr lang="en-GB" dirty="0"/>
          </a:p>
        </p:txBody>
      </p:sp>
      <p:sp>
        <p:nvSpPr>
          <p:cNvPr id="3768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sz="2000" dirty="0"/>
              <a:t>Integration is what takes the time</a:t>
            </a:r>
          </a:p>
          <a:p>
            <a:endParaRPr lang="en-GB" sz="2000" dirty="0"/>
          </a:p>
          <a:p>
            <a:r>
              <a:rPr lang="en-GB" sz="2000" dirty="0"/>
              <a:t>Bottom-up gets harder as you proceed</a:t>
            </a:r>
          </a:p>
          <a:p>
            <a:pPr lvl="1"/>
            <a:r>
              <a:rPr lang="en-GB" sz="2000" dirty="0"/>
              <a:t>You may have tested 90% of code</a:t>
            </a:r>
          </a:p>
          <a:p>
            <a:pPr lvl="2"/>
            <a:r>
              <a:rPr lang="en-GB" sz="2000" dirty="0"/>
              <a:t>But you still have far more than 10% of the work left</a:t>
            </a:r>
          </a:p>
          <a:p>
            <a:pPr lvl="1"/>
            <a:r>
              <a:rPr lang="en-GB" sz="2000" dirty="0"/>
              <a:t>Makes prediction difficult</a:t>
            </a:r>
          </a:p>
          <a:p>
            <a:endParaRPr lang="en-GB" sz="2000" dirty="0"/>
          </a:p>
          <a:p>
            <a:r>
              <a:rPr lang="en-GB" sz="2000" dirty="0"/>
              <a:t>Top-down effort is more evenly distributed</a:t>
            </a:r>
          </a:p>
          <a:p>
            <a:pPr lvl="1"/>
            <a:r>
              <a:rPr lang="en-GB" sz="2000" dirty="0"/>
              <a:t>Better predictions</a:t>
            </a:r>
          </a:p>
          <a:p>
            <a:pPr lvl="1"/>
            <a:r>
              <a:rPr lang="en-GB" sz="2000" dirty="0"/>
              <a:t>Uses more machine time (could be an issue)</a:t>
            </a:r>
          </a:p>
          <a:p>
            <a:pPr lvl="2"/>
            <a:r>
              <a:rPr lang="en-GB" sz="2000" dirty="0"/>
              <a:t>Because we’re testing overall functionality (even if stubs are used)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CSE331 Winter 2021</a:t>
            </a:r>
          </a:p>
        </p:txBody>
      </p:sp>
    </p:spTree>
    <p:extLst>
      <p:ext uri="{BB962C8B-B14F-4D97-AF65-F5344CB8AC3E}">
        <p14:creationId xmlns:p14="http://schemas.microsoft.com/office/powerpoint/2010/main" val="886370585"/>
      </p:ext>
    </p:extLst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97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8382000" cy="1143000"/>
          </a:xfrm>
        </p:spPr>
        <p:txBody>
          <a:bodyPr/>
          <a:lstStyle/>
          <a:p>
            <a:r>
              <a:rPr lang="en-GB" sz="3200" dirty="0"/>
              <a:t>One good way to structure an implementation</a:t>
            </a:r>
          </a:p>
        </p:txBody>
      </p:sp>
      <p:sp>
        <p:nvSpPr>
          <p:cNvPr id="38297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00200"/>
            <a:ext cx="7772400" cy="5029200"/>
          </a:xfrm>
        </p:spPr>
        <p:txBody>
          <a:bodyPr>
            <a:normAutofit/>
          </a:bodyPr>
          <a:lstStyle/>
          <a:p>
            <a:r>
              <a:rPr lang="en-GB" sz="2000" dirty="0"/>
              <a:t>Largely top-down</a:t>
            </a:r>
          </a:p>
          <a:p>
            <a:pPr lvl="1"/>
            <a:r>
              <a:rPr lang="en-GB" sz="2000" dirty="0"/>
              <a:t>But always unit test modules</a:t>
            </a:r>
          </a:p>
          <a:p>
            <a:r>
              <a:rPr lang="en-GB" sz="2000" dirty="0"/>
              <a:t>Bottom-up</a:t>
            </a:r>
          </a:p>
          <a:p>
            <a:pPr lvl="1"/>
            <a:r>
              <a:rPr lang="en-GB" sz="2000" dirty="0"/>
              <a:t>When stubs are too much work [just implement real thing]</a:t>
            </a:r>
          </a:p>
          <a:p>
            <a:pPr lvl="1"/>
            <a:r>
              <a:rPr lang="en-GB" sz="2000" dirty="0"/>
              <a:t>Low level module that is used in lots of places</a:t>
            </a:r>
          </a:p>
          <a:p>
            <a:pPr lvl="1"/>
            <a:r>
              <a:rPr lang="en-GB" sz="2000" dirty="0"/>
              <a:t>Low-level performance concerns</a:t>
            </a:r>
          </a:p>
          <a:p>
            <a:r>
              <a:rPr lang="en-GB" sz="2000" dirty="0"/>
              <a:t>Depth-first, visible-first</a:t>
            </a:r>
          </a:p>
          <a:p>
            <a:pPr lvl="1"/>
            <a:r>
              <a:rPr lang="en-GB" sz="2000" dirty="0"/>
              <a:t>Allows interaction with customers, like prototyping</a:t>
            </a:r>
          </a:p>
          <a:p>
            <a:pPr lvl="1"/>
            <a:r>
              <a:rPr lang="en-GB" sz="2000" dirty="0"/>
              <a:t>Lowers risk of having nothing useful</a:t>
            </a:r>
          </a:p>
          <a:p>
            <a:pPr lvl="1"/>
            <a:r>
              <a:rPr lang="en-GB" sz="2000" dirty="0"/>
              <a:t>Improves morale of customers and programmers</a:t>
            </a:r>
          </a:p>
          <a:p>
            <a:pPr lvl="2"/>
            <a:r>
              <a:rPr lang="en-GB" sz="2000" dirty="0"/>
              <a:t>Needn’t explain how much invisible work done</a:t>
            </a:r>
          </a:p>
          <a:p>
            <a:pPr lvl="2"/>
            <a:r>
              <a:rPr lang="en-GB" sz="2000" dirty="0"/>
              <a:t>Better understanding of where the project is</a:t>
            </a:r>
          </a:p>
          <a:p>
            <a:pPr lvl="2"/>
            <a:r>
              <a:rPr lang="en-GB" sz="2000" dirty="0"/>
              <a:t>Don’t have integration hanging over your head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CSE331 Winter 2021</a:t>
            </a:r>
          </a:p>
        </p:txBody>
      </p:sp>
    </p:spTree>
    <p:extLst>
      <p:ext uri="{BB962C8B-B14F-4D97-AF65-F5344CB8AC3E}">
        <p14:creationId xmlns:p14="http://schemas.microsoft.com/office/powerpoint/2010/main" val="802427206"/>
      </p:ext>
    </p:extLst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Test harnesses</a:t>
            </a:r>
            <a:endParaRPr lang="en-GB" dirty="0"/>
          </a:p>
        </p:txBody>
      </p:sp>
      <p:sp>
        <p:nvSpPr>
          <p:cNvPr id="36249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000" dirty="0"/>
              <a:t>Goals:</a:t>
            </a:r>
          </a:p>
          <a:p>
            <a:pPr lvl="1"/>
            <a:r>
              <a:rPr lang="en-GB" sz="2000" dirty="0"/>
              <a:t>Increase amount of testing over time</a:t>
            </a:r>
          </a:p>
          <a:p>
            <a:pPr lvl="1"/>
            <a:r>
              <a:rPr lang="en-GB" sz="2000" dirty="0"/>
              <a:t>Facilitate regression testing</a:t>
            </a:r>
          </a:p>
          <a:p>
            <a:pPr lvl="1"/>
            <a:r>
              <a:rPr lang="en-GB" sz="2000" dirty="0"/>
              <a:t>Reduce human time spent on testing</a:t>
            </a:r>
          </a:p>
          <a:p>
            <a:r>
              <a:rPr lang="en-GB" sz="2000" dirty="0"/>
              <a:t>Take input from a file</a:t>
            </a:r>
          </a:p>
          <a:p>
            <a:r>
              <a:rPr lang="en-GB" sz="2000" dirty="0"/>
              <a:t>Call module being tested</a:t>
            </a:r>
          </a:p>
          <a:p>
            <a:r>
              <a:rPr lang="en-GB" sz="2000" dirty="0"/>
              <a:t>Save results (if possible)</a:t>
            </a:r>
          </a:p>
          <a:p>
            <a:pPr lvl="1"/>
            <a:r>
              <a:rPr lang="en-GB" sz="2000" dirty="0"/>
              <a:t>Including performance information</a:t>
            </a:r>
          </a:p>
          <a:p>
            <a:r>
              <a:rPr lang="en-GB" sz="2000" dirty="0"/>
              <a:t>Check results</a:t>
            </a:r>
          </a:p>
          <a:p>
            <a:pPr lvl="1"/>
            <a:r>
              <a:rPr lang="en-GB" sz="2000" dirty="0"/>
              <a:t>At best, is correct</a:t>
            </a:r>
          </a:p>
          <a:p>
            <a:pPr lvl="1"/>
            <a:r>
              <a:rPr lang="en-GB" sz="2000" dirty="0"/>
              <a:t>At worst, same as last time</a:t>
            </a:r>
          </a:p>
          <a:p>
            <a:r>
              <a:rPr lang="en-GB" sz="2000" dirty="0"/>
              <a:t>Generate reports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CSE331 Winter 2021</a:t>
            </a:r>
          </a:p>
        </p:txBody>
      </p:sp>
    </p:spTree>
    <p:extLst>
      <p:ext uri="{BB962C8B-B14F-4D97-AF65-F5344CB8AC3E}">
        <p14:creationId xmlns:p14="http://schemas.microsoft.com/office/powerpoint/2010/main" val="3976045903"/>
      </p:ext>
    </p:extLst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546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wrap="square" tIns="9360" bIns="9360">
            <a:normAutofit/>
          </a:bodyPr>
          <a:lstStyle/>
          <a:p>
            <a:pPr defTabSz="45720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dirty="0"/>
              <a:t>Regression testing</a:t>
            </a:r>
          </a:p>
        </p:txBody>
      </p:sp>
      <p:sp>
        <p:nvSpPr>
          <p:cNvPr id="364547" name="Rectangle 3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 lIns="92160" tIns="46080" rIns="92160" bIns="46080">
            <a:normAutofit/>
          </a:bodyPr>
          <a:lstStyle/>
          <a:p>
            <a:pPr defTabSz="457200"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000" dirty="0"/>
              <a:t>Ensure that things that used to work still do</a:t>
            </a:r>
          </a:p>
          <a:p>
            <a:pPr lvl="1" defTabSz="457200"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Including performance</a:t>
            </a:r>
          </a:p>
          <a:p>
            <a:pPr lvl="1" defTabSz="457200"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Whenever a change is made</a:t>
            </a:r>
          </a:p>
          <a:p>
            <a:pPr marL="457200" lvl="1" indent="0" defTabSz="457200">
              <a:buNone/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z="2000" dirty="0"/>
          </a:p>
          <a:p>
            <a:pPr defTabSz="457200"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Knowing exactly when a bug is introduced is important</a:t>
            </a:r>
          </a:p>
          <a:p>
            <a:pPr lvl="1" defTabSz="457200"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Keep old test results</a:t>
            </a:r>
          </a:p>
          <a:p>
            <a:pPr lvl="1" defTabSz="457200"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Keep versions of code that match those results</a:t>
            </a:r>
          </a:p>
          <a:p>
            <a:pPr lvl="1" defTabSz="457200"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Storage is cheap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CSE331 Winter 2021</a:t>
            </a:r>
          </a:p>
        </p:txBody>
      </p:sp>
    </p:spTree>
    <p:extLst>
      <p:ext uri="{BB962C8B-B14F-4D97-AF65-F5344CB8AC3E}">
        <p14:creationId xmlns:p14="http://schemas.microsoft.com/office/powerpoint/2010/main" val="2375656273"/>
      </p:ext>
    </p:extLst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Perspective…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Software project management is challenging</a:t>
            </a:r>
          </a:p>
          <a:p>
            <a:pPr lvl="1"/>
            <a:r>
              <a:rPr lang="en-US" sz="2000" dirty="0"/>
              <a:t>There are still major disasters – projects that go way over budget, take much longer than planned, or are abandoned after large investments</a:t>
            </a:r>
          </a:p>
          <a:p>
            <a:pPr lvl="1"/>
            <a:r>
              <a:rPr lang="en-US" sz="2000" dirty="0"/>
              <a:t>Disasters usually stem from lack of discipline</a:t>
            </a:r>
          </a:p>
          <a:p>
            <a:pPr lvl="1"/>
            <a:r>
              <a:rPr lang="en-US" sz="2000" dirty="0"/>
              <a:t>Always new challenges; we never build the same thing twice</a:t>
            </a:r>
          </a:p>
          <a:p>
            <a:pPr lvl="1"/>
            <a:r>
              <a:rPr lang="en-US" sz="2000" dirty="0"/>
              <a:t>We’re better at it than we used to be, but not there yet </a:t>
            </a:r>
          </a:p>
          <a:p>
            <a:pPr lvl="2"/>
            <a:r>
              <a:rPr lang="en-US" sz="2000" dirty="0"/>
              <a:t>(is “software engineering” real “engineering”?)</a:t>
            </a:r>
          </a:p>
          <a:p>
            <a:pPr lvl="1"/>
            <a:endParaRPr lang="en-US" sz="2000" dirty="0"/>
          </a:p>
          <a:p>
            <a:r>
              <a:rPr lang="en-US" sz="2000" dirty="0"/>
              <a:t>Project management is a mix of hard and [so-called] soft skills</a:t>
            </a:r>
          </a:p>
          <a:p>
            <a:endParaRPr lang="en-US" sz="2000" dirty="0"/>
          </a:p>
          <a:p>
            <a:r>
              <a:rPr lang="en-US" sz="2000" dirty="0"/>
              <a:t>We’ve only skimmed the surface</a:t>
            </a:r>
          </a:p>
          <a:p>
            <a:pPr lvl="1"/>
            <a:r>
              <a:rPr lang="en-US" sz="2000" dirty="0"/>
              <a:t>Next: CSE 403, internship, your startup, ???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CSE331 Winter 2021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ACF16-E0F0-4B7F-BDAB-0ED6A37A383D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8600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we didn’t do…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/>
              <a:t>CSE331 is almost over… </a:t>
            </a:r>
            <a:r>
              <a:rPr lang="en-US" sz="2000" dirty="0">
                <a:sym typeface="Wingdings" panose="05000000000000000000" pitchFamily="2" charset="2"/>
              </a:rPr>
              <a:t></a:t>
            </a:r>
          </a:p>
          <a:p>
            <a:endParaRPr lang="en-US" sz="1200" dirty="0">
              <a:sym typeface="Wingdings" panose="05000000000000000000" pitchFamily="2" charset="2"/>
            </a:endParaRPr>
          </a:p>
          <a:p>
            <a:r>
              <a:rPr lang="en-US" sz="2000" dirty="0">
                <a:sym typeface="Wingdings" panose="05000000000000000000" pitchFamily="2" charset="2"/>
              </a:rPr>
              <a:t>Focus on software design, specification, testing, and implementation</a:t>
            </a:r>
          </a:p>
          <a:p>
            <a:pPr lvl="1"/>
            <a:r>
              <a:rPr lang="en-US" sz="2000" dirty="0">
                <a:sym typeface="Wingdings" panose="05000000000000000000" pitchFamily="2" charset="2"/>
              </a:rPr>
              <a:t>Absolutely </a:t>
            </a:r>
            <a:r>
              <a:rPr lang="en-US" sz="2000" i="1" dirty="0">
                <a:solidFill>
                  <a:schemeClr val="accent2"/>
                </a:solidFill>
                <a:sym typeface="Wingdings" panose="05000000000000000000" pitchFamily="2" charset="2"/>
              </a:rPr>
              <a:t>necessary</a:t>
            </a:r>
            <a:r>
              <a:rPr lang="en-US" sz="2000" dirty="0">
                <a:sym typeface="Wingdings" panose="05000000000000000000" pitchFamily="2" charset="2"/>
              </a:rPr>
              <a:t> stuff for any nontrivial project</a:t>
            </a:r>
          </a:p>
          <a:p>
            <a:pPr lvl="1"/>
            <a:endParaRPr lang="en-US" sz="1200" dirty="0">
              <a:sym typeface="Wingdings" panose="05000000000000000000" pitchFamily="2" charset="2"/>
            </a:endParaRPr>
          </a:p>
          <a:p>
            <a:r>
              <a:rPr lang="en-US" sz="2000" dirty="0">
                <a:sym typeface="Wingdings" panose="05000000000000000000" pitchFamily="2" charset="2"/>
              </a:rPr>
              <a:t>But </a:t>
            </a:r>
            <a:r>
              <a:rPr lang="en-US" sz="2000" i="1" dirty="0">
                <a:solidFill>
                  <a:schemeClr val="accent2"/>
                </a:solidFill>
                <a:sym typeface="Wingdings" panose="05000000000000000000" pitchFamily="2" charset="2"/>
              </a:rPr>
              <a:t>not sufficient</a:t>
            </a:r>
            <a:r>
              <a:rPr lang="en-US" sz="2000" dirty="0">
                <a:sym typeface="Wingdings" panose="05000000000000000000" pitchFamily="2" charset="2"/>
              </a:rPr>
              <a:t> for the real world: At least 2 key missing pieces</a:t>
            </a:r>
          </a:p>
          <a:p>
            <a:pPr lvl="1"/>
            <a:r>
              <a:rPr lang="en-US" sz="2000" dirty="0">
                <a:sym typeface="Wingdings" panose="05000000000000000000" pitchFamily="2" charset="2"/>
              </a:rPr>
              <a:t>Techniques for larger </a:t>
            </a:r>
            <a:r>
              <a:rPr lang="en-US" sz="2000" dirty="0">
                <a:solidFill>
                  <a:schemeClr val="accent2"/>
                </a:solidFill>
                <a:sym typeface="Wingdings" panose="05000000000000000000" pitchFamily="2" charset="2"/>
              </a:rPr>
              <a:t>systems</a:t>
            </a:r>
            <a:r>
              <a:rPr lang="en-US" sz="2000" dirty="0">
                <a:sym typeface="Wingdings" panose="05000000000000000000" pitchFamily="2" charset="2"/>
              </a:rPr>
              <a:t> and development </a:t>
            </a:r>
            <a:r>
              <a:rPr lang="en-US" sz="2000" dirty="0">
                <a:solidFill>
                  <a:schemeClr val="accent2"/>
                </a:solidFill>
                <a:sym typeface="Wingdings" panose="05000000000000000000" pitchFamily="2" charset="2"/>
              </a:rPr>
              <a:t>teams</a:t>
            </a:r>
          </a:p>
          <a:p>
            <a:pPr lvl="2"/>
            <a:r>
              <a:rPr lang="en-US" sz="2000" dirty="0">
                <a:sym typeface="Wingdings" panose="05000000000000000000" pitchFamily="2" charset="2"/>
              </a:rPr>
              <a:t>This lecture; yes, fair game for last quiz</a:t>
            </a:r>
          </a:p>
          <a:p>
            <a:pPr lvl="2"/>
            <a:r>
              <a:rPr lang="en-US" sz="2000" dirty="0">
                <a:sym typeface="Wingdings" panose="05000000000000000000" pitchFamily="2" charset="2"/>
              </a:rPr>
              <a:t>Major focus of CSE403</a:t>
            </a:r>
          </a:p>
          <a:p>
            <a:pPr lvl="1"/>
            <a:r>
              <a:rPr lang="en-US" sz="2000" dirty="0">
                <a:solidFill>
                  <a:schemeClr val="accent2"/>
                </a:solidFill>
                <a:sym typeface="Wingdings" panose="05000000000000000000" pitchFamily="2" charset="2"/>
              </a:rPr>
              <a:t>Usability</a:t>
            </a:r>
            <a:r>
              <a:rPr lang="en-US" sz="2000" dirty="0">
                <a:sym typeface="Wingdings" panose="05000000000000000000" pitchFamily="2" charset="2"/>
              </a:rPr>
              <a:t>: interfaces engineered for </a:t>
            </a:r>
            <a:r>
              <a:rPr lang="en-US" sz="2000" dirty="0">
                <a:solidFill>
                  <a:schemeClr val="accent2"/>
                </a:solidFill>
                <a:sym typeface="Wingdings" panose="05000000000000000000" pitchFamily="2" charset="2"/>
              </a:rPr>
              <a:t>humans</a:t>
            </a:r>
          </a:p>
          <a:p>
            <a:pPr lvl="2"/>
            <a:r>
              <a:rPr lang="en-US" sz="2000" dirty="0">
                <a:sym typeface="Wingdings" panose="05000000000000000000" pitchFamily="2" charset="2"/>
              </a:rPr>
              <a:t>Major focus of CSE440 – something you should take!</a:t>
            </a:r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CSE331 Winter 2021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563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2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Outline</a:t>
            </a:r>
          </a:p>
        </p:txBody>
      </p:sp>
      <p:sp>
        <p:nvSpPr>
          <p:cNvPr id="396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7315200" algn="l"/>
              </a:tabLst>
            </a:pPr>
            <a:r>
              <a:rPr lang="en-US" sz="2000" dirty="0"/>
              <a:t>Software architecture</a:t>
            </a:r>
          </a:p>
          <a:p>
            <a:pPr>
              <a:tabLst>
                <a:tab pos="7315200" algn="l"/>
              </a:tabLst>
            </a:pPr>
            <a:endParaRPr lang="en-US" sz="2000" dirty="0"/>
          </a:p>
          <a:p>
            <a:pPr>
              <a:tabLst>
                <a:tab pos="7315200" algn="l"/>
              </a:tabLst>
            </a:pPr>
            <a:r>
              <a:rPr lang="en-US" sz="2000" dirty="0"/>
              <a:t>Tools</a:t>
            </a:r>
          </a:p>
          <a:p>
            <a:pPr lvl="1">
              <a:tabLst>
                <a:tab pos="7315200" algn="l"/>
              </a:tabLst>
            </a:pPr>
            <a:r>
              <a:rPr lang="en-US" sz="2000" dirty="0"/>
              <a:t>For build management</a:t>
            </a:r>
          </a:p>
          <a:p>
            <a:pPr lvl="1">
              <a:tabLst>
                <a:tab pos="7315200" algn="l"/>
              </a:tabLst>
            </a:pPr>
            <a:r>
              <a:rPr lang="en-US" sz="2000" dirty="0"/>
              <a:t>For version control</a:t>
            </a:r>
          </a:p>
          <a:p>
            <a:pPr lvl="1">
              <a:tabLst>
                <a:tab pos="7315200" algn="l"/>
              </a:tabLst>
            </a:pPr>
            <a:r>
              <a:rPr lang="en-US" sz="2000" dirty="0"/>
              <a:t>For bug tracking</a:t>
            </a:r>
          </a:p>
          <a:p>
            <a:pPr>
              <a:tabLst>
                <a:tab pos="7315200" algn="l"/>
              </a:tabLst>
            </a:pPr>
            <a:endParaRPr lang="en-US" sz="2000" dirty="0"/>
          </a:p>
          <a:p>
            <a:pPr>
              <a:tabLst>
                <a:tab pos="7315200" algn="l"/>
              </a:tabLst>
            </a:pPr>
            <a:r>
              <a:rPr lang="en-US" sz="2000" dirty="0"/>
              <a:t>Scheduling</a:t>
            </a:r>
          </a:p>
          <a:p>
            <a:pPr>
              <a:tabLst>
                <a:tab pos="7315200" algn="l"/>
              </a:tabLst>
            </a:pPr>
            <a:endParaRPr lang="en-US" sz="2000" dirty="0"/>
          </a:p>
          <a:p>
            <a:pPr>
              <a:tabLst>
                <a:tab pos="7315200" algn="l"/>
              </a:tabLst>
            </a:pPr>
            <a:r>
              <a:rPr lang="en-US" sz="2000" dirty="0"/>
              <a:t>Implementation and testing order</a:t>
            </a:r>
          </a:p>
          <a:p>
            <a:pPr>
              <a:tabLst>
                <a:tab pos="7315200" algn="l"/>
              </a:tabLst>
            </a:pPr>
            <a:endParaRPr lang="en-US" sz="20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CSE331 Winter 2021</a:t>
            </a:r>
          </a:p>
        </p:txBody>
      </p:sp>
    </p:spTree>
    <p:extLst>
      <p:ext uri="{BB962C8B-B14F-4D97-AF65-F5344CB8AC3E}">
        <p14:creationId xmlns:p14="http://schemas.microsoft.com/office/powerpoint/2010/main" val="20467047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066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wrap="square" tIns="9360" bIns="9360">
            <a:normAutofit/>
          </a:bodyPr>
          <a:lstStyle/>
          <a:p>
            <a:pPr defTabSz="45720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dirty="0"/>
              <a:t>Architecture</a:t>
            </a:r>
          </a:p>
        </p:txBody>
      </p:sp>
      <p:sp>
        <p:nvSpPr>
          <p:cNvPr id="344067" name="Rectangle 3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 lIns="92160" tIns="46080" rIns="92160" bIns="46080">
            <a:normAutofit/>
          </a:bodyPr>
          <a:lstStyle/>
          <a:p>
            <a:pPr marL="0" indent="0" defTabSz="457200">
              <a:buNone/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>
                <a:solidFill>
                  <a:schemeClr val="accent2"/>
                </a:solidFill>
              </a:rPr>
              <a:t>Software architecture</a:t>
            </a:r>
            <a:r>
              <a:rPr lang="en-GB" sz="2000" dirty="0"/>
              <a:t> refers to the high-level structure of a software system</a:t>
            </a:r>
          </a:p>
          <a:p>
            <a:pPr lvl="1" defTabSz="457200"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A principled approach to partitioning the modules and controlling dependencies and data flow among the modules</a:t>
            </a:r>
          </a:p>
          <a:p>
            <a:pPr marL="0" indent="0" defTabSz="457200">
              <a:buNone/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z="2000" dirty="0"/>
          </a:p>
          <a:p>
            <a:pPr marL="0" indent="0" defTabSz="457200">
              <a:buNone/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Common architectures have well-known names and well-known advantages/disadvantages, just like design patterns</a:t>
            </a:r>
          </a:p>
          <a:p>
            <a:pPr marL="0" indent="0" defTabSz="457200">
              <a:buNone/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z="2000" dirty="0"/>
          </a:p>
          <a:p>
            <a:pPr marL="0" indent="0" defTabSz="457200">
              <a:buNone/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A good architecture ensures:</a:t>
            </a:r>
          </a:p>
          <a:p>
            <a:pPr lvl="1" defTabSz="457200"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Work can proceed in parallel</a:t>
            </a:r>
          </a:p>
          <a:p>
            <a:pPr lvl="1" defTabSz="457200"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Progress can be closely monitored</a:t>
            </a:r>
          </a:p>
          <a:p>
            <a:pPr lvl="1" defTabSz="457200">
              <a:tabLst>
                <a:tab pos="336550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The parts combine to provide the desired functionality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CSE331 Winter 2021</a:t>
            </a:r>
          </a:p>
        </p:txBody>
      </p:sp>
    </p:spTree>
    <p:extLst>
      <p:ext uri="{BB962C8B-B14F-4D97-AF65-F5344CB8AC3E}">
        <p14:creationId xmlns:p14="http://schemas.microsoft.com/office/powerpoint/2010/main" val="2905147887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architectures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Pipe-and-filter (think: iterators)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 algn="r">
              <a:buNone/>
            </a:pPr>
            <a:r>
              <a:rPr lang="en-GB" dirty="0"/>
              <a:t>Layered (think: levels of abstraction)</a:t>
            </a:r>
          </a:p>
          <a:p>
            <a:pPr marL="0" indent="0">
              <a:buNone/>
            </a:pPr>
            <a:r>
              <a:rPr lang="en-GB" dirty="0"/>
              <a:t>Blackboard (think:</a:t>
            </a:r>
            <a:br>
              <a:rPr lang="en-GB" dirty="0"/>
            </a:br>
            <a:r>
              <a:rPr lang="en-GB" dirty="0" err="1"/>
              <a:t>callbacks</a:t>
            </a:r>
            <a:r>
              <a:rPr lang="en-GB" dirty="0"/>
              <a:t>)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2514600" y="2446361"/>
            <a:ext cx="762000" cy="6256"/>
          </a:xfrm>
          <a:prstGeom prst="straightConnector1">
            <a:avLst/>
          </a:prstGeom>
          <a:ln w="19050" cmpd="sng">
            <a:solidFill>
              <a:schemeClr val="accent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3276600" y="2141561"/>
            <a:ext cx="914400" cy="6096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Filter</a:t>
            </a:r>
          </a:p>
        </p:txBody>
      </p:sp>
      <p:cxnSp>
        <p:nvCxnSpPr>
          <p:cNvPr id="10" name="Straight Arrow Connector 9"/>
          <p:cNvCxnSpPr>
            <a:stCxn id="6" idx="3"/>
            <a:endCxn id="11" idx="1"/>
          </p:cNvCxnSpPr>
          <p:nvPr/>
        </p:nvCxnSpPr>
        <p:spPr>
          <a:xfrm>
            <a:off x="4191000" y="2446361"/>
            <a:ext cx="875732" cy="0"/>
          </a:xfrm>
          <a:prstGeom prst="straightConnector1">
            <a:avLst/>
          </a:prstGeom>
          <a:ln w="19050" cmpd="sng">
            <a:solidFill>
              <a:schemeClr val="accent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5066732" y="2141561"/>
            <a:ext cx="914400" cy="6096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Filter</a:t>
            </a:r>
          </a:p>
        </p:txBody>
      </p:sp>
      <p:cxnSp>
        <p:nvCxnSpPr>
          <p:cNvPr id="12" name="Straight Arrow Connector 11"/>
          <p:cNvCxnSpPr>
            <a:stCxn id="11" idx="3"/>
            <a:endCxn id="13" idx="1"/>
          </p:cNvCxnSpPr>
          <p:nvPr/>
        </p:nvCxnSpPr>
        <p:spPr>
          <a:xfrm>
            <a:off x="5981132" y="2446361"/>
            <a:ext cx="876868" cy="6255"/>
          </a:xfrm>
          <a:prstGeom prst="straightConnector1">
            <a:avLst/>
          </a:prstGeom>
          <a:ln w="19050" cmpd="sng">
            <a:solidFill>
              <a:schemeClr val="accent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6858000" y="2147816"/>
            <a:ext cx="914400" cy="6096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Filter</a:t>
            </a:r>
          </a:p>
        </p:txBody>
      </p:sp>
      <p:cxnSp>
        <p:nvCxnSpPr>
          <p:cNvPr id="14" name="Straight Arrow Connector 13"/>
          <p:cNvCxnSpPr>
            <a:stCxn id="13" idx="3"/>
            <a:endCxn id="28" idx="1"/>
          </p:cNvCxnSpPr>
          <p:nvPr/>
        </p:nvCxnSpPr>
        <p:spPr>
          <a:xfrm flipV="1">
            <a:off x="7772400" y="2440633"/>
            <a:ext cx="673973" cy="11983"/>
          </a:xfrm>
          <a:prstGeom prst="straightConnector1">
            <a:avLst/>
          </a:prstGeom>
          <a:ln w="19050" cmpd="sng">
            <a:solidFill>
              <a:schemeClr val="accent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8446373" y="2209800"/>
            <a:ext cx="6976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Sink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524000" y="2209800"/>
            <a:ext cx="10361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Source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2591457" y="1981200"/>
            <a:ext cx="5966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pipe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330547" y="1981200"/>
            <a:ext cx="5966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pipe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121247" y="1981200"/>
            <a:ext cx="5966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pipe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843140" y="2002240"/>
            <a:ext cx="5966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pipe</a:t>
            </a:r>
          </a:p>
        </p:txBody>
      </p:sp>
      <p:sp>
        <p:nvSpPr>
          <p:cNvPr id="30" name="Flowchart: Magnetic Disk 29"/>
          <p:cNvSpPr/>
          <p:nvPr/>
        </p:nvSpPr>
        <p:spPr>
          <a:xfrm>
            <a:off x="999130" y="5029200"/>
            <a:ext cx="1219200" cy="1066800"/>
          </a:xfrm>
          <a:prstGeom prst="flowChartMagneticDisk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Message store</a:t>
            </a:r>
          </a:p>
        </p:txBody>
      </p:sp>
      <p:sp>
        <p:nvSpPr>
          <p:cNvPr id="38" name="Rectangle 37"/>
          <p:cNvSpPr/>
          <p:nvPr/>
        </p:nvSpPr>
        <p:spPr>
          <a:xfrm>
            <a:off x="84730" y="4495800"/>
            <a:ext cx="1295400" cy="3429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Component</a:t>
            </a:r>
          </a:p>
        </p:txBody>
      </p:sp>
      <p:sp>
        <p:nvSpPr>
          <p:cNvPr id="42" name="Rectangle 41"/>
          <p:cNvSpPr/>
          <p:nvPr/>
        </p:nvSpPr>
        <p:spPr>
          <a:xfrm>
            <a:off x="76200" y="6267450"/>
            <a:ext cx="1295400" cy="3429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Component</a:t>
            </a:r>
          </a:p>
        </p:txBody>
      </p:sp>
      <p:sp>
        <p:nvSpPr>
          <p:cNvPr id="43" name="Rectangle 42"/>
          <p:cNvSpPr/>
          <p:nvPr/>
        </p:nvSpPr>
        <p:spPr>
          <a:xfrm>
            <a:off x="2264195" y="6267450"/>
            <a:ext cx="1295400" cy="3429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Component</a:t>
            </a:r>
          </a:p>
        </p:txBody>
      </p:sp>
      <p:sp>
        <p:nvSpPr>
          <p:cNvPr id="44" name="Rectangle 43"/>
          <p:cNvSpPr/>
          <p:nvPr/>
        </p:nvSpPr>
        <p:spPr>
          <a:xfrm>
            <a:off x="2523130" y="5329238"/>
            <a:ext cx="1295400" cy="3429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Component</a:t>
            </a:r>
          </a:p>
        </p:txBody>
      </p:sp>
      <p:sp>
        <p:nvSpPr>
          <p:cNvPr id="45" name="Rectangle 44"/>
          <p:cNvSpPr/>
          <p:nvPr/>
        </p:nvSpPr>
        <p:spPr>
          <a:xfrm>
            <a:off x="2294530" y="4524233"/>
            <a:ext cx="1295400" cy="3429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Component</a:t>
            </a:r>
          </a:p>
        </p:txBody>
      </p:sp>
      <p:cxnSp>
        <p:nvCxnSpPr>
          <p:cNvPr id="41" name="Straight Arrow Connector 40"/>
          <p:cNvCxnSpPr>
            <a:stCxn id="38" idx="2"/>
          </p:cNvCxnSpPr>
          <p:nvPr/>
        </p:nvCxnSpPr>
        <p:spPr>
          <a:xfrm>
            <a:off x="732430" y="4838700"/>
            <a:ext cx="342900" cy="266700"/>
          </a:xfrm>
          <a:prstGeom prst="straightConnector1">
            <a:avLst/>
          </a:prstGeom>
          <a:ln w="25400">
            <a:solidFill>
              <a:schemeClr val="accent2">
                <a:lumMod val="60000"/>
                <a:lumOff val="40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flipH="1">
            <a:off x="723900" y="6038139"/>
            <a:ext cx="351430" cy="229311"/>
          </a:xfrm>
          <a:prstGeom prst="straightConnector1">
            <a:avLst/>
          </a:prstGeom>
          <a:ln w="25400">
            <a:solidFill>
              <a:schemeClr val="accent2">
                <a:lumMod val="60000"/>
                <a:lumOff val="40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stCxn id="30" idx="4"/>
            <a:endCxn id="44" idx="1"/>
          </p:cNvCxnSpPr>
          <p:nvPr/>
        </p:nvCxnSpPr>
        <p:spPr>
          <a:xfrm flipV="1">
            <a:off x="2218330" y="5500688"/>
            <a:ext cx="304800" cy="61912"/>
          </a:xfrm>
          <a:prstGeom prst="straightConnector1">
            <a:avLst/>
          </a:prstGeom>
          <a:ln w="25400">
            <a:solidFill>
              <a:schemeClr val="accent2">
                <a:lumMod val="60000"/>
                <a:lumOff val="40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endCxn id="43" idx="1"/>
          </p:cNvCxnSpPr>
          <p:nvPr/>
        </p:nvCxnSpPr>
        <p:spPr>
          <a:xfrm>
            <a:off x="2042090" y="6096000"/>
            <a:ext cx="222105" cy="342900"/>
          </a:xfrm>
          <a:prstGeom prst="straightConnector1">
            <a:avLst/>
          </a:prstGeom>
          <a:ln w="25400">
            <a:solidFill>
              <a:schemeClr val="accent2">
                <a:lumMod val="60000"/>
                <a:lumOff val="40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flipH="1">
            <a:off x="2065930" y="4876800"/>
            <a:ext cx="210207" cy="228600"/>
          </a:xfrm>
          <a:prstGeom prst="straightConnector1">
            <a:avLst/>
          </a:prstGeom>
          <a:ln w="25400">
            <a:solidFill>
              <a:schemeClr val="accent2">
                <a:lumMod val="60000"/>
                <a:lumOff val="40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http://gemsres.com/story/nov06/297705/fig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3429001"/>
            <a:ext cx="4124409" cy="318842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030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1" grpId="0" animBg="1"/>
      <p:bldP spid="13" grpId="0" animBg="1"/>
      <p:bldP spid="28" grpId="0"/>
      <p:bldP spid="31" grpId="0"/>
      <p:bldP spid="34" grpId="0"/>
      <p:bldP spid="35" grpId="0"/>
      <p:bldP spid="36" grpId="0"/>
      <p:bldP spid="37" grpId="0"/>
      <p:bldP spid="30" grpId="0" animBg="1"/>
      <p:bldP spid="38" grpId="0" animBg="1"/>
      <p:bldP spid="42" grpId="0" animBg="1"/>
      <p:bldP spid="43" grpId="0" animBg="1"/>
      <p:bldP spid="44" grpId="0" animBg="1"/>
      <p:bldP spid="4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 good architecture allows:</a:t>
            </a:r>
            <a:endParaRPr lang="en-GB" dirty="0"/>
          </a:p>
        </p:txBody>
      </p:sp>
      <p:sp>
        <p:nvSpPr>
          <p:cNvPr id="34611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spcBef>
                <a:spcPts val="1080"/>
              </a:spcBef>
            </a:pPr>
            <a:r>
              <a:rPr lang="en-GB" sz="2000" dirty="0"/>
              <a:t>Scaling to support large numbers of  ______</a:t>
            </a:r>
          </a:p>
          <a:p>
            <a:pPr>
              <a:spcBef>
                <a:spcPts val="1080"/>
              </a:spcBef>
            </a:pPr>
            <a:r>
              <a:rPr lang="en-GB" sz="2000" dirty="0"/>
              <a:t>Adding and changing features</a:t>
            </a:r>
          </a:p>
          <a:p>
            <a:pPr>
              <a:spcBef>
                <a:spcPts val="1080"/>
              </a:spcBef>
            </a:pPr>
            <a:r>
              <a:rPr lang="en-GB" sz="2000" dirty="0"/>
              <a:t>Integration of acquired components</a:t>
            </a:r>
          </a:p>
          <a:p>
            <a:pPr>
              <a:spcBef>
                <a:spcPts val="1080"/>
              </a:spcBef>
            </a:pPr>
            <a:r>
              <a:rPr lang="en-GB" sz="2000" dirty="0"/>
              <a:t>Communication with other software</a:t>
            </a:r>
          </a:p>
          <a:p>
            <a:pPr>
              <a:spcBef>
                <a:spcPts val="1080"/>
              </a:spcBef>
            </a:pPr>
            <a:r>
              <a:rPr lang="en-GB" sz="2000" dirty="0"/>
              <a:t>Easy customization</a:t>
            </a:r>
          </a:p>
          <a:p>
            <a:pPr lvl="1">
              <a:spcBef>
                <a:spcPts val="1080"/>
              </a:spcBef>
            </a:pPr>
            <a:r>
              <a:rPr lang="en-GB" sz="2000" dirty="0"/>
              <a:t>Ideally with no programming</a:t>
            </a:r>
          </a:p>
          <a:p>
            <a:pPr lvl="1">
              <a:spcBef>
                <a:spcPts val="1080"/>
              </a:spcBef>
            </a:pPr>
            <a:r>
              <a:rPr lang="en-GB" sz="2000" dirty="0"/>
              <a:t>Turning users into programmers is good</a:t>
            </a:r>
          </a:p>
          <a:p>
            <a:pPr>
              <a:spcBef>
                <a:spcPts val="1080"/>
              </a:spcBef>
            </a:pPr>
            <a:r>
              <a:rPr lang="en-GB" sz="2000" dirty="0"/>
              <a:t>Software to be embedded within a larger system</a:t>
            </a:r>
          </a:p>
          <a:p>
            <a:pPr>
              <a:spcBef>
                <a:spcPts val="1080"/>
              </a:spcBef>
            </a:pPr>
            <a:r>
              <a:rPr lang="en-GB" sz="2000" dirty="0"/>
              <a:t>Recovery from wrong decisions</a:t>
            </a:r>
          </a:p>
          <a:p>
            <a:pPr lvl="1">
              <a:spcBef>
                <a:spcPts val="1080"/>
              </a:spcBef>
            </a:pPr>
            <a:r>
              <a:rPr lang="en-GB" sz="2000" dirty="0"/>
              <a:t>About technology</a:t>
            </a:r>
          </a:p>
          <a:p>
            <a:pPr lvl="1">
              <a:spcBef>
                <a:spcPts val="1080"/>
              </a:spcBef>
            </a:pPr>
            <a:r>
              <a:rPr lang="en-GB" sz="2000" dirty="0"/>
              <a:t>About markets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CSE331 Winter 2021</a:t>
            </a:r>
          </a:p>
        </p:txBody>
      </p:sp>
    </p:spTree>
    <p:extLst>
      <p:ext uri="{BB962C8B-B14F-4D97-AF65-F5344CB8AC3E}">
        <p14:creationId xmlns:p14="http://schemas.microsoft.com/office/powerpoint/2010/main" val="2448097415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System architecture</a:t>
            </a:r>
            <a:endParaRPr lang="en-GB" dirty="0"/>
          </a:p>
        </p:txBody>
      </p:sp>
      <p:sp>
        <p:nvSpPr>
          <p:cNvPr id="34816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00200"/>
            <a:ext cx="7772400" cy="4876800"/>
          </a:xfrm>
        </p:spPr>
        <p:txBody>
          <a:bodyPr>
            <a:normAutofit/>
          </a:bodyPr>
          <a:lstStyle/>
          <a:p>
            <a:r>
              <a:rPr lang="en-GB" sz="2000" dirty="0"/>
              <a:t>Have one!</a:t>
            </a:r>
          </a:p>
          <a:p>
            <a:pPr lvl="1"/>
            <a:r>
              <a:rPr lang="en-GB" sz="2000" dirty="0"/>
              <a:t>Basically lays down communication protocols</a:t>
            </a:r>
          </a:p>
          <a:p>
            <a:r>
              <a:rPr lang="en-GB" sz="2000" dirty="0"/>
              <a:t>Subject it to serious scrutiny</a:t>
            </a:r>
          </a:p>
          <a:p>
            <a:pPr lvl="1"/>
            <a:r>
              <a:rPr lang="en-GB" sz="2000" dirty="0"/>
              <a:t>At relatively high level of abstraction</a:t>
            </a:r>
          </a:p>
          <a:p>
            <a:r>
              <a:rPr lang="en-GB" sz="2000" dirty="0"/>
              <a:t>Strive for simplicity</a:t>
            </a:r>
          </a:p>
          <a:p>
            <a:pPr lvl="1"/>
            <a:r>
              <a:rPr lang="en-GB" sz="2000" dirty="0"/>
              <a:t>Flat is good</a:t>
            </a:r>
          </a:p>
          <a:p>
            <a:pPr lvl="1"/>
            <a:r>
              <a:rPr lang="en-GB" sz="2000" dirty="0"/>
              <a:t>Know when to say no</a:t>
            </a:r>
          </a:p>
          <a:p>
            <a:pPr lvl="1"/>
            <a:r>
              <a:rPr lang="en-GB" sz="2000" dirty="0"/>
              <a:t>A good architecture rules things out</a:t>
            </a:r>
          </a:p>
          <a:p>
            <a:r>
              <a:rPr lang="en-GB" sz="2000" dirty="0"/>
              <a:t>Reusable components should be a design goal</a:t>
            </a:r>
          </a:p>
          <a:p>
            <a:pPr lvl="1"/>
            <a:r>
              <a:rPr lang="en-GB" sz="2000" dirty="0"/>
              <a:t>Software is capital</a:t>
            </a:r>
          </a:p>
          <a:p>
            <a:pPr lvl="1"/>
            <a:r>
              <a:rPr lang="en-GB" sz="2000" dirty="0"/>
              <a:t>This will not happen by accident</a:t>
            </a:r>
          </a:p>
          <a:p>
            <a:pPr lvl="1"/>
            <a:r>
              <a:rPr lang="en-GB" sz="2000" dirty="0"/>
              <a:t>May compete with other goals of the organization (but less so in the global view and long-term)</a:t>
            </a:r>
          </a:p>
          <a:p>
            <a:endParaRPr lang="en-GB" sz="20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CSE331 Winter 2021</a:t>
            </a:r>
          </a:p>
        </p:txBody>
      </p:sp>
    </p:spTree>
    <p:extLst>
      <p:ext uri="{BB962C8B-B14F-4D97-AF65-F5344CB8AC3E}">
        <p14:creationId xmlns:p14="http://schemas.microsoft.com/office/powerpoint/2010/main" val="1804639608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simple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22397</TotalTime>
  <Words>3026</Words>
  <Application>Microsoft Macintosh PowerPoint</Application>
  <PresentationFormat>On-screen Show (4:3)</PresentationFormat>
  <Paragraphs>634</Paragraphs>
  <Slides>39</Slides>
  <Notes>35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3" baseType="lpstr">
      <vt:lpstr>Arial Unicode MS</vt:lpstr>
      <vt:lpstr>Arial</vt:lpstr>
      <vt:lpstr>Times New Roman</vt:lpstr>
      <vt:lpstr>simple</vt:lpstr>
      <vt:lpstr>CSE 331 Software Design &amp; Implementation</vt:lpstr>
      <vt:lpstr>Administrivia</vt:lpstr>
      <vt:lpstr>Administrivia (2)</vt:lpstr>
      <vt:lpstr>What we didn’t do…</vt:lpstr>
      <vt:lpstr>Outline</vt:lpstr>
      <vt:lpstr>Architecture</vt:lpstr>
      <vt:lpstr>Example architectures</vt:lpstr>
      <vt:lpstr>A good architecture allows:</vt:lpstr>
      <vt:lpstr>System architecture</vt:lpstr>
      <vt:lpstr>Temptations to avoid</vt:lpstr>
      <vt:lpstr>Outline</vt:lpstr>
      <vt:lpstr>Build tools</vt:lpstr>
      <vt:lpstr>Version control (source code control)</vt:lpstr>
      <vt:lpstr>Bug tracking</vt:lpstr>
      <vt:lpstr>Bug tracking</vt:lpstr>
      <vt:lpstr>Outline</vt:lpstr>
      <vt:lpstr>Scheduling</vt:lpstr>
      <vt:lpstr>Scheduling is crucial but underappreciated</vt:lpstr>
      <vt:lpstr>Effort is not the same as progress</vt:lpstr>
      <vt:lpstr>How does a project get to be one year late?</vt:lpstr>
      <vt:lpstr>Controlling the schedule</vt:lpstr>
      <vt:lpstr>Milestones</vt:lpstr>
      <vt:lpstr>Dealing with slippage</vt:lpstr>
      <vt:lpstr>Outline</vt:lpstr>
      <vt:lpstr>How to code and test your design</vt:lpstr>
      <vt:lpstr>Bottom-up</vt:lpstr>
      <vt:lpstr>Building drivers</vt:lpstr>
      <vt:lpstr>Top-down</vt:lpstr>
      <vt:lpstr>Implementing a stub</vt:lpstr>
      <vt:lpstr>Comparing top-down and bottom-up</vt:lpstr>
      <vt:lpstr>Catching design errors</vt:lpstr>
      <vt:lpstr>What components work, when?</vt:lpstr>
      <vt:lpstr>Amount of integration at each step</vt:lpstr>
      <vt:lpstr>Amount of work</vt:lpstr>
      <vt:lpstr>Distribution of testing time</vt:lpstr>
      <vt:lpstr>One good way to structure an implementation</vt:lpstr>
      <vt:lpstr>Test harnesses</vt:lpstr>
      <vt:lpstr>Regression testing</vt:lpstr>
      <vt:lpstr>Perspective…</vt:lpstr>
    </vt:vector>
  </TitlesOfParts>
  <Company>uw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 374 Programming Concepts &amp; Tools</dc:title>
  <dc:creator>Hal Perkins</dc:creator>
  <cp:lastModifiedBy>Hal Perkins</cp:lastModifiedBy>
  <cp:revision>423</cp:revision>
  <cp:lastPrinted>2021-03-09T21:17:42Z</cp:lastPrinted>
  <dcterms:created xsi:type="dcterms:W3CDTF">2012-02-17T18:07:42Z</dcterms:created>
  <dcterms:modified xsi:type="dcterms:W3CDTF">2021-03-09T21:17:45Z</dcterms:modified>
</cp:coreProperties>
</file>