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rels" ContentType="application/vnd.openxmlformats-package.relationships+xml"/>
  <Default Extension="vml" ContentType="application/vnd.openxmlformats-officedocument.vmlDrawi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7"/>
  </p:notesMasterIdLst>
  <p:handoutMasterIdLst>
    <p:handoutMasterId r:id="rId58"/>
  </p:handoutMasterIdLst>
  <p:sldIdLst>
    <p:sldId id="359" r:id="rId2"/>
    <p:sldId id="420" r:id="rId3"/>
    <p:sldId id="363" r:id="rId4"/>
    <p:sldId id="364" r:id="rId5"/>
    <p:sldId id="365" r:id="rId6"/>
    <p:sldId id="366" r:id="rId7"/>
    <p:sldId id="367" r:id="rId8"/>
    <p:sldId id="368" r:id="rId9"/>
    <p:sldId id="369" r:id="rId10"/>
    <p:sldId id="370" r:id="rId11"/>
    <p:sldId id="372" r:id="rId12"/>
    <p:sldId id="373" r:id="rId13"/>
    <p:sldId id="374" r:id="rId14"/>
    <p:sldId id="413" r:id="rId15"/>
    <p:sldId id="375" r:id="rId16"/>
    <p:sldId id="376" r:id="rId17"/>
    <p:sldId id="377" r:id="rId18"/>
    <p:sldId id="378" r:id="rId19"/>
    <p:sldId id="379" r:id="rId20"/>
    <p:sldId id="406" r:id="rId21"/>
    <p:sldId id="381" r:id="rId22"/>
    <p:sldId id="382" r:id="rId23"/>
    <p:sldId id="414" r:id="rId24"/>
    <p:sldId id="412" r:id="rId25"/>
    <p:sldId id="383" r:id="rId26"/>
    <p:sldId id="384" r:id="rId27"/>
    <p:sldId id="385" r:id="rId28"/>
    <p:sldId id="386" r:id="rId29"/>
    <p:sldId id="387" r:id="rId30"/>
    <p:sldId id="410" r:id="rId31"/>
    <p:sldId id="388" r:id="rId32"/>
    <p:sldId id="389" r:id="rId33"/>
    <p:sldId id="411" r:id="rId34"/>
    <p:sldId id="390" r:id="rId35"/>
    <p:sldId id="392" r:id="rId36"/>
    <p:sldId id="419" r:id="rId37"/>
    <p:sldId id="416" r:id="rId38"/>
    <p:sldId id="393" r:id="rId39"/>
    <p:sldId id="394" r:id="rId40"/>
    <p:sldId id="395" r:id="rId41"/>
    <p:sldId id="396" r:id="rId42"/>
    <p:sldId id="397" r:id="rId43"/>
    <p:sldId id="407" r:id="rId44"/>
    <p:sldId id="398" r:id="rId45"/>
    <p:sldId id="399" r:id="rId46"/>
    <p:sldId id="400" r:id="rId47"/>
    <p:sldId id="421" r:id="rId48"/>
    <p:sldId id="401" r:id="rId49"/>
    <p:sldId id="402" r:id="rId50"/>
    <p:sldId id="403" r:id="rId51"/>
    <p:sldId id="404" r:id="rId52"/>
    <p:sldId id="408" r:id="rId53"/>
    <p:sldId id="405" r:id="rId54"/>
    <p:sldId id="409" r:id="rId55"/>
    <p:sldId id="415" r:id="rId56"/>
  </p:sldIdLst>
  <p:sldSz cx="9144000" cy="6858000" type="screen4x3"/>
  <p:notesSz cx="6934200" cy="9220200"/>
  <p:custDataLst>
    <p:tags r:id="rId59"/>
  </p:custDataLst>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04">
          <p15:clr>
            <a:srgbClr val="A4A3A4"/>
          </p15:clr>
        </p15:guide>
        <p15:guide id="2" pos="2184">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useTimings="0">
    <p:browse/>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800080"/>
    <a:srgbClr val="009900"/>
    <a:srgbClr val="FFFF99"/>
    <a:srgbClr val="FFA7BC"/>
    <a:srgbClr val="FFFF00"/>
    <a:srgbClr val="FF0000"/>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669" autoAdjust="0"/>
    <p:restoredTop sz="84499" autoAdjust="0"/>
  </p:normalViewPr>
  <p:slideViewPr>
    <p:cSldViewPr>
      <p:cViewPr varScale="1">
        <p:scale>
          <a:sx n="119" d="100"/>
          <a:sy n="119" d="100"/>
        </p:scale>
        <p:origin x="776" y="192"/>
      </p:cViewPr>
      <p:guideLst>
        <p:guide orient="horz" pos="2160"/>
        <p:guide pos="2880"/>
      </p:guideLst>
    </p:cSldViewPr>
  </p:slideViewPr>
  <p:notesTextViewPr>
    <p:cViewPr>
      <p:scale>
        <a:sx n="100" d="100"/>
        <a:sy n="100" d="100"/>
      </p:scale>
      <p:origin x="0" y="0"/>
    </p:cViewPr>
  </p:notesTextViewPr>
  <p:sorterViewPr>
    <p:cViewPr>
      <p:scale>
        <a:sx n="110" d="100"/>
        <a:sy n="110" d="100"/>
      </p:scale>
      <p:origin x="0" y="-4152"/>
    </p:cViewPr>
  </p:sorterViewPr>
  <p:notesViewPr>
    <p:cSldViewPr>
      <p:cViewPr varScale="1">
        <p:scale>
          <a:sx n="96" d="100"/>
          <a:sy n="96" d="100"/>
        </p:scale>
        <p:origin x="3104" y="168"/>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gs" Target="tags/tag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drawings/_rels/vmlDrawing1.v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image" Target="../media/image3.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796" name="Rectangle 4"/>
          <p:cNvSpPr>
            <a:spLocks noGrp="1" noChangeArrowheads="1"/>
          </p:cNvSpPr>
          <p:nvPr>
            <p:ph type="ftr" sz="quarter" idx="2"/>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dirty="0"/>
            </a:lvl1pPr>
          </a:lstStyle>
          <a:p>
            <a:pPr>
              <a:defRPr/>
            </a:pPr>
            <a:r>
              <a:rPr lang="en-US" dirty="0"/>
              <a:t>CSE 331 21wi</a:t>
            </a:r>
          </a:p>
        </p:txBody>
      </p:sp>
      <p:sp>
        <p:nvSpPr>
          <p:cNvPr id="33797" name="Rectangle 5"/>
          <p:cNvSpPr>
            <a:spLocks noGrp="1" noChangeArrowheads="1"/>
          </p:cNvSpPr>
          <p:nvPr>
            <p:ph type="sldNum" sz="quarter" idx="3"/>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r>
              <a:rPr lang="en-US" dirty="0"/>
              <a:t>19-</a:t>
            </a:r>
            <a:fld id="{4490ECC9-DBDA-4236-ABEF-47C2FD79DC3B}" type="slidenum">
              <a:rPr lang="en-US" smtClean="0"/>
              <a:pPr>
                <a:defRPr/>
              </a:pPr>
              <a:t>‹#›</a:t>
            </a:fld>
            <a:endParaRPr lang="en-US" dirty="0"/>
          </a:p>
        </p:txBody>
      </p:sp>
    </p:spTree>
    <p:extLst>
      <p:ext uri="{BB962C8B-B14F-4D97-AF65-F5344CB8AC3E}">
        <p14:creationId xmlns:p14="http://schemas.microsoft.com/office/powerpoint/2010/main" val="3731599692"/>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602" name="Rectangle 2"/>
          <p:cNvSpPr>
            <a:spLocks noGrp="1" noChangeArrowheads="1"/>
          </p:cNvSpPr>
          <p:nvPr>
            <p:ph type="hdr" sz="quarter"/>
          </p:nvPr>
        </p:nvSpPr>
        <p:spPr bwMode="auto">
          <a:xfrm>
            <a:off x="0" y="1"/>
            <a:ext cx="3005121"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defRPr sz="1300"/>
            </a:lvl1pPr>
          </a:lstStyle>
          <a:p>
            <a:pPr>
              <a:defRPr/>
            </a:pPr>
            <a:endParaRPr lang="en-US"/>
          </a:p>
        </p:txBody>
      </p:sp>
      <p:sp>
        <p:nvSpPr>
          <p:cNvPr id="25603" name="Rectangle 3"/>
          <p:cNvSpPr>
            <a:spLocks noGrp="1" noChangeArrowheads="1"/>
          </p:cNvSpPr>
          <p:nvPr>
            <p:ph type="dt" idx="1"/>
          </p:nvPr>
        </p:nvSpPr>
        <p:spPr bwMode="auto">
          <a:xfrm>
            <a:off x="3929080" y="1"/>
            <a:ext cx="3005120" cy="460400"/>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lvl1pPr algn="r">
              <a:defRPr sz="1300"/>
            </a:lvl1pPr>
          </a:lstStyle>
          <a:p>
            <a:pPr>
              <a:defRPr/>
            </a:pPr>
            <a:endParaRPr lang="en-US"/>
          </a:p>
        </p:txBody>
      </p:sp>
      <p:sp>
        <p:nvSpPr>
          <p:cNvPr id="29700" name="Rectangle 4"/>
          <p:cNvSpPr>
            <a:spLocks noGrp="1" noRot="1" noChangeAspect="1" noChangeArrowheads="1" noTextEdit="1"/>
          </p:cNvSpPr>
          <p:nvPr>
            <p:ph type="sldImg" idx="2"/>
          </p:nvPr>
        </p:nvSpPr>
        <p:spPr bwMode="auto">
          <a:xfrm>
            <a:off x="1162050" y="692150"/>
            <a:ext cx="4610100" cy="3457575"/>
          </a:xfrm>
          <a:prstGeom prst="rect">
            <a:avLst/>
          </a:prstGeom>
          <a:noFill/>
          <a:ln w="9525">
            <a:solidFill>
              <a:srgbClr val="000000"/>
            </a:solidFill>
            <a:miter lim="800000"/>
            <a:headEnd/>
            <a:tailEnd/>
          </a:ln>
          <a:extLst>
            <a:ext uri="{909E8E84-426E-40dd-AFC4-6F175D3DCCD1}">
              <a14:hiddenFill xmlns:a14="http://schemas.microsoft.com/office/drawing/2010/main" xmlns="">
                <a:solidFill>
                  <a:srgbClr val="FFFFFF"/>
                </a:solidFill>
              </a14:hiddenFill>
            </a:ext>
          </a:extLst>
        </p:spPr>
      </p:sp>
      <p:sp>
        <p:nvSpPr>
          <p:cNvPr id="25605" name="Rectangle 5"/>
          <p:cNvSpPr>
            <a:spLocks noGrp="1" noChangeArrowheads="1"/>
          </p:cNvSpPr>
          <p:nvPr>
            <p:ph type="body" sz="quarter" idx="3"/>
          </p:nvPr>
        </p:nvSpPr>
        <p:spPr bwMode="auto">
          <a:xfrm>
            <a:off x="923958" y="4379901"/>
            <a:ext cx="5086284" cy="4148175"/>
          </a:xfrm>
          <a:prstGeom prst="rect">
            <a:avLst/>
          </a:prstGeom>
          <a:noFill/>
          <a:ln w="9525">
            <a:noFill/>
            <a:miter lim="800000"/>
            <a:headEnd/>
            <a:tailEnd/>
          </a:ln>
          <a:effectLst/>
        </p:spPr>
        <p:txBody>
          <a:bodyPr vert="horz" wrap="square" lIns="92296" tIns="46148" rIns="92296" bIns="46148"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5606" name="Rectangle 6"/>
          <p:cNvSpPr>
            <a:spLocks noGrp="1" noChangeArrowheads="1"/>
          </p:cNvSpPr>
          <p:nvPr>
            <p:ph type="ftr" sz="quarter" idx="4"/>
          </p:nvPr>
        </p:nvSpPr>
        <p:spPr bwMode="auto">
          <a:xfrm>
            <a:off x="0" y="8759800"/>
            <a:ext cx="3005121"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defRPr sz="1300"/>
            </a:lvl1pPr>
          </a:lstStyle>
          <a:p>
            <a:pPr>
              <a:defRPr/>
            </a:pPr>
            <a:endParaRPr lang="en-US"/>
          </a:p>
        </p:txBody>
      </p:sp>
      <p:sp>
        <p:nvSpPr>
          <p:cNvPr id="25607" name="Rectangle 7"/>
          <p:cNvSpPr>
            <a:spLocks noGrp="1" noChangeArrowheads="1"/>
          </p:cNvSpPr>
          <p:nvPr>
            <p:ph type="sldNum" sz="quarter" idx="5"/>
          </p:nvPr>
        </p:nvSpPr>
        <p:spPr bwMode="auto">
          <a:xfrm>
            <a:off x="3929080" y="8759800"/>
            <a:ext cx="3005120" cy="460400"/>
          </a:xfrm>
          <a:prstGeom prst="rect">
            <a:avLst/>
          </a:prstGeom>
          <a:noFill/>
          <a:ln w="9525">
            <a:noFill/>
            <a:miter lim="800000"/>
            <a:headEnd/>
            <a:tailEnd/>
          </a:ln>
          <a:effectLst/>
        </p:spPr>
        <p:txBody>
          <a:bodyPr vert="horz" wrap="square" lIns="92296" tIns="46148" rIns="92296" bIns="46148" numCol="1" anchor="b" anchorCtr="0" compatLnSpc="1">
            <a:prstTxWarp prst="textNoShape">
              <a:avLst/>
            </a:prstTxWarp>
          </a:bodyPr>
          <a:lstStyle>
            <a:lvl1pPr algn="r">
              <a:defRPr sz="1300"/>
            </a:lvl1pPr>
          </a:lstStyle>
          <a:p>
            <a:pPr>
              <a:defRPr/>
            </a:pPr>
            <a:fld id="{C0C86982-0651-4A87-8CCD-A426161CC69C}" type="slidenum">
              <a:rPr lang="en-US"/>
              <a:pPr>
                <a:defRPr/>
              </a:pPr>
              <a:t>‹#›</a:t>
            </a:fld>
            <a:endParaRPr lang="en-US"/>
          </a:p>
        </p:txBody>
      </p:sp>
    </p:spTree>
    <p:extLst>
      <p:ext uri="{BB962C8B-B14F-4D97-AF65-F5344CB8AC3E}">
        <p14:creationId xmlns:p14="http://schemas.microsoft.com/office/powerpoint/2010/main" val="30747570"/>
      </p:ext>
    </p:extLst>
  </p:cSld>
  <p:clrMap bg1="lt1" tx1="dk1" bg2="lt2" tx2="dk2" accent1="accent1" accent2="accent2" accent3="accent3" accent4="accent4" accent5="accent5" accent6="accent6" hlink="hlink" folHlink="folHlink"/>
  <p:hf hdr="0" ftr="0" dt="0"/>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AF2DB4E-D121-4846-8CFB-2EA0B77651C0}" type="slidenum">
              <a:rPr lang="en-US"/>
              <a:pPr/>
              <a:t>3</a:t>
            </a:fld>
            <a:endParaRPr lang="en-US"/>
          </a:p>
        </p:txBody>
      </p:sp>
      <p:sp>
        <p:nvSpPr>
          <p:cNvPr id="25293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293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86262982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DC55B7F-B071-408F-83FC-32F6D67FDD98}" type="slidenum">
              <a:rPr lang="en-US"/>
              <a:pPr/>
              <a:t>20</a:t>
            </a:fld>
            <a:endParaRPr lang="en-US"/>
          </a:p>
        </p:txBody>
      </p:sp>
      <p:sp>
        <p:nvSpPr>
          <p:cNvPr id="25907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907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68243021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5E40108-B7E8-4B92-B712-6F5438A9BF76}" type="slidenum">
              <a:rPr lang="en-US"/>
              <a:pPr/>
              <a:t>21</a:t>
            </a:fld>
            <a:endParaRPr lang="en-US"/>
          </a:p>
        </p:txBody>
      </p:sp>
      <p:sp>
        <p:nvSpPr>
          <p:cNvPr id="28979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89795" name="Rectangle 3"/>
          <p:cNvSpPr txBox="1">
            <a:spLocks noGrp="1" noChangeArrowheads="1"/>
          </p:cNvSpPr>
          <p:nvPr>
            <p:ph type="body" idx="1"/>
          </p:nvPr>
        </p:nvSpPr>
        <p:spPr bwMode="auto">
          <a:xfrm>
            <a:off x="1056383" y="4389048"/>
            <a:ext cx="4825950" cy="3506359"/>
          </a:xfrm>
          <a:prstGeom prst="rect">
            <a:avLst/>
          </a:prstGeom>
          <a:solidFill>
            <a:srgbClr val="FFFFFF"/>
          </a:solidFill>
          <a:ln>
            <a:solidFill>
              <a:srgbClr val="000000"/>
            </a:solidFill>
            <a:miter lim="800000"/>
            <a:headEnd/>
            <a:tailEnd/>
          </a:ln>
        </p:spPr>
        <p:txBody>
          <a:bodyPr lIns="87309" tIns="43655" rIns="87309" bIns="43655"/>
          <a:lstStyle/>
          <a:p>
            <a:endParaRPr lang="en-US"/>
          </a:p>
        </p:txBody>
      </p:sp>
    </p:spTree>
    <p:extLst>
      <p:ext uri="{BB962C8B-B14F-4D97-AF65-F5344CB8AC3E}">
        <p14:creationId xmlns:p14="http://schemas.microsoft.com/office/powerpoint/2010/main" val="2321438893"/>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63F3A27-AC88-4CDC-A3AB-C1B9534A5386}" type="slidenum">
              <a:rPr lang="en-US"/>
              <a:pPr/>
              <a:t>22</a:t>
            </a:fld>
            <a:endParaRPr lang="en-US"/>
          </a:p>
        </p:txBody>
      </p:sp>
      <p:sp>
        <p:nvSpPr>
          <p:cNvPr id="29184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91843" name="Rectangle 3"/>
          <p:cNvSpPr txBox="1">
            <a:spLocks noGrp="1" noChangeArrowheads="1"/>
          </p:cNvSpPr>
          <p:nvPr>
            <p:ph type="body" idx="1"/>
          </p:nvPr>
        </p:nvSpPr>
        <p:spPr bwMode="auto">
          <a:xfrm>
            <a:off x="1056383" y="4389048"/>
            <a:ext cx="4825950" cy="3506359"/>
          </a:xfrm>
          <a:prstGeom prst="rect">
            <a:avLst/>
          </a:prstGeom>
          <a:solidFill>
            <a:srgbClr val="FFFFFF"/>
          </a:solidFill>
          <a:ln>
            <a:solidFill>
              <a:srgbClr val="000000"/>
            </a:solidFill>
            <a:miter lim="800000"/>
            <a:headEnd/>
            <a:tailEnd/>
          </a:ln>
        </p:spPr>
        <p:txBody>
          <a:bodyPr lIns="87309" tIns="43655" rIns="87309" bIns="43655"/>
          <a:lstStyle/>
          <a:p>
            <a:endParaRPr lang="en-US"/>
          </a:p>
        </p:txBody>
      </p:sp>
    </p:spTree>
    <p:extLst>
      <p:ext uri="{BB962C8B-B14F-4D97-AF65-F5344CB8AC3E}">
        <p14:creationId xmlns:p14="http://schemas.microsoft.com/office/powerpoint/2010/main" val="266067630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7446A8A0-BB75-4C68-AF13-E4F6C507E692}" type="slidenum">
              <a:rPr lang="en-US"/>
              <a:pPr/>
              <a:t>24</a:t>
            </a:fld>
            <a:endParaRPr lang="en-US"/>
          </a:p>
        </p:txBody>
      </p:sp>
      <p:sp>
        <p:nvSpPr>
          <p:cNvPr id="31027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31027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745577714"/>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B555CE9-9479-4739-954B-034B5919D9B7}" type="slidenum">
              <a:rPr lang="en-US"/>
              <a:pPr/>
              <a:t>25</a:t>
            </a:fld>
            <a:endParaRPr lang="en-US"/>
          </a:p>
        </p:txBody>
      </p:sp>
      <p:sp>
        <p:nvSpPr>
          <p:cNvPr id="26112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1123"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pPr>
              <a:spcBef>
                <a:spcPct val="50000"/>
              </a:spcBef>
            </a:pPr>
            <a:r>
              <a:rPr lang="en-US">
                <a:solidFill>
                  <a:srgbClr val="000000"/>
                </a:solidFill>
              </a:rPr>
              <a:t>CreateRace is a factory method.  It may seem strange that it appears in Race; we will see how to move it outside Race shortly.</a:t>
            </a:r>
          </a:p>
          <a:p>
            <a:endParaRPr lang="en-US"/>
          </a:p>
        </p:txBody>
      </p:sp>
    </p:spTree>
    <p:extLst>
      <p:ext uri="{BB962C8B-B14F-4D97-AF65-F5344CB8AC3E}">
        <p14:creationId xmlns:p14="http://schemas.microsoft.com/office/powerpoint/2010/main" val="103125554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6EB5DE9-4C0B-46EB-BD42-C3E8D4112393}" type="slidenum">
              <a:rPr lang="en-US"/>
              <a:pPr/>
              <a:t>26</a:t>
            </a:fld>
            <a:endParaRPr lang="en-US"/>
          </a:p>
        </p:txBody>
      </p:sp>
      <p:sp>
        <p:nvSpPr>
          <p:cNvPr id="26214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214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79015467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429B3DF-0684-43D9-8CE0-14C1EB12B102}" type="slidenum">
              <a:rPr lang="en-US"/>
              <a:pPr/>
              <a:t>27</a:t>
            </a:fld>
            <a:endParaRPr lang="en-US"/>
          </a:p>
        </p:txBody>
      </p:sp>
      <p:sp>
        <p:nvSpPr>
          <p:cNvPr id="26317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317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1258336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AAEFC94-7AD2-4C40-BE78-FF9CAF703DA3}" type="slidenum">
              <a:rPr lang="en-US"/>
              <a:pPr/>
              <a:t>28</a:t>
            </a:fld>
            <a:endParaRPr lang="en-US"/>
          </a:p>
        </p:txBody>
      </p:sp>
      <p:sp>
        <p:nvSpPr>
          <p:cNvPr id="26419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419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r>
              <a:rPr lang="en-US" dirty="0"/>
              <a:t>Instead of creating a new Tricycle() directly, call the </a:t>
            </a:r>
            <a:r>
              <a:rPr lang="en-US" dirty="0" err="1"/>
              <a:t>createBicycle</a:t>
            </a:r>
            <a:r>
              <a:rPr lang="en-US" dirty="0"/>
              <a:t>()</a:t>
            </a:r>
            <a:r>
              <a:rPr lang="en-US" baseline="0" dirty="0"/>
              <a:t> factory method that handles the actual object creation.  So we’ve got the race factory calling the bicycle factory.</a:t>
            </a:r>
            <a:endParaRPr lang="en-US" dirty="0"/>
          </a:p>
        </p:txBody>
      </p:sp>
    </p:spTree>
    <p:extLst>
      <p:ext uri="{BB962C8B-B14F-4D97-AF65-F5344CB8AC3E}">
        <p14:creationId xmlns:p14="http://schemas.microsoft.com/office/powerpoint/2010/main" val="3666424903"/>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4C4FBF7-DA23-4B2B-ABC3-CF2CAE5670E2}" type="slidenum">
              <a:rPr lang="en-US"/>
              <a:pPr/>
              <a:t>29</a:t>
            </a:fld>
            <a:endParaRPr lang="en-US"/>
          </a:p>
        </p:txBody>
      </p:sp>
      <p:sp>
        <p:nvSpPr>
          <p:cNvPr id="26521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521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r>
              <a:rPr lang="en-US" dirty="0"/>
              <a:t>Now each subclass just needs to provide</a:t>
            </a:r>
            <a:r>
              <a:rPr lang="en-US" baseline="0" dirty="0"/>
              <a:t> (override) </a:t>
            </a:r>
            <a:r>
              <a:rPr lang="en-US" baseline="0" dirty="0" err="1"/>
              <a:t>createBicycle</a:t>
            </a:r>
            <a:r>
              <a:rPr lang="en-US" baseline="0" dirty="0"/>
              <a:t> factory and the correct one is called by the original class</a:t>
            </a:r>
            <a:endParaRPr lang="en-US" dirty="0"/>
          </a:p>
        </p:txBody>
      </p:sp>
    </p:spTree>
    <p:extLst>
      <p:ext uri="{BB962C8B-B14F-4D97-AF65-F5344CB8AC3E}">
        <p14:creationId xmlns:p14="http://schemas.microsoft.com/office/powerpoint/2010/main" val="249672195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F00CA7EE-24EB-408F-89BE-920BAAA91AE3}" type="slidenum">
              <a:rPr lang="en-US"/>
              <a:pPr/>
              <a:t>31</a:t>
            </a:fld>
            <a:endParaRPr lang="en-US"/>
          </a:p>
        </p:txBody>
      </p:sp>
      <p:sp>
        <p:nvSpPr>
          <p:cNvPr id="29389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9389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r>
              <a:rPr lang="en-US" dirty="0"/>
              <a:t>Move the factory methods out of the client classes into their own class</a:t>
            </a:r>
          </a:p>
        </p:txBody>
      </p:sp>
    </p:spTree>
    <p:extLst>
      <p:ext uri="{BB962C8B-B14F-4D97-AF65-F5344CB8AC3E}">
        <p14:creationId xmlns:p14="http://schemas.microsoft.com/office/powerpoint/2010/main" val="11842042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63F778A-9160-4B87-81D8-1D338C741928}" type="slidenum">
              <a:rPr lang="en-US"/>
              <a:pPr/>
              <a:t>4</a:t>
            </a:fld>
            <a:endParaRPr lang="en-US"/>
          </a:p>
        </p:txBody>
      </p:sp>
      <p:sp>
        <p:nvSpPr>
          <p:cNvPr id="25190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190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dirty="0"/>
          </a:p>
        </p:txBody>
      </p:sp>
    </p:spTree>
    <p:extLst>
      <p:ext uri="{BB962C8B-B14F-4D97-AF65-F5344CB8AC3E}">
        <p14:creationId xmlns:p14="http://schemas.microsoft.com/office/powerpoint/2010/main" val="143065095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DF0407D-3459-4CE5-AEA6-9E0FC749B568}" type="slidenum">
              <a:rPr lang="en-US"/>
              <a:pPr/>
              <a:t>32</a:t>
            </a:fld>
            <a:endParaRPr lang="en-US"/>
          </a:p>
        </p:txBody>
      </p:sp>
      <p:sp>
        <p:nvSpPr>
          <p:cNvPr id="26829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829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r>
              <a:rPr lang="en-US" dirty="0"/>
              <a:t>Factory object contains all the factory methods for the</a:t>
            </a:r>
            <a:r>
              <a:rPr lang="en-US" baseline="0" dirty="0"/>
              <a:t> application</a:t>
            </a:r>
            <a:endParaRPr lang="en-US" dirty="0"/>
          </a:p>
        </p:txBody>
      </p:sp>
    </p:spTree>
    <p:extLst>
      <p:ext uri="{BB962C8B-B14F-4D97-AF65-F5344CB8AC3E}">
        <p14:creationId xmlns:p14="http://schemas.microsoft.com/office/powerpoint/2010/main" val="251070731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059EB96-EE15-4616-884E-A7CD366F6E74}" type="slidenum">
              <a:rPr lang="en-US"/>
              <a:pPr/>
              <a:t>34</a:t>
            </a:fld>
            <a:endParaRPr lang="en-US"/>
          </a:p>
        </p:txBody>
      </p:sp>
      <p:sp>
        <p:nvSpPr>
          <p:cNvPr id="26931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6931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r>
              <a:rPr lang="en-US" dirty="0"/>
              <a:t>Instead of having</a:t>
            </a:r>
            <a:r>
              <a:rPr lang="en-US" baseline="0" dirty="0"/>
              <a:t> each constructor create its own factory object, pass it as a parameter.  Then no specialized code in the different races, just need to create the right factory object when we initialize the race object.</a:t>
            </a:r>
            <a:endParaRPr lang="en-US" dirty="0"/>
          </a:p>
        </p:txBody>
      </p:sp>
    </p:spTree>
    <p:extLst>
      <p:ext uri="{BB962C8B-B14F-4D97-AF65-F5344CB8AC3E}">
        <p14:creationId xmlns:p14="http://schemas.microsoft.com/office/powerpoint/2010/main" val="53016487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5ED093E-31B8-44FE-B19D-8068CAFE1EEE}" type="slidenum">
              <a:rPr lang="en-US"/>
              <a:pPr/>
              <a:t>35</a:t>
            </a:fld>
            <a:endParaRPr lang="en-US"/>
          </a:p>
        </p:txBody>
      </p:sp>
      <p:sp>
        <p:nvSpPr>
          <p:cNvPr id="27033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033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177291214"/>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5ED093E-31B8-44FE-B19D-8068CAFE1EEE}" type="slidenum">
              <a:rPr lang="en-US"/>
              <a:pPr/>
              <a:t>37</a:t>
            </a:fld>
            <a:endParaRPr lang="en-US"/>
          </a:p>
        </p:txBody>
      </p:sp>
      <p:sp>
        <p:nvSpPr>
          <p:cNvPr id="27033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033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02940326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A3455A0-EB0F-4B0B-9B3A-AD4014EEC8C0}" type="slidenum">
              <a:rPr lang="en-US"/>
              <a:pPr/>
              <a:t>38</a:t>
            </a:fld>
            <a:endParaRPr lang="en-US"/>
          </a:p>
        </p:txBody>
      </p:sp>
      <p:sp>
        <p:nvSpPr>
          <p:cNvPr id="27136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1363"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402930693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007FCB9-3B8C-4251-974A-C23DC9B24950}" type="slidenum">
              <a:rPr lang="en-US"/>
              <a:pPr/>
              <a:t>40</a:t>
            </a:fld>
            <a:endParaRPr lang="en-US"/>
          </a:p>
        </p:txBody>
      </p:sp>
      <p:sp>
        <p:nvSpPr>
          <p:cNvPr id="27238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238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7635616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0AE1A0D-08C6-4F29-B381-9CA5422EAD66}" type="slidenum">
              <a:rPr lang="en-US"/>
              <a:pPr/>
              <a:t>41</a:t>
            </a:fld>
            <a:endParaRPr lang="en-US"/>
          </a:p>
        </p:txBody>
      </p:sp>
      <p:sp>
        <p:nvSpPr>
          <p:cNvPr id="27545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545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09292858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3C28280-691E-4F26-83F8-28936EECE415}" type="slidenum">
              <a:rPr lang="en-US"/>
              <a:pPr/>
              <a:t>42</a:t>
            </a:fld>
            <a:endParaRPr lang="en-US"/>
          </a:p>
        </p:txBody>
      </p:sp>
      <p:sp>
        <p:nvSpPr>
          <p:cNvPr id="27648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6483"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518088452"/>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2697D89F-97AE-4A53-B64A-5EB3067E1377}" type="slidenum">
              <a:rPr lang="en-US"/>
              <a:pPr/>
              <a:t>44</a:t>
            </a:fld>
            <a:endParaRPr lang="en-US"/>
          </a:p>
        </p:txBody>
      </p:sp>
      <p:sp>
        <p:nvSpPr>
          <p:cNvPr id="31129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31129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25620620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FBEEE54-5522-4022-AB46-4FD4E7F54594}" type="slidenum">
              <a:rPr lang="en-US"/>
              <a:pPr/>
              <a:t>45</a:t>
            </a:fld>
            <a:endParaRPr lang="en-US"/>
          </a:p>
        </p:txBody>
      </p:sp>
      <p:sp>
        <p:nvSpPr>
          <p:cNvPr id="31232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312323"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7857494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6D94D2B-63C5-4CE1-8871-DA5BF773FBF8}" type="slidenum">
              <a:rPr lang="en-US"/>
              <a:pPr/>
              <a:t>5</a:t>
            </a:fld>
            <a:endParaRPr lang="en-US"/>
          </a:p>
        </p:txBody>
      </p:sp>
      <p:sp>
        <p:nvSpPr>
          <p:cNvPr id="25395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395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927764021"/>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E60A8069-D49C-4097-AC5E-025F0FB29EA7}" type="slidenum">
              <a:rPr lang="en-US"/>
              <a:pPr/>
              <a:t>46</a:t>
            </a:fld>
            <a:endParaRPr lang="en-US"/>
          </a:p>
        </p:txBody>
      </p:sp>
      <p:sp>
        <p:nvSpPr>
          <p:cNvPr id="27750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750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398191492"/>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68501D9F-2982-41AA-8955-8ECA3F7338C9}" type="slidenum">
              <a:rPr lang="en-US"/>
              <a:pPr/>
              <a:t>48</a:t>
            </a:fld>
            <a:endParaRPr lang="en-US"/>
          </a:p>
        </p:txBody>
      </p:sp>
      <p:sp>
        <p:nvSpPr>
          <p:cNvPr id="27853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853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62128463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A10A5694-FEAC-4B2E-931D-5A84CE89572B}" type="slidenum">
              <a:rPr lang="en-US"/>
              <a:pPr/>
              <a:t>49</a:t>
            </a:fld>
            <a:endParaRPr lang="en-US"/>
          </a:p>
        </p:txBody>
      </p:sp>
      <p:sp>
        <p:nvSpPr>
          <p:cNvPr id="27955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7955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30581086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B47CCB2-8B75-4DC0-9503-AA2D30153724}" type="slidenum">
              <a:rPr lang="en-US"/>
              <a:pPr/>
              <a:t>50</a:t>
            </a:fld>
            <a:endParaRPr lang="en-US"/>
          </a:p>
        </p:txBody>
      </p:sp>
      <p:sp>
        <p:nvSpPr>
          <p:cNvPr id="28057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8057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39330743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54D74CE6-D0D7-4594-9DE3-654A373D4E73}" type="slidenum">
              <a:rPr lang="en-US"/>
              <a:pPr/>
              <a:t>51</a:t>
            </a:fld>
            <a:endParaRPr lang="en-US"/>
          </a:p>
        </p:txBody>
      </p:sp>
      <p:sp>
        <p:nvSpPr>
          <p:cNvPr id="281602"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81603"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689869885"/>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12F14FC5-93BD-4A73-A2D6-5E041A89EF9D}" type="slidenum">
              <a:rPr lang="en-US"/>
              <a:pPr/>
              <a:t>53</a:t>
            </a:fld>
            <a:endParaRPr lang="en-US"/>
          </a:p>
        </p:txBody>
      </p:sp>
      <p:sp>
        <p:nvSpPr>
          <p:cNvPr id="28262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8262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34620971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D2401742-D9E0-4881-99F2-28FCCCA9C487}" type="slidenum">
              <a:rPr lang="en-US"/>
              <a:pPr/>
              <a:t>6</a:t>
            </a:fld>
            <a:endParaRPr lang="en-US"/>
          </a:p>
        </p:txBody>
      </p:sp>
      <p:sp>
        <p:nvSpPr>
          <p:cNvPr id="250882" name="Rectangle 2"/>
          <p:cNvSpPr>
            <a:spLocks noGrp="1" noRot="1" noChangeAspect="1" noChangeArrowheads="1" noTextEdit="1"/>
          </p:cNvSpPr>
          <p:nvPr>
            <p:ph type="sldImg"/>
          </p:nvPr>
        </p:nvSpPr>
        <p:spPr bwMode="auto">
          <a:xfrm>
            <a:off x="1162050" y="690563"/>
            <a:ext cx="4611688" cy="3457575"/>
          </a:xfrm>
          <a:prstGeom prst="rect">
            <a:avLst/>
          </a:prstGeom>
          <a:noFill/>
          <a:ln>
            <a:solidFill>
              <a:srgbClr val="000000"/>
            </a:solidFill>
            <a:miter lim="800000"/>
            <a:headEnd/>
            <a:tailEnd/>
          </a:ln>
        </p:spPr>
      </p:sp>
      <p:sp>
        <p:nvSpPr>
          <p:cNvPr id="250883" name="Rectangle 3"/>
          <p:cNvSpPr>
            <a:spLocks noGrp="1" noChangeArrowheads="1"/>
          </p:cNvSpPr>
          <p:nvPr>
            <p:ph type="body" idx="1"/>
          </p:nvPr>
        </p:nvSpPr>
        <p:spPr bwMode="auto">
          <a:xfrm>
            <a:off x="693722" y="4378376"/>
            <a:ext cx="5548263" cy="4151225"/>
          </a:xfrm>
          <a:prstGeom prst="rect">
            <a:avLst/>
          </a:prstGeom>
          <a:noFill/>
          <a:ln>
            <a:miter lim="800000"/>
            <a:headEnd/>
            <a:tailEnd/>
          </a:ln>
        </p:spPr>
        <p:txBody>
          <a:bodyPr lIns="90766" tIns="45383" rIns="90766" bIns="45383"/>
          <a:lstStyle/>
          <a:p>
            <a:r>
              <a:rPr lang="en-US"/>
              <a:t>The repetition is tedious, error-prone, and a maintenance headache.</a:t>
            </a:r>
          </a:p>
        </p:txBody>
      </p:sp>
    </p:spTree>
    <p:extLst>
      <p:ext uri="{BB962C8B-B14F-4D97-AF65-F5344CB8AC3E}">
        <p14:creationId xmlns:p14="http://schemas.microsoft.com/office/powerpoint/2010/main" val="16395760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0E10C23-ACCA-403D-956A-DB06B68B2F95}" type="slidenum">
              <a:rPr lang="en-US"/>
              <a:pPr/>
              <a:t>7</a:t>
            </a:fld>
            <a:endParaRPr lang="en-US"/>
          </a:p>
        </p:txBody>
      </p:sp>
      <p:sp>
        <p:nvSpPr>
          <p:cNvPr id="254978"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4979"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3377590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B126CD23-C2B9-4371-A0E0-9D3CE1D6CF32}" type="slidenum">
              <a:rPr lang="en-US"/>
              <a:pPr/>
              <a:t>9</a:t>
            </a:fld>
            <a:endParaRPr lang="en-US"/>
          </a:p>
        </p:txBody>
      </p:sp>
      <p:sp>
        <p:nvSpPr>
          <p:cNvPr id="308226"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308227"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41011328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908D9214-0F47-46FA-B28D-379E6247C253}" type="slidenum">
              <a:rPr lang="en-US"/>
              <a:pPr/>
              <a:t>11</a:t>
            </a:fld>
            <a:endParaRPr lang="en-US"/>
          </a:p>
        </p:txBody>
      </p:sp>
      <p:sp>
        <p:nvSpPr>
          <p:cNvPr id="258050"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8051"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9781802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Singleton on previous slides, Composite as</a:t>
            </a:r>
            <a:r>
              <a:rPr lang="en-US" baseline="0" dirty="0"/>
              <a:t> one of the ways of implementing </a:t>
            </a:r>
            <a:r>
              <a:rPr lang="en-US" baseline="0" dirty="0" err="1"/>
              <a:t>NanoTimer</a:t>
            </a:r>
            <a:r>
              <a:rPr lang="en-US" baseline="0" dirty="0"/>
              <a:t> without inheritance, Observer – MVC stuff, timer, Iterator since 14x days (although hidden behind for(</a:t>
            </a:r>
            <a:r>
              <a:rPr lang="en-US" baseline="0" dirty="0" err="1"/>
              <a:t>item:collection</a:t>
            </a:r>
            <a:r>
              <a:rPr lang="en-US" baseline="0" dirty="0"/>
              <a:t>) these days</a:t>
            </a:r>
            <a:endParaRPr lang="en-US" dirty="0"/>
          </a:p>
        </p:txBody>
      </p:sp>
      <p:sp>
        <p:nvSpPr>
          <p:cNvPr id="4" name="Slide Number Placeholder 3"/>
          <p:cNvSpPr>
            <a:spLocks noGrp="1"/>
          </p:cNvSpPr>
          <p:nvPr>
            <p:ph type="sldNum" sz="quarter" idx="10"/>
          </p:nvPr>
        </p:nvSpPr>
        <p:spPr/>
        <p:txBody>
          <a:bodyPr/>
          <a:lstStyle/>
          <a:p>
            <a:pPr>
              <a:defRPr/>
            </a:pPr>
            <a:fld id="{C0C86982-0651-4A87-8CCD-A426161CC69C}" type="slidenum">
              <a:rPr lang="en-US" smtClean="0"/>
              <a:pPr>
                <a:defRPr/>
              </a:pPr>
              <a:t>18</a:t>
            </a:fld>
            <a:endParaRPr lang="en-US"/>
          </a:p>
        </p:txBody>
      </p:sp>
    </p:spTree>
    <p:extLst>
      <p:ext uri="{BB962C8B-B14F-4D97-AF65-F5344CB8AC3E}">
        <p14:creationId xmlns:p14="http://schemas.microsoft.com/office/powerpoint/2010/main" val="30571193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5"/>
          <p:cNvSpPr>
            <a:spLocks noGrp="1" noChangeArrowheads="1"/>
          </p:cNvSpPr>
          <p:nvPr>
            <p:ph type="sldNum" sz="quarter" idx="5"/>
          </p:nvPr>
        </p:nvSpPr>
        <p:spPr>
          <a:ln/>
        </p:spPr>
        <p:txBody>
          <a:bodyPr/>
          <a:lstStyle/>
          <a:p>
            <a:fld id="{CDC55B7F-B071-408F-83FC-32F6D67FDD98}" type="slidenum">
              <a:rPr lang="en-US"/>
              <a:pPr/>
              <a:t>19</a:t>
            </a:fld>
            <a:endParaRPr lang="en-US"/>
          </a:p>
        </p:txBody>
      </p:sp>
      <p:sp>
        <p:nvSpPr>
          <p:cNvPr id="259074" name="Rectangle 2"/>
          <p:cNvSpPr>
            <a:spLocks noGrp="1" noRot="1" noChangeAspect="1" noChangeArrowheads="1" noTextEdit="1"/>
          </p:cNvSpPr>
          <p:nvPr>
            <p:ph type="sldImg"/>
          </p:nvPr>
        </p:nvSpPr>
        <p:spPr bwMode="auto">
          <a:xfrm>
            <a:off x="1162050" y="692150"/>
            <a:ext cx="4611688" cy="3457575"/>
          </a:xfrm>
          <a:prstGeom prst="rect">
            <a:avLst/>
          </a:prstGeom>
          <a:noFill/>
          <a:ln>
            <a:solidFill>
              <a:srgbClr val="000000"/>
            </a:solidFill>
            <a:miter lim="800000"/>
            <a:headEnd/>
            <a:tailEnd/>
          </a:ln>
        </p:spPr>
      </p:sp>
      <p:sp>
        <p:nvSpPr>
          <p:cNvPr id="259075" name="Rectangle 3"/>
          <p:cNvSpPr>
            <a:spLocks noGrp="1" noChangeArrowheads="1"/>
          </p:cNvSpPr>
          <p:nvPr>
            <p:ph type="body" idx="1"/>
          </p:nvPr>
        </p:nvSpPr>
        <p:spPr bwMode="auto">
          <a:xfrm>
            <a:off x="693722" y="4379902"/>
            <a:ext cx="5546758" cy="4148174"/>
          </a:xfrm>
          <a:prstGeom prst="rect">
            <a:avLst/>
          </a:prstGeom>
          <a:noFill/>
          <a:ln>
            <a:miter lim="800000"/>
            <a:headEnd/>
            <a:tailEnd/>
          </a:ln>
        </p:spPr>
        <p:txBody>
          <a:bodyPr lIns="90720" tIns="45360" rIns="90720" bIns="45360"/>
          <a:lstStyle/>
          <a:p>
            <a:endParaRPr lang="en-US"/>
          </a:p>
        </p:txBody>
      </p:sp>
    </p:spTree>
    <p:extLst>
      <p:ext uri="{BB962C8B-B14F-4D97-AF65-F5344CB8AC3E}">
        <p14:creationId xmlns:p14="http://schemas.microsoft.com/office/powerpoint/2010/main" val="138977116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5" name="Line 8"/>
          <p:cNvSpPr>
            <a:spLocks noChangeShapeType="1"/>
          </p:cNvSpPr>
          <p:nvPr/>
        </p:nvSpPr>
        <p:spPr bwMode="auto">
          <a:xfrm>
            <a:off x="762000" y="57912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
        <p:nvSpPr>
          <p:cNvPr id="3074" name="Rectangle 2"/>
          <p:cNvSpPr>
            <a:spLocks noGrp="1" noChangeArrowheads="1"/>
          </p:cNvSpPr>
          <p:nvPr>
            <p:ph type="ctrTitle"/>
          </p:nvPr>
        </p:nvSpPr>
        <p:spPr>
          <a:xfrm>
            <a:off x="685800" y="2286000"/>
            <a:ext cx="7772400" cy="1143000"/>
          </a:xfrm>
        </p:spPr>
        <p:txBody>
          <a:bodyPr/>
          <a:lstStyle>
            <a:lvl1pPr>
              <a:defRPr/>
            </a:lvl1pPr>
          </a:lstStyle>
          <a:p>
            <a:r>
              <a:rPr lang="en-US"/>
              <a:t>Click to edit Master title style</a:t>
            </a:r>
          </a:p>
        </p:txBody>
      </p:sp>
      <p:sp>
        <p:nvSpPr>
          <p:cNvPr id="3075" name="Rectangle 3"/>
          <p:cNvSpPr>
            <a:spLocks noGrp="1" noChangeArrowheads="1"/>
          </p:cNvSpPr>
          <p:nvPr>
            <p:ph type="subTitle" idx="1"/>
          </p:nvPr>
        </p:nvSpPr>
        <p:spPr>
          <a:xfrm>
            <a:off x="1371600" y="3886200"/>
            <a:ext cx="6400800" cy="1752600"/>
          </a:xfrm>
        </p:spPr>
        <p:txBody>
          <a:bodyPr/>
          <a:lstStyle>
            <a:lvl1pPr marL="0" indent="0" algn="ctr">
              <a:buFontTx/>
              <a:buNone/>
              <a:defRPr>
                <a:solidFill>
                  <a:srgbClr val="800080"/>
                </a:solidFill>
              </a:defRPr>
            </a:lvl1pPr>
          </a:lstStyle>
          <a:p>
            <a:r>
              <a:rPr lang="en-US"/>
              <a:t>Click to edit Master subtitle style</a:t>
            </a:r>
          </a:p>
        </p:txBody>
      </p:sp>
      <p:sp>
        <p:nvSpPr>
          <p:cNvPr id="6" name="Rectangle 4"/>
          <p:cNvSpPr>
            <a:spLocks noGrp="1" noChangeArrowheads="1"/>
          </p:cNvSpPr>
          <p:nvPr>
            <p:ph type="dt" sz="half" idx="10"/>
          </p:nvPr>
        </p:nvSpPr>
        <p:spPr>
          <a:xfrm>
            <a:off x="685800" y="6248400"/>
            <a:ext cx="1905000" cy="457200"/>
          </a:xfrm>
        </p:spPr>
        <p:txBody>
          <a:bodyPr/>
          <a:lstStyle>
            <a:lvl1pPr>
              <a:defRPr>
                <a:solidFill>
                  <a:srgbClr val="800080"/>
                </a:solidFill>
              </a:defRPr>
            </a:lvl1pPr>
          </a:lstStyle>
          <a:p>
            <a:pPr>
              <a:defRPr/>
            </a:pPr>
            <a:endParaRPr lang="en-US" dirty="0"/>
          </a:p>
        </p:txBody>
      </p:sp>
      <p:sp>
        <p:nvSpPr>
          <p:cNvPr id="7" name="Rectangle 5"/>
          <p:cNvSpPr>
            <a:spLocks noGrp="1" noChangeArrowheads="1"/>
          </p:cNvSpPr>
          <p:nvPr>
            <p:ph type="ftr" sz="quarter" idx="11"/>
          </p:nvPr>
        </p:nvSpPr>
        <p:spPr>
          <a:xfrm>
            <a:off x="3124200" y="6248400"/>
            <a:ext cx="2895600" cy="457200"/>
          </a:xfrm>
        </p:spPr>
        <p:txBody>
          <a:bodyPr/>
          <a:lstStyle>
            <a:lvl1pPr>
              <a:defRPr>
                <a:solidFill>
                  <a:srgbClr val="800080"/>
                </a:solidFill>
              </a:defRPr>
            </a:lvl1pPr>
          </a:lstStyle>
          <a:p>
            <a:pPr>
              <a:defRPr/>
            </a:pPr>
            <a:r>
              <a:rPr lang="nl-NL" dirty="0"/>
              <a:t>UW CSE 331 Winter 2021</a:t>
            </a:r>
            <a:endParaRPr lang="en-US" dirty="0"/>
          </a:p>
        </p:txBody>
      </p:sp>
      <p:sp>
        <p:nvSpPr>
          <p:cNvPr id="8" name="Rectangle 6"/>
          <p:cNvSpPr>
            <a:spLocks noGrp="1" noChangeArrowheads="1"/>
          </p:cNvSpPr>
          <p:nvPr>
            <p:ph type="sldNum" sz="quarter" idx="12"/>
          </p:nvPr>
        </p:nvSpPr>
        <p:spPr>
          <a:xfrm>
            <a:off x="6553200" y="6248400"/>
            <a:ext cx="1905000" cy="457200"/>
          </a:xfrm>
        </p:spPr>
        <p:txBody>
          <a:bodyPr/>
          <a:lstStyle>
            <a:lvl1pPr>
              <a:defRPr>
                <a:solidFill>
                  <a:srgbClr val="800080"/>
                </a:solidFill>
              </a:defRPr>
            </a:lvl1pPr>
          </a:lstStyle>
          <a:p>
            <a:pPr>
              <a:defRPr/>
            </a:pPr>
            <a:fld id="{41F6C098-13F0-41FA-8110-EA5113992111}" type="slidenum">
              <a:rPr lang="en-US" smtClean="0"/>
              <a:pPr>
                <a:defRPr/>
              </a:pPr>
              <a:t>‹#›</a:t>
            </a:fld>
            <a:endParaRPr lang="en-US" dirty="0"/>
          </a:p>
        </p:txBody>
      </p:sp>
    </p:spTree>
    <p:extLst>
      <p:ext uri="{BB962C8B-B14F-4D97-AF65-F5344CB8AC3E}">
        <p14:creationId xmlns:p14="http://schemas.microsoft.com/office/powerpoint/2010/main" val="32700104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143ACDB-C1BA-4139-A3B5-ECE71C1D9EEC}" type="slidenum">
              <a:rPr lang="en-US"/>
              <a:pPr>
                <a:defRPr/>
              </a:pPr>
              <a:t>‹#›</a:t>
            </a:fld>
            <a:endParaRPr lang="en-US"/>
          </a:p>
        </p:txBody>
      </p:sp>
    </p:spTree>
    <p:extLst>
      <p:ext uri="{BB962C8B-B14F-4D97-AF65-F5344CB8AC3E}">
        <p14:creationId xmlns:p14="http://schemas.microsoft.com/office/powerpoint/2010/main" val="15818279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304800"/>
            <a:ext cx="1943100" cy="5791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85800" y="304800"/>
            <a:ext cx="5676900" cy="5791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B1C5BC84-1DEC-4E9D-8DD0-2C203C7304FF}" type="slidenum">
              <a:rPr lang="en-US"/>
              <a:pPr>
                <a:defRPr/>
              </a:pPr>
              <a:t>‹#›</a:t>
            </a:fld>
            <a:endParaRPr lang="en-US"/>
          </a:p>
        </p:txBody>
      </p:sp>
    </p:spTree>
    <p:extLst>
      <p:ext uri="{BB962C8B-B14F-4D97-AF65-F5344CB8AC3E}">
        <p14:creationId xmlns:p14="http://schemas.microsoft.com/office/powerpoint/2010/main" val="36826164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OverTx">
  <p:cSld name="Title and 2 Content over Text">
    <p:spTree>
      <p:nvGrpSpPr>
        <p:cNvPr id="1" name=""/>
        <p:cNvGrpSpPr/>
        <p:nvPr/>
      </p:nvGrpSpPr>
      <p:grpSpPr>
        <a:xfrm>
          <a:off x="0" y="0"/>
          <a:ext cx="0" cy="0"/>
          <a:chOff x="0" y="0"/>
          <a:chExt cx="0" cy="0"/>
        </a:xfrm>
      </p:grpSpPr>
      <p:sp>
        <p:nvSpPr>
          <p:cNvPr id="2" name="Title 1"/>
          <p:cNvSpPr>
            <a:spLocks noGrp="1"/>
          </p:cNvSpPr>
          <p:nvPr>
            <p:ph type="title"/>
          </p:nvPr>
        </p:nvSpPr>
        <p:spPr>
          <a:xfrm>
            <a:off x="0" y="14396"/>
            <a:ext cx="9122394" cy="846453"/>
          </a:xfrm>
        </p:spPr>
        <p:txBody>
          <a:bodyPr/>
          <a:lstStyle/>
          <a:p>
            <a:r>
              <a:rPr lang="en-US"/>
              <a:t>Click to edit Master title style</a:t>
            </a:r>
          </a:p>
        </p:txBody>
      </p:sp>
      <p:sp>
        <p:nvSpPr>
          <p:cNvPr id="3" name="Content Placeholder 2"/>
          <p:cNvSpPr>
            <a:spLocks noGrp="1"/>
          </p:cNvSpPr>
          <p:nvPr>
            <p:ph sz="quarter" idx="1"/>
          </p:nvPr>
        </p:nvSpPr>
        <p:spPr>
          <a:xfrm>
            <a:off x="671252" y="1451063"/>
            <a:ext cx="3834488" cy="231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quarter" idx="2"/>
          </p:nvPr>
        </p:nvSpPr>
        <p:spPr>
          <a:xfrm>
            <a:off x="4644023" y="1451063"/>
            <a:ext cx="3834488" cy="231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half" idx="3"/>
          </p:nvPr>
        </p:nvSpPr>
        <p:spPr>
          <a:xfrm>
            <a:off x="671251" y="3906930"/>
            <a:ext cx="7807259" cy="231767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6757077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48DACF16-E0F0-4B7F-BDAB-0ED6A37A383D}" type="slidenum">
              <a:rPr lang="en-US"/>
              <a:pPr>
                <a:defRPr/>
              </a:pPr>
              <a:t>‹#›</a:t>
            </a:fld>
            <a:endParaRPr lang="en-US"/>
          </a:p>
        </p:txBody>
      </p:sp>
    </p:spTree>
    <p:extLst>
      <p:ext uri="{BB962C8B-B14F-4D97-AF65-F5344CB8AC3E}">
        <p14:creationId xmlns:p14="http://schemas.microsoft.com/office/powerpoint/2010/main" val="16440200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641C4CED-1F2F-4C0D-A4F7-58F3EB91B2B2}" type="slidenum">
              <a:rPr lang="en-US"/>
              <a:pPr>
                <a:defRPr/>
              </a:pPr>
              <a:t>‹#›</a:t>
            </a:fld>
            <a:endParaRPr lang="en-US"/>
          </a:p>
        </p:txBody>
      </p:sp>
    </p:spTree>
    <p:extLst>
      <p:ext uri="{BB962C8B-B14F-4D97-AF65-F5344CB8AC3E}">
        <p14:creationId xmlns:p14="http://schemas.microsoft.com/office/powerpoint/2010/main" val="16822483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858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38100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07FEBA81-96FB-474D-A3C6-C60125E85AA7}" type="slidenum">
              <a:rPr lang="en-US"/>
              <a:pPr>
                <a:defRPr/>
              </a:pPr>
              <a:t>‹#›</a:t>
            </a:fld>
            <a:endParaRPr lang="en-US"/>
          </a:p>
        </p:txBody>
      </p:sp>
    </p:spTree>
    <p:extLst>
      <p:ext uri="{BB962C8B-B14F-4D97-AF65-F5344CB8AC3E}">
        <p14:creationId xmlns:p14="http://schemas.microsoft.com/office/powerpoint/2010/main" val="28835504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87C9CD30-6C9D-46DE-B266-6B0D81F43848}" type="slidenum">
              <a:rPr lang="en-US"/>
              <a:pPr>
                <a:defRPr/>
              </a:pPr>
              <a:t>‹#›</a:t>
            </a:fld>
            <a:endParaRPr lang="en-US"/>
          </a:p>
        </p:txBody>
      </p:sp>
    </p:spTree>
    <p:extLst>
      <p:ext uri="{BB962C8B-B14F-4D97-AF65-F5344CB8AC3E}">
        <p14:creationId xmlns:p14="http://schemas.microsoft.com/office/powerpoint/2010/main" val="28033932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13AE8722-9256-42EB-B779-63A99D304B0B}" type="slidenum">
              <a:rPr lang="en-US"/>
              <a:pPr>
                <a:defRPr/>
              </a:pPr>
              <a:t>‹#›</a:t>
            </a:fld>
            <a:endParaRPr lang="en-US"/>
          </a:p>
        </p:txBody>
      </p:sp>
    </p:spTree>
    <p:extLst>
      <p:ext uri="{BB962C8B-B14F-4D97-AF65-F5344CB8AC3E}">
        <p14:creationId xmlns:p14="http://schemas.microsoft.com/office/powerpoint/2010/main" val="10207775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8C3983B7-E459-4701-B580-D0BD95C5F317}" type="slidenum">
              <a:rPr lang="en-US"/>
              <a:pPr>
                <a:defRPr/>
              </a:pPr>
              <a:t>‹#›</a:t>
            </a:fld>
            <a:endParaRPr lang="en-US"/>
          </a:p>
        </p:txBody>
      </p:sp>
    </p:spTree>
    <p:extLst>
      <p:ext uri="{BB962C8B-B14F-4D97-AF65-F5344CB8AC3E}">
        <p14:creationId xmlns:p14="http://schemas.microsoft.com/office/powerpoint/2010/main" val="17195403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F8AE64B7-D971-4815-8FF7-96068F85D20E}" type="slidenum">
              <a:rPr lang="en-US"/>
              <a:pPr>
                <a:defRPr/>
              </a:pPr>
              <a:t>‹#›</a:t>
            </a:fld>
            <a:endParaRPr lang="en-US"/>
          </a:p>
        </p:txBody>
      </p:sp>
    </p:spTree>
    <p:extLst>
      <p:ext uri="{BB962C8B-B14F-4D97-AF65-F5344CB8AC3E}">
        <p14:creationId xmlns:p14="http://schemas.microsoft.com/office/powerpoint/2010/main" val="6158312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nl-NL" dirty="0"/>
              <a:t>UW CSE 331 Winter 2021</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BC115EA6-3B7E-4A7B-BCDE-0EB3FFF8293C}" type="slidenum">
              <a:rPr lang="en-US"/>
              <a:pPr>
                <a:defRPr/>
              </a:pPr>
              <a:t>‹#›</a:t>
            </a:fld>
            <a:endParaRPr lang="en-US"/>
          </a:p>
        </p:txBody>
      </p:sp>
    </p:spTree>
    <p:extLst>
      <p:ext uri="{BB962C8B-B14F-4D97-AF65-F5344CB8AC3E}">
        <p14:creationId xmlns:p14="http://schemas.microsoft.com/office/powerpoint/2010/main" val="317023233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685800" y="304800"/>
            <a:ext cx="7772400" cy="11430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685800" y="1600200"/>
            <a:ext cx="7772400" cy="4495800"/>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28" name="Rectangle 4"/>
          <p:cNvSpPr>
            <a:spLocks noGrp="1" noChangeArrowheads="1"/>
          </p:cNvSpPr>
          <p:nvPr>
            <p:ph type="dt" sz="half" idx="2"/>
          </p:nvPr>
        </p:nvSpPr>
        <p:spPr bwMode="auto">
          <a:xfrm>
            <a:off x="6858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solidFill>
                  <a:srgbClr val="800080"/>
                </a:solidFill>
              </a:defRPr>
            </a:lvl1pPr>
          </a:lstStyle>
          <a:p>
            <a:pPr>
              <a:defRPr/>
            </a:pPr>
            <a:endParaRPr lang="en-US" dirty="0"/>
          </a:p>
        </p:txBody>
      </p:sp>
      <p:sp>
        <p:nvSpPr>
          <p:cNvPr id="1029" name="Rectangle 5"/>
          <p:cNvSpPr>
            <a:spLocks noGrp="1" noChangeArrowheads="1"/>
          </p:cNvSpPr>
          <p:nvPr>
            <p:ph type="ftr" sz="quarter" idx="3"/>
          </p:nvPr>
        </p:nvSpPr>
        <p:spPr bwMode="auto">
          <a:xfrm>
            <a:off x="2895600" y="6400800"/>
            <a:ext cx="3429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solidFill>
                  <a:srgbClr val="800080"/>
                </a:solidFill>
              </a:defRPr>
            </a:lvl1pPr>
          </a:lstStyle>
          <a:p>
            <a:pPr>
              <a:defRPr/>
            </a:pPr>
            <a:r>
              <a:rPr lang="nl-NL" dirty="0"/>
              <a:t>UW CSE 331 Winter 2021</a:t>
            </a:r>
            <a:endParaRPr lang="en-US" dirty="0"/>
          </a:p>
        </p:txBody>
      </p:sp>
      <p:sp>
        <p:nvSpPr>
          <p:cNvPr id="1030" name="Rectangle 6"/>
          <p:cNvSpPr>
            <a:spLocks noGrp="1" noChangeArrowheads="1"/>
          </p:cNvSpPr>
          <p:nvPr>
            <p:ph type="sldNum" sz="quarter" idx="4"/>
          </p:nvPr>
        </p:nvSpPr>
        <p:spPr bwMode="auto">
          <a:xfrm>
            <a:off x="6553200" y="64008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800080"/>
                </a:solidFill>
              </a:defRPr>
            </a:lvl1pPr>
          </a:lstStyle>
          <a:p>
            <a:pPr>
              <a:defRPr/>
            </a:pPr>
            <a:fld id="{12A14B3B-27EA-4853-B4FC-2EDFCA0593C9}" type="slidenum">
              <a:rPr lang="en-US"/>
              <a:pPr>
                <a:defRPr/>
              </a:pPr>
              <a:t>‹#›</a:t>
            </a:fld>
            <a:endParaRPr lang="en-US"/>
          </a:p>
        </p:txBody>
      </p:sp>
      <p:sp>
        <p:nvSpPr>
          <p:cNvPr id="1031" name="Line 7"/>
          <p:cNvSpPr>
            <a:spLocks noChangeShapeType="1"/>
          </p:cNvSpPr>
          <p:nvPr/>
        </p:nvSpPr>
        <p:spPr bwMode="auto">
          <a:xfrm>
            <a:off x="762000" y="1295400"/>
            <a:ext cx="7543800" cy="0"/>
          </a:xfrm>
          <a:prstGeom prst="line">
            <a:avLst/>
          </a:prstGeom>
          <a:noFill/>
          <a:ln w="38100">
            <a:solidFill>
              <a:srgbClr val="800080"/>
            </a:solidFill>
            <a:round/>
            <a:headEnd/>
            <a:tailEnd/>
          </a:ln>
          <a:extLst>
            <a:ext uri="{909E8E84-426E-40dd-AFC4-6F175D3DCCD1}">
              <a14:hiddenFill xmlns:a14="http://schemas.microsoft.com/office/drawing/2010/main" xmlns="">
                <a:noFill/>
              </a14:hiddenFill>
            </a:ext>
          </a:extLst>
        </p:spPr>
        <p:txBody>
          <a:bodyPr/>
          <a:lstStyle/>
          <a:p>
            <a:endParaRPr lang="en-US"/>
          </a:p>
        </p:txBody>
      </p:sp>
    </p:spTree>
  </p:cSld>
  <p:clrMap bg1="lt1" tx1="dk1" bg2="lt2" tx2="dk2" accent1="accent1" accent2="accent2" accent3="accent3" accent4="accent4" accent5="accent5" accent6="accent6" hlink="hlink" folHlink="folHlink"/>
  <p:sldLayoutIdLst>
    <p:sldLayoutId id="2147483791"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 id="2147483792" r:id="rId12"/>
  </p:sldLayoutIdLst>
  <p:hf hdr="0" dt="0"/>
  <p:txStyles>
    <p:titleStyle>
      <a:lvl1pPr algn="l" rtl="0" eaLnBrk="0" fontAlgn="base" hangingPunct="0">
        <a:spcBef>
          <a:spcPct val="0"/>
        </a:spcBef>
        <a:spcAft>
          <a:spcPct val="0"/>
        </a:spcAft>
        <a:defRPr sz="3600">
          <a:solidFill>
            <a:srgbClr val="800080"/>
          </a:solidFill>
          <a:latin typeface="+mj-lt"/>
          <a:ea typeface="+mj-ea"/>
          <a:cs typeface="+mj-cs"/>
        </a:defRPr>
      </a:lvl1pPr>
      <a:lvl2pPr algn="l" rtl="0" eaLnBrk="0" fontAlgn="base" hangingPunct="0">
        <a:spcBef>
          <a:spcPct val="0"/>
        </a:spcBef>
        <a:spcAft>
          <a:spcPct val="0"/>
        </a:spcAft>
        <a:defRPr sz="3600">
          <a:solidFill>
            <a:srgbClr val="800080"/>
          </a:solidFill>
          <a:latin typeface="Arial" charset="0"/>
        </a:defRPr>
      </a:lvl2pPr>
      <a:lvl3pPr algn="l" rtl="0" eaLnBrk="0" fontAlgn="base" hangingPunct="0">
        <a:spcBef>
          <a:spcPct val="0"/>
        </a:spcBef>
        <a:spcAft>
          <a:spcPct val="0"/>
        </a:spcAft>
        <a:defRPr sz="3600">
          <a:solidFill>
            <a:srgbClr val="800080"/>
          </a:solidFill>
          <a:latin typeface="Arial" charset="0"/>
        </a:defRPr>
      </a:lvl3pPr>
      <a:lvl4pPr algn="l" rtl="0" eaLnBrk="0" fontAlgn="base" hangingPunct="0">
        <a:spcBef>
          <a:spcPct val="0"/>
        </a:spcBef>
        <a:spcAft>
          <a:spcPct val="0"/>
        </a:spcAft>
        <a:defRPr sz="3600">
          <a:solidFill>
            <a:srgbClr val="800080"/>
          </a:solidFill>
          <a:latin typeface="Arial" charset="0"/>
        </a:defRPr>
      </a:lvl4pPr>
      <a:lvl5pPr algn="l" rtl="0" eaLnBrk="0" fontAlgn="base" hangingPunct="0">
        <a:spcBef>
          <a:spcPct val="0"/>
        </a:spcBef>
        <a:spcAft>
          <a:spcPct val="0"/>
        </a:spcAft>
        <a:defRPr sz="3600">
          <a:solidFill>
            <a:srgbClr val="800080"/>
          </a:solidFill>
          <a:latin typeface="Arial" charset="0"/>
        </a:defRPr>
      </a:lvl5pPr>
      <a:lvl6pPr marL="457200" algn="l" rtl="0" eaLnBrk="1" fontAlgn="base" hangingPunct="1">
        <a:spcBef>
          <a:spcPct val="0"/>
        </a:spcBef>
        <a:spcAft>
          <a:spcPct val="0"/>
        </a:spcAft>
        <a:defRPr sz="3600">
          <a:solidFill>
            <a:srgbClr val="800080"/>
          </a:solidFill>
          <a:latin typeface="Arial" charset="0"/>
        </a:defRPr>
      </a:lvl6pPr>
      <a:lvl7pPr marL="914400" algn="l" rtl="0" eaLnBrk="1" fontAlgn="base" hangingPunct="1">
        <a:spcBef>
          <a:spcPct val="0"/>
        </a:spcBef>
        <a:spcAft>
          <a:spcPct val="0"/>
        </a:spcAft>
        <a:defRPr sz="3600">
          <a:solidFill>
            <a:srgbClr val="800080"/>
          </a:solidFill>
          <a:latin typeface="Arial" charset="0"/>
        </a:defRPr>
      </a:lvl7pPr>
      <a:lvl8pPr marL="1371600" algn="l" rtl="0" eaLnBrk="1" fontAlgn="base" hangingPunct="1">
        <a:spcBef>
          <a:spcPct val="0"/>
        </a:spcBef>
        <a:spcAft>
          <a:spcPct val="0"/>
        </a:spcAft>
        <a:defRPr sz="3600">
          <a:solidFill>
            <a:srgbClr val="800080"/>
          </a:solidFill>
          <a:latin typeface="Arial" charset="0"/>
        </a:defRPr>
      </a:lvl8pPr>
      <a:lvl9pPr marL="1828800" algn="l" rtl="0" eaLnBrk="1" fontAlgn="base" hangingPunct="1">
        <a:spcBef>
          <a:spcPct val="0"/>
        </a:spcBef>
        <a:spcAft>
          <a:spcPct val="0"/>
        </a:spcAft>
        <a:defRPr sz="3600">
          <a:solidFill>
            <a:srgbClr val="800080"/>
          </a:solidFill>
          <a:latin typeface="Arial" charset="0"/>
        </a:defRPr>
      </a:lvl9pPr>
    </p:titleStyle>
    <p:bodyStyle>
      <a:lvl1pPr marL="342900" indent="-342900" algn="l" rtl="0" eaLnBrk="0" fontAlgn="base" hangingPunct="0">
        <a:spcBef>
          <a:spcPct val="20000"/>
        </a:spcBef>
        <a:spcAft>
          <a:spcPct val="0"/>
        </a:spcAft>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sz="2000">
          <a:solidFill>
            <a:schemeClr val="tx1"/>
          </a:solidFill>
          <a:latin typeface="+mn-lt"/>
        </a:defRPr>
      </a:lvl6pPr>
      <a:lvl7pPr marL="2971800" indent="-228600" algn="l" rtl="0" eaLnBrk="1" fontAlgn="base" hangingPunct="1">
        <a:spcBef>
          <a:spcPct val="20000"/>
        </a:spcBef>
        <a:spcAft>
          <a:spcPct val="0"/>
        </a:spcAft>
        <a:buChar char="»"/>
        <a:defRPr sz="2000">
          <a:solidFill>
            <a:schemeClr val="tx1"/>
          </a:solidFill>
          <a:latin typeface="+mn-lt"/>
        </a:defRPr>
      </a:lvl7pPr>
      <a:lvl8pPr marL="3429000" indent="-228600" algn="l" rtl="0" eaLnBrk="1" fontAlgn="base" hangingPunct="1">
        <a:spcBef>
          <a:spcPct val="20000"/>
        </a:spcBef>
        <a:spcAft>
          <a:spcPct val="0"/>
        </a:spcAft>
        <a:buChar char="»"/>
        <a:defRPr sz="2000">
          <a:solidFill>
            <a:schemeClr val="tx1"/>
          </a:solidFill>
          <a:latin typeface="+mn-lt"/>
        </a:defRPr>
      </a:lvl8pPr>
      <a:lvl9pPr marL="3886200" indent="-228600" algn="l" rtl="0" eaLnBrk="1" fontAlgn="base" hangingPunct="1">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notesSlide" Target="../notesSlides/notesSlide26.xml"/><Relationship Id="rId7" Type="http://schemas.openxmlformats.org/officeDocument/2006/relationships/image" Target="../media/image4.emf"/><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5" Type="http://schemas.openxmlformats.org/officeDocument/2006/relationships/image" Target="../media/image3.emf"/><Relationship Id="rId4" Type="http://schemas.openxmlformats.org/officeDocument/2006/relationships/oleObject" Target="../embeddings/oleObject1.bin"/></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CSE 331</a:t>
            </a:r>
            <a:br>
              <a:rPr lang="en-US" dirty="0"/>
            </a:br>
            <a:r>
              <a:rPr lang="en-US" dirty="0"/>
              <a:t>Software Design &amp; Implementation</a:t>
            </a:r>
          </a:p>
        </p:txBody>
      </p:sp>
      <p:sp>
        <p:nvSpPr>
          <p:cNvPr id="3" name="Subtitle 2"/>
          <p:cNvSpPr>
            <a:spLocks noGrp="1"/>
          </p:cNvSpPr>
          <p:nvPr>
            <p:ph type="subTitle" idx="1"/>
          </p:nvPr>
        </p:nvSpPr>
        <p:spPr>
          <a:xfrm>
            <a:off x="571500" y="3886200"/>
            <a:ext cx="8001000" cy="1752600"/>
          </a:xfrm>
        </p:spPr>
        <p:txBody>
          <a:bodyPr/>
          <a:lstStyle/>
          <a:p>
            <a:r>
              <a:rPr lang="en-US" dirty="0"/>
              <a:t>Hal Perkins</a:t>
            </a:r>
          </a:p>
          <a:p>
            <a:r>
              <a:rPr lang="de-DE" dirty="0"/>
              <a:t>Winter 2021</a:t>
            </a:r>
            <a:endParaRPr lang="en-US" dirty="0"/>
          </a:p>
          <a:p>
            <a:r>
              <a:rPr lang="en-US" dirty="0"/>
              <a:t>Design Patterns, Part 1</a:t>
            </a:r>
          </a:p>
        </p:txBody>
      </p:sp>
      <p:sp>
        <p:nvSpPr>
          <p:cNvPr id="4" name="Footer Placeholder 3">
            <a:extLst>
              <a:ext uri="{FF2B5EF4-FFF2-40B4-BE49-F238E27FC236}">
                <a16:creationId xmlns:a16="http://schemas.microsoft.com/office/drawing/2014/main" id="{2F98536B-147D-D847-BFF6-27B633F80458}"/>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4CC7B69C-9C66-F442-9DC8-E6C5C0554F86}"/>
              </a:ext>
            </a:extLst>
          </p:cNvPr>
          <p:cNvSpPr>
            <a:spLocks noGrp="1"/>
          </p:cNvSpPr>
          <p:nvPr>
            <p:ph type="sldNum" sz="quarter" idx="12"/>
          </p:nvPr>
        </p:nvSpPr>
        <p:spPr/>
        <p:txBody>
          <a:bodyPr/>
          <a:lstStyle/>
          <a:p>
            <a:pPr>
              <a:defRPr/>
            </a:pPr>
            <a:fld id="{41F6C098-13F0-41FA-8110-EA5113992111}" type="slidenum">
              <a:rPr lang="en-US" smtClean="0"/>
              <a:pPr>
                <a:defRPr/>
              </a:pPr>
              <a:t>1</a:t>
            </a:fld>
            <a:endParaRPr lang="en-US" dirty="0"/>
          </a:p>
        </p:txBody>
      </p:sp>
    </p:spTree>
    <p:extLst>
      <p:ext uri="{BB962C8B-B14F-4D97-AF65-F5344CB8AC3E}">
        <p14:creationId xmlns:p14="http://schemas.microsoft.com/office/powerpoint/2010/main" val="25062022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Why (more) design patterns?</a:t>
            </a:r>
          </a:p>
        </p:txBody>
      </p:sp>
      <p:sp>
        <p:nvSpPr>
          <p:cNvPr id="4" name="Content Placeholder 3"/>
          <p:cNvSpPr>
            <a:spLocks noGrp="1"/>
          </p:cNvSpPr>
          <p:nvPr>
            <p:ph idx="1"/>
          </p:nvPr>
        </p:nvSpPr>
        <p:spPr>
          <a:xfrm>
            <a:off x="685800" y="1524000"/>
            <a:ext cx="7924800" cy="5029200"/>
          </a:xfrm>
        </p:spPr>
        <p:txBody>
          <a:bodyPr>
            <a:normAutofit lnSpcReduction="10000"/>
          </a:bodyPr>
          <a:lstStyle/>
          <a:p>
            <a:pPr marL="0" indent="0">
              <a:buNone/>
            </a:pPr>
            <a:r>
              <a:rPr lang="en-US" sz="2000" dirty="0"/>
              <a:t>Advanced programming languages like Java provide many powerful constructs – subtyping, interfaces, rich types and libraries, etc.</a:t>
            </a:r>
          </a:p>
          <a:p>
            <a:pPr lvl="1"/>
            <a:r>
              <a:rPr lang="en-US" sz="2000" dirty="0"/>
              <a:t>But it’s not possible to “put everything in the language”</a:t>
            </a:r>
          </a:p>
          <a:p>
            <a:pPr lvl="1"/>
            <a:r>
              <a:rPr lang="en-US" sz="2000" dirty="0"/>
              <a:t>Still many common problems not easy to solve</a:t>
            </a:r>
          </a:p>
          <a:p>
            <a:pPr marL="0" indent="0">
              <a:buNone/>
            </a:pPr>
            <a:endParaRPr lang="en-US" sz="1600" dirty="0"/>
          </a:p>
          <a:p>
            <a:pPr marL="0" indent="0">
              <a:buNone/>
            </a:pPr>
            <a:r>
              <a:rPr lang="en-US" sz="2000" dirty="0"/>
              <a:t>Design patterns are intended to capture common solutions / idioms, name them, make them easy to use to guide design</a:t>
            </a:r>
          </a:p>
          <a:p>
            <a:pPr lvl="1"/>
            <a:r>
              <a:rPr lang="en-US" sz="2000" dirty="0"/>
              <a:t>For high-level design, not specific “coding tricks”</a:t>
            </a:r>
          </a:p>
          <a:p>
            <a:pPr marL="0" indent="0">
              <a:buNone/>
            </a:pPr>
            <a:endParaRPr lang="en-US" sz="1600" dirty="0"/>
          </a:p>
          <a:p>
            <a:pPr marL="0" indent="0">
              <a:buNone/>
            </a:pPr>
            <a:r>
              <a:rPr lang="en-US" sz="2000" dirty="0"/>
              <a:t>They increase your vocabulary and your intellectual toolset</a:t>
            </a:r>
          </a:p>
          <a:p>
            <a:pPr lvl="1"/>
            <a:endParaRPr lang="en-US" sz="1600" dirty="0"/>
          </a:p>
          <a:p>
            <a:pPr marL="0" indent="0">
              <a:buNone/>
            </a:pPr>
            <a:r>
              <a:rPr lang="en-US" sz="2000" dirty="0"/>
              <a:t>Do not overuse them</a:t>
            </a:r>
          </a:p>
          <a:p>
            <a:pPr lvl="1"/>
            <a:r>
              <a:rPr lang="en-US" sz="2000" dirty="0"/>
              <a:t>Not every program needs the complexity of advanced design patterns</a:t>
            </a:r>
          </a:p>
          <a:p>
            <a:pPr lvl="1"/>
            <a:r>
              <a:rPr lang="en-US" sz="2000" dirty="0"/>
              <a:t>Instead, consider them to solve reuse/modularity problems that arise as your program evolves</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10</a:t>
            </a:fld>
            <a:endParaRPr lang="en-US"/>
          </a:p>
        </p:txBody>
      </p:sp>
    </p:spTree>
    <p:extLst>
      <p:ext uri="{BB962C8B-B14F-4D97-AF65-F5344CB8AC3E}">
        <p14:creationId xmlns:p14="http://schemas.microsoft.com/office/powerpoint/2010/main" val="287752715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138" name="Rectangle 2"/>
          <p:cNvSpPr>
            <a:spLocks noGrp="1" noChangeArrowheads="1"/>
          </p:cNvSpPr>
          <p:nvPr>
            <p:ph type="title"/>
          </p:nvPr>
        </p:nvSpPr>
        <p:spPr/>
        <p:txBody>
          <a:bodyPr/>
          <a:lstStyle/>
          <a:p>
            <a:r>
              <a:rPr lang="en-US"/>
              <a:t>Why should you care?</a:t>
            </a:r>
          </a:p>
        </p:txBody>
      </p:sp>
      <p:sp>
        <p:nvSpPr>
          <p:cNvPr id="219139" name="Rectangle 3"/>
          <p:cNvSpPr>
            <a:spLocks noGrp="1" noChangeArrowheads="1"/>
          </p:cNvSpPr>
          <p:nvPr>
            <p:ph type="body" idx="1"/>
          </p:nvPr>
        </p:nvSpPr>
        <p:spPr>
          <a:xfrm>
            <a:off x="685800" y="1752600"/>
            <a:ext cx="7772400" cy="4495800"/>
          </a:xfrm>
        </p:spPr>
        <p:txBody>
          <a:bodyPr/>
          <a:lstStyle/>
          <a:p>
            <a:pPr marL="0" indent="0">
              <a:buNone/>
            </a:pPr>
            <a:r>
              <a:rPr lang="en-US" sz="2000" dirty="0"/>
              <a:t>You could come up with these solutions on your own</a:t>
            </a:r>
          </a:p>
          <a:p>
            <a:pPr lvl="1"/>
            <a:r>
              <a:rPr lang="en-US" sz="2000" dirty="0"/>
              <a:t>You shouldn't have to!</a:t>
            </a:r>
          </a:p>
          <a:p>
            <a:pPr marL="0" indent="0">
              <a:buNone/>
            </a:pPr>
            <a:endParaRPr lang="en-US" sz="2000" dirty="0"/>
          </a:p>
          <a:p>
            <a:pPr marL="0" indent="0">
              <a:buNone/>
            </a:pPr>
            <a:r>
              <a:rPr lang="en-US" sz="2000" dirty="0"/>
              <a:t>A design pattern is a known solution to a known problem</a:t>
            </a:r>
          </a:p>
          <a:p>
            <a:pPr lvl="1"/>
            <a:r>
              <a:rPr lang="en-US" sz="2000" dirty="0"/>
              <a:t>A concise description of a successful “pro-tip”</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11</a:t>
            </a:fld>
            <a:endParaRPr lang="en-US"/>
          </a:p>
        </p:txBody>
      </p:sp>
    </p:spTree>
    <p:extLst>
      <p:ext uri="{BB962C8B-B14F-4D97-AF65-F5344CB8AC3E}">
        <p14:creationId xmlns:p14="http://schemas.microsoft.com/office/powerpoint/2010/main" val="302625229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Origin of term</a:t>
            </a:r>
          </a:p>
        </p:txBody>
      </p:sp>
      <p:sp>
        <p:nvSpPr>
          <p:cNvPr id="4" name="Content Placeholder 3"/>
          <p:cNvSpPr>
            <a:spLocks noGrp="1"/>
          </p:cNvSpPr>
          <p:nvPr>
            <p:ph sz="quarter" idx="1"/>
          </p:nvPr>
        </p:nvSpPr>
        <p:spPr>
          <a:xfrm>
            <a:off x="685800" y="1600200"/>
            <a:ext cx="7772400" cy="4648200"/>
          </a:xfrm>
        </p:spPr>
        <p:txBody>
          <a:bodyPr>
            <a:normAutofit/>
          </a:bodyPr>
          <a:lstStyle/>
          <a:p>
            <a:pPr marL="0" indent="0">
              <a:buNone/>
            </a:pPr>
            <a:r>
              <a:rPr lang="en-US" sz="2000" dirty="0"/>
              <a:t>The “Gang of Four” (</a:t>
            </a:r>
            <a:r>
              <a:rPr lang="en-US" sz="2000" dirty="0" err="1"/>
              <a:t>GoF</a:t>
            </a:r>
            <a:r>
              <a:rPr lang="en-US" sz="2000" dirty="0"/>
              <a:t>)</a:t>
            </a:r>
            <a:r>
              <a:rPr lang="en-US" sz="2000" dirty="0">
                <a:sym typeface="Webdings"/>
              </a:rPr>
              <a:t> </a:t>
            </a:r>
          </a:p>
          <a:p>
            <a:pPr lvl="1"/>
            <a:r>
              <a:rPr lang="en-US" sz="2000" dirty="0">
                <a:sym typeface="Webdings"/>
              </a:rPr>
              <a:t>Gamma, Helm, Johnson, </a:t>
            </a:r>
            <a:r>
              <a:rPr lang="en-US" sz="2000" dirty="0" err="1">
                <a:sym typeface="Webdings"/>
              </a:rPr>
              <a:t>Vlissides</a:t>
            </a:r>
            <a:endParaRPr lang="en-US" sz="2000" dirty="0">
              <a:sym typeface="Webdings"/>
            </a:endParaRPr>
          </a:p>
          <a:p>
            <a:pPr marL="0" indent="0">
              <a:buNone/>
            </a:pPr>
            <a:endParaRPr lang="en-US" sz="2000" dirty="0">
              <a:sym typeface="Webdings"/>
            </a:endParaRPr>
          </a:p>
          <a:p>
            <a:pPr marL="0" indent="0">
              <a:buNone/>
            </a:pPr>
            <a:endParaRPr lang="en-US" sz="2000" dirty="0">
              <a:sym typeface="Webdings"/>
            </a:endParaRPr>
          </a:p>
          <a:p>
            <a:pPr marL="0" indent="0">
              <a:buNone/>
            </a:pPr>
            <a:r>
              <a:rPr lang="en-US" sz="2000" dirty="0">
                <a:sym typeface="Webdings"/>
              </a:rPr>
              <a:t>Found they shared a number of “tricks” and </a:t>
            </a:r>
          </a:p>
          <a:p>
            <a:pPr marL="0" indent="0">
              <a:buNone/>
            </a:pPr>
            <a:r>
              <a:rPr lang="en-US" sz="2000" dirty="0">
                <a:sym typeface="Webdings"/>
              </a:rPr>
              <a:t>decided to codify them</a:t>
            </a:r>
          </a:p>
          <a:p>
            <a:pPr lvl="1"/>
            <a:r>
              <a:rPr lang="en-US" sz="2000" dirty="0">
                <a:sym typeface="Webdings"/>
              </a:rPr>
              <a:t>A key rule was that nothing could become a pattern unless they could identify at least three real [different] examples</a:t>
            </a:r>
          </a:p>
          <a:p>
            <a:pPr lvl="1"/>
            <a:r>
              <a:rPr lang="en-US" sz="2000" dirty="0">
                <a:sym typeface="Webdings"/>
              </a:rPr>
              <a:t>Done for object-oriented programming</a:t>
            </a:r>
          </a:p>
          <a:p>
            <a:pPr lvl="2"/>
            <a:r>
              <a:rPr lang="en-US" sz="2000" dirty="0">
                <a:sym typeface="Webdings"/>
              </a:rPr>
              <a:t>Some patterns more general; others compensate for OOP shortcomings</a:t>
            </a:r>
          </a:p>
          <a:p>
            <a:pPr lvl="2"/>
            <a:r>
              <a:rPr lang="en-US" sz="2000" dirty="0">
                <a:sym typeface="Webdings"/>
              </a:rPr>
              <a:t>But any “paradigm” should have design patterns</a:t>
            </a:r>
            <a:endParaRPr lang="en-US" sz="2000" dirty="0"/>
          </a:p>
        </p:txBody>
      </p:sp>
      <p:pic>
        <p:nvPicPr>
          <p:cNvPr id="2050" name="Picture 2" descr="http://t1.gstatic.com/images?q=tbn:ANd9GcTD4hXC4Zi1yd5SzELVuGxBTh4IW-un0o10G6PPSabDbbJBQBJXpQ"/>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781800" y="104775"/>
            <a:ext cx="2219325" cy="1647825"/>
          </a:xfrm>
          <a:prstGeom prst="rect">
            <a:avLst/>
          </a:prstGeom>
          <a:noFill/>
          <a:extLst>
            <a:ext uri="{909E8E84-426E-40dd-AFC4-6F175D3DCCD1}">
              <a14:hiddenFill xmlns:a14="http://schemas.microsoft.com/office/drawing/2010/main" xmlns="">
                <a:solidFill>
                  <a:srgbClr val="FFFFFF"/>
                </a:solidFill>
              </a14:hiddenFill>
            </a:ext>
          </a:extLst>
        </p:spPr>
      </p:pic>
      <p:pic>
        <p:nvPicPr>
          <p:cNvPr id="8" name="Picture 2" descr="Design Patterns cover.jpg"/>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4200" y="1371600"/>
            <a:ext cx="1828800" cy="2286000"/>
          </a:xfrm>
          <a:prstGeom prst="rect">
            <a:avLst/>
          </a:prstGeom>
          <a:noFill/>
          <a:extLst>
            <a:ext uri="{909E8E84-426E-40dd-AFC4-6F175D3DCCD1}">
              <a14:hiddenFill xmlns:a14="http://schemas.microsoft.com/office/drawing/2010/main" xmlns="">
                <a:solidFill>
                  <a:srgbClr val="FFFFFF"/>
                </a:solidFill>
              </a14:hiddenFill>
            </a:ext>
          </a:extLst>
        </p:spPr>
      </p:pic>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12</a:t>
            </a:fld>
            <a:endParaRPr lang="en-US"/>
          </a:p>
        </p:txBody>
      </p:sp>
    </p:spTree>
    <p:extLst>
      <p:ext uri="{BB962C8B-B14F-4D97-AF65-F5344CB8AC3E}">
        <p14:creationId xmlns:p14="http://schemas.microsoft.com/office/powerpoint/2010/main" val="2945913818"/>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wrap="square">
            <a:normAutofit fontScale="90000"/>
          </a:bodyPr>
          <a:lstStyle/>
          <a:p>
            <a:r>
              <a:rPr lang="en-US" dirty="0">
                <a:latin typeface="Zapfino" panose="03030300040707070C03" pitchFamily="66" charset="77"/>
                <a:cs typeface="Apple Chancery" panose="03020702040506060504" pitchFamily="66" charset="-79"/>
              </a:rPr>
              <a:t>Patterns</a:t>
            </a:r>
            <a:r>
              <a:rPr lang="en-US" dirty="0"/>
              <a:t> vs. Patterns</a:t>
            </a:r>
          </a:p>
        </p:txBody>
      </p:sp>
      <p:sp>
        <p:nvSpPr>
          <p:cNvPr id="4" name="Content Placeholder 3"/>
          <p:cNvSpPr>
            <a:spLocks noGrp="1"/>
          </p:cNvSpPr>
          <p:nvPr>
            <p:ph idx="1"/>
          </p:nvPr>
        </p:nvSpPr>
        <p:spPr/>
        <p:txBody>
          <a:bodyPr>
            <a:normAutofit/>
          </a:bodyPr>
          <a:lstStyle/>
          <a:p>
            <a:pPr marL="0" indent="0">
              <a:buNone/>
            </a:pPr>
            <a:r>
              <a:rPr lang="en-US" sz="2000" dirty="0"/>
              <a:t>The phrase </a:t>
            </a:r>
            <a:r>
              <a:rPr lang="en-US" sz="2000" i="1" dirty="0">
                <a:solidFill>
                  <a:schemeClr val="accent2"/>
                </a:solidFill>
              </a:rPr>
              <a:t>pattern</a:t>
            </a:r>
            <a:r>
              <a:rPr lang="en-US" sz="2000" dirty="0"/>
              <a:t> has been wildly overused since the </a:t>
            </a:r>
            <a:r>
              <a:rPr lang="en-US" sz="2000" dirty="0" err="1"/>
              <a:t>GoF</a:t>
            </a:r>
            <a:r>
              <a:rPr lang="en-US" sz="2000" dirty="0"/>
              <a:t> patterns have been introduced</a:t>
            </a:r>
          </a:p>
          <a:p>
            <a:pPr marL="0" indent="0">
              <a:buNone/>
            </a:pPr>
            <a:endParaRPr lang="en-US" sz="2000" dirty="0"/>
          </a:p>
          <a:p>
            <a:pPr marL="0" indent="0">
              <a:buNone/>
            </a:pPr>
            <a:r>
              <a:rPr lang="en-US" sz="2000" dirty="0"/>
              <a:t>Misused as a synonym for “[somebody says] </a:t>
            </a:r>
            <a:r>
              <a:rPr lang="en-US" sz="2000" b="1" dirty="0">
                <a:latin typeface="Consolas" pitchFamily="49" charset="0"/>
                <a:cs typeface="Consolas" pitchFamily="49" charset="0"/>
              </a:rPr>
              <a:t>X</a:t>
            </a:r>
            <a:r>
              <a:rPr lang="en-US" sz="2000" dirty="0"/>
              <a:t> is a good way to write programs.”</a:t>
            </a:r>
          </a:p>
          <a:p>
            <a:pPr lvl="1"/>
            <a:r>
              <a:rPr lang="en-US" sz="2000" dirty="0"/>
              <a:t>And “anti-pattern” has become a synonym for “[somebody says] </a:t>
            </a:r>
            <a:r>
              <a:rPr lang="en-US" sz="2000" b="1" dirty="0">
                <a:latin typeface="Consolas" pitchFamily="49" charset="0"/>
                <a:cs typeface="Consolas" pitchFamily="49" charset="0"/>
              </a:rPr>
              <a:t>Y</a:t>
            </a:r>
            <a:r>
              <a:rPr lang="en-US" sz="2000" dirty="0"/>
              <a:t> is a bad way to write programs.”</a:t>
            </a:r>
          </a:p>
          <a:p>
            <a:pPr marL="0" indent="0">
              <a:buNone/>
            </a:pPr>
            <a:endParaRPr lang="en-US" sz="2000" dirty="0"/>
          </a:p>
          <a:p>
            <a:pPr marL="0" indent="0">
              <a:buNone/>
            </a:pPr>
            <a:r>
              <a:rPr lang="en-US" sz="2000" dirty="0" err="1"/>
              <a:t>GoF</a:t>
            </a:r>
            <a:r>
              <a:rPr lang="en-US" sz="2000" dirty="0"/>
              <a:t>-style patterns have richness, history, language-independence, documentation and thus (most likely) far more staying power</a:t>
            </a:r>
          </a:p>
          <a:p>
            <a:pPr marL="0" indent="0">
              <a:buNone/>
            </a:pPr>
            <a:endParaRPr lang="en-US" sz="2000" dirty="0"/>
          </a:p>
          <a:p>
            <a:pPr marL="0" indent="0">
              <a:buNone/>
            </a:pPr>
            <a:r>
              <a:rPr lang="en-US" sz="2000" dirty="0"/>
              <a:t>Widely implemented and described for many languages: see </a:t>
            </a:r>
            <a:r>
              <a:rPr lang="en-US" sz="2000" i="1" dirty="0"/>
              <a:t>Effective Java</a:t>
            </a:r>
            <a:r>
              <a:rPr lang="en-US" sz="2000" dirty="0"/>
              <a:t> for specific applications to Java</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13</a:t>
            </a:fld>
            <a:endParaRPr lang="en-US"/>
          </a:p>
        </p:txBody>
      </p:sp>
    </p:spTree>
    <p:extLst>
      <p:ext uri="{BB962C8B-B14F-4D97-AF65-F5344CB8AC3E}">
        <p14:creationId xmlns:p14="http://schemas.microsoft.com/office/powerpoint/2010/main" val="146041367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43798B-BAD7-7547-AE45-5532733E9429}"/>
              </a:ext>
            </a:extLst>
          </p:cNvPr>
          <p:cNvSpPr>
            <a:spLocks noGrp="1"/>
          </p:cNvSpPr>
          <p:nvPr>
            <p:ph type="title"/>
          </p:nvPr>
        </p:nvSpPr>
        <p:spPr/>
        <p:txBody>
          <a:bodyPr/>
          <a:lstStyle/>
          <a:p>
            <a:r>
              <a:rPr lang="en-US" dirty="0"/>
              <a:t>When (not) to use design patterns</a:t>
            </a:r>
          </a:p>
        </p:txBody>
      </p:sp>
      <p:sp>
        <p:nvSpPr>
          <p:cNvPr id="3" name="Content Placeholder 2">
            <a:extLst>
              <a:ext uri="{FF2B5EF4-FFF2-40B4-BE49-F238E27FC236}">
                <a16:creationId xmlns:a16="http://schemas.microsoft.com/office/drawing/2014/main" id="{78089309-8ECC-D147-B05E-6B29EDD73A5E}"/>
              </a:ext>
            </a:extLst>
          </p:cNvPr>
          <p:cNvSpPr>
            <a:spLocks noGrp="1"/>
          </p:cNvSpPr>
          <p:nvPr>
            <p:ph idx="1"/>
          </p:nvPr>
        </p:nvSpPr>
        <p:spPr/>
        <p:txBody>
          <a:bodyPr/>
          <a:lstStyle/>
          <a:p>
            <a:r>
              <a:rPr lang="en-US" dirty="0"/>
              <a:t>Rule 1: delay</a:t>
            </a:r>
          </a:p>
          <a:p>
            <a:pPr lvl="1"/>
            <a:r>
              <a:rPr lang="en-US" dirty="0"/>
              <a:t>Get something basic and concrete working first</a:t>
            </a:r>
          </a:p>
          <a:p>
            <a:pPr lvl="1"/>
            <a:r>
              <a:rPr lang="en-US" dirty="0"/>
              <a:t>Improve or generalize once you understand it</a:t>
            </a:r>
          </a:p>
          <a:p>
            <a:r>
              <a:rPr lang="en-US" dirty="0"/>
              <a:t>Design patterns can increase or decrease </a:t>
            </a:r>
            <a:r>
              <a:rPr lang="en-US" dirty="0" err="1"/>
              <a:t>understandibility</a:t>
            </a:r>
            <a:endParaRPr lang="en-US" dirty="0"/>
          </a:p>
          <a:p>
            <a:pPr lvl="1"/>
            <a:r>
              <a:rPr lang="en-US" dirty="0"/>
              <a:t>Usually adds (some) indirection, increases code size</a:t>
            </a:r>
          </a:p>
          <a:p>
            <a:pPr lvl="1"/>
            <a:r>
              <a:rPr lang="en-US" dirty="0"/>
              <a:t>Improves modularity and flexibility, separates concerns, eases description</a:t>
            </a:r>
          </a:p>
          <a:p>
            <a:r>
              <a:rPr lang="en-US" dirty="0"/>
              <a:t>If your design or implementation has a problem, consider design patterns that address that problem</a:t>
            </a:r>
          </a:p>
        </p:txBody>
      </p:sp>
      <p:sp>
        <p:nvSpPr>
          <p:cNvPr id="4" name="Footer Placeholder 3">
            <a:extLst>
              <a:ext uri="{FF2B5EF4-FFF2-40B4-BE49-F238E27FC236}">
                <a16:creationId xmlns:a16="http://schemas.microsoft.com/office/drawing/2014/main" id="{699EBF84-1A9A-2648-AD8B-DD957CFADB39}"/>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6026A09E-C7BB-DC41-94B4-C96CED28BC78}"/>
              </a:ext>
            </a:extLst>
          </p:cNvPr>
          <p:cNvSpPr>
            <a:spLocks noGrp="1"/>
          </p:cNvSpPr>
          <p:nvPr>
            <p:ph type="sldNum" sz="quarter" idx="12"/>
          </p:nvPr>
        </p:nvSpPr>
        <p:spPr/>
        <p:txBody>
          <a:bodyPr/>
          <a:lstStyle/>
          <a:p>
            <a:pPr>
              <a:defRPr/>
            </a:pPr>
            <a:fld id="{48DACF16-E0F0-4B7F-BDAB-0ED6A37A383D}" type="slidenum">
              <a:rPr lang="en-US" smtClean="0"/>
              <a:pPr>
                <a:defRPr/>
              </a:pPr>
              <a:t>14</a:t>
            </a:fld>
            <a:endParaRPr lang="en-US"/>
          </a:p>
        </p:txBody>
      </p:sp>
    </p:spTree>
    <p:extLst>
      <p:ext uri="{BB962C8B-B14F-4D97-AF65-F5344CB8AC3E}">
        <p14:creationId xmlns:p14="http://schemas.microsoft.com/office/powerpoint/2010/main" val="259327485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 example </a:t>
            </a:r>
            <a:r>
              <a:rPr lang="en-US" dirty="0" err="1"/>
              <a:t>GoF</a:t>
            </a:r>
            <a:r>
              <a:rPr lang="en-US" dirty="0"/>
              <a:t> pattern</a:t>
            </a:r>
          </a:p>
        </p:txBody>
      </p:sp>
      <p:sp>
        <p:nvSpPr>
          <p:cNvPr id="4" name="Content Placeholder 3"/>
          <p:cNvSpPr>
            <a:spLocks noGrp="1"/>
          </p:cNvSpPr>
          <p:nvPr>
            <p:ph sz="quarter" idx="1"/>
          </p:nvPr>
        </p:nvSpPr>
        <p:spPr/>
        <p:txBody>
          <a:bodyPr/>
          <a:lstStyle/>
          <a:p>
            <a:pPr marL="0" indent="0">
              <a:buNone/>
            </a:pPr>
            <a:r>
              <a:rPr lang="en-US" sz="2000" dirty="0"/>
              <a:t>For some class </a:t>
            </a:r>
            <a:r>
              <a:rPr lang="en-US" sz="2000" b="1" dirty="0">
                <a:latin typeface="Courier New" panose="02070309020205020404" pitchFamily="49" charset="0"/>
                <a:cs typeface="Courier New" panose="02070309020205020404" pitchFamily="49" charset="0"/>
              </a:rPr>
              <a:t>C</a:t>
            </a:r>
            <a:r>
              <a:rPr lang="en-US" sz="2000" dirty="0"/>
              <a:t>, guarantee that at run-time there is exactly one instance of </a:t>
            </a:r>
            <a:r>
              <a:rPr lang="en-US" sz="2000" b="1" dirty="0">
                <a:latin typeface="Courier New" panose="02070309020205020404" pitchFamily="49" charset="0"/>
                <a:cs typeface="Courier New" panose="02070309020205020404" pitchFamily="49" charset="0"/>
              </a:rPr>
              <a:t>C</a:t>
            </a:r>
            <a:r>
              <a:rPr lang="en-US" sz="2000" dirty="0"/>
              <a:t>  </a:t>
            </a:r>
          </a:p>
          <a:p>
            <a:pPr lvl="1" indent="-342900"/>
            <a:r>
              <a:rPr lang="en-US" sz="2000" dirty="0"/>
              <a:t>And that the instance is globally visible</a:t>
            </a:r>
          </a:p>
          <a:p>
            <a:pPr marL="0" indent="0">
              <a:buNone/>
            </a:pPr>
            <a:endParaRPr lang="en-US" sz="2000" dirty="0"/>
          </a:p>
          <a:p>
            <a:pPr marL="0" indent="0">
              <a:buNone/>
            </a:pPr>
            <a:r>
              <a:rPr lang="en-US" sz="2000" dirty="0"/>
              <a:t>First, </a:t>
            </a:r>
            <a:r>
              <a:rPr lang="en-US" sz="2000" i="1" dirty="0">
                <a:solidFill>
                  <a:schemeClr val="accent2"/>
                </a:solidFill>
              </a:rPr>
              <a:t>why</a:t>
            </a:r>
            <a:r>
              <a:rPr lang="en-US" sz="2000" dirty="0"/>
              <a:t> might you want this?</a:t>
            </a:r>
          </a:p>
          <a:p>
            <a:pPr lvl="1"/>
            <a:r>
              <a:rPr lang="en-US" sz="2000" dirty="0"/>
              <a:t>What design goals are achieved?</a:t>
            </a:r>
          </a:p>
          <a:p>
            <a:pPr marL="0" indent="0">
              <a:buNone/>
            </a:pPr>
            <a:endParaRPr lang="en-US" sz="2000" dirty="0"/>
          </a:p>
          <a:p>
            <a:pPr marL="0" indent="0">
              <a:buNone/>
            </a:pPr>
            <a:r>
              <a:rPr lang="en-US" sz="2000" dirty="0"/>
              <a:t>Second, </a:t>
            </a:r>
            <a:r>
              <a:rPr lang="en-US" sz="2000" i="1" dirty="0">
                <a:solidFill>
                  <a:schemeClr val="accent2"/>
                </a:solidFill>
              </a:rPr>
              <a:t>how</a:t>
            </a:r>
            <a:r>
              <a:rPr lang="en-US" sz="2000" dirty="0"/>
              <a:t> might you achieve this?</a:t>
            </a:r>
          </a:p>
          <a:p>
            <a:pPr lvl="1"/>
            <a:r>
              <a:rPr lang="en-US" sz="2000" dirty="0"/>
              <a:t>How to leverage language constructs to enforce the design</a:t>
            </a:r>
          </a:p>
          <a:p>
            <a:pPr lvl="1"/>
            <a:endParaRPr lang="en-US" sz="2000" dirty="0"/>
          </a:p>
          <a:p>
            <a:pPr marL="0" indent="0">
              <a:buNone/>
            </a:pPr>
            <a:r>
              <a:rPr lang="en-US" sz="2000"/>
              <a:t>A pattern has </a:t>
            </a:r>
            <a:r>
              <a:rPr lang="en-US" sz="2000" dirty="0"/>
              <a:t>a recognized </a:t>
            </a:r>
            <a:r>
              <a:rPr lang="en-US" sz="2000" i="1" dirty="0">
                <a:solidFill>
                  <a:schemeClr val="accent2"/>
                </a:solidFill>
              </a:rPr>
              <a:t>name</a:t>
            </a:r>
          </a:p>
          <a:p>
            <a:pPr lvl="1"/>
            <a:r>
              <a:rPr lang="en-US" sz="2000" dirty="0"/>
              <a:t>This is the </a:t>
            </a:r>
            <a:r>
              <a:rPr lang="en-US" sz="2000" i="1" dirty="0">
                <a:solidFill>
                  <a:srgbClr val="009900"/>
                </a:solidFill>
              </a:rPr>
              <a:t>Singleton Pattern</a:t>
            </a:r>
            <a:endParaRPr lang="en-US" sz="2000" i="1"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15</a:t>
            </a:fld>
            <a:endParaRPr lang="en-US"/>
          </a:p>
        </p:txBody>
      </p:sp>
    </p:spTree>
    <p:extLst>
      <p:ext uri="{BB962C8B-B14F-4D97-AF65-F5344CB8AC3E}">
        <p14:creationId xmlns:p14="http://schemas.microsoft.com/office/powerpoint/2010/main" val="135469213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Possible reasons for Singleton</a:t>
            </a:r>
            <a:endParaRPr lang="en-US" dirty="0"/>
          </a:p>
        </p:txBody>
      </p:sp>
      <p:sp>
        <p:nvSpPr>
          <p:cNvPr id="4" name="Content Placeholder 3"/>
          <p:cNvSpPr>
            <a:spLocks noGrp="1"/>
          </p:cNvSpPr>
          <p:nvPr>
            <p:ph sz="quarter" idx="1"/>
          </p:nvPr>
        </p:nvSpPr>
        <p:spPr/>
        <p:txBody>
          <a:bodyPr>
            <a:normAutofit lnSpcReduction="10000"/>
          </a:bodyPr>
          <a:lstStyle/>
          <a:p>
            <a:r>
              <a:rPr lang="en-US" sz="2000" dirty="0"/>
              <a:t>Only one instance of the given type exists; shared resources</a:t>
            </a:r>
          </a:p>
          <a:p>
            <a:r>
              <a:rPr lang="en-US" sz="2000" dirty="0"/>
              <a:t>Examples:</a:t>
            </a:r>
          </a:p>
          <a:p>
            <a:pPr lvl="1"/>
            <a:r>
              <a:rPr lang="en-US" sz="2000" dirty="0"/>
              <a:t>One cache</a:t>
            </a:r>
          </a:p>
          <a:p>
            <a:pPr lvl="1"/>
            <a:r>
              <a:rPr lang="en-US" sz="2000" dirty="0"/>
              <a:t>One </a:t>
            </a:r>
            <a:r>
              <a:rPr lang="en-US" sz="2000" b="1" dirty="0" err="1">
                <a:latin typeface="Courier New" pitchFamily="49" charset="0"/>
                <a:cs typeface="Courier New" pitchFamily="49" charset="0"/>
              </a:rPr>
              <a:t>RandomNumber</a:t>
            </a:r>
            <a:r>
              <a:rPr lang="en-US" sz="2000" dirty="0"/>
              <a:t> generator</a:t>
            </a:r>
          </a:p>
          <a:p>
            <a:pPr lvl="1"/>
            <a:r>
              <a:rPr lang="en-US" sz="2000" dirty="0"/>
              <a:t>One </a:t>
            </a:r>
            <a:r>
              <a:rPr lang="en-US" sz="2000" b="1" dirty="0" err="1">
                <a:latin typeface="Courier New" pitchFamily="49" charset="0"/>
                <a:cs typeface="Courier New" pitchFamily="49" charset="0"/>
              </a:rPr>
              <a:t>KeyboardReader</a:t>
            </a:r>
            <a:r>
              <a:rPr lang="en-US" sz="2000" dirty="0"/>
              <a:t>, </a:t>
            </a:r>
            <a:r>
              <a:rPr lang="en-US" sz="2000" b="1" dirty="0" err="1">
                <a:latin typeface="Courier New"/>
                <a:cs typeface="Courier New"/>
              </a:rPr>
              <a:t>PrinterController</a:t>
            </a:r>
            <a:r>
              <a:rPr lang="en-US" sz="2000" dirty="0"/>
              <a:t>, </a:t>
            </a:r>
            <a:r>
              <a:rPr lang="en-US" sz="2000" dirty="0" err="1"/>
              <a:t>etc</a:t>
            </a:r>
            <a:r>
              <a:rPr lang="en-US" sz="2000" dirty="0"/>
              <a:t>…</a:t>
            </a:r>
          </a:p>
          <a:p>
            <a:pPr lvl="1"/>
            <a:r>
              <a:rPr lang="en-US" sz="2000" dirty="0"/>
              <a:t>Single logger for messages; single configuration file</a:t>
            </a:r>
          </a:p>
          <a:p>
            <a:r>
              <a:rPr lang="en-US" sz="2000" dirty="0"/>
              <a:t>An object that has fields like “static fields” but a constructor decides their values</a:t>
            </a:r>
          </a:p>
          <a:p>
            <a:pPr lvl="1"/>
            <a:r>
              <a:rPr lang="en-US" sz="2000" dirty="0"/>
              <a:t>Example: strings in a particular language for messages</a:t>
            </a:r>
          </a:p>
          <a:p>
            <a:r>
              <a:rPr lang="en-US" sz="2000" dirty="0"/>
              <a:t>Make it easier to ensure some key invariants</a:t>
            </a:r>
          </a:p>
          <a:p>
            <a:pPr lvl="1"/>
            <a:r>
              <a:rPr lang="en-US" sz="2000" dirty="0"/>
              <a:t>There is only one instance, so never mutate the wrong one</a:t>
            </a:r>
          </a:p>
          <a:p>
            <a:r>
              <a:rPr lang="en-US" sz="2000" dirty="0"/>
              <a:t>Make it easier to control when that single instance is created </a:t>
            </a:r>
          </a:p>
          <a:p>
            <a:pPr lvl="1"/>
            <a:r>
              <a:rPr lang="en-US" sz="2000" dirty="0"/>
              <a:t>If expensive, delay until needed and then don’t do it again</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16</a:t>
            </a:fld>
            <a:endParaRPr lang="en-US"/>
          </a:p>
        </p:txBody>
      </p:sp>
    </p:spTree>
    <p:extLst>
      <p:ext uri="{BB962C8B-B14F-4D97-AF65-F5344CB8AC3E}">
        <p14:creationId xmlns:p14="http://schemas.microsoft.com/office/powerpoint/2010/main" val="350973594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3"/>
          <p:cNvSpPr txBox="1">
            <a:spLocks/>
          </p:cNvSpPr>
          <p:nvPr/>
        </p:nvSpPr>
        <p:spPr>
          <a:xfrm>
            <a:off x="228600" y="1371600"/>
            <a:ext cx="8610600" cy="2181366"/>
          </a:xfrm>
          <a:prstGeom prst="rect">
            <a:avLst/>
          </a:prstGeom>
          <a:solidFill>
            <a:srgbClr val="FFFF99">
              <a:alpha val="50000"/>
            </a:srgbClr>
          </a:solidFill>
        </p:spPr>
        <p:txBody>
          <a:bodyPr vert="horz" wrap="square">
            <a:sp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nSpc>
                <a:spcPts val="1800"/>
              </a:lnSpc>
              <a:spcBef>
                <a:spcPts val="0"/>
              </a:spcBef>
              <a:buNone/>
            </a:pPr>
            <a:r>
              <a:rPr lang="en-US" sz="1800" b="1" dirty="0">
                <a:latin typeface="Courier New" pitchFamily="49" charset="0"/>
                <a:cs typeface="Courier New" pitchFamily="49" charset="0"/>
              </a:rPr>
              <a:t>public class </a:t>
            </a:r>
            <a:r>
              <a:rPr lang="en-US" sz="1800" b="1" dirty="0">
                <a:solidFill>
                  <a:schemeClr val="accent2"/>
                </a:solidFill>
                <a:latin typeface="Courier New" pitchFamily="49" charset="0"/>
                <a:cs typeface="Courier New" pitchFamily="49" charset="0"/>
              </a:rPr>
              <a:t>Foo</a:t>
            </a:r>
            <a:r>
              <a:rPr lang="en-US" sz="1800" b="1" dirty="0">
                <a:latin typeface="Courier New" pitchFamily="49" charset="0"/>
                <a:cs typeface="Courier New" pitchFamily="49" charset="0"/>
              </a:rPr>
              <a:t> {</a:t>
            </a:r>
          </a:p>
          <a:p>
            <a:pPr marL="0" indent="0">
              <a:lnSpc>
                <a:spcPts val="1800"/>
              </a:lnSpc>
              <a:spcBef>
                <a:spcPts val="0"/>
              </a:spcBef>
              <a:buNone/>
            </a:pPr>
            <a:r>
              <a:rPr lang="en-US" sz="1800" b="1" dirty="0">
                <a:latin typeface="Courier New" pitchFamily="49" charset="0"/>
                <a:cs typeface="Courier New" pitchFamily="49" charset="0"/>
              </a:rPr>
              <a:t>  private static final Foo </a:t>
            </a:r>
            <a:r>
              <a:rPr lang="en-US" sz="1800" b="1" dirty="0">
                <a:solidFill>
                  <a:schemeClr val="accent2"/>
                </a:solidFill>
                <a:latin typeface="Courier New" pitchFamily="49" charset="0"/>
                <a:cs typeface="Courier New" pitchFamily="49" charset="0"/>
              </a:rPr>
              <a:t>instance</a:t>
            </a:r>
            <a:r>
              <a:rPr lang="en-US" sz="1800" b="1" dirty="0">
                <a:latin typeface="Courier New" pitchFamily="49" charset="0"/>
                <a:cs typeface="Courier New" pitchFamily="49" charset="0"/>
              </a:rPr>
              <a:t> = new Foo();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a:t>
            </a:r>
            <a:r>
              <a:rPr lang="en-US" sz="1800" b="1" dirty="0">
                <a:solidFill>
                  <a:srgbClr val="7030A0"/>
                </a:solidFill>
                <a:latin typeface="Courier New" pitchFamily="49" charset="0"/>
                <a:cs typeface="Courier New" pitchFamily="49" charset="0"/>
              </a:rPr>
              <a:t>// private constructor prevents instantiation outside class</a:t>
            </a:r>
          </a:p>
          <a:p>
            <a:pPr marL="0" indent="0">
              <a:lnSpc>
                <a:spcPts val="1800"/>
              </a:lnSpc>
              <a:spcBef>
                <a:spcPts val="0"/>
              </a:spcBef>
              <a:buNone/>
            </a:pPr>
            <a:r>
              <a:rPr lang="en-US" sz="1800" b="1" dirty="0">
                <a:latin typeface="Courier New" pitchFamily="49" charset="0"/>
                <a:cs typeface="Courier New" pitchFamily="49" charset="0"/>
              </a:rPr>
              <a:t>  private Foo() { …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public static Foo </a:t>
            </a:r>
            <a:r>
              <a:rPr lang="en-US" sz="1800" b="1" dirty="0" err="1">
                <a:solidFill>
                  <a:schemeClr val="accent2"/>
                </a:solidFill>
                <a:latin typeface="Courier New" pitchFamily="49" charset="0"/>
                <a:cs typeface="Courier New" pitchFamily="49" charset="0"/>
              </a:rPr>
              <a:t>getInstance</a:t>
            </a:r>
            <a:r>
              <a:rPr lang="en-US" sz="1800" b="1" dirty="0">
                <a:latin typeface="Courier New" pitchFamily="49" charset="0"/>
                <a:cs typeface="Courier New" pitchFamily="49" charset="0"/>
              </a:rPr>
              <a:t>()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return instance;</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a:t>
            </a:r>
          </a:p>
          <a:p>
            <a:pPr marL="0" indent="0">
              <a:lnSpc>
                <a:spcPts val="1800"/>
              </a:lnSpc>
              <a:spcBef>
                <a:spcPts val="0"/>
              </a:spcBef>
              <a:buNone/>
            </a:pPr>
            <a:r>
              <a:rPr lang="en-US" sz="1800" b="1" dirty="0">
                <a:latin typeface="Courier New" pitchFamily="49" charset="0"/>
                <a:cs typeface="Courier New" pitchFamily="49" charset="0"/>
              </a:rPr>
              <a:t>  … instance methods as usual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a:t>
            </a:r>
          </a:p>
        </p:txBody>
      </p:sp>
      <p:sp>
        <p:nvSpPr>
          <p:cNvPr id="2" name="Title 1"/>
          <p:cNvSpPr>
            <a:spLocks noGrp="1"/>
          </p:cNvSpPr>
          <p:nvPr>
            <p:ph type="title"/>
          </p:nvPr>
        </p:nvSpPr>
        <p:spPr/>
        <p:txBody>
          <a:bodyPr/>
          <a:lstStyle/>
          <a:p>
            <a:r>
              <a:rPr lang="en-US" dirty="0"/>
              <a:t>How: multiple approaches</a:t>
            </a:r>
          </a:p>
        </p:txBody>
      </p:sp>
      <p:sp>
        <p:nvSpPr>
          <p:cNvPr id="5" name="Content Placeholder 3"/>
          <p:cNvSpPr txBox="1">
            <a:spLocks/>
          </p:cNvSpPr>
          <p:nvPr/>
        </p:nvSpPr>
        <p:spPr>
          <a:xfrm>
            <a:off x="228600" y="3733800"/>
            <a:ext cx="8610600" cy="2873864"/>
          </a:xfrm>
          <a:prstGeom prst="rect">
            <a:avLst/>
          </a:prstGeom>
          <a:solidFill>
            <a:srgbClr val="FFFF99">
              <a:alpha val="50000"/>
            </a:srgbClr>
          </a:solidFill>
        </p:spPr>
        <p:txBody>
          <a:bodyPr vert="horz" wrap="square">
            <a:spAutoFit/>
          </a:bodyPr>
          <a:lst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a:lstStyle>
          <a:p>
            <a:pPr marL="0" indent="0">
              <a:lnSpc>
                <a:spcPts val="1800"/>
              </a:lnSpc>
              <a:spcBef>
                <a:spcPts val="0"/>
              </a:spcBef>
              <a:buNone/>
            </a:pPr>
            <a:r>
              <a:rPr lang="en-US" sz="1800" b="1" dirty="0">
                <a:latin typeface="Courier New" pitchFamily="49" charset="0"/>
                <a:cs typeface="Courier New" pitchFamily="49" charset="0"/>
              </a:rPr>
              <a:t>public class </a:t>
            </a:r>
            <a:r>
              <a:rPr lang="en-US" sz="1800" b="1" dirty="0">
                <a:solidFill>
                  <a:schemeClr val="accent2"/>
                </a:solidFill>
                <a:latin typeface="Courier New" pitchFamily="49" charset="0"/>
                <a:cs typeface="Courier New" pitchFamily="49" charset="0"/>
              </a:rPr>
              <a:t>Foo</a:t>
            </a:r>
            <a:r>
              <a:rPr lang="en-US" sz="1800" b="1" dirty="0">
                <a:latin typeface="Courier New" pitchFamily="49" charset="0"/>
                <a:cs typeface="Courier New" pitchFamily="49" charset="0"/>
              </a:rPr>
              <a:t>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private static Foo </a:t>
            </a:r>
            <a:r>
              <a:rPr lang="en-US" sz="1800" b="1" dirty="0">
                <a:solidFill>
                  <a:schemeClr val="accent2"/>
                </a:solidFill>
                <a:latin typeface="Courier New" pitchFamily="49" charset="0"/>
                <a:cs typeface="Courier New" pitchFamily="49" charset="0"/>
              </a:rPr>
              <a:t>instance</a:t>
            </a:r>
            <a:r>
              <a:rPr lang="en-US" sz="1800" b="1" dirty="0">
                <a:latin typeface="Courier New" pitchFamily="49" charset="0"/>
                <a:cs typeface="Courier New" pitchFamily="49" charset="0"/>
              </a:rPr>
              <a:t>;</a:t>
            </a:r>
          </a:p>
          <a:p>
            <a:pPr marL="0" indent="0">
              <a:lnSpc>
                <a:spcPts val="1800"/>
              </a:lnSpc>
              <a:spcBef>
                <a:spcPts val="0"/>
              </a:spcBef>
              <a:buNone/>
            </a:pPr>
            <a:r>
              <a:rPr lang="en-US" sz="1800" b="1" dirty="0">
                <a:latin typeface="Courier New" pitchFamily="49" charset="0"/>
                <a:cs typeface="Courier New" pitchFamily="49" charset="0"/>
              </a:rPr>
              <a:t>  </a:t>
            </a:r>
            <a:r>
              <a:rPr lang="en-US" sz="1800" b="1" dirty="0">
                <a:solidFill>
                  <a:srgbClr val="7030A0"/>
                </a:solidFill>
                <a:latin typeface="Courier New" pitchFamily="49" charset="0"/>
                <a:cs typeface="Courier New" pitchFamily="49" charset="0"/>
              </a:rPr>
              <a:t>// private constructor prevents instantiation outside class</a:t>
            </a:r>
            <a:br>
              <a:rPr lang="en-US" sz="1800" b="1" dirty="0">
                <a:solidFill>
                  <a:srgbClr val="7030A0"/>
                </a:solidFill>
                <a:latin typeface="Courier New" pitchFamily="49" charset="0"/>
                <a:cs typeface="Courier New" pitchFamily="49" charset="0"/>
              </a:rPr>
            </a:br>
            <a:r>
              <a:rPr lang="en-US" sz="1800" b="1" dirty="0">
                <a:latin typeface="Courier New" pitchFamily="49" charset="0"/>
                <a:cs typeface="Courier New" pitchFamily="49" charset="0"/>
              </a:rPr>
              <a:t>  private Foo() { …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public static synchronized Foo </a:t>
            </a:r>
            <a:r>
              <a:rPr lang="en-US" sz="1800" b="1" dirty="0" err="1">
                <a:solidFill>
                  <a:schemeClr val="accent2"/>
                </a:solidFill>
                <a:latin typeface="Courier New" pitchFamily="49" charset="0"/>
                <a:cs typeface="Courier New" pitchFamily="49" charset="0"/>
              </a:rPr>
              <a:t>getInstance</a:t>
            </a:r>
            <a:r>
              <a:rPr lang="en-US" sz="1800" b="1" dirty="0">
                <a:latin typeface="Courier New" pitchFamily="49" charset="0"/>
                <a:cs typeface="Courier New" pitchFamily="49" charset="0"/>
              </a:rPr>
              <a:t>()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if (instance == null)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instance = new Foo();</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 </a:t>
            </a:r>
          </a:p>
          <a:p>
            <a:pPr marL="0" indent="0">
              <a:lnSpc>
                <a:spcPts val="1800"/>
              </a:lnSpc>
              <a:spcBef>
                <a:spcPts val="0"/>
              </a:spcBef>
              <a:buNone/>
            </a:pPr>
            <a:r>
              <a:rPr lang="en-US" sz="1800" b="1" dirty="0">
                <a:latin typeface="Courier New" pitchFamily="49" charset="0"/>
                <a:cs typeface="Courier New" pitchFamily="49" charset="0"/>
              </a:rPr>
              <a:t>    return instance;</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  }</a:t>
            </a:r>
          </a:p>
          <a:p>
            <a:pPr marL="0" indent="0">
              <a:lnSpc>
                <a:spcPts val="1800"/>
              </a:lnSpc>
              <a:spcBef>
                <a:spcPts val="0"/>
              </a:spcBef>
              <a:buNone/>
            </a:pPr>
            <a:r>
              <a:rPr lang="en-US" sz="1800" b="1" dirty="0">
                <a:latin typeface="Courier New" pitchFamily="49" charset="0"/>
                <a:cs typeface="Courier New" pitchFamily="49" charset="0"/>
              </a:rPr>
              <a:t>  … instance methods as usual …</a:t>
            </a:r>
            <a:br>
              <a:rPr lang="en-US" sz="1800" b="1" dirty="0">
                <a:latin typeface="Courier New" pitchFamily="49" charset="0"/>
                <a:cs typeface="Courier New" pitchFamily="49" charset="0"/>
              </a:rPr>
            </a:br>
            <a:r>
              <a:rPr lang="en-US" sz="1800" b="1" dirty="0">
                <a:latin typeface="Courier New" pitchFamily="49" charset="0"/>
                <a:cs typeface="Courier New" pitchFamily="49" charset="0"/>
              </a:rPr>
              <a:t>}</a:t>
            </a:r>
          </a:p>
        </p:txBody>
      </p:sp>
      <p:sp>
        <p:nvSpPr>
          <p:cNvPr id="6" name="TextBox 5"/>
          <p:cNvSpPr txBox="1"/>
          <p:nvPr/>
        </p:nvSpPr>
        <p:spPr>
          <a:xfrm>
            <a:off x="6477000" y="2209800"/>
            <a:ext cx="1981200" cy="707886"/>
          </a:xfrm>
          <a:prstGeom prst="rect">
            <a:avLst/>
          </a:prstGeom>
          <a:solidFill>
            <a:schemeClr val="accent6">
              <a:lumMod val="20000"/>
              <a:lumOff val="80000"/>
            </a:schemeClr>
          </a:solidFill>
        </p:spPr>
        <p:txBody>
          <a:bodyPr wrap="square" rtlCol="0">
            <a:spAutoFit/>
          </a:bodyPr>
          <a:lstStyle/>
          <a:p>
            <a:pPr algn="ctr"/>
            <a:r>
              <a:rPr lang="en-US" sz="2000" b="1" dirty="0"/>
              <a:t>Eager allocation of instance</a:t>
            </a:r>
          </a:p>
        </p:txBody>
      </p:sp>
      <p:sp>
        <p:nvSpPr>
          <p:cNvPr id="7" name="TextBox 6"/>
          <p:cNvSpPr txBox="1"/>
          <p:nvPr/>
        </p:nvSpPr>
        <p:spPr>
          <a:xfrm>
            <a:off x="6477000" y="5186571"/>
            <a:ext cx="1981200" cy="707886"/>
          </a:xfrm>
          <a:prstGeom prst="rect">
            <a:avLst/>
          </a:prstGeom>
          <a:solidFill>
            <a:schemeClr val="accent6">
              <a:lumMod val="20000"/>
              <a:lumOff val="80000"/>
            </a:schemeClr>
          </a:solidFill>
        </p:spPr>
        <p:txBody>
          <a:bodyPr wrap="square" rtlCol="0">
            <a:spAutoFit/>
          </a:bodyPr>
          <a:lstStyle/>
          <a:p>
            <a:pPr algn="ctr"/>
            <a:r>
              <a:rPr lang="en-US" sz="2000" b="1" dirty="0"/>
              <a:t>Lazy allocation of instance</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8" name="Slide Number Placeholder 7"/>
          <p:cNvSpPr>
            <a:spLocks noGrp="1"/>
          </p:cNvSpPr>
          <p:nvPr>
            <p:ph type="sldNum" sz="quarter" idx="12"/>
          </p:nvPr>
        </p:nvSpPr>
        <p:spPr/>
        <p:txBody>
          <a:bodyPr/>
          <a:lstStyle/>
          <a:p>
            <a:pPr>
              <a:defRPr/>
            </a:pPr>
            <a:fld id="{13AE8722-9256-42EB-B779-63A99D304B0B}" type="slidenum">
              <a:rPr lang="en-US" smtClean="0"/>
              <a:pPr>
                <a:defRPr/>
              </a:pPr>
              <a:t>17</a:t>
            </a:fld>
            <a:endParaRPr lang="en-US"/>
          </a:p>
        </p:txBody>
      </p:sp>
    </p:spTree>
    <p:extLst>
      <p:ext uri="{BB962C8B-B14F-4D97-AF65-F5344CB8AC3E}">
        <p14:creationId xmlns:p14="http://schemas.microsoft.com/office/powerpoint/2010/main" val="30812889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7"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3762" name="Rectangle 2"/>
          <p:cNvSpPr>
            <a:spLocks noGrp="1" noChangeArrowheads="1"/>
          </p:cNvSpPr>
          <p:nvPr>
            <p:ph type="title"/>
          </p:nvPr>
        </p:nvSpPr>
        <p:spPr/>
        <p:txBody>
          <a:bodyPr/>
          <a:lstStyle/>
          <a:p>
            <a:r>
              <a:rPr lang="en-US"/>
              <a:t>GoF patterns: three categories</a:t>
            </a:r>
            <a:endParaRPr lang="en-US" dirty="0"/>
          </a:p>
        </p:txBody>
      </p:sp>
      <p:sp>
        <p:nvSpPr>
          <p:cNvPr id="373763" name="Rectangle 3"/>
          <p:cNvSpPr>
            <a:spLocks noGrp="1" noChangeArrowheads="1"/>
          </p:cNvSpPr>
          <p:nvPr>
            <p:ph type="body" idx="1"/>
          </p:nvPr>
        </p:nvSpPr>
        <p:spPr>
          <a:xfrm>
            <a:off x="685800" y="1524000"/>
            <a:ext cx="7772400" cy="4953000"/>
          </a:xfrm>
        </p:spPr>
        <p:txBody>
          <a:bodyPr>
            <a:normAutofit/>
          </a:bodyPr>
          <a:lstStyle/>
          <a:p>
            <a:pPr marL="0" indent="0">
              <a:buNone/>
            </a:pPr>
            <a:r>
              <a:rPr lang="en-US" sz="2000" dirty="0">
                <a:solidFill>
                  <a:schemeClr val="accent2"/>
                </a:solidFill>
              </a:rPr>
              <a:t>Creational Patterns</a:t>
            </a:r>
            <a:r>
              <a:rPr lang="en-US" sz="2000" dirty="0">
                <a:solidFill>
                  <a:srgbClr val="FF0000"/>
                </a:solidFill>
              </a:rPr>
              <a:t> </a:t>
            </a:r>
            <a:r>
              <a:rPr lang="en-US" sz="2000" dirty="0"/>
              <a:t>are about the object-creation process</a:t>
            </a:r>
          </a:p>
          <a:p>
            <a:pPr marL="457200" lvl="1" indent="0">
              <a:buNone/>
            </a:pPr>
            <a:r>
              <a:rPr lang="en-US" sz="2000" dirty="0">
                <a:solidFill>
                  <a:srgbClr val="800080"/>
                </a:solidFill>
              </a:rPr>
              <a:t>Factory Method</a:t>
            </a:r>
            <a:r>
              <a:rPr lang="en-US" sz="2000" dirty="0"/>
              <a:t>, Abstract Factory, </a:t>
            </a:r>
            <a:r>
              <a:rPr lang="en-US" sz="2000" dirty="0">
                <a:solidFill>
                  <a:srgbClr val="009900"/>
                </a:solidFill>
              </a:rPr>
              <a:t>Singleton</a:t>
            </a:r>
            <a:r>
              <a:rPr lang="en-US" sz="2000" dirty="0"/>
              <a:t>, </a:t>
            </a:r>
            <a:r>
              <a:rPr lang="en-US" sz="2000" dirty="0">
                <a:solidFill>
                  <a:srgbClr val="800080"/>
                </a:solidFill>
              </a:rPr>
              <a:t>Builder</a:t>
            </a:r>
            <a:r>
              <a:rPr lang="en-US" sz="2000" dirty="0"/>
              <a:t>, </a:t>
            </a:r>
            <a:r>
              <a:rPr lang="en-US" sz="2000" dirty="0">
                <a:solidFill>
                  <a:srgbClr val="800080"/>
                </a:solidFill>
              </a:rPr>
              <a:t>Prototype</a:t>
            </a:r>
            <a:r>
              <a:rPr lang="en-US" sz="2000" dirty="0"/>
              <a:t>, …</a:t>
            </a:r>
          </a:p>
          <a:p>
            <a:pPr marL="457200" lvl="1" indent="0">
              <a:buNone/>
            </a:pPr>
            <a:endParaRPr lang="en-US" sz="600" dirty="0"/>
          </a:p>
          <a:p>
            <a:pPr marL="0" indent="0">
              <a:buNone/>
            </a:pPr>
            <a:r>
              <a:rPr lang="en-US" sz="2000" dirty="0">
                <a:solidFill>
                  <a:schemeClr val="accent2"/>
                </a:solidFill>
              </a:rPr>
              <a:t>Structural Patterns</a:t>
            </a:r>
            <a:r>
              <a:rPr lang="en-US" sz="2000" dirty="0">
                <a:solidFill>
                  <a:srgbClr val="FF0000"/>
                </a:solidFill>
              </a:rPr>
              <a:t> </a:t>
            </a:r>
            <a:r>
              <a:rPr lang="en-US" sz="2000" dirty="0"/>
              <a:t> are about how objects/classes can be combined</a:t>
            </a:r>
          </a:p>
          <a:p>
            <a:pPr marL="457200" lvl="1" indent="0">
              <a:buNone/>
            </a:pPr>
            <a:r>
              <a:rPr lang="en-US" sz="2000" dirty="0"/>
              <a:t>Adapter, Bridge, </a:t>
            </a:r>
            <a:r>
              <a:rPr lang="en-US" sz="2000" dirty="0">
                <a:solidFill>
                  <a:srgbClr val="800080"/>
                </a:solidFill>
              </a:rPr>
              <a:t>Composite</a:t>
            </a:r>
            <a:r>
              <a:rPr lang="en-US" sz="2000" dirty="0"/>
              <a:t>, Decorator, Façade, Flyweight, Proxy, …</a:t>
            </a:r>
          </a:p>
          <a:p>
            <a:pPr marL="457200" lvl="1" indent="0">
              <a:buNone/>
            </a:pPr>
            <a:endParaRPr lang="en-US" sz="600" dirty="0"/>
          </a:p>
          <a:p>
            <a:pPr marL="0" indent="0">
              <a:buNone/>
            </a:pPr>
            <a:r>
              <a:rPr lang="en-US" sz="2000" dirty="0">
                <a:solidFill>
                  <a:schemeClr val="accent2"/>
                </a:solidFill>
              </a:rPr>
              <a:t>Behavioral</a:t>
            </a:r>
            <a:r>
              <a:rPr lang="en-US" sz="2000" dirty="0">
                <a:solidFill>
                  <a:srgbClr val="FF0000"/>
                </a:solidFill>
              </a:rPr>
              <a:t> </a:t>
            </a:r>
            <a:r>
              <a:rPr lang="en-US" sz="2000" dirty="0">
                <a:solidFill>
                  <a:schemeClr val="accent2"/>
                </a:solidFill>
              </a:rPr>
              <a:t>Patterns</a:t>
            </a:r>
            <a:r>
              <a:rPr lang="en-US" sz="2000" dirty="0">
                <a:solidFill>
                  <a:srgbClr val="FF0000"/>
                </a:solidFill>
              </a:rPr>
              <a:t> </a:t>
            </a:r>
            <a:r>
              <a:rPr lang="en-US" sz="2000" dirty="0"/>
              <a:t>are about communication among objects</a:t>
            </a:r>
          </a:p>
          <a:p>
            <a:pPr marL="457200" lvl="1" indent="0">
              <a:buNone/>
            </a:pPr>
            <a:r>
              <a:rPr lang="en-US" sz="2000" dirty="0">
                <a:solidFill>
                  <a:srgbClr val="800080"/>
                </a:solidFill>
              </a:rPr>
              <a:t>Command</a:t>
            </a:r>
            <a:r>
              <a:rPr lang="en-US" sz="2000" dirty="0"/>
              <a:t>, </a:t>
            </a:r>
            <a:r>
              <a:rPr lang="en-US" sz="2000" dirty="0">
                <a:solidFill>
                  <a:srgbClr val="800080"/>
                </a:solidFill>
              </a:rPr>
              <a:t>Interpreter</a:t>
            </a:r>
            <a:r>
              <a:rPr lang="en-US" sz="2000" dirty="0"/>
              <a:t>, </a:t>
            </a:r>
            <a:r>
              <a:rPr lang="en-US" sz="2000" dirty="0">
                <a:solidFill>
                  <a:srgbClr val="009900"/>
                </a:solidFill>
              </a:rPr>
              <a:t>Iterator</a:t>
            </a:r>
            <a:r>
              <a:rPr lang="en-US" sz="2000" dirty="0"/>
              <a:t>, Mediator, </a:t>
            </a:r>
            <a:r>
              <a:rPr lang="en-US" sz="2000" dirty="0">
                <a:solidFill>
                  <a:srgbClr val="009900"/>
                </a:solidFill>
              </a:rPr>
              <a:t>Observer</a:t>
            </a:r>
            <a:r>
              <a:rPr lang="en-US" sz="2000" dirty="0"/>
              <a:t>, State, </a:t>
            </a:r>
            <a:r>
              <a:rPr lang="en-US" sz="2000" dirty="0">
                <a:solidFill>
                  <a:srgbClr val="800080"/>
                </a:solidFill>
              </a:rPr>
              <a:t>Strategy</a:t>
            </a:r>
            <a:r>
              <a:rPr lang="en-US" sz="2000" dirty="0"/>
              <a:t>, Chain of Responsibility, Visitor, Template Method, …</a:t>
            </a:r>
          </a:p>
          <a:p>
            <a:pPr marL="0" indent="0">
              <a:buNone/>
            </a:pPr>
            <a:endParaRPr lang="en-US" sz="2000" dirty="0">
              <a:solidFill>
                <a:srgbClr val="0000FF"/>
              </a:solidFill>
            </a:endParaRPr>
          </a:p>
          <a:p>
            <a:pPr marL="0" indent="0">
              <a:buNone/>
            </a:pPr>
            <a:r>
              <a:rPr lang="en-US" sz="2000" dirty="0">
                <a:solidFill>
                  <a:srgbClr val="009900"/>
                </a:solidFill>
              </a:rPr>
              <a:t>Green = ones we’ve seen already </a:t>
            </a:r>
          </a:p>
          <a:p>
            <a:pPr marL="0" indent="0">
              <a:buNone/>
            </a:pPr>
            <a:r>
              <a:rPr lang="en-US" sz="2000" dirty="0">
                <a:solidFill>
                  <a:srgbClr val="800080"/>
                </a:solidFill>
              </a:rPr>
              <a:t>Purple = ones we’ve at-least-</a:t>
            </a:r>
            <a:r>
              <a:rPr lang="en-US" sz="2000" dirty="0" err="1">
                <a:solidFill>
                  <a:srgbClr val="800080"/>
                </a:solidFill>
              </a:rPr>
              <a:t>sorta</a:t>
            </a:r>
            <a:r>
              <a:rPr lang="en-US" sz="2000" dirty="0">
                <a:solidFill>
                  <a:srgbClr val="800080"/>
                </a:solidFill>
              </a:rPr>
              <a:t>-used without knowing/naming it</a:t>
            </a:r>
          </a:p>
        </p:txBody>
      </p:sp>
      <p:sp>
        <p:nvSpPr>
          <p:cNvPr id="2" name="Footer Placeholder 1"/>
          <p:cNvSpPr>
            <a:spLocks noGrp="1"/>
          </p:cNvSpPr>
          <p:nvPr>
            <p:ph type="ftr" sz="quarter" idx="11"/>
          </p:nvPr>
        </p:nvSpPr>
        <p:spPr/>
        <p:txBody>
          <a:bodyPr/>
          <a:lstStyle/>
          <a:p>
            <a:pPr>
              <a:defRPr/>
            </a:pPr>
            <a:r>
              <a:rPr lang="nl-NL" dirty="0"/>
              <a:t>UW CSE 331 Winter 2021</a:t>
            </a:r>
            <a:endParaRPr lang="en-US" dirty="0"/>
          </a:p>
        </p:txBody>
      </p:sp>
      <p:sp>
        <p:nvSpPr>
          <p:cNvPr id="3" name="Slide Number Placeholder 2"/>
          <p:cNvSpPr>
            <a:spLocks noGrp="1"/>
          </p:cNvSpPr>
          <p:nvPr>
            <p:ph type="sldNum" sz="quarter" idx="12"/>
          </p:nvPr>
        </p:nvSpPr>
        <p:spPr/>
        <p:txBody>
          <a:bodyPr/>
          <a:lstStyle/>
          <a:p>
            <a:pPr>
              <a:defRPr/>
            </a:pPr>
            <a:fld id="{48DACF16-E0F0-4B7F-BDAB-0ED6A37A383D}" type="slidenum">
              <a:rPr lang="en-US" smtClean="0"/>
              <a:pPr>
                <a:defRPr/>
              </a:pPr>
              <a:t>18</a:t>
            </a:fld>
            <a:endParaRPr lang="en-US"/>
          </a:p>
        </p:txBody>
      </p:sp>
    </p:spTree>
    <p:extLst>
      <p:ext uri="{BB962C8B-B14F-4D97-AF65-F5344CB8AC3E}">
        <p14:creationId xmlns:p14="http://schemas.microsoft.com/office/powerpoint/2010/main" val="1770426386"/>
      </p:ext>
    </p:extLst>
  </p:cSld>
  <p:clrMapOvr>
    <a:masterClrMapping/>
  </p:clrMapOvr>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dirty="0"/>
              <a:t>Creational patterns</a:t>
            </a:r>
          </a:p>
        </p:txBody>
      </p:sp>
      <p:sp>
        <p:nvSpPr>
          <p:cNvPr id="220163" name="Rectangle 3"/>
          <p:cNvSpPr>
            <a:spLocks noGrp="1" noChangeArrowheads="1"/>
          </p:cNvSpPr>
          <p:nvPr>
            <p:ph idx="1"/>
          </p:nvPr>
        </p:nvSpPr>
        <p:spPr/>
        <p:txBody>
          <a:bodyPr>
            <a:noAutofit/>
          </a:bodyPr>
          <a:lstStyle/>
          <a:p>
            <a:pPr marL="0" indent="0">
              <a:buNone/>
            </a:pPr>
            <a:r>
              <a:rPr lang="en-GB" sz="2000" dirty="0"/>
              <a:t>Constructors in Java are inflexible</a:t>
            </a:r>
          </a:p>
          <a:p>
            <a:pPr marL="914400" lvl="1" indent="-457200">
              <a:buFont typeface="+mj-lt"/>
              <a:buAutoNum type="arabicPeriod"/>
            </a:pPr>
            <a:r>
              <a:rPr lang="en-GB" sz="2000" dirty="0"/>
              <a:t>Can't return a subtype of the class they belong to</a:t>
            </a:r>
          </a:p>
          <a:p>
            <a:pPr marL="914400" lvl="1" indent="-457200">
              <a:buFont typeface="+mj-lt"/>
              <a:buAutoNum type="arabicPeriod"/>
            </a:pPr>
            <a:r>
              <a:rPr lang="en-GB" sz="2000" dirty="0"/>
              <a:t>Always return a fresh new object, never re-use one</a:t>
            </a:r>
          </a:p>
          <a:p>
            <a:pPr marL="0" indent="0">
              <a:buNone/>
            </a:pPr>
            <a:endParaRPr lang="en-US" sz="1200" dirty="0"/>
          </a:p>
          <a:p>
            <a:pPr marL="0" indent="0">
              <a:buNone/>
            </a:pPr>
            <a:r>
              <a:rPr lang="en-US" sz="2000" dirty="0"/>
              <a:t>Factories: Patterns for code that you call to get new objects other than constructors</a:t>
            </a:r>
          </a:p>
          <a:p>
            <a:pPr lvl="1" indent="-342900"/>
            <a:r>
              <a:rPr lang="en-US" sz="2000" dirty="0"/>
              <a:t>Factory method, Factory object, Prototype, Dependency injection</a:t>
            </a:r>
          </a:p>
          <a:p>
            <a:pPr marL="0" indent="0">
              <a:buNone/>
            </a:pPr>
            <a:endParaRPr lang="en-US" sz="1200" dirty="0"/>
          </a:p>
          <a:p>
            <a:pPr marL="0" indent="0">
              <a:buNone/>
            </a:pPr>
            <a:r>
              <a:rPr lang="en-US" sz="2000" dirty="0"/>
              <a:t>Sharing: Patterns for reusing objects (to save space </a:t>
            </a:r>
            <a:r>
              <a:rPr lang="en-US" sz="2000" i="1" dirty="0"/>
              <a:t>and</a:t>
            </a:r>
            <a:r>
              <a:rPr lang="en-US" sz="2000" dirty="0"/>
              <a:t> other reasons)</a:t>
            </a:r>
          </a:p>
          <a:p>
            <a:pPr lvl="1" indent="-342900"/>
            <a:r>
              <a:rPr lang="en-US" sz="2000" dirty="0"/>
              <a:t>Singleton, Interning, Flyweight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19</a:t>
            </a:fld>
            <a:endParaRPr lang="en-US"/>
          </a:p>
        </p:txBody>
      </p:sp>
    </p:spTree>
    <p:extLst>
      <p:ext uri="{BB962C8B-B14F-4D97-AF65-F5344CB8AC3E}">
        <p14:creationId xmlns:p14="http://schemas.microsoft.com/office/powerpoint/2010/main" val="33007173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10A4F3-697A-9949-A248-77495478B10D}"/>
              </a:ext>
            </a:extLst>
          </p:cNvPr>
          <p:cNvSpPr>
            <a:spLocks noGrp="1"/>
          </p:cNvSpPr>
          <p:nvPr>
            <p:ph type="title"/>
          </p:nvPr>
        </p:nvSpPr>
        <p:spPr/>
        <p:txBody>
          <a:bodyPr/>
          <a:lstStyle/>
          <a:p>
            <a:r>
              <a:rPr lang="en-US" dirty="0"/>
              <a:t>Administrivia</a:t>
            </a:r>
          </a:p>
        </p:txBody>
      </p:sp>
      <p:sp>
        <p:nvSpPr>
          <p:cNvPr id="3" name="Content Placeholder 2">
            <a:extLst>
              <a:ext uri="{FF2B5EF4-FFF2-40B4-BE49-F238E27FC236}">
                <a16:creationId xmlns:a16="http://schemas.microsoft.com/office/drawing/2014/main" id="{23EBB7FD-57DA-3542-BFD4-17E252AC1306}"/>
              </a:ext>
            </a:extLst>
          </p:cNvPr>
          <p:cNvSpPr>
            <a:spLocks noGrp="1"/>
          </p:cNvSpPr>
          <p:nvPr>
            <p:ph idx="1"/>
          </p:nvPr>
        </p:nvSpPr>
        <p:spPr/>
        <p:txBody>
          <a:bodyPr>
            <a:normAutofit fontScale="92500" lnSpcReduction="10000"/>
          </a:bodyPr>
          <a:lstStyle/>
          <a:p>
            <a:r>
              <a:rPr lang="en-US" dirty="0"/>
              <a:t>HW9 out now, due next Thursday (+late day if you have it)</a:t>
            </a:r>
          </a:p>
          <a:p>
            <a:r>
              <a:rPr lang="en-US" dirty="0"/>
              <a:t>End of quarter: meet with a TA to demo your hw9 during finals week</a:t>
            </a:r>
          </a:p>
          <a:p>
            <a:pPr lvl="1"/>
            <a:r>
              <a:rPr lang="en-US" dirty="0"/>
              <a:t>Low pressure, ~15 min., demo and discuss</a:t>
            </a:r>
          </a:p>
          <a:p>
            <a:pPr lvl="1"/>
            <a:r>
              <a:rPr lang="en-US" dirty="0"/>
              <a:t>Everyone gets 100% unless something is </a:t>
            </a:r>
            <a:r>
              <a:rPr lang="en-US" i="1" dirty="0"/>
              <a:t>way</a:t>
            </a:r>
            <a:r>
              <a:rPr lang="en-US" dirty="0"/>
              <a:t> off</a:t>
            </a:r>
          </a:p>
          <a:p>
            <a:pPr lvl="1"/>
            <a:r>
              <a:rPr lang="en-US" dirty="0"/>
              <a:t>Online signup out sometime next week – plan is to have wide range of available days/times</a:t>
            </a:r>
          </a:p>
          <a:p>
            <a:endParaRPr lang="en-US" dirty="0"/>
          </a:p>
          <a:p>
            <a:r>
              <a:rPr lang="en-US" dirty="0"/>
              <a:t>No quiz this weekend (time to work on hw9!)</a:t>
            </a:r>
          </a:p>
          <a:p>
            <a:r>
              <a:rPr lang="en-US" dirty="0"/>
              <a:t>One more quiz at end of quarter (but no final exam!)</a:t>
            </a:r>
          </a:p>
          <a:p>
            <a:pPr lvl="1"/>
            <a:r>
              <a:rPr lang="en-US" dirty="0"/>
              <a:t>When?  Weekend before finals?  Mon./Tue. finals week, our “official” final exam days?  Something else??</a:t>
            </a:r>
          </a:p>
        </p:txBody>
      </p:sp>
      <p:sp>
        <p:nvSpPr>
          <p:cNvPr id="4" name="Footer Placeholder 3">
            <a:extLst>
              <a:ext uri="{FF2B5EF4-FFF2-40B4-BE49-F238E27FC236}">
                <a16:creationId xmlns:a16="http://schemas.microsoft.com/office/drawing/2014/main" id="{FAB93C36-60EE-BE49-A48A-6DF1C0C9DCBC}"/>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1472D672-9669-7943-AA48-27E354224862}"/>
              </a:ext>
            </a:extLst>
          </p:cNvPr>
          <p:cNvSpPr>
            <a:spLocks noGrp="1"/>
          </p:cNvSpPr>
          <p:nvPr>
            <p:ph type="sldNum" sz="quarter" idx="12"/>
          </p:nvPr>
        </p:nvSpPr>
        <p:spPr/>
        <p:txBody>
          <a:bodyPr/>
          <a:lstStyle/>
          <a:p>
            <a:pPr>
              <a:defRPr/>
            </a:pPr>
            <a:fld id="{48DACF16-E0F0-4B7F-BDAB-0ED6A37A383D}" type="slidenum">
              <a:rPr lang="en-US" smtClean="0"/>
              <a:pPr>
                <a:defRPr/>
              </a:pPr>
              <a:t>2</a:t>
            </a:fld>
            <a:endParaRPr lang="en-US"/>
          </a:p>
        </p:txBody>
      </p:sp>
    </p:spTree>
    <p:extLst>
      <p:ext uri="{BB962C8B-B14F-4D97-AF65-F5344CB8AC3E}">
        <p14:creationId xmlns:p14="http://schemas.microsoft.com/office/powerpoint/2010/main" val="183395668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0162" name="Rectangle 2"/>
          <p:cNvSpPr>
            <a:spLocks noGrp="1" noChangeArrowheads="1"/>
          </p:cNvSpPr>
          <p:nvPr>
            <p:ph type="title"/>
          </p:nvPr>
        </p:nvSpPr>
        <p:spPr/>
        <p:txBody>
          <a:bodyPr/>
          <a:lstStyle/>
          <a:p>
            <a:r>
              <a:rPr lang="en-US" dirty="0"/>
              <a:t>Factories</a:t>
            </a:r>
          </a:p>
        </p:txBody>
      </p:sp>
      <p:sp>
        <p:nvSpPr>
          <p:cNvPr id="220163" name="Rectangle 3"/>
          <p:cNvSpPr>
            <a:spLocks noGrp="1" noChangeArrowheads="1"/>
          </p:cNvSpPr>
          <p:nvPr>
            <p:ph idx="1"/>
          </p:nvPr>
        </p:nvSpPr>
        <p:spPr>
          <a:xfrm>
            <a:off x="685800" y="1600200"/>
            <a:ext cx="8001000" cy="4495800"/>
          </a:xfrm>
        </p:spPr>
        <p:txBody>
          <a:bodyPr>
            <a:normAutofit fontScale="85000" lnSpcReduction="20000"/>
          </a:bodyPr>
          <a:lstStyle/>
          <a:p>
            <a:pPr marL="0" indent="0">
              <a:buNone/>
            </a:pPr>
            <a:r>
              <a:rPr lang="en-US" sz="2000" dirty="0"/>
              <a:t>Problem:  want better control over object creation</a:t>
            </a:r>
          </a:p>
          <a:p>
            <a:pPr marL="0" indent="0">
              <a:buNone/>
            </a:pPr>
            <a:endParaRPr lang="en-US" sz="1000" dirty="0">
              <a:solidFill>
                <a:schemeClr val="accent6"/>
              </a:solidFill>
            </a:endParaRPr>
          </a:p>
          <a:p>
            <a:pPr marL="0" indent="0">
              <a:buNone/>
            </a:pPr>
            <a:r>
              <a:rPr lang="en-US" sz="2000" dirty="0">
                <a:solidFill>
                  <a:schemeClr val="accent6"/>
                </a:solidFill>
              </a:rPr>
              <a:t>Factory method</a:t>
            </a:r>
            <a:r>
              <a:rPr lang="en-US" sz="2000" dirty="0"/>
              <a:t> = creator method</a:t>
            </a:r>
            <a:endParaRPr lang="en-US" sz="2000" dirty="0">
              <a:solidFill>
                <a:schemeClr val="accent6"/>
              </a:solidFill>
            </a:endParaRPr>
          </a:p>
          <a:p>
            <a:pPr lvl="1"/>
            <a:r>
              <a:rPr lang="en-US" sz="2000" dirty="0"/>
              <a:t>Hides decisions about object creation</a:t>
            </a:r>
          </a:p>
          <a:p>
            <a:pPr lvl="1"/>
            <a:r>
              <a:rPr lang="en-US" sz="2000" dirty="0"/>
              <a:t>Method can do any computation and return any subtype</a:t>
            </a:r>
          </a:p>
          <a:p>
            <a:pPr marL="0" indent="0">
              <a:buNone/>
            </a:pPr>
            <a:r>
              <a:rPr lang="en-US" sz="2000" dirty="0">
                <a:solidFill>
                  <a:schemeClr val="accent6"/>
                </a:solidFill>
              </a:rPr>
              <a:t>Factory object</a:t>
            </a:r>
            <a:r>
              <a:rPr lang="en-US" sz="2000" dirty="0"/>
              <a:t> = has creator op, can be passed around</a:t>
            </a:r>
            <a:endParaRPr lang="en-US" sz="2000" dirty="0">
              <a:solidFill>
                <a:schemeClr val="accent6"/>
              </a:solidFill>
            </a:endParaRPr>
          </a:p>
          <a:p>
            <a:pPr lvl="1"/>
            <a:r>
              <a:rPr lang="en-US" sz="2000" dirty="0"/>
              <a:t>Bundles factory methods for a family of types</a:t>
            </a:r>
          </a:p>
          <a:p>
            <a:pPr lvl="1"/>
            <a:r>
              <a:rPr lang="en-US" sz="2000" dirty="0"/>
              <a:t>Code goes into a separate object</a:t>
            </a:r>
          </a:p>
          <a:p>
            <a:pPr marL="0" indent="0">
              <a:buNone/>
            </a:pPr>
            <a:r>
              <a:rPr lang="en-US" sz="2000" dirty="0">
                <a:solidFill>
                  <a:schemeClr val="accent6"/>
                </a:solidFill>
              </a:rPr>
              <a:t>Builder </a:t>
            </a:r>
            <a:r>
              <a:rPr lang="en-US" sz="2000" dirty="0"/>
              <a:t>= create complex objects incrementally</a:t>
            </a:r>
            <a:endParaRPr lang="en-US" sz="2000" dirty="0">
              <a:solidFill>
                <a:schemeClr val="accent6"/>
              </a:solidFill>
            </a:endParaRPr>
          </a:p>
          <a:p>
            <a:pPr lvl="1"/>
            <a:r>
              <a:rPr lang="en-US" sz="2000" dirty="0"/>
              <a:t>Allows step-by-step construction of complex objects</a:t>
            </a:r>
          </a:p>
          <a:p>
            <a:pPr lvl="1"/>
            <a:r>
              <a:rPr lang="en-US" sz="2000" dirty="0"/>
              <a:t>Move construction logic for an object outside the class constructor</a:t>
            </a:r>
          </a:p>
          <a:p>
            <a:pPr marL="0" indent="0">
              <a:buNone/>
            </a:pPr>
            <a:r>
              <a:rPr lang="en-US" sz="2000" dirty="0">
                <a:solidFill>
                  <a:schemeClr val="accent6"/>
                </a:solidFill>
              </a:rPr>
              <a:t>Prototype </a:t>
            </a:r>
            <a:r>
              <a:rPr lang="en-US" sz="2000" dirty="0"/>
              <a:t>= knows how to clone itself</a:t>
            </a:r>
            <a:endParaRPr lang="en-US" sz="2000" dirty="0">
              <a:solidFill>
                <a:schemeClr val="accent6"/>
              </a:solidFill>
            </a:endParaRPr>
          </a:p>
          <a:p>
            <a:pPr lvl="1"/>
            <a:r>
              <a:rPr lang="en-US" sz="2000" dirty="0"/>
              <a:t>Every object is a factory, can create more objects like itself</a:t>
            </a:r>
          </a:p>
          <a:p>
            <a:pPr lvl="1"/>
            <a:r>
              <a:rPr lang="en-US" sz="2000" dirty="0"/>
              <a:t>Call </a:t>
            </a:r>
            <a:r>
              <a:rPr lang="en-US" sz="2000" b="1" dirty="0">
                <a:latin typeface="Courier New" pitchFamily="49" charset="0"/>
                <a:cs typeface="Courier New" pitchFamily="49" charset="0"/>
              </a:rPr>
              <a:t>clone</a:t>
            </a:r>
            <a:r>
              <a:rPr lang="en-US" sz="2000" dirty="0"/>
              <a:t> to get a new object of same subtype as receiver</a:t>
            </a:r>
          </a:p>
          <a:p>
            <a:pPr marL="0" indent="0">
              <a:buNone/>
            </a:pPr>
            <a:r>
              <a:rPr lang="en-US" sz="2000" dirty="0">
                <a:solidFill>
                  <a:schemeClr val="accent6"/>
                </a:solidFill>
              </a:rPr>
              <a:t>Dependency Injection</a:t>
            </a:r>
            <a:r>
              <a:rPr lang="en-US" sz="2000" dirty="0"/>
              <a:t> = external reference to creator operation</a:t>
            </a:r>
            <a:endParaRPr lang="en-US" sz="2000" dirty="0">
              <a:solidFill>
                <a:schemeClr val="accent6"/>
              </a:solidFill>
            </a:endParaRPr>
          </a:p>
          <a:p>
            <a:pPr lvl="1"/>
            <a:r>
              <a:rPr lang="en-US" sz="2000" dirty="0"/>
              <a:t>Client controls construction without changing code</a:t>
            </a:r>
          </a:p>
          <a:p>
            <a:pPr lvl="1"/>
            <a:r>
              <a:rPr lang="en-US" sz="2000" dirty="0"/>
              <a:t>Implementation: read method name from file, call reflectively</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20</a:t>
            </a:fld>
            <a:endParaRPr lang="en-US"/>
          </a:p>
        </p:txBody>
      </p:sp>
    </p:spTree>
    <p:extLst>
      <p:ext uri="{BB962C8B-B14F-4D97-AF65-F5344CB8AC3E}">
        <p14:creationId xmlns:p14="http://schemas.microsoft.com/office/powerpoint/2010/main" val="191768004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8770" name="Rectangle 2"/>
          <p:cNvSpPr>
            <a:spLocks noGrp="1" noChangeArrowheads="1"/>
          </p:cNvSpPr>
          <p:nvPr>
            <p:ph type="title"/>
          </p:nvPr>
        </p:nvSpPr>
        <p:spPr>
          <a:xfrm>
            <a:off x="685800" y="152400"/>
            <a:ext cx="7772400" cy="1143000"/>
          </a:xfrm>
        </p:spPr>
        <p:txBody>
          <a:bodyPr/>
          <a:lstStyle/>
          <a:p>
            <a:r>
              <a:rPr lang="en-US" sz="3200" dirty="0"/>
              <a:t>Motivation for factories:</a:t>
            </a:r>
            <a:br>
              <a:rPr lang="en-US" sz="3200" dirty="0"/>
            </a:br>
            <a:r>
              <a:rPr lang="en-US" sz="3200" dirty="0"/>
              <a:t>Changing implementations</a:t>
            </a:r>
          </a:p>
        </p:txBody>
      </p:sp>
      <p:sp>
        <p:nvSpPr>
          <p:cNvPr id="288771" name="Rectangle 3"/>
          <p:cNvSpPr>
            <a:spLocks noGrp="1" noChangeArrowheads="1"/>
          </p:cNvSpPr>
          <p:nvPr>
            <p:ph type="body" idx="1"/>
          </p:nvPr>
        </p:nvSpPr>
        <p:spPr/>
        <p:txBody>
          <a:bodyPr/>
          <a:lstStyle/>
          <a:p>
            <a:pPr marL="0" indent="0">
              <a:buNone/>
            </a:pPr>
            <a:r>
              <a:rPr lang="en-US" sz="2000" dirty="0" err="1"/>
              <a:t>Supertypes</a:t>
            </a:r>
            <a:r>
              <a:rPr lang="en-US" sz="2000" dirty="0"/>
              <a:t> support multiple implementations</a:t>
            </a:r>
          </a:p>
          <a:p>
            <a:pPr marL="457200" lvl="1" indent="0">
              <a:buNone/>
            </a:pPr>
            <a:r>
              <a:rPr lang="en-US" sz="2000" b="1" dirty="0">
                <a:latin typeface="Courier New" pitchFamily="49" charset="0"/>
                <a:cs typeface="Courier New" pitchFamily="49" charset="0"/>
              </a:rPr>
              <a:t>interface </a:t>
            </a:r>
            <a:r>
              <a:rPr lang="en-US" sz="2000" b="1" dirty="0">
                <a:solidFill>
                  <a:schemeClr val="accent6"/>
                </a:solidFill>
                <a:latin typeface="Courier New" pitchFamily="49" charset="0"/>
                <a:cs typeface="Courier New" pitchFamily="49" charset="0"/>
              </a:rPr>
              <a:t>Matrix</a:t>
            </a:r>
            <a:r>
              <a:rPr lang="en-US" sz="2000" b="1" dirty="0">
                <a:latin typeface="Courier New" pitchFamily="49" charset="0"/>
                <a:cs typeface="Courier New" pitchFamily="49" charset="0"/>
              </a:rPr>
              <a:t> { ... }</a:t>
            </a:r>
          </a:p>
          <a:p>
            <a:pPr marL="457200" lvl="1" indent="0">
              <a:buNone/>
            </a:pPr>
            <a:r>
              <a:rPr lang="en-US" sz="2000" b="1" dirty="0">
                <a:latin typeface="Courier New" pitchFamily="49" charset="0"/>
                <a:cs typeface="Courier New" pitchFamily="49" charset="0"/>
              </a:rPr>
              <a:t>class </a:t>
            </a:r>
            <a:r>
              <a:rPr lang="en-US" sz="2000" b="1" dirty="0" err="1">
                <a:solidFill>
                  <a:schemeClr val="accent6"/>
                </a:solidFill>
                <a:latin typeface="Courier New" pitchFamily="49" charset="0"/>
                <a:cs typeface="Courier New" pitchFamily="49" charset="0"/>
              </a:rPr>
              <a:t>SparseMatrix</a:t>
            </a:r>
            <a:r>
              <a:rPr lang="en-US" sz="2000" b="1" dirty="0">
                <a:solidFill>
                  <a:schemeClr val="accent6"/>
                </a:solidFill>
                <a:latin typeface="Courier New" pitchFamily="49" charset="0"/>
                <a:cs typeface="Courier New" pitchFamily="49" charset="0"/>
              </a:rPr>
              <a:t> </a:t>
            </a:r>
            <a:r>
              <a:rPr lang="en-US" sz="2000" b="1" dirty="0">
                <a:latin typeface="Courier New" pitchFamily="49" charset="0"/>
                <a:cs typeface="Courier New" pitchFamily="49" charset="0"/>
              </a:rPr>
              <a:t>implements Matrix { ... }</a:t>
            </a:r>
          </a:p>
          <a:p>
            <a:pPr marL="457200" lvl="1" indent="0">
              <a:buNone/>
            </a:pPr>
            <a:r>
              <a:rPr lang="en-US" sz="2000" b="1" dirty="0">
                <a:latin typeface="Courier New" pitchFamily="49" charset="0"/>
                <a:cs typeface="Courier New" pitchFamily="49" charset="0"/>
              </a:rPr>
              <a:t>class </a:t>
            </a:r>
            <a:r>
              <a:rPr lang="en-US" sz="2000" b="1" dirty="0" err="1">
                <a:solidFill>
                  <a:schemeClr val="accent6"/>
                </a:solidFill>
                <a:latin typeface="Courier New" pitchFamily="49" charset="0"/>
                <a:cs typeface="Courier New" pitchFamily="49" charset="0"/>
              </a:rPr>
              <a:t>DenseMatrix</a:t>
            </a:r>
            <a:r>
              <a:rPr lang="en-US" sz="2000" b="1" dirty="0">
                <a:solidFill>
                  <a:schemeClr val="accent6"/>
                </a:solidFill>
                <a:latin typeface="Courier New" pitchFamily="49" charset="0"/>
                <a:cs typeface="Courier New" pitchFamily="49" charset="0"/>
              </a:rPr>
              <a:t> </a:t>
            </a:r>
            <a:r>
              <a:rPr lang="en-US" sz="2000" b="1" dirty="0">
                <a:latin typeface="Courier New" pitchFamily="49" charset="0"/>
                <a:cs typeface="Courier New" pitchFamily="49" charset="0"/>
              </a:rPr>
              <a:t>implements Matrix { ... }</a:t>
            </a:r>
          </a:p>
          <a:p>
            <a:pPr marL="457200" lvl="1" indent="0">
              <a:buNone/>
            </a:pPr>
            <a:endParaRPr lang="en-GB" sz="2000" dirty="0"/>
          </a:p>
          <a:p>
            <a:pPr marL="0" indent="0">
              <a:buNone/>
            </a:pPr>
            <a:r>
              <a:rPr lang="en-GB" sz="2000" dirty="0"/>
              <a:t>Clients use the </a:t>
            </a:r>
            <a:r>
              <a:rPr lang="en-GB" sz="2000" dirty="0" err="1"/>
              <a:t>supertype</a:t>
            </a:r>
            <a:r>
              <a:rPr lang="en-GB" sz="2000" dirty="0"/>
              <a:t> (</a:t>
            </a:r>
            <a:r>
              <a:rPr lang="en-GB" sz="2000" b="1" dirty="0">
                <a:latin typeface="Courier New" pitchFamily="49" charset="0"/>
                <a:cs typeface="Courier New" pitchFamily="49" charset="0"/>
              </a:rPr>
              <a:t>Matrix</a:t>
            </a:r>
            <a:r>
              <a:rPr lang="en-GB" sz="2000" dirty="0"/>
              <a:t>)</a:t>
            </a:r>
          </a:p>
          <a:p>
            <a:pPr marL="457200" lvl="1" indent="0">
              <a:buNone/>
            </a:pPr>
            <a:r>
              <a:rPr lang="en-GB" sz="2000" dirty="0"/>
              <a:t>Still need to use a </a:t>
            </a:r>
            <a:r>
              <a:rPr lang="en-GB" sz="2000" b="1" dirty="0" err="1">
                <a:latin typeface="Courier New" pitchFamily="49" charset="0"/>
                <a:cs typeface="Courier New" pitchFamily="49" charset="0"/>
              </a:rPr>
              <a:t>SparseMatrix</a:t>
            </a:r>
            <a:r>
              <a:rPr lang="en-GB" sz="2000" dirty="0"/>
              <a:t> or </a:t>
            </a:r>
            <a:r>
              <a:rPr lang="en-GB" sz="2000" b="1" dirty="0" err="1">
                <a:latin typeface="Courier New" pitchFamily="49" charset="0"/>
                <a:cs typeface="Courier New" pitchFamily="49" charset="0"/>
              </a:rPr>
              <a:t>DenseMatrix</a:t>
            </a:r>
            <a:r>
              <a:rPr lang="en-GB" sz="2000" dirty="0"/>
              <a:t> </a:t>
            </a:r>
            <a:r>
              <a:rPr lang="en-GB" sz="2000" dirty="0">
                <a:solidFill>
                  <a:srgbClr val="009900"/>
                </a:solidFill>
              </a:rPr>
              <a:t>constructor</a:t>
            </a:r>
          </a:p>
          <a:p>
            <a:pPr lvl="2"/>
            <a:r>
              <a:rPr lang="en-GB" sz="2000" dirty="0"/>
              <a:t>Must decide concrete implementation </a:t>
            </a:r>
            <a:r>
              <a:rPr lang="en-GB" sz="2000" i="1" dirty="0"/>
              <a:t>somewhere</a:t>
            </a:r>
          </a:p>
          <a:p>
            <a:pPr lvl="2"/>
            <a:r>
              <a:rPr lang="en-GB" sz="2000" dirty="0"/>
              <a:t>Don’t want to change code to use a different constructor</a:t>
            </a:r>
          </a:p>
          <a:p>
            <a:pPr lvl="2"/>
            <a:r>
              <a:rPr lang="en-GB" sz="2000" dirty="0"/>
              <a:t>Factory methods put this decision behind an abstraction</a:t>
            </a:r>
          </a:p>
          <a:p>
            <a:pPr marL="0" indent="0">
              <a:buNone/>
            </a:pPr>
            <a:endParaRPr lang="en-US" sz="2000"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21</a:t>
            </a:fld>
            <a:endParaRPr lang="en-US"/>
          </a:p>
        </p:txBody>
      </p:sp>
    </p:spTree>
    <p:extLst>
      <p:ext uri="{BB962C8B-B14F-4D97-AF65-F5344CB8AC3E}">
        <p14:creationId xmlns:p14="http://schemas.microsoft.com/office/powerpoint/2010/main" val="1851899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0818" name="Rectangle 2"/>
          <p:cNvSpPr>
            <a:spLocks noGrp="1" noChangeArrowheads="1"/>
          </p:cNvSpPr>
          <p:nvPr>
            <p:ph type="title"/>
          </p:nvPr>
        </p:nvSpPr>
        <p:spPr/>
        <p:txBody>
          <a:bodyPr/>
          <a:lstStyle/>
          <a:p>
            <a:r>
              <a:rPr lang="en-US"/>
              <a:t>Use of factories</a:t>
            </a:r>
          </a:p>
        </p:txBody>
      </p:sp>
      <p:sp>
        <p:nvSpPr>
          <p:cNvPr id="290819" name="Rectangle 3"/>
          <p:cNvSpPr>
            <a:spLocks noGrp="1" noChangeArrowheads="1"/>
          </p:cNvSpPr>
          <p:nvPr>
            <p:ph idx="1"/>
          </p:nvPr>
        </p:nvSpPr>
        <p:spPr>
          <a:xfrm>
            <a:off x="685800" y="1524000"/>
            <a:ext cx="8153400" cy="4495800"/>
          </a:xfrm>
        </p:spPr>
        <p:txBody>
          <a:bodyPr>
            <a:normAutofit lnSpcReduction="10000"/>
          </a:bodyPr>
          <a:lstStyle/>
          <a:p>
            <a:pPr marL="0" indent="0">
              <a:buNone/>
            </a:pPr>
            <a:r>
              <a:rPr lang="en-US" sz="2000" dirty="0"/>
              <a:t>Factory</a:t>
            </a:r>
          </a:p>
          <a:p>
            <a:pPr marL="457200" lvl="1" indent="0">
              <a:buNone/>
            </a:pPr>
            <a:r>
              <a:rPr lang="en-US" sz="2000" b="1" dirty="0">
                <a:latin typeface="Courier New" pitchFamily="49" charset="0"/>
                <a:cs typeface="Courier New" pitchFamily="49" charset="0"/>
              </a:rPr>
              <a:t>class </a:t>
            </a:r>
            <a:r>
              <a:rPr lang="en-US" sz="2000" b="1" dirty="0" err="1">
                <a:solidFill>
                  <a:schemeClr val="accent6"/>
                </a:solidFill>
                <a:latin typeface="Courier New" pitchFamily="49" charset="0"/>
                <a:cs typeface="Courier New" pitchFamily="49" charset="0"/>
              </a:rPr>
              <a:t>MatrixFactory</a:t>
            </a:r>
            <a:r>
              <a:rPr lang="en-US" sz="2000" b="1" dirty="0">
                <a:solidFill>
                  <a:schemeClr val="accent6"/>
                </a:solidFill>
                <a:latin typeface="Courier New" pitchFamily="49" charset="0"/>
                <a:cs typeface="Courier New" pitchFamily="49" charset="0"/>
              </a:rPr>
              <a:t> </a:t>
            </a:r>
            <a:r>
              <a:rPr lang="en-US" sz="2000" b="1" dirty="0">
                <a:latin typeface="Courier New" pitchFamily="49" charset="0"/>
                <a:cs typeface="Courier New" pitchFamily="49" charset="0"/>
              </a:rPr>
              <a:t>{</a:t>
            </a:r>
          </a:p>
          <a:p>
            <a:pPr marL="457200" lvl="1" indent="0">
              <a:buNone/>
            </a:pPr>
            <a:r>
              <a:rPr lang="en-US" sz="2000" b="1" dirty="0">
                <a:latin typeface="Courier New" pitchFamily="49" charset="0"/>
                <a:cs typeface="Courier New" pitchFamily="49" charset="0"/>
              </a:rPr>
              <a:t>  public static Matrix </a:t>
            </a:r>
            <a:r>
              <a:rPr lang="en-US" sz="2000" b="1" dirty="0" err="1">
                <a:solidFill>
                  <a:schemeClr val="accent2"/>
                </a:solidFill>
                <a:latin typeface="Courier New" pitchFamily="49" charset="0"/>
                <a:cs typeface="Courier New" pitchFamily="49" charset="0"/>
              </a:rPr>
              <a:t>createMatrix</a:t>
            </a:r>
            <a:r>
              <a:rPr lang="en-US" sz="2000" b="1" dirty="0">
                <a:latin typeface="Courier New" pitchFamily="49" charset="0"/>
                <a:cs typeface="Courier New" pitchFamily="49" charset="0"/>
              </a:rPr>
              <a:t>() { </a:t>
            </a:r>
          </a:p>
          <a:p>
            <a:pPr marL="457200" lvl="1" indent="0">
              <a:buNone/>
            </a:pPr>
            <a:r>
              <a:rPr lang="en-US" sz="2000" b="1" dirty="0">
                <a:latin typeface="Courier New" pitchFamily="49" charset="0"/>
                <a:cs typeface="Courier New" pitchFamily="49" charset="0"/>
              </a:rPr>
              <a:t>    return new </a:t>
            </a:r>
            <a:r>
              <a:rPr lang="en-US" sz="2000" b="1" dirty="0" err="1">
                <a:latin typeface="Courier New" pitchFamily="49" charset="0"/>
                <a:cs typeface="Courier New" pitchFamily="49" charset="0"/>
              </a:rPr>
              <a:t>SparseMatrix</a:t>
            </a:r>
            <a:r>
              <a:rPr lang="en-US" sz="2000" b="1" dirty="0">
                <a:latin typeface="Courier New" pitchFamily="49" charset="0"/>
                <a:cs typeface="Courier New" pitchFamily="49" charset="0"/>
              </a:rPr>
              <a:t>();</a:t>
            </a:r>
          </a:p>
          <a:p>
            <a:pPr marL="457200" lvl="1" indent="0">
              <a:buNone/>
            </a:pPr>
            <a:r>
              <a:rPr lang="en-US" sz="2000" b="1" dirty="0">
                <a:latin typeface="Courier New" pitchFamily="49" charset="0"/>
                <a:cs typeface="Courier New" pitchFamily="49" charset="0"/>
              </a:rPr>
              <a:t>  }</a:t>
            </a:r>
          </a:p>
          <a:p>
            <a:pPr marL="457200" lvl="1" indent="0">
              <a:buNone/>
            </a:pPr>
            <a:r>
              <a:rPr lang="en-US" sz="2000" b="1" dirty="0">
                <a:latin typeface="Courier New" pitchFamily="49" charset="0"/>
                <a:cs typeface="Courier New" pitchFamily="49" charset="0"/>
              </a:rPr>
              <a:t>}</a:t>
            </a:r>
          </a:p>
          <a:p>
            <a:pPr marL="0" indent="0">
              <a:buNone/>
            </a:pPr>
            <a:endParaRPr lang="en-US" sz="2000" dirty="0"/>
          </a:p>
          <a:p>
            <a:pPr marL="0" indent="0">
              <a:buNone/>
            </a:pPr>
            <a:r>
              <a:rPr lang="en-US" sz="2000" dirty="0"/>
              <a:t>Clients call </a:t>
            </a:r>
            <a:r>
              <a:rPr lang="en-US" sz="2000" b="1" dirty="0" err="1">
                <a:latin typeface="Courier New" pitchFamily="49" charset="0"/>
                <a:cs typeface="Courier New" pitchFamily="49" charset="0"/>
              </a:rPr>
              <a:t>createMatrix</a:t>
            </a:r>
            <a:r>
              <a:rPr lang="en-US" sz="2000" dirty="0"/>
              <a:t> instead of a particular constructor</a:t>
            </a:r>
          </a:p>
          <a:p>
            <a:pPr marL="0" indent="0">
              <a:buNone/>
            </a:pPr>
            <a:endParaRPr lang="en-US" sz="2000" dirty="0"/>
          </a:p>
          <a:p>
            <a:pPr marL="0" indent="0">
              <a:buNone/>
            </a:pPr>
            <a:r>
              <a:rPr lang="en-US" sz="2000" dirty="0"/>
              <a:t>Advantages:</a:t>
            </a:r>
          </a:p>
          <a:p>
            <a:pPr lvl="1"/>
            <a:r>
              <a:rPr lang="en-US" sz="2000" dirty="0"/>
              <a:t>To switch the implementation, change only </a:t>
            </a:r>
            <a:r>
              <a:rPr lang="en-US" sz="2000" i="1" dirty="0">
                <a:solidFill>
                  <a:srgbClr val="C00000"/>
                </a:solidFill>
              </a:rPr>
              <a:t>one</a:t>
            </a:r>
            <a:r>
              <a:rPr lang="en-US" sz="2000" dirty="0"/>
              <a:t> place</a:t>
            </a:r>
          </a:p>
          <a:p>
            <a:pPr lvl="1"/>
            <a:r>
              <a:rPr lang="en-US" sz="2000" b="1" dirty="0" err="1">
                <a:latin typeface="Courier New" panose="02070309020205020404" pitchFamily="49" charset="0"/>
                <a:cs typeface="Courier New" panose="02070309020205020404" pitchFamily="49" charset="0"/>
              </a:rPr>
              <a:t>createMatrix</a:t>
            </a:r>
            <a:r>
              <a:rPr lang="en-US" sz="2000" dirty="0"/>
              <a:t> could do arbitrary computations to decide what kind of matrix to make (unlike what’s shown above)</a:t>
            </a:r>
          </a:p>
          <a:p>
            <a:pPr marL="457200" lvl="1" indent="0">
              <a:buNone/>
            </a:pPr>
            <a:endParaRPr lang="en-US" sz="2000"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22</a:t>
            </a:fld>
            <a:endParaRPr lang="en-US"/>
          </a:p>
        </p:txBody>
      </p:sp>
    </p:spTree>
    <p:extLst>
      <p:ext uri="{BB962C8B-B14F-4D97-AF65-F5344CB8AC3E}">
        <p14:creationId xmlns:p14="http://schemas.microsoft.com/office/powerpoint/2010/main" val="316697047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30A3EC-5A38-1944-9280-00C6A8726F3D}"/>
              </a:ext>
            </a:extLst>
          </p:cNvPr>
          <p:cNvSpPr>
            <a:spLocks noGrp="1"/>
          </p:cNvSpPr>
          <p:nvPr>
            <p:ph type="title"/>
          </p:nvPr>
        </p:nvSpPr>
        <p:spPr/>
        <p:txBody>
          <a:bodyPr/>
          <a:lstStyle/>
          <a:p>
            <a:r>
              <a:rPr lang="en-US" dirty="0"/>
              <a:t>Examples in the JDK</a:t>
            </a:r>
          </a:p>
        </p:txBody>
      </p:sp>
      <p:sp>
        <p:nvSpPr>
          <p:cNvPr id="3" name="Content Placeholder 2">
            <a:extLst>
              <a:ext uri="{FF2B5EF4-FFF2-40B4-BE49-F238E27FC236}">
                <a16:creationId xmlns:a16="http://schemas.microsoft.com/office/drawing/2014/main" id="{ED1689C5-CBEB-A04B-A5AF-D75944BA8F28}"/>
              </a:ext>
            </a:extLst>
          </p:cNvPr>
          <p:cNvSpPr>
            <a:spLocks noGrp="1"/>
          </p:cNvSpPr>
          <p:nvPr>
            <p:ph idx="1"/>
          </p:nvPr>
        </p:nvSpPr>
        <p:spPr/>
        <p:txBody>
          <a:bodyPr/>
          <a:lstStyle/>
          <a:p>
            <a:pPr marL="0" indent="0">
              <a:buNone/>
            </a:pPr>
            <a:r>
              <a:rPr lang="en-US" b="1" dirty="0">
                <a:latin typeface="Courier New" panose="02070309020205020404" pitchFamily="49" charset="0"/>
                <a:cs typeface="Courier New" panose="02070309020205020404" pitchFamily="49" charset="0"/>
              </a:rPr>
              <a:t>class Calendar {</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  static Calendar </a:t>
            </a:r>
            <a:r>
              <a:rPr lang="en-US" b="1" dirty="0" err="1">
                <a:latin typeface="Courier New" panose="02070309020205020404" pitchFamily="49" charset="0"/>
                <a:cs typeface="Courier New" panose="02070309020205020404" pitchFamily="49" charset="0"/>
              </a:rPr>
              <a:t>getInstance</a:t>
            </a:r>
            <a:r>
              <a:rPr lang="en-US" b="1" dirty="0">
                <a:latin typeface="Courier New" panose="02070309020205020404" pitchFamily="49" charset="0"/>
                <a:cs typeface="Courier New" panose="02070309020205020404" pitchFamily="49" charset="0"/>
              </a:rPr>
              <a:t>(Locale);</a:t>
            </a:r>
            <a:br>
              <a:rPr lang="en-US" b="1" dirty="0">
                <a:latin typeface="Courier New" panose="02070309020205020404" pitchFamily="49" charset="0"/>
                <a:cs typeface="Courier New" panose="02070309020205020404" pitchFamily="49" charset="0"/>
              </a:rPr>
            </a:br>
            <a:r>
              <a:rPr lang="en-US" b="1" dirty="0">
                <a:latin typeface="Courier New" panose="02070309020205020404" pitchFamily="49" charset="0"/>
                <a:cs typeface="Courier New" panose="02070309020205020404" pitchFamily="49" charset="0"/>
              </a:rPr>
              <a:t>}</a:t>
            </a:r>
          </a:p>
          <a:p>
            <a:endParaRPr lang="en-US" dirty="0"/>
          </a:p>
          <a:p>
            <a:r>
              <a:rPr lang="en-US" dirty="0"/>
              <a:t>Might return a </a:t>
            </a:r>
            <a:r>
              <a:rPr lang="en-US" b="1" dirty="0" err="1">
                <a:latin typeface="Courier New" panose="02070309020205020404" pitchFamily="49" charset="0"/>
                <a:cs typeface="Courier New" panose="02070309020205020404" pitchFamily="49" charset="0"/>
              </a:rPr>
              <a:t>BuddhistCalendar</a:t>
            </a:r>
            <a:r>
              <a:rPr lang="en-US" dirty="0"/>
              <a:t>, </a:t>
            </a:r>
            <a:r>
              <a:rPr lang="en-US" b="1" dirty="0" err="1">
                <a:latin typeface="Courier New" panose="02070309020205020404" pitchFamily="49" charset="0"/>
                <a:cs typeface="Courier New" panose="02070309020205020404" pitchFamily="49" charset="0"/>
              </a:rPr>
              <a:t>JapaneseImperialCalendar</a:t>
            </a:r>
            <a:r>
              <a:rPr lang="en-US" dirty="0"/>
              <a:t>, </a:t>
            </a:r>
            <a:r>
              <a:rPr lang="en-US" b="1" dirty="0" err="1">
                <a:latin typeface="Courier New" panose="02070309020205020404" pitchFamily="49" charset="0"/>
                <a:cs typeface="Courier New" panose="02070309020205020404" pitchFamily="49" charset="0"/>
              </a:rPr>
              <a:t>GregorianCalendar</a:t>
            </a:r>
            <a:r>
              <a:rPr lang="en-US" dirty="0"/>
              <a:t>, …</a:t>
            </a:r>
          </a:p>
        </p:txBody>
      </p:sp>
      <p:sp>
        <p:nvSpPr>
          <p:cNvPr id="4" name="Footer Placeholder 3">
            <a:extLst>
              <a:ext uri="{FF2B5EF4-FFF2-40B4-BE49-F238E27FC236}">
                <a16:creationId xmlns:a16="http://schemas.microsoft.com/office/drawing/2014/main" id="{A7D1BEDE-F802-D840-BA85-7430138943CD}"/>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3D81ED88-0D1E-804B-93E5-6C3FA48EE3AE}"/>
              </a:ext>
            </a:extLst>
          </p:cNvPr>
          <p:cNvSpPr>
            <a:spLocks noGrp="1"/>
          </p:cNvSpPr>
          <p:nvPr>
            <p:ph type="sldNum" sz="quarter" idx="12"/>
          </p:nvPr>
        </p:nvSpPr>
        <p:spPr/>
        <p:txBody>
          <a:bodyPr/>
          <a:lstStyle/>
          <a:p>
            <a:pPr>
              <a:defRPr/>
            </a:pPr>
            <a:fld id="{48DACF16-E0F0-4B7F-BDAB-0ED6A37A383D}" type="slidenum">
              <a:rPr lang="en-US" smtClean="0"/>
              <a:pPr>
                <a:defRPr/>
              </a:pPr>
              <a:t>23</a:t>
            </a:fld>
            <a:endParaRPr lang="en-US"/>
          </a:p>
        </p:txBody>
      </p:sp>
    </p:spTree>
    <p:extLst>
      <p:ext uri="{BB962C8B-B14F-4D97-AF65-F5344CB8AC3E}">
        <p14:creationId xmlns:p14="http://schemas.microsoft.com/office/powerpoint/2010/main" val="204273261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02" name="Rectangle 2"/>
          <p:cNvSpPr>
            <a:spLocks noGrp="1" noChangeArrowheads="1"/>
          </p:cNvSpPr>
          <p:nvPr>
            <p:ph type="title"/>
          </p:nvPr>
        </p:nvSpPr>
        <p:spPr/>
        <p:txBody>
          <a:bodyPr>
            <a:normAutofit/>
          </a:bodyPr>
          <a:lstStyle/>
          <a:p>
            <a:r>
              <a:rPr lang="en-GB" b="1" dirty="0" err="1">
                <a:latin typeface="Courier New" panose="02070309020205020404" pitchFamily="49" charset="0"/>
                <a:cs typeface="Courier New" panose="02070309020205020404" pitchFamily="49" charset="0"/>
              </a:rPr>
              <a:t>DateFormat</a:t>
            </a:r>
            <a:r>
              <a:rPr lang="en-GB" dirty="0"/>
              <a:t> factory methods</a:t>
            </a:r>
            <a:endParaRPr lang="en-US" dirty="0"/>
          </a:p>
        </p:txBody>
      </p:sp>
      <p:sp>
        <p:nvSpPr>
          <p:cNvPr id="307203" name="Rectangle 3"/>
          <p:cNvSpPr>
            <a:spLocks noGrp="1" noChangeArrowheads="1"/>
          </p:cNvSpPr>
          <p:nvPr>
            <p:ph idx="1"/>
          </p:nvPr>
        </p:nvSpPr>
        <p:spPr>
          <a:xfrm>
            <a:off x="457200" y="1600200"/>
            <a:ext cx="8382000" cy="4876800"/>
          </a:xfrm>
        </p:spPr>
        <p:txBody>
          <a:bodyPr>
            <a:noAutofit/>
          </a:bodyPr>
          <a:lstStyle/>
          <a:p>
            <a:pPr marL="0" indent="0">
              <a:lnSpc>
                <a:spcPct val="90000"/>
              </a:lnSpc>
              <a:buNone/>
            </a:pPr>
            <a:r>
              <a:rPr lang="en-GB" sz="2000" b="1" dirty="0" err="1">
                <a:latin typeface="Courier New" panose="02070309020205020404" pitchFamily="49" charset="0"/>
                <a:cs typeface="Courier New" panose="02070309020205020404" pitchFamily="49" charset="0"/>
              </a:rPr>
              <a:t>DateFormat</a:t>
            </a:r>
            <a:r>
              <a:rPr lang="en-GB" sz="2000" dirty="0"/>
              <a:t> class encapsulates knowledge about how to format dates and times as text</a:t>
            </a:r>
          </a:p>
          <a:p>
            <a:pPr lvl="1">
              <a:lnSpc>
                <a:spcPct val="90000"/>
              </a:lnSpc>
            </a:pPr>
            <a:r>
              <a:rPr lang="en-GB" sz="2000" dirty="0"/>
              <a:t>Options: just date? just time? </a:t>
            </a:r>
            <a:r>
              <a:rPr lang="en-GB" sz="2000" dirty="0" err="1"/>
              <a:t>date+time</a:t>
            </a:r>
            <a:r>
              <a:rPr lang="en-GB" sz="2000" dirty="0"/>
              <a:t>? where in the world?</a:t>
            </a:r>
          </a:p>
          <a:p>
            <a:pPr lvl="1">
              <a:lnSpc>
                <a:spcPct val="90000"/>
              </a:lnSpc>
            </a:pPr>
            <a:r>
              <a:rPr lang="en-GB" sz="2000" dirty="0"/>
              <a:t>Instead of passing all options to constructor, use factories</a:t>
            </a:r>
          </a:p>
          <a:p>
            <a:pPr lvl="1">
              <a:lnSpc>
                <a:spcPct val="90000"/>
              </a:lnSpc>
            </a:pPr>
            <a:r>
              <a:rPr lang="en-GB" sz="2000" dirty="0"/>
              <a:t>The subtype created by factory call need not be specified</a:t>
            </a:r>
          </a:p>
          <a:p>
            <a:pPr>
              <a:lnSpc>
                <a:spcPct val="116000"/>
              </a:lnSpc>
              <a:buNone/>
            </a:pPr>
            <a:endParaRPr lang="en-GB" sz="2000" dirty="0">
              <a:solidFill>
                <a:srgbClr val="0000FF"/>
              </a:solidFill>
              <a:latin typeface="Comic Sans MS" pitchFamily="66" charset="0"/>
            </a:endParaRPr>
          </a:p>
          <a:p>
            <a:pPr marL="0">
              <a:lnSpc>
                <a:spcPts val="2100"/>
              </a:lnSpc>
              <a:spcBef>
                <a:spcPts val="0"/>
              </a:spcBef>
              <a:buNone/>
            </a:pPr>
            <a:r>
              <a:rPr lang="en-GB" sz="2000" b="1" dirty="0" err="1">
                <a:solidFill>
                  <a:schemeClr val="tx1"/>
                </a:solidFill>
                <a:latin typeface="Courier New" pitchFamily="49" charset="0"/>
              </a:rPr>
              <a:t>DateFormat</a:t>
            </a:r>
            <a:r>
              <a:rPr lang="en-GB" sz="2000" b="1" dirty="0">
                <a:solidFill>
                  <a:schemeClr val="tx1"/>
                </a:solidFill>
                <a:latin typeface="Courier New" pitchFamily="49" charset="0"/>
              </a:rPr>
              <a:t> </a:t>
            </a:r>
            <a:r>
              <a:rPr lang="en-GB" sz="2000" b="1" dirty="0">
                <a:solidFill>
                  <a:schemeClr val="accent2"/>
                </a:solidFill>
                <a:latin typeface="Courier New" pitchFamily="49" charset="0"/>
              </a:rPr>
              <a:t>df1</a:t>
            </a:r>
            <a:r>
              <a:rPr lang="en-GB" sz="2000" b="1" dirty="0">
                <a:solidFill>
                  <a:schemeClr val="tx1"/>
                </a:solidFill>
                <a:latin typeface="Courier New" pitchFamily="49" charset="0"/>
              </a:rPr>
              <a:t> = </a:t>
            </a:r>
            <a:r>
              <a:rPr lang="en-GB" sz="2000" b="1" dirty="0" err="1">
                <a:solidFill>
                  <a:srgbClr val="C00000"/>
                </a:solidFill>
                <a:latin typeface="Courier New" pitchFamily="49" charset="0"/>
              </a:rPr>
              <a:t>DateFormat.getDateInstance</a:t>
            </a:r>
            <a:r>
              <a:rPr lang="en-GB" sz="2000" b="1" dirty="0">
                <a:solidFill>
                  <a:schemeClr val="tx1"/>
                </a:solidFill>
                <a:latin typeface="Courier New" pitchFamily="49" charset="0"/>
              </a:rPr>
              <a:t>();</a:t>
            </a:r>
          </a:p>
          <a:p>
            <a:pPr marL="0">
              <a:lnSpc>
                <a:spcPts val="2100"/>
              </a:lnSpc>
              <a:spcBef>
                <a:spcPts val="0"/>
              </a:spcBef>
              <a:buNone/>
            </a:pPr>
            <a:r>
              <a:rPr lang="en-GB" sz="2000" b="1" dirty="0" err="1">
                <a:solidFill>
                  <a:schemeClr val="tx1"/>
                </a:solidFill>
                <a:latin typeface="Courier New" pitchFamily="49" charset="0"/>
              </a:rPr>
              <a:t>DateFormat</a:t>
            </a:r>
            <a:r>
              <a:rPr lang="en-GB" sz="2000" b="1" dirty="0">
                <a:solidFill>
                  <a:schemeClr val="tx1"/>
                </a:solidFill>
                <a:latin typeface="Courier New" pitchFamily="49" charset="0"/>
              </a:rPr>
              <a:t> </a:t>
            </a:r>
            <a:r>
              <a:rPr lang="en-GB" sz="2000" b="1" dirty="0">
                <a:solidFill>
                  <a:schemeClr val="accent2"/>
                </a:solidFill>
                <a:latin typeface="Courier New" pitchFamily="49" charset="0"/>
              </a:rPr>
              <a:t>df2</a:t>
            </a:r>
            <a:r>
              <a:rPr lang="en-GB" sz="2000" b="1" dirty="0">
                <a:solidFill>
                  <a:schemeClr val="tx1"/>
                </a:solidFill>
                <a:latin typeface="Courier New" pitchFamily="49" charset="0"/>
              </a:rPr>
              <a:t> = </a:t>
            </a:r>
            <a:r>
              <a:rPr lang="en-GB" sz="2000" b="1" dirty="0" err="1">
                <a:solidFill>
                  <a:srgbClr val="C00000"/>
                </a:solidFill>
                <a:latin typeface="Courier New" pitchFamily="49" charset="0"/>
              </a:rPr>
              <a:t>DateFormat.getTimeInstance</a:t>
            </a:r>
            <a:r>
              <a:rPr lang="en-GB" sz="2000" b="1" dirty="0">
                <a:solidFill>
                  <a:schemeClr val="tx1"/>
                </a:solidFill>
                <a:latin typeface="Courier New" pitchFamily="49" charset="0"/>
              </a:rPr>
              <a:t>();</a:t>
            </a:r>
          </a:p>
          <a:p>
            <a:pPr marL="0">
              <a:lnSpc>
                <a:spcPts val="2100"/>
              </a:lnSpc>
              <a:spcBef>
                <a:spcPts val="0"/>
              </a:spcBef>
              <a:buNone/>
            </a:pPr>
            <a:r>
              <a:rPr lang="en-GB" sz="2000" b="1" dirty="0" err="1">
                <a:solidFill>
                  <a:schemeClr val="tx1"/>
                </a:solidFill>
                <a:latin typeface="Courier New" pitchFamily="49" charset="0"/>
              </a:rPr>
              <a:t>DateFormat</a:t>
            </a:r>
            <a:r>
              <a:rPr lang="en-GB" sz="2000" b="1" dirty="0">
                <a:solidFill>
                  <a:schemeClr val="tx1"/>
                </a:solidFill>
                <a:latin typeface="Courier New" pitchFamily="49" charset="0"/>
              </a:rPr>
              <a:t> </a:t>
            </a:r>
            <a:r>
              <a:rPr lang="en-GB" sz="2000" b="1" dirty="0">
                <a:solidFill>
                  <a:schemeClr val="accent2"/>
                </a:solidFill>
                <a:latin typeface="Courier New" pitchFamily="49" charset="0"/>
              </a:rPr>
              <a:t>df3</a:t>
            </a:r>
            <a:r>
              <a:rPr lang="en-GB" sz="2000" b="1" dirty="0">
                <a:solidFill>
                  <a:schemeClr val="tx1"/>
                </a:solidFill>
                <a:latin typeface="Courier New" pitchFamily="49" charset="0"/>
              </a:rPr>
              <a:t> = </a:t>
            </a:r>
            <a:r>
              <a:rPr lang="en-GB" sz="2000" b="1" dirty="0" err="1">
                <a:solidFill>
                  <a:srgbClr val="C00000"/>
                </a:solidFill>
                <a:latin typeface="Courier New" pitchFamily="49" charset="0"/>
              </a:rPr>
              <a:t>DateFormat.getDateInstance</a:t>
            </a:r>
            <a:r>
              <a:rPr lang="en-GB" sz="2000" b="1" dirty="0">
                <a:solidFill>
                  <a:srgbClr val="C00000"/>
                </a:solidFill>
                <a:latin typeface="Courier New" pitchFamily="49" charset="0"/>
              </a:rPr>
              <a:t>  </a:t>
            </a:r>
          </a:p>
          <a:p>
            <a:pPr marL="0">
              <a:lnSpc>
                <a:spcPts val="2100"/>
              </a:lnSpc>
              <a:spcBef>
                <a:spcPts val="0"/>
              </a:spcBef>
              <a:buNone/>
            </a:pPr>
            <a:r>
              <a:rPr lang="en-GB" sz="2000" b="1" dirty="0">
                <a:solidFill>
                  <a:srgbClr val="C00000"/>
                </a:solidFill>
                <a:latin typeface="Courier New" pitchFamily="49" charset="0"/>
              </a:rPr>
              <a:t>                   </a:t>
            </a:r>
            <a:r>
              <a:rPr lang="en-GB" sz="2000" b="1" dirty="0">
                <a:solidFill>
                  <a:schemeClr val="tx1"/>
                </a:solidFill>
                <a:latin typeface="Courier New" pitchFamily="49" charset="0"/>
              </a:rPr>
              <a:t>(</a:t>
            </a:r>
            <a:r>
              <a:rPr lang="en-GB" sz="2000" b="1" dirty="0" err="1">
                <a:solidFill>
                  <a:schemeClr val="tx1"/>
                </a:solidFill>
                <a:latin typeface="Courier New" pitchFamily="49" charset="0"/>
              </a:rPr>
              <a:t>DateFormat.FULL</a:t>
            </a:r>
            <a:r>
              <a:rPr lang="en-GB" sz="2000" b="1" dirty="0">
                <a:solidFill>
                  <a:schemeClr val="tx1"/>
                </a:solidFill>
                <a:latin typeface="Courier New" pitchFamily="49" charset="0"/>
              </a:rPr>
              <a:t>, </a:t>
            </a:r>
            <a:r>
              <a:rPr lang="en-GB" sz="2000" b="1" dirty="0" err="1">
                <a:solidFill>
                  <a:schemeClr val="tx1"/>
                </a:solidFill>
                <a:latin typeface="Courier New" pitchFamily="49" charset="0"/>
              </a:rPr>
              <a:t>Locale.FRANCE</a:t>
            </a:r>
            <a:r>
              <a:rPr lang="en-GB" sz="2000" b="1" dirty="0">
                <a:solidFill>
                  <a:schemeClr val="tx1"/>
                </a:solidFill>
                <a:latin typeface="Courier New" pitchFamily="49" charset="0"/>
              </a:rPr>
              <a:t>);</a:t>
            </a:r>
          </a:p>
          <a:p>
            <a:pPr marL="0">
              <a:lnSpc>
                <a:spcPts val="1800"/>
              </a:lnSpc>
              <a:spcBef>
                <a:spcPts val="0"/>
              </a:spcBef>
              <a:buNone/>
            </a:pPr>
            <a:endParaRPr lang="en-GB" sz="2000" b="1" dirty="0">
              <a:solidFill>
                <a:schemeClr val="tx1"/>
              </a:solidFill>
              <a:latin typeface="Courier New" pitchFamily="49" charset="0"/>
            </a:endParaRPr>
          </a:p>
          <a:p>
            <a:pPr marL="0">
              <a:lnSpc>
                <a:spcPts val="1800"/>
              </a:lnSpc>
              <a:spcBef>
                <a:spcPts val="0"/>
              </a:spcBef>
              <a:buNone/>
            </a:pPr>
            <a:r>
              <a:rPr lang="en-GB" sz="2000" b="1" dirty="0">
                <a:solidFill>
                  <a:schemeClr val="tx1"/>
                </a:solidFill>
                <a:latin typeface="Courier New" pitchFamily="49" charset="0"/>
              </a:rPr>
              <a:t>Date </a:t>
            </a:r>
            <a:r>
              <a:rPr lang="en-GB" sz="2000" b="1" dirty="0">
                <a:solidFill>
                  <a:schemeClr val="accent2"/>
                </a:solidFill>
                <a:latin typeface="Courier New" pitchFamily="49" charset="0"/>
              </a:rPr>
              <a:t>today</a:t>
            </a:r>
            <a:r>
              <a:rPr lang="en-GB" sz="2000" b="1" dirty="0">
                <a:solidFill>
                  <a:schemeClr val="tx1"/>
                </a:solidFill>
                <a:latin typeface="Courier New" pitchFamily="49" charset="0"/>
              </a:rPr>
              <a:t> = new Date();</a:t>
            </a:r>
          </a:p>
          <a:p>
            <a:pPr marL="0">
              <a:lnSpc>
                <a:spcPts val="1800"/>
              </a:lnSpc>
              <a:spcBef>
                <a:spcPts val="0"/>
              </a:spcBef>
              <a:buNone/>
            </a:pPr>
            <a:endParaRPr lang="en-GB" sz="2000" b="1" dirty="0">
              <a:solidFill>
                <a:schemeClr val="tx1"/>
              </a:solidFill>
              <a:latin typeface="Courier New" pitchFamily="49" charset="0"/>
            </a:endParaRPr>
          </a:p>
          <a:p>
            <a:pPr marL="0">
              <a:lnSpc>
                <a:spcPts val="2100"/>
              </a:lnSpc>
              <a:spcBef>
                <a:spcPts val="0"/>
              </a:spcBef>
              <a:buNone/>
            </a:pPr>
            <a:r>
              <a:rPr lang="en-GB" sz="2000" b="1" dirty="0">
                <a:solidFill>
                  <a:schemeClr val="tx1"/>
                </a:solidFill>
                <a:latin typeface="Courier New" pitchFamily="49" charset="0"/>
              </a:rPr>
              <a:t>df1.format(today)  </a:t>
            </a:r>
            <a:r>
              <a:rPr lang="en-GB" sz="2000" b="1" i="1" dirty="0">
                <a:solidFill>
                  <a:srgbClr val="7030A0"/>
                </a:solidFill>
                <a:latin typeface="Courier New" pitchFamily="49" charset="0"/>
              </a:rPr>
              <a:t>// "Jul 4, 1776"</a:t>
            </a:r>
          </a:p>
          <a:p>
            <a:pPr marL="0">
              <a:lnSpc>
                <a:spcPts val="2100"/>
              </a:lnSpc>
              <a:spcBef>
                <a:spcPts val="0"/>
              </a:spcBef>
              <a:buNone/>
            </a:pPr>
            <a:r>
              <a:rPr lang="en-GB" sz="2000" b="1" dirty="0">
                <a:solidFill>
                  <a:schemeClr val="tx1"/>
                </a:solidFill>
                <a:latin typeface="Courier New" pitchFamily="49" charset="0"/>
              </a:rPr>
              <a:t>df2.format(today)) </a:t>
            </a:r>
            <a:r>
              <a:rPr lang="en-GB" sz="2000" b="1" i="1" dirty="0">
                <a:solidFill>
                  <a:srgbClr val="7030A0"/>
                </a:solidFill>
                <a:latin typeface="Courier New" pitchFamily="49" charset="0"/>
              </a:rPr>
              <a:t>// "10:15:00 AM"</a:t>
            </a:r>
          </a:p>
          <a:p>
            <a:pPr marL="0">
              <a:lnSpc>
                <a:spcPts val="2100"/>
              </a:lnSpc>
              <a:spcBef>
                <a:spcPts val="0"/>
              </a:spcBef>
              <a:buNone/>
            </a:pPr>
            <a:r>
              <a:rPr lang="en-GB" sz="2000" b="1" dirty="0">
                <a:solidFill>
                  <a:schemeClr val="tx1"/>
                </a:solidFill>
                <a:latin typeface="Courier New" pitchFamily="49" charset="0"/>
              </a:rPr>
              <a:t>df3.format(today));</a:t>
            </a:r>
            <a:r>
              <a:rPr lang="en-GB" sz="2000" b="1" i="1" dirty="0">
                <a:solidFill>
                  <a:srgbClr val="7030A0"/>
                </a:solidFill>
                <a:latin typeface="Courier New" pitchFamily="49" charset="0"/>
              </a:rPr>
              <a:t>// "</a:t>
            </a:r>
            <a:r>
              <a:rPr lang="en-GB" sz="2000" b="1" i="1" dirty="0" err="1">
                <a:solidFill>
                  <a:srgbClr val="7030A0"/>
                </a:solidFill>
                <a:latin typeface="Courier New" pitchFamily="49" charset="0"/>
              </a:rPr>
              <a:t>jeudi</a:t>
            </a:r>
            <a:r>
              <a:rPr lang="en-GB" sz="2000" b="1" i="1" dirty="0">
                <a:solidFill>
                  <a:srgbClr val="7030A0"/>
                </a:solidFill>
                <a:latin typeface="Courier New" pitchFamily="49" charset="0"/>
              </a:rPr>
              <a:t> 4 </a:t>
            </a:r>
            <a:r>
              <a:rPr lang="en-GB" sz="2000" b="1" i="1" dirty="0" err="1">
                <a:solidFill>
                  <a:srgbClr val="7030A0"/>
                </a:solidFill>
                <a:latin typeface="Courier New" pitchFamily="49" charset="0"/>
              </a:rPr>
              <a:t>juillet</a:t>
            </a:r>
            <a:r>
              <a:rPr lang="en-GB" sz="2000" b="1" i="1" dirty="0">
                <a:solidFill>
                  <a:srgbClr val="7030A0"/>
                </a:solidFill>
                <a:latin typeface="Courier New" pitchFamily="49" charset="0"/>
              </a:rPr>
              <a:t> 1776"</a:t>
            </a:r>
          </a:p>
          <a:p>
            <a:pPr>
              <a:lnSpc>
                <a:spcPct val="90000"/>
              </a:lnSpc>
              <a:buNone/>
            </a:pPr>
            <a:endParaRPr lang="en-US" sz="2000" dirty="0">
              <a:solidFill>
                <a:schemeClr val="tx1"/>
              </a:solidFill>
              <a:latin typeface="Courier New" pitchFamily="49" charset="0"/>
            </a:endParaRPr>
          </a:p>
        </p:txBody>
      </p:sp>
      <p:sp>
        <p:nvSpPr>
          <p:cNvPr id="2" name="Footer Placeholder 1"/>
          <p:cNvSpPr>
            <a:spLocks noGrp="1"/>
          </p:cNvSpPr>
          <p:nvPr>
            <p:ph type="ftr" sz="quarter" idx="11"/>
          </p:nvPr>
        </p:nvSpPr>
        <p:spPr/>
        <p:txBody>
          <a:bodyPr/>
          <a:lstStyle/>
          <a:p>
            <a:pPr>
              <a:defRPr/>
            </a:pPr>
            <a:r>
              <a:rPr lang="nl-NL" dirty="0"/>
              <a:t>UW CSE 331 Winter 2021</a:t>
            </a:r>
            <a:endParaRPr lang="en-US" dirty="0"/>
          </a:p>
        </p:txBody>
      </p:sp>
      <p:sp>
        <p:nvSpPr>
          <p:cNvPr id="3" name="Slide Number Placeholder 2"/>
          <p:cNvSpPr>
            <a:spLocks noGrp="1"/>
          </p:cNvSpPr>
          <p:nvPr>
            <p:ph type="sldNum" sz="quarter" idx="12"/>
          </p:nvPr>
        </p:nvSpPr>
        <p:spPr/>
        <p:txBody>
          <a:bodyPr/>
          <a:lstStyle/>
          <a:p>
            <a:pPr>
              <a:defRPr/>
            </a:pPr>
            <a:fld id="{48DACF16-E0F0-4B7F-BDAB-0ED6A37A383D}" type="slidenum">
              <a:rPr lang="en-US" smtClean="0"/>
              <a:pPr>
                <a:defRPr/>
              </a:pPr>
              <a:t>24</a:t>
            </a:fld>
            <a:endParaRPr lang="en-US"/>
          </a:p>
        </p:txBody>
      </p:sp>
    </p:spTree>
    <p:extLst>
      <p:ext uri="{BB962C8B-B14F-4D97-AF65-F5344CB8AC3E}">
        <p14:creationId xmlns:p14="http://schemas.microsoft.com/office/powerpoint/2010/main" val="1308489789"/>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3234" name="Rectangle 2"/>
          <p:cNvSpPr>
            <a:spLocks noGrp="1" noChangeArrowheads="1"/>
          </p:cNvSpPr>
          <p:nvPr>
            <p:ph type="title"/>
          </p:nvPr>
        </p:nvSpPr>
        <p:spPr/>
        <p:txBody>
          <a:bodyPr>
            <a:normAutofit/>
          </a:bodyPr>
          <a:lstStyle/>
          <a:p>
            <a:r>
              <a:rPr lang="en-US" dirty="0"/>
              <a:t>Example:  Bicycle race (no factories)</a:t>
            </a:r>
          </a:p>
        </p:txBody>
      </p:sp>
      <p:sp>
        <p:nvSpPr>
          <p:cNvPr id="223235" name="Rectangle 3"/>
          <p:cNvSpPr>
            <a:spLocks noGrp="1" noChangeArrowheads="1"/>
          </p:cNvSpPr>
          <p:nvPr>
            <p:ph idx="1"/>
          </p:nvPr>
        </p:nvSpPr>
        <p:spPr>
          <a:xfrm>
            <a:off x="76200" y="1371600"/>
            <a:ext cx="8839200" cy="5029200"/>
          </a:xfrm>
        </p:spPr>
        <p:txBody>
          <a:bodyPr/>
          <a:lstStyle/>
          <a:p>
            <a:pPr lvl="1">
              <a:buNone/>
            </a:pPr>
            <a:r>
              <a:rPr lang="en-US" sz="2000" b="1" dirty="0">
                <a:latin typeface="Courier New" pitchFamily="49" charset="0"/>
              </a:rPr>
              <a:t>class </a:t>
            </a:r>
            <a:r>
              <a:rPr lang="en-US" sz="2000" b="1" dirty="0">
                <a:solidFill>
                  <a:schemeClr val="accent2"/>
                </a:solidFill>
                <a:latin typeface="Courier New" pitchFamily="49" charset="0"/>
              </a:rPr>
              <a:t>Race</a:t>
            </a:r>
            <a:r>
              <a:rPr lang="en-US" sz="2000" b="1" dirty="0">
                <a:latin typeface="Courier New" pitchFamily="49" charset="0"/>
              </a:rPr>
              <a:t> {</a:t>
            </a:r>
          </a:p>
          <a:p>
            <a:pPr lvl="1">
              <a:buNone/>
            </a:pPr>
            <a:r>
              <a:rPr lang="en-US" sz="2000" b="1" dirty="0">
                <a:latin typeface="Courier New" pitchFamily="49" charset="0"/>
              </a:rPr>
              <a:t>  public Race() {    </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bike1</a:t>
            </a:r>
            <a:r>
              <a:rPr lang="en-US" sz="2000" b="1" dirty="0">
                <a:latin typeface="Courier New" pitchFamily="49" charset="0"/>
              </a:rPr>
              <a:t> = new Bicycle();    </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bike2</a:t>
            </a:r>
            <a:r>
              <a:rPr lang="en-US" sz="2000" b="1" dirty="0">
                <a:latin typeface="Courier New" pitchFamily="49" charset="0"/>
              </a:rPr>
              <a:t> = new Bicycle();    </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a:t>
            </a:r>
          </a:p>
          <a:p>
            <a:pPr lvl="1">
              <a:buNone/>
            </a:pPr>
            <a:endParaRPr lang="en-US" sz="1000" b="1" dirty="0">
              <a:latin typeface="Courier New" pitchFamily="49" charset="0"/>
            </a:endParaRPr>
          </a:p>
          <a:p>
            <a:pPr lvl="1">
              <a:buNone/>
            </a:pPr>
            <a:r>
              <a:rPr lang="en-US" sz="2000" dirty="0"/>
              <a:t>New example:</a:t>
            </a:r>
          </a:p>
          <a:p>
            <a:pPr lvl="2"/>
            <a:r>
              <a:rPr lang="en-US" sz="2000" dirty="0"/>
              <a:t>No factories yet</a:t>
            </a:r>
          </a:p>
          <a:p>
            <a:pPr lvl="2"/>
            <a:r>
              <a:rPr lang="en-US" sz="2000" dirty="0"/>
              <a:t>Coming: factories for the </a:t>
            </a:r>
            <a:r>
              <a:rPr lang="en-US" sz="2000" i="1" dirty="0"/>
              <a:t>bicycles</a:t>
            </a:r>
            <a:r>
              <a:rPr lang="en-US" sz="2000" dirty="0"/>
              <a:t> to get flexibility and code reuse</a:t>
            </a:r>
          </a:p>
          <a:p>
            <a:pPr lvl="2"/>
            <a:r>
              <a:rPr lang="en-US" sz="2000" dirty="0"/>
              <a:t>Could also use factories for the </a:t>
            </a:r>
            <a:r>
              <a:rPr lang="en-US" sz="2000" i="1" dirty="0"/>
              <a:t>races</a:t>
            </a:r>
            <a:r>
              <a:rPr lang="en-US" sz="2000" dirty="0"/>
              <a:t>, but that complicates the example, so will stick with constructors</a:t>
            </a:r>
          </a:p>
          <a:p>
            <a:pPr lvl="2"/>
            <a:endParaRPr lang="en-US" sz="2000" b="1"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25</a:t>
            </a:fld>
            <a:endParaRPr lang="en-US"/>
          </a:p>
        </p:txBody>
      </p:sp>
    </p:spTree>
    <p:extLst>
      <p:ext uri="{BB962C8B-B14F-4D97-AF65-F5344CB8AC3E}">
        <p14:creationId xmlns:p14="http://schemas.microsoft.com/office/powerpoint/2010/main" val="28414884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258" name="Rectangle 2"/>
          <p:cNvSpPr>
            <a:spLocks noGrp="1" noChangeArrowheads="1"/>
          </p:cNvSpPr>
          <p:nvPr>
            <p:ph type="title"/>
          </p:nvPr>
        </p:nvSpPr>
        <p:spPr/>
        <p:txBody>
          <a:bodyPr>
            <a:normAutofit/>
          </a:bodyPr>
          <a:lstStyle/>
          <a:p>
            <a:r>
              <a:rPr lang="en-US" dirty="0"/>
              <a:t>Specialization: Tour de France</a:t>
            </a:r>
            <a:endParaRPr lang="en-US" dirty="0">
              <a:solidFill>
                <a:srgbClr val="7030A0"/>
              </a:solidFill>
            </a:endParaRPr>
          </a:p>
        </p:txBody>
      </p:sp>
      <p:sp>
        <p:nvSpPr>
          <p:cNvPr id="224259" name="Rectangle 3"/>
          <p:cNvSpPr>
            <a:spLocks noGrp="1" noChangeArrowheads="1"/>
          </p:cNvSpPr>
          <p:nvPr>
            <p:ph idx="1"/>
          </p:nvPr>
        </p:nvSpPr>
        <p:spPr/>
        <p:txBody>
          <a:bodyPr/>
          <a:lstStyle/>
          <a:p>
            <a:pPr lvl="1">
              <a:buNone/>
            </a:pPr>
            <a:r>
              <a:rPr lang="en-US" sz="2000" b="1" dirty="0">
                <a:latin typeface="Courier New" pitchFamily="49" charset="0"/>
              </a:rPr>
              <a:t>class </a:t>
            </a:r>
            <a:r>
              <a:rPr lang="en-US" sz="2000" b="1" dirty="0" err="1">
                <a:solidFill>
                  <a:schemeClr val="accent6"/>
                </a:solidFill>
                <a:latin typeface="Courier New" pitchFamily="49" charset="0"/>
              </a:rPr>
              <a:t>TourDeFrance</a:t>
            </a:r>
            <a:r>
              <a:rPr lang="en-US" sz="2000" b="1" dirty="0">
                <a:solidFill>
                  <a:schemeClr val="accent6"/>
                </a:solidFill>
                <a:latin typeface="Courier New" pitchFamily="49" charset="0"/>
              </a:rPr>
              <a:t> </a:t>
            </a:r>
            <a:r>
              <a:rPr lang="en-US" sz="2000" b="1" dirty="0">
                <a:solidFill>
                  <a:srgbClr val="C00000"/>
                </a:solidFill>
                <a:latin typeface="Courier New" pitchFamily="49" charset="0"/>
              </a:rPr>
              <a:t>extends Race </a:t>
            </a:r>
            <a:r>
              <a:rPr lang="en-US" sz="2000" b="1" dirty="0">
                <a:latin typeface="Courier New" pitchFamily="49" charset="0"/>
              </a:rPr>
              <a:t>{</a:t>
            </a:r>
          </a:p>
          <a:p>
            <a:pPr lvl="1">
              <a:buNone/>
            </a:pPr>
            <a:r>
              <a:rPr lang="en-US" sz="2000" b="1" dirty="0">
                <a:solidFill>
                  <a:srgbClr val="7030A0"/>
                </a:solidFill>
                <a:latin typeface="Courier New" pitchFamily="49" charset="0"/>
              </a:rPr>
              <a:t>  </a:t>
            </a:r>
            <a:r>
              <a:rPr lang="en-US" sz="2000" b="1" dirty="0">
                <a:latin typeface="Courier New" pitchFamily="49" charset="0"/>
              </a:rPr>
              <a:t>public </a:t>
            </a:r>
            <a:r>
              <a:rPr lang="en-US" sz="2000" b="1" dirty="0" err="1">
                <a:latin typeface="Courier New" pitchFamily="49" charset="0"/>
              </a:rPr>
              <a:t>TourDeFrance</a:t>
            </a:r>
            <a:r>
              <a:rPr lang="en-US" sz="2000" b="1" dirty="0">
                <a:latin typeface="Courier New" pitchFamily="49" charset="0"/>
              </a:rPr>
              <a:t>() {</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bike1</a:t>
            </a:r>
            <a:r>
              <a:rPr lang="en-US" sz="2000" b="1" dirty="0">
                <a:latin typeface="Courier New" pitchFamily="49" charset="0"/>
              </a:rPr>
              <a:t> = new </a:t>
            </a:r>
            <a:r>
              <a:rPr lang="en-US" sz="2000" b="1" dirty="0" err="1">
                <a:solidFill>
                  <a:srgbClr val="C00000"/>
                </a:solidFill>
                <a:latin typeface="Courier New" pitchFamily="49" charset="0"/>
              </a:rPr>
              <a:t>RoadBicycle</a:t>
            </a:r>
            <a:r>
              <a:rPr lang="en-US" sz="2000" b="1" dirty="0">
                <a:latin typeface="Courier New" pitchFamily="49" charset="0"/>
              </a:rPr>
              <a:t>();</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bike2</a:t>
            </a:r>
            <a:r>
              <a:rPr lang="en-US" sz="2000" b="1" dirty="0">
                <a:latin typeface="Courier New" pitchFamily="49" charset="0"/>
              </a:rPr>
              <a:t> = new </a:t>
            </a:r>
            <a:r>
              <a:rPr lang="en-US" sz="2000" b="1" dirty="0" err="1">
                <a:solidFill>
                  <a:srgbClr val="C00000"/>
                </a:solidFill>
                <a:latin typeface="Courier New" pitchFamily="49" charset="0"/>
              </a:rPr>
              <a:t>RoadBicycle</a:t>
            </a:r>
            <a:r>
              <a:rPr lang="en-US" sz="2000" b="1" dirty="0">
                <a:latin typeface="Courier New" pitchFamily="49" charset="0"/>
              </a:rPr>
              <a:t>();</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a:t>
            </a:r>
          </a:p>
          <a:p>
            <a:pPr lvl="1">
              <a:buNone/>
            </a:pPr>
            <a:endParaRPr lang="en-US" sz="2000" b="1" dirty="0">
              <a:latin typeface="Courier New" pitchFamily="49" charset="0"/>
            </a:endParaRPr>
          </a:p>
          <a:p>
            <a:pPr marL="457200" lvl="1" indent="0">
              <a:buNone/>
            </a:pPr>
            <a:r>
              <a:rPr lang="en-US" sz="2000" dirty="0"/>
              <a:t>The problem: We are </a:t>
            </a:r>
            <a:r>
              <a:rPr lang="en-US" sz="2000" dirty="0" err="1"/>
              <a:t>reimplementing</a:t>
            </a:r>
            <a:r>
              <a:rPr lang="en-US" sz="2000" dirty="0"/>
              <a:t> the constructor in every </a:t>
            </a:r>
            <a:r>
              <a:rPr lang="en-US" sz="2000" b="1" dirty="0">
                <a:latin typeface="Courier New" panose="02070309020205020404" pitchFamily="49" charset="0"/>
                <a:cs typeface="Courier New" panose="02070309020205020404" pitchFamily="49" charset="0"/>
              </a:rPr>
              <a:t>Race</a:t>
            </a:r>
            <a:r>
              <a:rPr lang="en-US" sz="2000" dirty="0"/>
              <a:t> subclass just to use a different subclass of </a:t>
            </a:r>
            <a:r>
              <a:rPr lang="en-US" sz="2000" b="1" dirty="0">
                <a:latin typeface="Courier New" panose="02070309020205020404" pitchFamily="49" charset="0"/>
                <a:cs typeface="Courier New" panose="02070309020205020404" pitchFamily="49" charset="0"/>
              </a:rPr>
              <a:t>Bicycle</a:t>
            </a:r>
          </a:p>
          <a:p>
            <a:pPr lvl="1">
              <a:buNone/>
            </a:pPr>
            <a:endParaRPr lang="en-US" sz="2000" b="1"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26</a:t>
            </a:fld>
            <a:endParaRPr lang="en-US"/>
          </a:p>
        </p:txBody>
      </p:sp>
    </p:spTree>
    <p:extLst>
      <p:ext uri="{BB962C8B-B14F-4D97-AF65-F5344CB8AC3E}">
        <p14:creationId xmlns:p14="http://schemas.microsoft.com/office/powerpoint/2010/main" val="3277181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82" name="Rectangle 2"/>
          <p:cNvSpPr>
            <a:spLocks noGrp="1" noChangeArrowheads="1"/>
          </p:cNvSpPr>
          <p:nvPr>
            <p:ph type="title"/>
          </p:nvPr>
        </p:nvSpPr>
        <p:spPr/>
        <p:txBody>
          <a:bodyPr>
            <a:normAutofit/>
          </a:bodyPr>
          <a:lstStyle/>
          <a:p>
            <a:r>
              <a:rPr lang="en-US" dirty="0"/>
              <a:t>Specialization</a:t>
            </a:r>
            <a:r>
              <a:rPr lang="en-US"/>
              <a:t>: </a:t>
            </a:r>
            <a:endParaRPr lang="en-US" dirty="0">
              <a:solidFill>
                <a:srgbClr val="7030A0"/>
              </a:solidFill>
            </a:endParaRPr>
          </a:p>
        </p:txBody>
      </p:sp>
      <p:sp>
        <p:nvSpPr>
          <p:cNvPr id="225283" name="Rectangle 3"/>
          <p:cNvSpPr>
            <a:spLocks noGrp="1" noChangeArrowheads="1"/>
          </p:cNvSpPr>
          <p:nvPr>
            <p:ph idx="1"/>
          </p:nvPr>
        </p:nvSpPr>
        <p:spPr/>
        <p:txBody>
          <a:bodyPr/>
          <a:lstStyle/>
          <a:p>
            <a:pPr lvl="1">
              <a:buNone/>
            </a:pPr>
            <a:r>
              <a:rPr lang="en-US" sz="2000" b="1" dirty="0">
                <a:latin typeface="Courier New" pitchFamily="49" charset="0"/>
              </a:rPr>
              <a:t>class </a:t>
            </a:r>
            <a:r>
              <a:rPr lang="en-US" sz="2000" b="1" dirty="0" err="1">
                <a:solidFill>
                  <a:schemeClr val="accent6"/>
                </a:solidFill>
                <a:latin typeface="Courier New" pitchFamily="49" charset="0"/>
              </a:rPr>
              <a:t>Cyclocross</a:t>
            </a:r>
            <a:r>
              <a:rPr lang="en-US" sz="2000" b="1" dirty="0">
                <a:solidFill>
                  <a:schemeClr val="accent6"/>
                </a:solidFill>
                <a:latin typeface="Courier New" pitchFamily="49" charset="0"/>
              </a:rPr>
              <a:t> </a:t>
            </a:r>
            <a:r>
              <a:rPr lang="en-US" sz="2000" b="1" dirty="0">
                <a:solidFill>
                  <a:srgbClr val="C00000"/>
                </a:solidFill>
                <a:latin typeface="Courier New" pitchFamily="49" charset="0"/>
              </a:rPr>
              <a:t>extends Race </a:t>
            </a:r>
            <a:r>
              <a:rPr lang="en-US" sz="2000" b="1" dirty="0">
                <a:latin typeface="Courier New" pitchFamily="49" charset="0"/>
              </a:rPr>
              <a:t>{</a:t>
            </a:r>
          </a:p>
          <a:p>
            <a:pPr lvl="1">
              <a:buNone/>
            </a:pPr>
            <a:r>
              <a:rPr lang="en-US" sz="2000" b="1" dirty="0">
                <a:latin typeface="Courier New" pitchFamily="49" charset="0"/>
              </a:rPr>
              <a:t>  public </a:t>
            </a:r>
            <a:r>
              <a:rPr lang="en-US" sz="2000" b="1" dirty="0" err="1">
                <a:latin typeface="Courier New" pitchFamily="49" charset="0"/>
              </a:rPr>
              <a:t>Cyclocross</a:t>
            </a:r>
            <a:r>
              <a:rPr lang="en-US" sz="2000" b="1" dirty="0">
                <a:latin typeface="Courier New" pitchFamily="49" charset="0"/>
              </a:rPr>
              <a:t>() {</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bike1</a:t>
            </a:r>
            <a:r>
              <a:rPr lang="en-US" sz="2000" b="1" dirty="0">
                <a:latin typeface="Courier New" pitchFamily="49" charset="0"/>
              </a:rPr>
              <a:t> = new </a:t>
            </a:r>
            <a:r>
              <a:rPr lang="en-US" sz="2000" b="1" dirty="0" err="1">
                <a:solidFill>
                  <a:srgbClr val="C00000"/>
                </a:solidFill>
                <a:latin typeface="Courier New" pitchFamily="49" charset="0"/>
              </a:rPr>
              <a:t>MountainBicycle</a:t>
            </a:r>
            <a:r>
              <a:rPr lang="en-US" sz="2000" b="1" dirty="0">
                <a:latin typeface="Courier New" pitchFamily="49" charset="0"/>
              </a:rPr>
              <a:t>();</a:t>
            </a:r>
          </a:p>
          <a:p>
            <a:pPr lvl="1">
              <a:buNone/>
            </a:pPr>
            <a:r>
              <a:rPr lang="en-US" sz="2000" b="1" dirty="0">
                <a:latin typeface="Courier New" pitchFamily="49" charset="0"/>
              </a:rPr>
              <a:t>    Bicycle </a:t>
            </a:r>
            <a:r>
              <a:rPr lang="en-US" sz="2000" b="1" dirty="0">
                <a:solidFill>
                  <a:schemeClr val="accent2"/>
                </a:solidFill>
                <a:latin typeface="Courier New" pitchFamily="49" charset="0"/>
              </a:rPr>
              <a:t>bike2</a:t>
            </a:r>
            <a:r>
              <a:rPr lang="en-US" sz="2000" b="1" dirty="0">
                <a:latin typeface="Courier New" pitchFamily="49" charset="0"/>
              </a:rPr>
              <a:t> = new </a:t>
            </a:r>
            <a:r>
              <a:rPr lang="en-US" sz="2000" b="1" dirty="0" err="1">
                <a:solidFill>
                  <a:srgbClr val="C00000"/>
                </a:solidFill>
                <a:latin typeface="Courier New" pitchFamily="49" charset="0"/>
              </a:rPr>
              <a:t>MountainBicycle</a:t>
            </a:r>
            <a:r>
              <a:rPr lang="en-US" sz="2000" b="1" dirty="0">
                <a:latin typeface="Courier New" pitchFamily="49" charset="0"/>
              </a:rPr>
              <a:t>();</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  …</a:t>
            </a:r>
          </a:p>
          <a:p>
            <a:pPr lvl="1">
              <a:buNone/>
            </a:pPr>
            <a:r>
              <a:rPr lang="en-US" sz="2000" b="1" dirty="0">
                <a:latin typeface="Courier New" pitchFamily="49" charset="0"/>
              </a:rPr>
              <a:t>}</a:t>
            </a:r>
          </a:p>
          <a:p>
            <a:pPr lvl="1">
              <a:buNone/>
            </a:pPr>
            <a:endParaRPr lang="en-US" sz="2000" b="1" dirty="0">
              <a:latin typeface="Courier New" pitchFamily="49" charset="0"/>
            </a:endParaRPr>
          </a:p>
          <a:p>
            <a:pPr marL="457200" lvl="1" indent="0">
              <a:buNone/>
            </a:pPr>
            <a:r>
              <a:rPr lang="en-US" sz="2000" dirty="0"/>
              <a:t>The problem: We are </a:t>
            </a:r>
            <a:r>
              <a:rPr lang="en-US" sz="2000" dirty="0" err="1"/>
              <a:t>reimplementing</a:t>
            </a:r>
            <a:r>
              <a:rPr lang="en-US" sz="2000" dirty="0"/>
              <a:t> the constructor in every </a:t>
            </a:r>
            <a:r>
              <a:rPr lang="en-US" sz="2000" b="1" dirty="0">
                <a:latin typeface="Courier New" panose="02070309020205020404" pitchFamily="49" charset="0"/>
                <a:cs typeface="Courier New" panose="02070309020205020404" pitchFamily="49" charset="0"/>
              </a:rPr>
              <a:t>Race</a:t>
            </a:r>
            <a:r>
              <a:rPr lang="en-US" sz="2000" dirty="0"/>
              <a:t> subclass just to use a different subclass of </a:t>
            </a:r>
            <a:r>
              <a:rPr lang="en-US" sz="2000" b="1" dirty="0">
                <a:latin typeface="Courier New" panose="02070309020205020404" pitchFamily="49" charset="0"/>
                <a:cs typeface="Courier New" panose="02070309020205020404" pitchFamily="49" charset="0"/>
              </a:rPr>
              <a:t>Bicycle</a:t>
            </a:r>
          </a:p>
          <a:p>
            <a:pPr lvl="1">
              <a:buNone/>
            </a:pPr>
            <a:endParaRPr lang="en-US" sz="2000" b="1" dirty="0">
              <a:latin typeface="Courier New" pitchFamily="49" charset="0"/>
            </a:endParaRPr>
          </a:p>
          <a:p>
            <a:pPr lvl="1">
              <a:buNone/>
            </a:pPr>
            <a:endParaRPr lang="en-US" sz="2000" b="1"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27</a:t>
            </a:fld>
            <a:endParaRPr lang="en-US"/>
          </a:p>
        </p:txBody>
      </p:sp>
    </p:spTree>
    <p:extLst>
      <p:ext uri="{BB962C8B-B14F-4D97-AF65-F5344CB8AC3E}">
        <p14:creationId xmlns:p14="http://schemas.microsoft.com/office/powerpoint/2010/main" val="182272388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306" name="Rectangle 2"/>
          <p:cNvSpPr>
            <a:spLocks noGrp="1" noChangeArrowheads="1"/>
          </p:cNvSpPr>
          <p:nvPr>
            <p:ph type="title"/>
          </p:nvPr>
        </p:nvSpPr>
        <p:spPr/>
        <p:txBody>
          <a:bodyPr>
            <a:normAutofit/>
          </a:bodyPr>
          <a:lstStyle/>
          <a:p>
            <a:r>
              <a:rPr lang="en-US" dirty="0"/>
              <a:t>Factory </a:t>
            </a:r>
            <a:r>
              <a:rPr lang="en-US" i="1" dirty="0">
                <a:solidFill>
                  <a:srgbClr val="C00000"/>
                </a:solidFill>
              </a:rPr>
              <a:t>method</a:t>
            </a:r>
            <a:r>
              <a:rPr lang="en-US" dirty="0"/>
              <a:t> for Bicycle</a:t>
            </a:r>
          </a:p>
        </p:txBody>
      </p:sp>
      <p:sp>
        <p:nvSpPr>
          <p:cNvPr id="5" name="Content Placeholder 4"/>
          <p:cNvSpPr>
            <a:spLocks noGrp="1"/>
          </p:cNvSpPr>
          <p:nvPr>
            <p:ph idx="1"/>
          </p:nvPr>
        </p:nvSpPr>
        <p:spPr>
          <a:xfrm>
            <a:off x="152400" y="1600200"/>
            <a:ext cx="8458200" cy="4495800"/>
          </a:xfrm>
        </p:spPr>
        <p:txBody>
          <a:bodyPr/>
          <a:lstStyle/>
          <a:p>
            <a:pPr lvl="1" eaLnBrk="1" fontAlgn="auto" hangingPunct="1">
              <a:lnSpc>
                <a:spcPct val="80000"/>
              </a:lnSpc>
              <a:spcAft>
                <a:spcPts val="0"/>
              </a:spcAft>
              <a:buNone/>
              <a:defRPr/>
            </a:pPr>
            <a:r>
              <a:rPr lang="en-US" sz="2000" b="1" kern="1200" dirty="0">
                <a:latin typeface="Courier New" pitchFamily="49" charset="0"/>
              </a:rPr>
              <a:t>class </a:t>
            </a:r>
            <a:r>
              <a:rPr lang="en-US" sz="2000" b="1" kern="1200" dirty="0">
                <a:solidFill>
                  <a:schemeClr val="accent2"/>
                </a:solidFill>
                <a:latin typeface="Courier New" pitchFamily="49" charset="0"/>
              </a:rPr>
              <a:t>Race</a:t>
            </a:r>
            <a:r>
              <a:rPr lang="en-US" sz="2000" b="1" kern="1200" dirty="0">
                <a:latin typeface="Courier New" pitchFamily="49" charset="0"/>
              </a:rPr>
              <a:t> {</a:t>
            </a:r>
          </a:p>
          <a:p>
            <a:pPr lvl="1" eaLnBrk="1" fontAlgn="auto" hangingPunct="1">
              <a:lnSpc>
                <a:spcPct val="80000"/>
              </a:lnSpc>
              <a:spcAft>
                <a:spcPts val="0"/>
              </a:spcAft>
              <a:buNone/>
              <a:defRPr/>
            </a:pPr>
            <a:r>
              <a:rPr lang="en-US" sz="2000" b="1" kern="1200" dirty="0">
                <a:latin typeface="Courier New" pitchFamily="49" charset="0"/>
              </a:rPr>
              <a:t>  </a:t>
            </a:r>
            <a:r>
              <a:rPr lang="en-US" sz="2000" b="1" kern="1200" dirty="0">
                <a:solidFill>
                  <a:srgbClr val="C00000"/>
                </a:solidFill>
                <a:latin typeface="Courier New" pitchFamily="49" charset="0"/>
              </a:rPr>
              <a:t>Bicycle </a:t>
            </a:r>
            <a:r>
              <a:rPr lang="en-US" sz="2000" b="1" kern="1200" dirty="0" err="1">
                <a:solidFill>
                  <a:srgbClr val="C00000"/>
                </a:solidFill>
                <a:latin typeface="Courier New" pitchFamily="49" charset="0"/>
              </a:rPr>
              <a:t>createBicycle</a:t>
            </a:r>
            <a:r>
              <a:rPr lang="en-US" sz="2000" b="1" kern="1200" dirty="0">
                <a:solidFill>
                  <a:srgbClr val="C00000"/>
                </a:solidFill>
                <a:latin typeface="Courier New" pitchFamily="49" charset="0"/>
              </a:rPr>
              <a:t>() { return new Bicycle(); }</a:t>
            </a:r>
          </a:p>
          <a:p>
            <a:pPr lvl="1" eaLnBrk="1" fontAlgn="auto" hangingPunct="1">
              <a:lnSpc>
                <a:spcPct val="80000"/>
              </a:lnSpc>
              <a:spcAft>
                <a:spcPts val="0"/>
              </a:spcAft>
              <a:buNone/>
              <a:defRPr/>
            </a:pPr>
            <a:r>
              <a:rPr lang="en-US" sz="2000" b="1" kern="1200" dirty="0">
                <a:latin typeface="Courier New" pitchFamily="49" charset="0"/>
              </a:rPr>
              <a:t>  public Race() {</a:t>
            </a:r>
          </a:p>
          <a:p>
            <a:pPr lvl="1" eaLnBrk="1" fontAlgn="auto" hangingPunct="1">
              <a:lnSpc>
                <a:spcPct val="80000"/>
              </a:lnSpc>
              <a:spcAft>
                <a:spcPts val="0"/>
              </a:spcAft>
              <a:buNone/>
              <a:defRPr/>
            </a:pPr>
            <a:r>
              <a:rPr lang="en-US" sz="2000" b="1" kern="1200" dirty="0">
                <a:latin typeface="Courier New" pitchFamily="49" charset="0"/>
              </a:rPr>
              <a:t>    Bicycle </a:t>
            </a:r>
            <a:r>
              <a:rPr lang="en-US" sz="2000" b="1" kern="1200" dirty="0">
                <a:solidFill>
                  <a:schemeClr val="accent2"/>
                </a:solidFill>
                <a:latin typeface="Courier New" pitchFamily="49" charset="0"/>
              </a:rPr>
              <a:t>bike1</a:t>
            </a:r>
            <a:r>
              <a:rPr lang="en-US" sz="2000" b="1" kern="1200" dirty="0">
                <a:latin typeface="Courier New" pitchFamily="49" charset="0"/>
              </a:rPr>
              <a:t> = </a:t>
            </a:r>
            <a:r>
              <a:rPr lang="en-US" sz="2000" b="1" kern="1200" dirty="0" err="1">
                <a:latin typeface="Courier New" pitchFamily="49" charset="0"/>
              </a:rPr>
              <a:t>createBicycle</a:t>
            </a:r>
            <a:r>
              <a:rPr lang="en-US" sz="2000" b="1" kern="1200" dirty="0">
                <a:latin typeface="Courier New" pitchFamily="49" charset="0"/>
              </a:rPr>
              <a:t>();</a:t>
            </a:r>
          </a:p>
          <a:p>
            <a:pPr lvl="1" eaLnBrk="1" fontAlgn="auto" hangingPunct="1">
              <a:lnSpc>
                <a:spcPct val="80000"/>
              </a:lnSpc>
              <a:spcAft>
                <a:spcPts val="0"/>
              </a:spcAft>
              <a:buNone/>
              <a:defRPr/>
            </a:pPr>
            <a:r>
              <a:rPr lang="en-US" sz="2000" b="1" kern="1200" dirty="0">
                <a:latin typeface="Courier New" pitchFamily="49" charset="0"/>
              </a:rPr>
              <a:t>    Bicycle </a:t>
            </a:r>
            <a:r>
              <a:rPr lang="en-US" sz="2000" b="1" kern="1200" dirty="0">
                <a:solidFill>
                  <a:schemeClr val="accent2"/>
                </a:solidFill>
                <a:latin typeface="Courier New" pitchFamily="49" charset="0"/>
              </a:rPr>
              <a:t>bike2</a:t>
            </a:r>
            <a:r>
              <a:rPr lang="en-US" sz="2000" b="1" kern="1200" dirty="0">
                <a:latin typeface="Courier New" pitchFamily="49" charset="0"/>
              </a:rPr>
              <a:t> = </a:t>
            </a:r>
            <a:r>
              <a:rPr lang="en-US" sz="2000" b="1" kern="1200" dirty="0" err="1">
                <a:latin typeface="Courier New" pitchFamily="49" charset="0"/>
              </a:rPr>
              <a:t>createBicycle</a:t>
            </a:r>
            <a:r>
              <a:rPr lang="en-US" sz="2000" b="1" kern="1200" dirty="0">
                <a:latin typeface="Courier New" pitchFamily="49" charset="0"/>
              </a:rPr>
              <a:t>();</a:t>
            </a:r>
          </a:p>
          <a:p>
            <a:pPr lvl="1" eaLnBrk="1" fontAlgn="auto" hangingPunct="1">
              <a:lnSpc>
                <a:spcPct val="80000"/>
              </a:lnSpc>
              <a:spcAft>
                <a:spcPts val="0"/>
              </a:spcAft>
              <a:buNone/>
              <a:defRPr/>
            </a:pPr>
            <a:r>
              <a:rPr lang="en-US" sz="2000" b="1" kern="1200" dirty="0">
                <a:latin typeface="Courier New" pitchFamily="49" charset="0"/>
              </a:rPr>
              <a:t>    ...</a:t>
            </a:r>
          </a:p>
          <a:p>
            <a:pPr lvl="1" eaLnBrk="1" fontAlgn="auto" hangingPunct="1">
              <a:lnSpc>
                <a:spcPct val="80000"/>
              </a:lnSpc>
              <a:spcAft>
                <a:spcPts val="0"/>
              </a:spcAft>
              <a:buNone/>
              <a:defRPr/>
            </a:pPr>
            <a:r>
              <a:rPr lang="en-US" sz="2000" b="1" kern="1200" dirty="0">
                <a:latin typeface="Courier New" pitchFamily="49" charset="0"/>
              </a:rPr>
              <a:t>  }</a:t>
            </a:r>
          </a:p>
          <a:p>
            <a:pPr lvl="1" eaLnBrk="1" fontAlgn="auto" hangingPunct="1">
              <a:lnSpc>
                <a:spcPct val="80000"/>
              </a:lnSpc>
              <a:spcAft>
                <a:spcPts val="0"/>
              </a:spcAft>
              <a:buNone/>
              <a:defRPr/>
            </a:pPr>
            <a:r>
              <a:rPr lang="en-US" sz="2000" b="1" kern="1200" dirty="0">
                <a:latin typeface="Courier New" pitchFamily="49" charset="0"/>
              </a:rPr>
              <a:t>}</a:t>
            </a:r>
          </a:p>
          <a:p>
            <a:pPr marL="0" indent="0">
              <a:buNone/>
            </a:pPr>
            <a:endParaRPr lang="en-US" sz="2000" dirty="0"/>
          </a:p>
          <a:p>
            <a:pPr marL="0" indent="0">
              <a:buNone/>
            </a:pPr>
            <a:r>
              <a:rPr lang="en-US" sz="2000" dirty="0"/>
              <a:t>	Use a factory method to avoid dependence on specific new 	kind of bicycle in the constructor</a:t>
            </a:r>
          </a:p>
          <a:p>
            <a:pPr lvl="3"/>
            <a:r>
              <a:rPr lang="en-US" dirty="0"/>
              <a:t>Call the factory method instead</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28</a:t>
            </a:fld>
            <a:endParaRPr lang="en-US"/>
          </a:p>
        </p:txBody>
      </p:sp>
    </p:spTree>
    <p:extLst>
      <p:ext uri="{BB962C8B-B14F-4D97-AF65-F5344CB8AC3E}">
        <p14:creationId xmlns:p14="http://schemas.microsoft.com/office/powerpoint/2010/main" val="63664989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9378" name="Rectangle 2"/>
          <p:cNvSpPr>
            <a:spLocks noGrp="1" noChangeArrowheads="1"/>
          </p:cNvSpPr>
          <p:nvPr>
            <p:ph type="title"/>
          </p:nvPr>
        </p:nvSpPr>
        <p:spPr/>
        <p:txBody>
          <a:bodyPr>
            <a:normAutofit/>
          </a:bodyPr>
          <a:lstStyle/>
          <a:p>
            <a:r>
              <a:rPr lang="en-US" dirty="0"/>
              <a:t>Subclasses override factory method</a:t>
            </a:r>
          </a:p>
        </p:txBody>
      </p:sp>
      <p:sp>
        <p:nvSpPr>
          <p:cNvPr id="229379" name="Rectangle 3"/>
          <p:cNvSpPr>
            <a:spLocks noGrp="1" noChangeArrowheads="1"/>
          </p:cNvSpPr>
          <p:nvPr>
            <p:ph idx="1"/>
          </p:nvPr>
        </p:nvSpPr>
        <p:spPr>
          <a:xfrm>
            <a:off x="685800" y="1447800"/>
            <a:ext cx="8153400" cy="4495800"/>
          </a:xfrm>
        </p:spPr>
        <p:txBody>
          <a:bodyPr>
            <a:noAutofit/>
          </a:bodyPr>
          <a:lstStyle/>
          <a:p>
            <a:pPr marL="0" lvl="1">
              <a:lnSpc>
                <a:spcPts val="20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TourDeFrance</a:t>
            </a:r>
            <a:r>
              <a:rPr lang="en-US" sz="2000" b="1" dirty="0">
                <a:solidFill>
                  <a:schemeClr val="accent6"/>
                </a:solidFill>
                <a:latin typeface="Courier New" pitchFamily="49" charset="0"/>
              </a:rPr>
              <a:t> </a:t>
            </a:r>
            <a:r>
              <a:rPr lang="en-US" sz="2000" b="1" dirty="0">
                <a:latin typeface="Courier New" pitchFamily="49" charset="0"/>
              </a:rPr>
              <a:t>extends Race {</a:t>
            </a:r>
          </a:p>
          <a:p>
            <a:pPr marL="0" lvl="1">
              <a:lnSpc>
                <a:spcPts val="2000"/>
              </a:lnSpc>
              <a:spcBef>
                <a:spcPts val="0"/>
              </a:spcBef>
              <a:buNone/>
            </a:pPr>
            <a:r>
              <a:rPr lang="en-US" sz="2000" b="1" dirty="0">
                <a:latin typeface="Courier New" pitchFamily="49" charset="0"/>
              </a:rPr>
              <a:t>  Bicycle </a:t>
            </a:r>
            <a:r>
              <a:rPr lang="en-US" sz="2000" b="1" dirty="0" err="1">
                <a:solidFill>
                  <a:schemeClr val="accent2"/>
                </a:solidFill>
                <a:latin typeface="Courier New" pitchFamily="49" charset="0"/>
              </a:rPr>
              <a:t>createBicycle</a:t>
            </a:r>
            <a:r>
              <a:rPr lang="en-US" sz="2000" b="1" dirty="0">
                <a:latin typeface="Courier New" pitchFamily="49" charset="0"/>
              </a:rPr>
              <a:t>() {</a:t>
            </a:r>
          </a:p>
          <a:p>
            <a:pPr marL="0" lvl="1">
              <a:lnSpc>
                <a:spcPts val="2000"/>
              </a:lnSpc>
              <a:spcBef>
                <a:spcPts val="0"/>
              </a:spcBef>
              <a:buNone/>
            </a:pPr>
            <a:r>
              <a:rPr lang="en-US" sz="2000" b="1" dirty="0">
                <a:latin typeface="Courier New" pitchFamily="49" charset="0"/>
              </a:rPr>
              <a:t>    return new </a:t>
            </a:r>
            <a:r>
              <a:rPr lang="en-US" sz="2000" b="1" dirty="0" err="1">
                <a:solidFill>
                  <a:schemeClr val="accent2"/>
                </a:solidFill>
                <a:latin typeface="Courier New" pitchFamily="49" charset="0"/>
              </a:rPr>
              <a:t>RoadBicycle</a:t>
            </a:r>
            <a:r>
              <a:rPr lang="en-US" sz="2000" b="1" dirty="0">
                <a:latin typeface="Courier New" pitchFamily="49" charset="0"/>
              </a:rPr>
              <a:t>();</a:t>
            </a:r>
          </a:p>
          <a:p>
            <a:pPr marL="0" lvl="1">
              <a:lnSpc>
                <a:spcPts val="2000"/>
              </a:lnSpc>
              <a:spcBef>
                <a:spcPts val="0"/>
              </a:spcBef>
              <a:buNone/>
            </a:pPr>
            <a:r>
              <a:rPr lang="en-US" sz="2000" b="1" dirty="0">
                <a:latin typeface="Courier New" pitchFamily="49" charset="0"/>
              </a:rPr>
              <a:t>  }</a:t>
            </a:r>
          </a:p>
          <a:p>
            <a:pPr marL="0" lvl="1">
              <a:lnSpc>
                <a:spcPts val="2000"/>
              </a:lnSpc>
              <a:spcBef>
                <a:spcPts val="0"/>
              </a:spcBef>
              <a:buNone/>
            </a:pPr>
            <a:r>
              <a:rPr lang="en-US" sz="2000" b="1" dirty="0">
                <a:latin typeface="Courier New" pitchFamily="49" charset="0"/>
              </a:rPr>
              <a:t>  public </a:t>
            </a:r>
            <a:r>
              <a:rPr lang="en-US" sz="2000" b="1" dirty="0" err="1">
                <a:latin typeface="Courier New" pitchFamily="49" charset="0"/>
              </a:rPr>
              <a:t>TourDeFrance</a:t>
            </a:r>
            <a:r>
              <a:rPr lang="en-US" sz="2000" b="1" dirty="0">
                <a:latin typeface="Courier New" pitchFamily="49" charset="0"/>
              </a:rPr>
              <a:t>() { super(); }</a:t>
            </a:r>
          </a:p>
          <a:p>
            <a:pPr marL="0" lvl="1">
              <a:lnSpc>
                <a:spcPts val="2000"/>
              </a:lnSpc>
              <a:spcBef>
                <a:spcPts val="0"/>
              </a:spcBef>
              <a:buNone/>
            </a:pPr>
            <a:r>
              <a:rPr lang="en-US" sz="2000" b="1" dirty="0">
                <a:latin typeface="Courier New" pitchFamily="49" charset="0"/>
              </a:rPr>
              <a:t>}</a:t>
            </a:r>
          </a:p>
          <a:p>
            <a:pPr marL="0" lvl="1">
              <a:lnSpc>
                <a:spcPts val="20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Cyclocross</a:t>
            </a:r>
            <a:r>
              <a:rPr lang="en-US" sz="2000" b="1" dirty="0">
                <a:solidFill>
                  <a:schemeClr val="accent6"/>
                </a:solidFill>
                <a:latin typeface="Courier New" pitchFamily="49" charset="0"/>
              </a:rPr>
              <a:t> </a:t>
            </a:r>
            <a:r>
              <a:rPr lang="en-US" sz="2000" b="1" dirty="0">
                <a:latin typeface="Courier New" pitchFamily="49" charset="0"/>
              </a:rPr>
              <a:t>extends Race {</a:t>
            </a:r>
          </a:p>
          <a:p>
            <a:pPr marL="0" lvl="1">
              <a:lnSpc>
                <a:spcPts val="2000"/>
              </a:lnSpc>
              <a:spcBef>
                <a:spcPts val="0"/>
              </a:spcBef>
              <a:buNone/>
            </a:pPr>
            <a:r>
              <a:rPr lang="en-US" sz="2000" b="1" dirty="0">
                <a:latin typeface="Courier New" pitchFamily="49" charset="0"/>
              </a:rPr>
              <a:t>  Bicycle </a:t>
            </a:r>
            <a:r>
              <a:rPr lang="en-US" sz="2000" b="1" dirty="0" err="1">
                <a:solidFill>
                  <a:schemeClr val="accent2"/>
                </a:solidFill>
                <a:latin typeface="Courier New" pitchFamily="49" charset="0"/>
              </a:rPr>
              <a:t>createBicycle</a:t>
            </a:r>
            <a:r>
              <a:rPr lang="en-US" sz="2000" b="1" dirty="0">
                <a:latin typeface="Courier New" pitchFamily="49" charset="0"/>
              </a:rPr>
              <a:t>() {</a:t>
            </a:r>
          </a:p>
          <a:p>
            <a:pPr marL="0" lvl="1">
              <a:lnSpc>
                <a:spcPts val="2000"/>
              </a:lnSpc>
              <a:spcBef>
                <a:spcPts val="0"/>
              </a:spcBef>
              <a:buNone/>
            </a:pPr>
            <a:r>
              <a:rPr lang="en-US" sz="2000" b="1" dirty="0">
                <a:latin typeface="Courier New" pitchFamily="49" charset="0"/>
              </a:rPr>
              <a:t>    return new </a:t>
            </a:r>
            <a:r>
              <a:rPr lang="en-US" sz="2000" b="1" dirty="0" err="1">
                <a:solidFill>
                  <a:schemeClr val="accent2"/>
                </a:solidFill>
                <a:latin typeface="Courier New" pitchFamily="49" charset="0"/>
              </a:rPr>
              <a:t>MountainBicycle</a:t>
            </a:r>
            <a:r>
              <a:rPr lang="en-US" sz="2000" b="1" dirty="0">
                <a:latin typeface="Courier New" pitchFamily="49" charset="0"/>
              </a:rPr>
              <a:t>();</a:t>
            </a:r>
          </a:p>
          <a:p>
            <a:pPr marL="0" lvl="1">
              <a:lnSpc>
                <a:spcPts val="2000"/>
              </a:lnSpc>
              <a:spcBef>
                <a:spcPts val="0"/>
              </a:spcBef>
              <a:buNone/>
            </a:pPr>
            <a:r>
              <a:rPr lang="en-US" sz="2000" b="1" dirty="0">
                <a:latin typeface="Courier New" pitchFamily="49" charset="0"/>
              </a:rPr>
              <a:t>  }</a:t>
            </a:r>
          </a:p>
          <a:p>
            <a:pPr marL="0" lvl="1">
              <a:lnSpc>
                <a:spcPts val="2000"/>
              </a:lnSpc>
              <a:spcBef>
                <a:spcPts val="0"/>
              </a:spcBef>
              <a:buNone/>
            </a:pPr>
            <a:r>
              <a:rPr lang="en-US" sz="2000" b="1" dirty="0">
                <a:latin typeface="Courier New" pitchFamily="49" charset="0"/>
              </a:rPr>
              <a:t>  public </a:t>
            </a:r>
            <a:r>
              <a:rPr lang="en-US" sz="2000" b="1" dirty="0" err="1">
                <a:latin typeface="Courier New" pitchFamily="49" charset="0"/>
              </a:rPr>
              <a:t>Cyclocross</a:t>
            </a:r>
            <a:r>
              <a:rPr lang="en-US" sz="2000" b="1" dirty="0">
                <a:latin typeface="Courier New" pitchFamily="49" charset="0"/>
              </a:rPr>
              <a:t>() { super(); }</a:t>
            </a:r>
          </a:p>
          <a:p>
            <a:pPr marL="0" lvl="1">
              <a:lnSpc>
                <a:spcPts val="2000"/>
              </a:lnSpc>
              <a:spcBef>
                <a:spcPts val="0"/>
              </a:spcBef>
              <a:buNone/>
            </a:pPr>
            <a:r>
              <a:rPr lang="en-US" sz="2000" b="1" dirty="0">
                <a:latin typeface="Courier New" pitchFamily="49" charset="0"/>
              </a:rPr>
              <a:t>}</a:t>
            </a:r>
          </a:p>
          <a:p>
            <a:pPr marL="0" lvl="1">
              <a:lnSpc>
                <a:spcPts val="2000"/>
              </a:lnSpc>
              <a:spcBef>
                <a:spcPts val="0"/>
              </a:spcBef>
              <a:buNone/>
            </a:pPr>
            <a:endParaRPr lang="en-US" sz="1000" b="1" dirty="0">
              <a:latin typeface="Courier New" pitchFamily="49" charset="0"/>
            </a:endParaRPr>
          </a:p>
          <a:p>
            <a:pPr marL="57150" lvl="1" indent="-342900">
              <a:lnSpc>
                <a:spcPts val="2000"/>
              </a:lnSpc>
              <a:spcBef>
                <a:spcPts val="600"/>
              </a:spcBef>
            </a:pPr>
            <a:r>
              <a:rPr lang="en-US" sz="2000" dirty="0">
                <a:latin typeface="+mj-lt"/>
              </a:rPr>
              <a:t>“Foresight” to use factory method in superclass constructor</a:t>
            </a:r>
          </a:p>
          <a:p>
            <a:pPr marL="57150" lvl="1" indent="-342900">
              <a:lnSpc>
                <a:spcPts val="2000"/>
              </a:lnSpc>
              <a:spcBef>
                <a:spcPts val="600"/>
              </a:spcBef>
            </a:pPr>
            <a:r>
              <a:rPr lang="en-US" sz="2000" dirty="0">
                <a:latin typeface="+mj-lt"/>
              </a:rPr>
              <a:t>Then dynamic dispatch will call overridden method</a:t>
            </a:r>
          </a:p>
          <a:p>
            <a:pPr marL="57150" lvl="1" indent="-342900">
              <a:lnSpc>
                <a:spcPts val="2000"/>
              </a:lnSpc>
              <a:spcBef>
                <a:spcPts val="600"/>
              </a:spcBef>
            </a:pPr>
            <a:r>
              <a:rPr lang="en-US" sz="2000" dirty="0">
                <a:latin typeface="+mj-lt"/>
              </a:rPr>
              <a:t>Subtyping in the overriding methods (covariant returns type also ok)</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29</a:t>
            </a:fld>
            <a:endParaRPr lang="en-US"/>
          </a:p>
        </p:txBody>
      </p:sp>
    </p:spTree>
    <p:extLst>
      <p:ext uri="{BB962C8B-B14F-4D97-AF65-F5344CB8AC3E}">
        <p14:creationId xmlns:p14="http://schemas.microsoft.com/office/powerpoint/2010/main" val="33391454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1186" name="Rectangle 2"/>
          <p:cNvSpPr>
            <a:spLocks noGrp="1" noChangeArrowheads="1"/>
          </p:cNvSpPr>
          <p:nvPr>
            <p:ph type="title"/>
          </p:nvPr>
        </p:nvSpPr>
        <p:spPr/>
        <p:txBody>
          <a:bodyPr/>
          <a:lstStyle/>
          <a:p>
            <a:r>
              <a:rPr lang="en-US"/>
              <a:t>Outline</a:t>
            </a:r>
          </a:p>
        </p:txBody>
      </p:sp>
      <p:sp>
        <p:nvSpPr>
          <p:cNvPr id="221187" name="Rectangle 3"/>
          <p:cNvSpPr>
            <a:spLocks noGrp="1" noChangeArrowheads="1"/>
          </p:cNvSpPr>
          <p:nvPr>
            <p:ph idx="1"/>
          </p:nvPr>
        </p:nvSpPr>
        <p:spPr/>
        <p:txBody>
          <a:bodyPr/>
          <a:lstStyle/>
          <a:p>
            <a:r>
              <a:rPr lang="en-US" sz="2000" dirty="0"/>
              <a:t>Introduction to design patterns</a:t>
            </a:r>
          </a:p>
          <a:p>
            <a:endParaRPr lang="en-US" sz="2000" dirty="0"/>
          </a:p>
          <a:p>
            <a:r>
              <a:rPr lang="en-US" sz="2000" dirty="0"/>
              <a:t>Creational patterns (constructing objects)</a:t>
            </a:r>
          </a:p>
          <a:p>
            <a:pPr marL="0" indent="0">
              <a:buNone/>
            </a:pPr>
            <a:endParaRPr lang="en-US" sz="2000" dirty="0"/>
          </a:p>
          <a:p>
            <a:pPr marL="0" indent="0">
              <a:buNone/>
            </a:pPr>
            <a:r>
              <a:rPr lang="en-US" sz="2000" dirty="0"/>
              <a:t>Next lecture:</a:t>
            </a:r>
          </a:p>
          <a:p>
            <a:pPr marL="0" indent="0">
              <a:buNone/>
            </a:pPr>
            <a:endParaRPr lang="en-US" sz="2000" dirty="0"/>
          </a:p>
          <a:p>
            <a:r>
              <a:rPr lang="en-US" sz="2000" dirty="0"/>
              <a:t>Structural patterns (controlling heap layout)</a:t>
            </a:r>
          </a:p>
          <a:p>
            <a:endParaRPr lang="en-US" sz="2000" dirty="0"/>
          </a:p>
          <a:p>
            <a:r>
              <a:rPr lang="en-US" sz="2000" dirty="0"/>
              <a:t>Behavioral patterns (affecting object semantics)</a:t>
            </a:r>
          </a:p>
        </p:txBody>
      </p:sp>
      <p:sp>
        <p:nvSpPr>
          <p:cNvPr id="2" name="Footer Placeholder 1"/>
          <p:cNvSpPr>
            <a:spLocks noGrp="1"/>
          </p:cNvSpPr>
          <p:nvPr>
            <p:ph type="ftr" sz="quarter" idx="11"/>
          </p:nvPr>
        </p:nvSpPr>
        <p:spPr/>
        <p:txBody>
          <a:bodyPr/>
          <a:lstStyle/>
          <a:p>
            <a:pPr>
              <a:defRPr/>
            </a:pPr>
            <a:r>
              <a:rPr lang="nl-NL" dirty="0"/>
              <a:t>UW CSE 331 Winter 2021</a:t>
            </a:r>
            <a:endParaRPr lang="en-US" dirty="0"/>
          </a:p>
        </p:txBody>
      </p:sp>
      <p:sp>
        <p:nvSpPr>
          <p:cNvPr id="3" name="Slide Number Placeholder 2"/>
          <p:cNvSpPr>
            <a:spLocks noGrp="1"/>
          </p:cNvSpPr>
          <p:nvPr>
            <p:ph type="sldNum" sz="quarter" idx="12"/>
          </p:nvPr>
        </p:nvSpPr>
        <p:spPr/>
        <p:txBody>
          <a:bodyPr/>
          <a:lstStyle/>
          <a:p>
            <a:pPr>
              <a:defRPr/>
            </a:pPr>
            <a:fld id="{48DACF16-E0F0-4B7F-BDAB-0ED6A37A383D}" type="slidenum">
              <a:rPr lang="en-US" smtClean="0"/>
              <a:pPr>
                <a:defRPr/>
              </a:pPr>
              <a:t>3</a:t>
            </a:fld>
            <a:endParaRPr lang="en-US"/>
          </a:p>
        </p:txBody>
      </p:sp>
    </p:spTree>
    <p:extLst>
      <p:ext uri="{BB962C8B-B14F-4D97-AF65-F5344CB8AC3E}">
        <p14:creationId xmlns:p14="http://schemas.microsoft.com/office/powerpoint/2010/main" val="3214724741"/>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Next step</a:t>
            </a:r>
          </a:p>
        </p:txBody>
      </p:sp>
      <p:sp>
        <p:nvSpPr>
          <p:cNvPr id="3" name="Content Placeholder 2"/>
          <p:cNvSpPr>
            <a:spLocks noGrp="1"/>
          </p:cNvSpPr>
          <p:nvPr>
            <p:ph idx="1"/>
          </p:nvPr>
        </p:nvSpPr>
        <p:spPr/>
        <p:txBody>
          <a:bodyPr/>
          <a:lstStyle/>
          <a:p>
            <a:r>
              <a:rPr lang="en-US" sz="2000" b="1" dirty="0" err="1">
                <a:latin typeface="Courier New" panose="02070309020205020404" pitchFamily="49" charset="0"/>
                <a:cs typeface="Courier New" panose="02070309020205020404" pitchFamily="49" charset="0"/>
              </a:rPr>
              <a:t>createBicycle</a:t>
            </a:r>
            <a:r>
              <a:rPr lang="en-US" sz="2000" dirty="0"/>
              <a:t> was just a factory method</a:t>
            </a:r>
          </a:p>
          <a:p>
            <a:endParaRPr lang="en-US" sz="2000" dirty="0"/>
          </a:p>
          <a:p>
            <a:r>
              <a:rPr lang="en-US" sz="2000" dirty="0"/>
              <a:t>Now let’s move the method into a separate class</a:t>
            </a:r>
          </a:p>
          <a:p>
            <a:pPr lvl="1"/>
            <a:r>
              <a:rPr lang="en-US" sz="2000" dirty="0"/>
              <a:t>So it’s part of a </a:t>
            </a:r>
            <a:r>
              <a:rPr lang="en-US" sz="2000" i="1" dirty="0"/>
              <a:t>factory object</a:t>
            </a:r>
          </a:p>
          <a:p>
            <a:pPr lvl="1"/>
            <a:endParaRPr lang="en-US" sz="2000" dirty="0"/>
          </a:p>
          <a:p>
            <a:r>
              <a:rPr lang="en-US" sz="2000" dirty="0"/>
              <a:t>Advantages:</a:t>
            </a:r>
          </a:p>
          <a:p>
            <a:pPr marL="914400" lvl="1" indent="-457200">
              <a:buFont typeface="+mj-lt"/>
              <a:buAutoNum type="arabicPeriod"/>
            </a:pPr>
            <a:r>
              <a:rPr lang="en-US" sz="2000" dirty="0"/>
              <a:t>Can group related factory methods together</a:t>
            </a:r>
          </a:p>
          <a:p>
            <a:pPr lvl="2"/>
            <a:r>
              <a:rPr lang="en-US" sz="2000" dirty="0"/>
              <a:t>Not shown: </a:t>
            </a:r>
            <a:r>
              <a:rPr lang="en-US" sz="2000" b="1" dirty="0" err="1">
                <a:latin typeface="Courier New" panose="02070309020205020404" pitchFamily="49" charset="0"/>
                <a:cs typeface="Courier New" panose="02070309020205020404" pitchFamily="49" charset="0"/>
              </a:rPr>
              <a:t>repairBicycle</a:t>
            </a:r>
            <a:r>
              <a:rPr lang="en-US" sz="2000" dirty="0"/>
              <a:t>, </a:t>
            </a:r>
            <a:r>
              <a:rPr lang="en-US" sz="2000" b="1" dirty="0" err="1">
                <a:latin typeface="Courier New" panose="02070309020205020404" pitchFamily="49" charset="0"/>
                <a:cs typeface="Courier New" panose="02070309020205020404" pitchFamily="49" charset="0"/>
              </a:rPr>
              <a:t>createSpareWheel</a:t>
            </a:r>
            <a:r>
              <a:rPr lang="en-US" sz="2000" dirty="0">
                <a:cs typeface="Courier New" panose="02070309020205020404" pitchFamily="49" charset="0"/>
              </a:rPr>
              <a:t>, …</a:t>
            </a:r>
            <a:endParaRPr lang="en-US" sz="2000" dirty="0"/>
          </a:p>
          <a:p>
            <a:pPr marL="914400" lvl="1" indent="-457200">
              <a:buFont typeface="+mj-lt"/>
              <a:buAutoNum type="arabicPeriod"/>
            </a:pPr>
            <a:r>
              <a:rPr lang="en-US" sz="2000" dirty="0"/>
              <a:t>Can pass factories around as objects for flexibility</a:t>
            </a:r>
          </a:p>
          <a:p>
            <a:pPr lvl="2"/>
            <a:r>
              <a:rPr lang="en-US" sz="2000" dirty="0"/>
              <a:t>Choose a factory at runtime</a:t>
            </a:r>
          </a:p>
          <a:p>
            <a:pPr lvl="2"/>
            <a:r>
              <a:rPr lang="en-US" sz="2000" dirty="0"/>
              <a:t>Use different factories in different objects (e.g., races)</a:t>
            </a:r>
          </a:p>
          <a:p>
            <a:pPr lvl="2"/>
            <a:r>
              <a:rPr lang="en-US" sz="2000" dirty="0"/>
              <a:t>Example…</a:t>
            </a:r>
          </a:p>
          <a:p>
            <a:pPr marL="1314450" lvl="2" indent="-457200">
              <a:buFont typeface="+mj-lt"/>
              <a:buAutoNum type="arabicPeriod"/>
            </a:pPr>
            <a:endParaRPr lang="en-US" sz="2000" dirty="0"/>
          </a:p>
        </p:txBody>
      </p:sp>
      <p:sp>
        <p:nvSpPr>
          <p:cNvPr id="4" name="Footer Placeholder 3"/>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30</a:t>
            </a:fld>
            <a:endParaRPr lang="en-US"/>
          </a:p>
        </p:txBody>
      </p:sp>
    </p:spTree>
    <p:extLst>
      <p:ext uri="{BB962C8B-B14F-4D97-AF65-F5344CB8AC3E}">
        <p14:creationId xmlns:p14="http://schemas.microsoft.com/office/powerpoint/2010/main" val="202516003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2866" name="Rectangle 2"/>
          <p:cNvSpPr>
            <a:spLocks noGrp="1" noChangeArrowheads="1"/>
          </p:cNvSpPr>
          <p:nvPr>
            <p:ph type="title"/>
          </p:nvPr>
        </p:nvSpPr>
        <p:spPr>
          <a:xfrm>
            <a:off x="685800" y="152400"/>
            <a:ext cx="7772400" cy="1143000"/>
          </a:xfrm>
        </p:spPr>
        <p:txBody>
          <a:bodyPr>
            <a:noAutofit/>
          </a:bodyPr>
          <a:lstStyle/>
          <a:p>
            <a:r>
              <a:rPr lang="en-US" sz="3200" dirty="0"/>
              <a:t>Factory </a:t>
            </a:r>
            <a:r>
              <a:rPr lang="en-US" sz="3200" b="1" i="1" dirty="0">
                <a:solidFill>
                  <a:srgbClr val="C00000"/>
                </a:solidFill>
              </a:rPr>
              <a:t>objects</a:t>
            </a:r>
            <a:r>
              <a:rPr lang="en-US" sz="3200" b="1" dirty="0"/>
              <a:t>/classes</a:t>
            </a:r>
            <a:r>
              <a:rPr lang="en-US" sz="3200" dirty="0"/>
              <a:t> </a:t>
            </a:r>
            <a:br>
              <a:rPr lang="en-US" sz="3200" dirty="0"/>
            </a:br>
            <a:r>
              <a:rPr lang="en-US" sz="3200" dirty="0"/>
              <a:t>encapsulate factory method(s)</a:t>
            </a:r>
          </a:p>
        </p:txBody>
      </p:sp>
      <p:sp>
        <p:nvSpPr>
          <p:cNvPr id="292867" name="Rectangle 3"/>
          <p:cNvSpPr>
            <a:spLocks noGrp="1" noChangeArrowheads="1"/>
          </p:cNvSpPr>
          <p:nvPr>
            <p:ph idx="1"/>
          </p:nvPr>
        </p:nvSpPr>
        <p:spPr>
          <a:xfrm>
            <a:off x="533400" y="1600200"/>
            <a:ext cx="8382000" cy="4495800"/>
          </a:xfrm>
        </p:spPr>
        <p:txBody>
          <a:bodyPr>
            <a:noAutofit/>
          </a:bodyPr>
          <a:lstStyle/>
          <a:p>
            <a:pPr marL="0" lvl="1">
              <a:lnSpc>
                <a:spcPct val="9000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BicycleFactory</a:t>
            </a:r>
            <a:r>
              <a:rPr lang="en-US" sz="2000" b="1" dirty="0">
                <a:latin typeface="Courier New" pitchFamily="49" charset="0"/>
              </a:rPr>
              <a:t> {</a:t>
            </a:r>
          </a:p>
          <a:p>
            <a:pPr marL="0" lvl="1">
              <a:lnSpc>
                <a:spcPct val="90000"/>
              </a:lnSpc>
              <a:spcBef>
                <a:spcPts val="0"/>
              </a:spcBef>
              <a:buNone/>
            </a:pPr>
            <a:r>
              <a:rPr lang="en-US" sz="2000" b="1" dirty="0">
                <a:latin typeface="Courier New" pitchFamily="49" charset="0"/>
              </a:rPr>
              <a:t>  Bicycle </a:t>
            </a:r>
            <a:r>
              <a:rPr lang="en-US" sz="2000" b="1" dirty="0" err="1">
                <a:solidFill>
                  <a:schemeClr val="accent2"/>
                </a:solidFill>
                <a:latin typeface="Courier New" pitchFamily="49" charset="0"/>
              </a:rPr>
              <a:t>createBicycle</a:t>
            </a:r>
            <a:r>
              <a:rPr lang="en-US" sz="2000" b="1" dirty="0">
                <a:latin typeface="Courier New" pitchFamily="49" charset="0"/>
              </a:rPr>
              <a:t>() { </a:t>
            </a:r>
          </a:p>
          <a:p>
            <a:pPr marL="0" lvl="1">
              <a:lnSpc>
                <a:spcPct val="90000"/>
              </a:lnSpc>
              <a:spcBef>
                <a:spcPts val="0"/>
              </a:spcBef>
              <a:buNone/>
            </a:pPr>
            <a:r>
              <a:rPr lang="en-US" sz="2000" b="1" dirty="0">
                <a:latin typeface="Courier New" pitchFamily="49" charset="0"/>
              </a:rPr>
              <a:t>   return new Bicycle(); </a:t>
            </a:r>
          </a:p>
          <a:p>
            <a:pPr marL="0" lvl="1">
              <a:lnSpc>
                <a:spcPct val="90000"/>
              </a:lnSpc>
              <a:spcBef>
                <a:spcPts val="0"/>
              </a:spcBef>
              <a:buNone/>
            </a:pPr>
            <a:r>
              <a:rPr lang="en-US" sz="2000" b="1" dirty="0">
                <a:latin typeface="Courier New" pitchFamily="49" charset="0"/>
              </a:rPr>
              <a:t>  }</a:t>
            </a:r>
            <a:br>
              <a:rPr lang="en-US" sz="2000" b="1" dirty="0">
                <a:latin typeface="Courier New" pitchFamily="49" charset="0"/>
              </a:rPr>
            </a:br>
            <a:r>
              <a:rPr lang="en-US" sz="2000" b="1" dirty="0">
                <a:latin typeface="Courier New" pitchFamily="49" charset="0"/>
              </a:rPr>
              <a:t>  Frame </a:t>
            </a:r>
            <a:r>
              <a:rPr lang="en-US" sz="2000" b="1" dirty="0" err="1">
                <a:latin typeface="Courier New" pitchFamily="49" charset="0"/>
              </a:rPr>
              <a:t>createFrame</a:t>
            </a:r>
            <a:r>
              <a:rPr lang="en-US" sz="2000" b="1" dirty="0">
                <a:latin typeface="Courier New" pitchFamily="49" charset="0"/>
              </a:rPr>
              <a:t>() { ... }</a:t>
            </a:r>
          </a:p>
          <a:p>
            <a:pPr marL="0" lvl="1">
              <a:lnSpc>
                <a:spcPct val="90000"/>
              </a:lnSpc>
              <a:spcBef>
                <a:spcPts val="0"/>
              </a:spcBef>
              <a:buNone/>
            </a:pPr>
            <a:r>
              <a:rPr lang="en-US" sz="2000" b="1" dirty="0">
                <a:latin typeface="Courier New" pitchFamily="49" charset="0"/>
              </a:rPr>
              <a:t>}</a:t>
            </a:r>
          </a:p>
          <a:p>
            <a:pPr marL="0" lvl="1">
              <a:lnSpc>
                <a:spcPct val="900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RoadBicycleFactory</a:t>
            </a:r>
            <a:r>
              <a:rPr lang="en-US" sz="2000" b="1" dirty="0">
                <a:solidFill>
                  <a:schemeClr val="accent6"/>
                </a:solidFill>
                <a:latin typeface="Courier New" pitchFamily="49" charset="0"/>
              </a:rPr>
              <a:t> </a:t>
            </a:r>
            <a:r>
              <a:rPr lang="en-US" sz="2000" b="1" dirty="0">
                <a:latin typeface="Courier New" pitchFamily="49" charset="0"/>
              </a:rPr>
              <a:t>extends </a:t>
            </a:r>
            <a:r>
              <a:rPr lang="en-US" sz="2000" b="1" dirty="0" err="1">
                <a:latin typeface="Courier New" pitchFamily="49" charset="0"/>
              </a:rPr>
              <a:t>BicycleFactory</a:t>
            </a:r>
            <a:r>
              <a:rPr lang="en-US" sz="2000" b="1" dirty="0">
                <a:latin typeface="Courier New" pitchFamily="49" charset="0"/>
              </a:rPr>
              <a:t> {</a:t>
            </a:r>
          </a:p>
          <a:p>
            <a:pPr marL="0" lvl="1">
              <a:lnSpc>
                <a:spcPct val="90000"/>
              </a:lnSpc>
              <a:spcBef>
                <a:spcPts val="0"/>
              </a:spcBef>
              <a:buNone/>
            </a:pPr>
            <a:r>
              <a:rPr lang="en-US" sz="2000" b="1" dirty="0">
                <a:latin typeface="Courier New" pitchFamily="49" charset="0"/>
              </a:rPr>
              <a:t>  Bicycle </a:t>
            </a:r>
            <a:r>
              <a:rPr lang="en-US" sz="2000" b="1" dirty="0" err="1">
                <a:solidFill>
                  <a:schemeClr val="accent2"/>
                </a:solidFill>
                <a:latin typeface="Courier New" pitchFamily="49" charset="0"/>
              </a:rPr>
              <a:t>createBicycle</a:t>
            </a:r>
            <a:r>
              <a:rPr lang="en-US" sz="2000" b="1" dirty="0">
                <a:latin typeface="Courier New" pitchFamily="49" charset="0"/>
              </a:rPr>
              <a:t>()</a:t>
            </a:r>
            <a:r>
              <a:rPr lang="en-US" sz="1000" b="1" dirty="0">
                <a:latin typeface="Courier New" pitchFamily="49" charset="0"/>
              </a:rPr>
              <a:t> </a:t>
            </a:r>
            <a:r>
              <a:rPr lang="en-US" sz="2000" b="1" dirty="0">
                <a:latin typeface="Courier New" pitchFamily="49" charset="0"/>
              </a:rPr>
              <a:t>{</a:t>
            </a:r>
            <a:r>
              <a:rPr lang="en-US" sz="1000" b="1" dirty="0">
                <a:latin typeface="Courier New" pitchFamily="49" charset="0"/>
              </a:rPr>
              <a:t> </a:t>
            </a:r>
          </a:p>
          <a:p>
            <a:pPr marL="0" lvl="1">
              <a:lnSpc>
                <a:spcPct val="90000"/>
              </a:lnSpc>
              <a:spcBef>
                <a:spcPts val="0"/>
              </a:spcBef>
              <a:buNone/>
            </a:pPr>
            <a:r>
              <a:rPr lang="en-US" sz="1000" b="1" dirty="0">
                <a:latin typeface="Courier New" pitchFamily="49" charset="0"/>
              </a:rPr>
              <a:t>        </a:t>
            </a:r>
            <a:r>
              <a:rPr lang="en-US" sz="2000" b="1" dirty="0">
                <a:latin typeface="Courier New" pitchFamily="49" charset="0"/>
              </a:rPr>
              <a:t>return new </a:t>
            </a:r>
            <a:r>
              <a:rPr lang="en-US" sz="2000" b="1" dirty="0" err="1">
                <a:solidFill>
                  <a:srgbClr val="C00000"/>
                </a:solidFill>
                <a:latin typeface="Courier New" pitchFamily="49" charset="0"/>
              </a:rPr>
              <a:t>RoadBicycle</a:t>
            </a:r>
            <a:r>
              <a:rPr lang="en-US" sz="2000" b="1" dirty="0">
                <a:latin typeface="Courier New" pitchFamily="49" charset="0"/>
              </a:rPr>
              <a:t>();</a:t>
            </a:r>
            <a:r>
              <a:rPr lang="en-US" sz="1000" b="1" dirty="0">
                <a:latin typeface="Courier New" pitchFamily="49" charset="0"/>
              </a:rPr>
              <a:t> </a:t>
            </a:r>
          </a:p>
          <a:p>
            <a:pPr marL="0" lvl="1">
              <a:lnSpc>
                <a:spcPct val="90000"/>
              </a:lnSpc>
              <a:spcBef>
                <a:spcPts val="0"/>
              </a:spcBef>
              <a:buNone/>
            </a:pPr>
            <a:r>
              <a:rPr lang="en-US" sz="1000" b="1" dirty="0">
                <a:latin typeface="Courier New" pitchFamily="49" charset="0"/>
              </a:rPr>
              <a:t>   </a:t>
            </a:r>
            <a:r>
              <a:rPr lang="en-US" sz="2000" b="1" dirty="0">
                <a:latin typeface="Courier New" pitchFamily="49" charset="0"/>
              </a:rPr>
              <a:t>}</a:t>
            </a:r>
          </a:p>
          <a:p>
            <a:pPr marL="0" lvl="1">
              <a:lnSpc>
                <a:spcPct val="90000"/>
              </a:lnSpc>
              <a:spcBef>
                <a:spcPts val="0"/>
              </a:spcBef>
              <a:buNone/>
            </a:pPr>
            <a:r>
              <a:rPr lang="en-US" sz="2000" b="1" dirty="0">
                <a:latin typeface="Courier New" pitchFamily="49" charset="0"/>
              </a:rPr>
              <a:t>}</a:t>
            </a:r>
          </a:p>
          <a:p>
            <a:pPr marL="0" lvl="1">
              <a:lnSpc>
                <a:spcPct val="900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MountainBicycleFactory</a:t>
            </a:r>
            <a:r>
              <a:rPr lang="en-US" sz="2000" b="1" dirty="0">
                <a:solidFill>
                  <a:schemeClr val="accent6"/>
                </a:solidFill>
                <a:latin typeface="Courier New" pitchFamily="49" charset="0"/>
              </a:rPr>
              <a:t> </a:t>
            </a:r>
            <a:r>
              <a:rPr lang="en-US" sz="2000" b="1" dirty="0">
                <a:latin typeface="Courier New" pitchFamily="49" charset="0"/>
              </a:rPr>
              <a:t>extends </a:t>
            </a:r>
            <a:r>
              <a:rPr lang="en-US" sz="2000" b="1" dirty="0" err="1">
                <a:latin typeface="Courier New" pitchFamily="49" charset="0"/>
              </a:rPr>
              <a:t>BicycleFactory</a:t>
            </a:r>
            <a:r>
              <a:rPr lang="en-US" sz="2000" b="1" dirty="0">
                <a:latin typeface="Courier New" pitchFamily="49" charset="0"/>
              </a:rPr>
              <a:t> {</a:t>
            </a:r>
          </a:p>
          <a:p>
            <a:pPr marL="0" lvl="1">
              <a:lnSpc>
                <a:spcPct val="90000"/>
              </a:lnSpc>
              <a:spcBef>
                <a:spcPts val="0"/>
              </a:spcBef>
              <a:buNone/>
            </a:pPr>
            <a:r>
              <a:rPr lang="en-US" sz="2000" b="1" dirty="0">
                <a:latin typeface="Courier New" pitchFamily="49" charset="0"/>
              </a:rPr>
              <a:t>  Bicycle </a:t>
            </a:r>
            <a:r>
              <a:rPr lang="en-US" sz="2000" b="1" dirty="0" err="1">
                <a:solidFill>
                  <a:schemeClr val="accent2"/>
                </a:solidFill>
                <a:latin typeface="Courier New" pitchFamily="49" charset="0"/>
              </a:rPr>
              <a:t>createBicycle</a:t>
            </a:r>
            <a:r>
              <a:rPr lang="en-US" sz="2000" b="1" dirty="0">
                <a:latin typeface="Courier New" pitchFamily="49" charset="0"/>
              </a:rPr>
              <a:t>()</a:t>
            </a:r>
            <a:r>
              <a:rPr lang="en-US" sz="1000" b="1" dirty="0">
                <a:latin typeface="Courier New" pitchFamily="49" charset="0"/>
              </a:rPr>
              <a:t> </a:t>
            </a:r>
            <a:r>
              <a:rPr lang="en-US" sz="2000" b="1" dirty="0">
                <a:latin typeface="Courier New" pitchFamily="49" charset="0"/>
              </a:rPr>
              <a:t>{</a:t>
            </a:r>
            <a:r>
              <a:rPr lang="en-US" sz="1000" b="1" dirty="0">
                <a:latin typeface="Courier New" pitchFamily="49" charset="0"/>
              </a:rPr>
              <a:t> </a:t>
            </a:r>
          </a:p>
          <a:p>
            <a:pPr marL="0" lvl="1">
              <a:lnSpc>
                <a:spcPct val="90000"/>
              </a:lnSpc>
              <a:spcBef>
                <a:spcPts val="0"/>
              </a:spcBef>
              <a:buNone/>
            </a:pPr>
            <a:r>
              <a:rPr lang="en-US" sz="1000" b="1" dirty="0">
                <a:latin typeface="Courier New" pitchFamily="49" charset="0"/>
              </a:rPr>
              <a:t>        </a:t>
            </a:r>
            <a:r>
              <a:rPr lang="en-US" sz="2000" b="1" dirty="0">
                <a:latin typeface="Courier New" pitchFamily="49" charset="0"/>
              </a:rPr>
              <a:t>return new </a:t>
            </a:r>
            <a:r>
              <a:rPr lang="en-US" sz="2000" b="1" dirty="0" err="1">
                <a:solidFill>
                  <a:srgbClr val="C00000"/>
                </a:solidFill>
                <a:latin typeface="Courier New" pitchFamily="49" charset="0"/>
              </a:rPr>
              <a:t>MountainBicycle</a:t>
            </a:r>
            <a:r>
              <a:rPr lang="en-US" sz="2000" b="1" dirty="0">
                <a:latin typeface="Courier New" pitchFamily="49" charset="0"/>
              </a:rPr>
              <a:t>();</a:t>
            </a:r>
          </a:p>
          <a:p>
            <a:pPr marL="0" lvl="1">
              <a:lnSpc>
                <a:spcPct val="90000"/>
              </a:lnSpc>
              <a:spcBef>
                <a:spcPts val="0"/>
              </a:spcBef>
              <a:buNone/>
            </a:pPr>
            <a:r>
              <a:rPr lang="en-US" sz="2000" b="1" dirty="0">
                <a:latin typeface="Courier New" pitchFamily="49" charset="0"/>
              </a:rPr>
              <a:t>  }</a:t>
            </a:r>
          </a:p>
          <a:p>
            <a:pPr marL="0" lvl="1">
              <a:lnSpc>
                <a:spcPct val="90000"/>
              </a:lnSpc>
              <a:spcBef>
                <a:spcPts val="0"/>
              </a:spcBef>
              <a:buNone/>
            </a:pPr>
            <a:r>
              <a:rPr lang="en-US" sz="2000" b="1" dirty="0">
                <a:latin typeface="Courier New" pitchFamily="49" charset="0"/>
              </a:rPr>
              <a: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31</a:t>
            </a:fld>
            <a:endParaRPr lang="en-US"/>
          </a:p>
        </p:txBody>
      </p:sp>
    </p:spTree>
    <p:extLst>
      <p:ext uri="{BB962C8B-B14F-4D97-AF65-F5344CB8AC3E}">
        <p14:creationId xmlns:p14="http://schemas.microsoft.com/office/powerpoint/2010/main" val="38681622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2867">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92867">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92867">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92867">
                                            <p:txEl>
                                              <p:pRg st="8" end="8"/>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92867">
                                            <p:txEl>
                                              <p:pRg st="9" end="9"/>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92867">
                                            <p:txEl>
                                              <p:pRg st="10" end="10"/>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292867">
                                            <p:txEl>
                                              <p:pRg st="11" end="11"/>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292867">
                                            <p:txEl>
                                              <p:pRg st="12" end="12"/>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292867">
                                            <p:txEl>
                                              <p:pRg st="13" end="13"/>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292867">
                                            <p:txEl>
                                              <p:pRg st="14" end="1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1426" name="Rectangle 2"/>
          <p:cNvSpPr>
            <a:spLocks noGrp="1" noChangeArrowheads="1"/>
          </p:cNvSpPr>
          <p:nvPr>
            <p:ph type="title"/>
          </p:nvPr>
        </p:nvSpPr>
        <p:spPr/>
        <p:txBody>
          <a:bodyPr>
            <a:normAutofit/>
          </a:bodyPr>
          <a:lstStyle/>
          <a:p>
            <a:r>
              <a:rPr lang="en-US"/>
              <a:t>Using a factory object</a:t>
            </a:r>
          </a:p>
        </p:txBody>
      </p:sp>
      <p:sp>
        <p:nvSpPr>
          <p:cNvPr id="231427" name="Rectangle 3"/>
          <p:cNvSpPr>
            <a:spLocks noGrp="1" noChangeArrowheads="1"/>
          </p:cNvSpPr>
          <p:nvPr>
            <p:ph idx="1"/>
          </p:nvPr>
        </p:nvSpPr>
        <p:spPr>
          <a:xfrm>
            <a:off x="381000" y="1600200"/>
            <a:ext cx="8610600" cy="4495800"/>
          </a:xfrm>
        </p:spPr>
        <p:txBody>
          <a:bodyPr>
            <a:noAutofit/>
          </a:bodyPr>
          <a:lstStyle/>
          <a:p>
            <a:pPr marL="0" lvl="1" indent="0">
              <a:lnSpc>
                <a:spcPts val="1800"/>
              </a:lnSpc>
              <a:spcBef>
                <a:spcPts val="0"/>
              </a:spcBef>
              <a:buNone/>
            </a:pPr>
            <a:r>
              <a:rPr lang="en-US" sz="2000" b="1" dirty="0">
                <a:latin typeface="Courier New" pitchFamily="49" charset="0"/>
              </a:rPr>
              <a:t>class </a:t>
            </a:r>
            <a:r>
              <a:rPr lang="en-US" sz="2000" b="1" dirty="0">
                <a:solidFill>
                  <a:schemeClr val="accent2"/>
                </a:solidFill>
                <a:latin typeface="Courier New" pitchFamily="49" charset="0"/>
              </a:rPr>
              <a:t>Race</a:t>
            </a:r>
            <a:r>
              <a:rPr lang="en-US" sz="2000" b="1" dirty="0">
                <a:latin typeface="Courier New" pitchFamily="49" charset="0"/>
              </a:rPr>
              <a:t> {</a:t>
            </a:r>
          </a:p>
          <a:p>
            <a:pPr marL="0" lvl="1" indent="0">
              <a:lnSpc>
                <a:spcPts val="1800"/>
              </a:lnSpc>
              <a:spcBef>
                <a:spcPts val="0"/>
              </a:spcBef>
              <a:buNone/>
            </a:pPr>
            <a:r>
              <a:rPr lang="en-US" sz="2000" b="1" dirty="0">
                <a:solidFill>
                  <a:srgbClr val="C00000"/>
                </a:solidFill>
                <a:latin typeface="Courier New" pitchFamily="49" charset="0"/>
              </a:rPr>
              <a:t>  </a:t>
            </a:r>
            <a:r>
              <a:rPr lang="en-US" sz="2000" b="1" dirty="0" err="1">
                <a:solidFill>
                  <a:srgbClr val="C00000"/>
                </a:solidFill>
                <a:latin typeface="Courier New" pitchFamily="49" charset="0"/>
              </a:rPr>
              <a:t>BicycleFactory</a:t>
            </a:r>
            <a:r>
              <a:rPr lang="en-US" sz="2000" b="1" dirty="0">
                <a:solidFill>
                  <a:srgbClr val="C00000"/>
                </a:solidFill>
                <a:latin typeface="Courier New" pitchFamily="49" charset="0"/>
              </a:rPr>
              <a:t> </a:t>
            </a:r>
            <a:r>
              <a:rPr lang="en-US" sz="2000" b="1" dirty="0" err="1">
                <a:solidFill>
                  <a:srgbClr val="C00000"/>
                </a:solidFill>
                <a:latin typeface="Courier New" pitchFamily="49" charset="0"/>
              </a:rPr>
              <a:t>bfactory</a:t>
            </a:r>
            <a:r>
              <a:rPr lang="en-US" sz="2000" b="1" dirty="0">
                <a:solidFill>
                  <a:srgbClr val="C00000"/>
                </a:solidFill>
                <a:latin typeface="Courier New" pitchFamily="49" charset="0"/>
              </a:rPr>
              <a:t>;</a:t>
            </a:r>
          </a:p>
          <a:p>
            <a:pPr marL="0" lvl="1" indent="0">
              <a:lnSpc>
                <a:spcPts val="1800"/>
              </a:lnSpc>
              <a:spcBef>
                <a:spcPts val="0"/>
              </a:spcBef>
              <a:buNone/>
            </a:pPr>
            <a:r>
              <a:rPr lang="en-US" sz="2000" b="1" dirty="0">
                <a:latin typeface="Courier New" pitchFamily="49" charset="0"/>
              </a:rPr>
              <a:t>  public Race(</a:t>
            </a:r>
            <a:r>
              <a:rPr lang="en-US" sz="2000" b="1" dirty="0" err="1">
                <a:latin typeface="Courier New" pitchFamily="49" charset="0"/>
              </a:rPr>
              <a:t>BicycleFactory</a:t>
            </a:r>
            <a:r>
              <a:rPr lang="en-US" sz="2000" b="1" dirty="0">
                <a:latin typeface="Courier New" pitchFamily="49" charset="0"/>
              </a:rPr>
              <a:t> f) {</a:t>
            </a:r>
          </a:p>
          <a:p>
            <a:pPr marL="0" lvl="1" indent="0">
              <a:lnSpc>
                <a:spcPts val="1800"/>
              </a:lnSpc>
              <a:spcBef>
                <a:spcPts val="0"/>
              </a:spcBef>
              <a:buNone/>
            </a:pPr>
            <a:r>
              <a:rPr lang="en-US" sz="2000" b="1" dirty="0">
                <a:latin typeface="Courier New" pitchFamily="49" charset="0"/>
              </a:rPr>
              <a:t>    </a:t>
            </a:r>
            <a:r>
              <a:rPr lang="en-US" sz="2000" b="1" dirty="0" err="1">
                <a:latin typeface="Courier New" pitchFamily="49" charset="0"/>
              </a:rPr>
              <a:t>bfactory</a:t>
            </a:r>
            <a:r>
              <a:rPr lang="en-US" sz="2000" b="1" dirty="0">
                <a:latin typeface="Courier New" pitchFamily="49" charset="0"/>
              </a:rPr>
              <a:t> = f;</a:t>
            </a:r>
          </a:p>
          <a:p>
            <a:pPr marL="0" lvl="1" indent="0">
              <a:lnSpc>
                <a:spcPts val="1800"/>
              </a:lnSpc>
              <a:spcBef>
                <a:spcPts val="0"/>
              </a:spcBef>
              <a:buNone/>
            </a:pPr>
            <a:r>
              <a:rPr lang="en-US" sz="2000" b="1" dirty="0">
                <a:latin typeface="Courier New" pitchFamily="49" charset="0"/>
              </a:rPr>
              <a:t>    Bicycle bike1 = </a:t>
            </a:r>
            <a:r>
              <a:rPr lang="en-US" sz="2000" b="1" dirty="0" err="1">
                <a:solidFill>
                  <a:schemeClr val="accent6"/>
                </a:solidFill>
                <a:latin typeface="Courier New" pitchFamily="49" charset="0"/>
              </a:rPr>
              <a:t>bfactory</a:t>
            </a:r>
            <a:r>
              <a:rPr lang="en-US" sz="2000" b="1" dirty="0" err="1">
                <a:latin typeface="Courier New" pitchFamily="49" charset="0"/>
              </a:rPr>
              <a:t>.createBicycle</a:t>
            </a:r>
            <a:r>
              <a:rPr lang="en-US" sz="2000" b="1" dirty="0">
                <a:latin typeface="Courier New" pitchFamily="49" charset="0"/>
              </a:rPr>
              <a:t>();</a:t>
            </a:r>
          </a:p>
          <a:p>
            <a:pPr marL="0" lvl="1" indent="0">
              <a:lnSpc>
                <a:spcPts val="1800"/>
              </a:lnSpc>
              <a:spcBef>
                <a:spcPts val="0"/>
              </a:spcBef>
              <a:buNone/>
            </a:pPr>
            <a:r>
              <a:rPr lang="en-US" sz="2000" b="1" dirty="0">
                <a:latin typeface="Courier New" pitchFamily="49" charset="0"/>
              </a:rPr>
              <a:t>    Bicycle bike2 = </a:t>
            </a:r>
            <a:r>
              <a:rPr lang="en-US" sz="2000" b="1" dirty="0" err="1">
                <a:solidFill>
                  <a:schemeClr val="accent6"/>
                </a:solidFill>
                <a:latin typeface="Courier New" pitchFamily="49" charset="0"/>
              </a:rPr>
              <a:t>bfactory</a:t>
            </a:r>
            <a:r>
              <a:rPr lang="en-US" sz="2000" b="1" dirty="0" err="1">
                <a:latin typeface="Courier New" pitchFamily="49" charset="0"/>
              </a:rPr>
              <a:t>.createBicycle</a:t>
            </a:r>
            <a:r>
              <a:rPr lang="en-US" sz="2000" b="1" dirty="0">
                <a:latin typeface="Courier New" pitchFamily="49" charset="0"/>
              </a:rPr>
              <a:t>();</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public Race() { this(new </a:t>
            </a:r>
            <a:r>
              <a:rPr lang="en-US" sz="2000" b="1" dirty="0" err="1">
                <a:latin typeface="Courier New" pitchFamily="49" charset="0"/>
              </a:rPr>
              <a:t>BicycleFactory</a:t>
            </a: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endParaRPr lang="en-US" sz="2000" b="1" dirty="0">
              <a:latin typeface="Courier New" pitchFamily="49" charset="0"/>
            </a:endParaRPr>
          </a:p>
          <a:p>
            <a:pPr marL="0" lvl="1" indent="0">
              <a:lnSpc>
                <a:spcPts val="1800"/>
              </a:lnSpc>
              <a:spcBef>
                <a:spcPts val="0"/>
              </a:spcBef>
              <a:buNone/>
            </a:pPr>
            <a:r>
              <a:rPr lang="en-US" sz="2000" dirty="0">
                <a:latin typeface="+mj-lt"/>
              </a:rPr>
              <a:t>Setting up the flexibility here:</a:t>
            </a:r>
          </a:p>
          <a:p>
            <a:pPr marL="742950" lvl="2" indent="-342900">
              <a:lnSpc>
                <a:spcPts val="1800"/>
              </a:lnSpc>
              <a:spcBef>
                <a:spcPts val="600"/>
              </a:spcBef>
            </a:pPr>
            <a:r>
              <a:rPr lang="en-US" sz="2000" dirty="0">
                <a:latin typeface="+mj-lt"/>
              </a:rPr>
              <a:t>Factory object stored in a field, set by constructor</a:t>
            </a:r>
          </a:p>
          <a:p>
            <a:pPr marL="742950" lvl="2" indent="-342900">
              <a:lnSpc>
                <a:spcPts val="1800"/>
              </a:lnSpc>
              <a:spcBef>
                <a:spcPts val="600"/>
              </a:spcBef>
            </a:pPr>
            <a:r>
              <a:rPr lang="en-US" sz="2000" dirty="0">
                <a:latin typeface="+mj-lt"/>
              </a:rPr>
              <a:t>Can take the factory as a constructor-argument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32</a:t>
            </a:fld>
            <a:endParaRPr lang="en-US"/>
          </a:p>
        </p:txBody>
      </p:sp>
    </p:spTree>
    <p:extLst>
      <p:ext uri="{BB962C8B-B14F-4D97-AF65-F5344CB8AC3E}">
        <p14:creationId xmlns:p14="http://schemas.microsoft.com/office/powerpoint/2010/main" val="308244791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The subclasses</a:t>
            </a:r>
          </a:p>
        </p:txBody>
      </p:sp>
      <p:sp>
        <p:nvSpPr>
          <p:cNvPr id="3" name="Content Placeholder 2"/>
          <p:cNvSpPr>
            <a:spLocks noGrp="1"/>
          </p:cNvSpPr>
          <p:nvPr>
            <p:ph idx="1"/>
          </p:nvPr>
        </p:nvSpPr>
        <p:spPr/>
        <p:txBody>
          <a:bodyPr/>
          <a:lstStyle/>
          <a:p>
            <a:pPr marL="0" lvl="1" indent="0">
              <a:lnSpc>
                <a:spcPts val="1800"/>
              </a:lnSpc>
              <a:spcBef>
                <a:spcPts val="0"/>
              </a:spcBef>
              <a:buNone/>
            </a:pPr>
            <a:endParaRPr lang="en-US" sz="600" b="1" dirty="0">
              <a:latin typeface="Courier New" pitchFamily="49" charset="0"/>
            </a:endParaRPr>
          </a:p>
          <a:p>
            <a:pPr marL="0" lvl="1" indent="0">
              <a:lnSpc>
                <a:spcPts val="18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TourDeFrance</a:t>
            </a:r>
            <a:r>
              <a:rPr lang="en-US" sz="2000" b="1" dirty="0">
                <a:solidFill>
                  <a:schemeClr val="accent6"/>
                </a:solidFill>
                <a:latin typeface="Courier New" pitchFamily="49" charset="0"/>
              </a:rPr>
              <a:t> </a:t>
            </a:r>
            <a:r>
              <a:rPr lang="en-US" sz="2000" b="1" dirty="0">
                <a:latin typeface="Courier New" pitchFamily="49" charset="0"/>
              </a:rPr>
              <a:t>extends Race {</a:t>
            </a:r>
          </a:p>
          <a:p>
            <a:pPr marL="0" lvl="1" indent="0">
              <a:lnSpc>
                <a:spcPts val="1800"/>
              </a:lnSpc>
              <a:spcBef>
                <a:spcPts val="0"/>
              </a:spcBef>
              <a:buNone/>
            </a:pPr>
            <a:r>
              <a:rPr lang="en-US" sz="2000" b="1" dirty="0">
                <a:latin typeface="Courier New" pitchFamily="49" charset="0"/>
              </a:rPr>
              <a:t>  public </a:t>
            </a:r>
            <a:r>
              <a:rPr lang="en-US" sz="2000" b="1" dirty="0" err="1">
                <a:latin typeface="Courier New" pitchFamily="49" charset="0"/>
              </a:rPr>
              <a:t>TourDeFrance</a:t>
            </a:r>
            <a:r>
              <a:rPr lang="en-US" sz="2000" b="1" dirty="0">
                <a:latin typeface="Courier New" pitchFamily="49" charset="0"/>
              </a:rPr>
              <a:t>() { </a:t>
            </a:r>
          </a:p>
          <a:p>
            <a:pPr marL="0" lvl="1" indent="0">
              <a:lnSpc>
                <a:spcPts val="1800"/>
              </a:lnSpc>
              <a:spcBef>
                <a:spcPts val="0"/>
              </a:spcBef>
              <a:buNone/>
            </a:pPr>
            <a:r>
              <a:rPr lang="en-US" sz="2000" b="1" dirty="0">
                <a:latin typeface="Courier New" pitchFamily="49" charset="0"/>
              </a:rPr>
              <a:t>    </a:t>
            </a:r>
            <a:r>
              <a:rPr lang="en-US" sz="2000" b="1" dirty="0">
                <a:solidFill>
                  <a:srgbClr val="C00000"/>
                </a:solidFill>
                <a:latin typeface="Courier New" pitchFamily="49" charset="0"/>
              </a:rPr>
              <a:t>super(new </a:t>
            </a:r>
            <a:r>
              <a:rPr lang="en-US" sz="2000" b="1" dirty="0" err="1">
                <a:solidFill>
                  <a:srgbClr val="C00000"/>
                </a:solidFill>
                <a:latin typeface="Courier New" pitchFamily="49" charset="0"/>
              </a:rPr>
              <a:t>RoadBicycleFactory</a:t>
            </a:r>
            <a:r>
              <a:rPr lang="en-US" sz="2000" b="1" dirty="0">
                <a:solidFill>
                  <a:srgbClr val="C00000"/>
                </a:solidFill>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a:t>
            </a:r>
          </a:p>
          <a:p>
            <a:pPr marL="0" lvl="1" indent="0">
              <a:lnSpc>
                <a:spcPts val="1800"/>
              </a:lnSpc>
              <a:spcBef>
                <a:spcPts val="0"/>
              </a:spcBef>
              <a:buNone/>
            </a:pPr>
            <a:endParaRPr lang="en-US" sz="2000" b="1" dirty="0">
              <a:latin typeface="Courier New" pitchFamily="49" charset="0"/>
            </a:endParaRPr>
          </a:p>
          <a:p>
            <a:pPr marL="0" lvl="1" indent="0">
              <a:lnSpc>
                <a:spcPts val="1800"/>
              </a:lnSpc>
              <a:spcBef>
                <a:spcPts val="0"/>
              </a:spcBef>
              <a:buNone/>
            </a:pPr>
            <a:r>
              <a:rPr lang="en-US" sz="2000" b="1" dirty="0">
                <a:latin typeface="Courier New" pitchFamily="49" charset="0"/>
              </a:rPr>
              <a:t>class </a:t>
            </a:r>
            <a:r>
              <a:rPr lang="en-US" sz="2000" b="1" dirty="0" err="1">
                <a:solidFill>
                  <a:schemeClr val="accent6"/>
                </a:solidFill>
                <a:latin typeface="Courier New" pitchFamily="49" charset="0"/>
              </a:rPr>
              <a:t>Cyclocross</a:t>
            </a:r>
            <a:r>
              <a:rPr lang="en-US" sz="2000" b="1" dirty="0">
                <a:solidFill>
                  <a:schemeClr val="accent6"/>
                </a:solidFill>
                <a:latin typeface="Courier New" pitchFamily="49" charset="0"/>
              </a:rPr>
              <a:t> </a:t>
            </a:r>
            <a:r>
              <a:rPr lang="en-US" sz="2000" b="1" dirty="0">
                <a:latin typeface="Courier New" pitchFamily="49" charset="0"/>
              </a:rPr>
              <a:t>extends Race {</a:t>
            </a:r>
          </a:p>
          <a:p>
            <a:pPr marL="0" lvl="1" indent="0">
              <a:lnSpc>
                <a:spcPts val="1800"/>
              </a:lnSpc>
              <a:spcBef>
                <a:spcPts val="0"/>
              </a:spcBef>
              <a:buNone/>
            </a:pPr>
            <a:r>
              <a:rPr lang="en-US" sz="2000" b="1" dirty="0">
                <a:latin typeface="Courier New" pitchFamily="49" charset="0"/>
              </a:rPr>
              <a:t>  public </a:t>
            </a:r>
            <a:r>
              <a:rPr lang="en-US" sz="2000" b="1" dirty="0" err="1">
                <a:latin typeface="Courier New" pitchFamily="49" charset="0"/>
              </a:rPr>
              <a:t>Cyclocross</a:t>
            </a:r>
            <a:r>
              <a:rPr lang="en-US" sz="2000" b="1" dirty="0">
                <a:latin typeface="Courier New" pitchFamily="49" charset="0"/>
              </a:rPr>
              <a:t>() { </a:t>
            </a:r>
          </a:p>
          <a:p>
            <a:pPr marL="0" lvl="1" indent="0">
              <a:lnSpc>
                <a:spcPts val="1800"/>
              </a:lnSpc>
              <a:spcBef>
                <a:spcPts val="0"/>
              </a:spcBef>
              <a:buNone/>
            </a:pPr>
            <a:r>
              <a:rPr lang="en-US" sz="2000" b="1" dirty="0">
                <a:latin typeface="Courier New" pitchFamily="49" charset="0"/>
              </a:rPr>
              <a:t>    </a:t>
            </a:r>
            <a:r>
              <a:rPr lang="en-US" sz="2000" b="1" dirty="0">
                <a:solidFill>
                  <a:srgbClr val="C00000"/>
                </a:solidFill>
                <a:latin typeface="Courier New" pitchFamily="49" charset="0"/>
              </a:rPr>
              <a:t>super(new </a:t>
            </a:r>
            <a:r>
              <a:rPr lang="en-US" sz="2000" b="1" dirty="0" err="1">
                <a:solidFill>
                  <a:srgbClr val="C00000"/>
                </a:solidFill>
                <a:latin typeface="Courier New" pitchFamily="49" charset="0"/>
              </a:rPr>
              <a:t>MountainBicycleFactory</a:t>
            </a:r>
            <a:r>
              <a:rPr lang="en-US" sz="2000" b="1" dirty="0">
                <a:solidFill>
                  <a:srgbClr val="C00000"/>
                </a:solidFill>
                <a:latin typeface="Courier New" pitchFamily="49" charset="0"/>
              </a:rPr>
              <a:t>());</a:t>
            </a: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a:t>
            </a:r>
          </a:p>
          <a:p>
            <a:pPr marL="0" lvl="1" indent="0">
              <a:lnSpc>
                <a:spcPts val="1800"/>
              </a:lnSpc>
              <a:spcBef>
                <a:spcPts val="0"/>
              </a:spcBef>
              <a:buNone/>
            </a:pPr>
            <a:endParaRPr lang="en-US" sz="2000" b="1" dirty="0">
              <a:latin typeface="Courier New" pitchFamily="49" charset="0"/>
            </a:endParaRPr>
          </a:p>
          <a:p>
            <a:pPr marL="0" lvl="1" indent="0">
              <a:lnSpc>
                <a:spcPts val="1800"/>
              </a:lnSpc>
              <a:spcBef>
                <a:spcPts val="0"/>
              </a:spcBef>
              <a:buNone/>
            </a:pPr>
            <a:r>
              <a:rPr lang="en-US" sz="2000" dirty="0">
                <a:latin typeface="+mj-lt"/>
              </a:rPr>
              <a:t>Voila!</a:t>
            </a:r>
          </a:p>
          <a:p>
            <a:pPr marL="0" lvl="1" indent="0">
              <a:lnSpc>
                <a:spcPts val="1800"/>
              </a:lnSpc>
              <a:spcBef>
                <a:spcPts val="0"/>
              </a:spcBef>
              <a:buNone/>
            </a:pPr>
            <a:endParaRPr lang="en-US" sz="2000" dirty="0">
              <a:latin typeface="+mj-lt"/>
            </a:endParaRPr>
          </a:p>
          <a:p>
            <a:pPr marL="342900" lvl="1" indent="-342900">
              <a:lnSpc>
                <a:spcPts val="1800"/>
              </a:lnSpc>
              <a:spcBef>
                <a:spcPts val="600"/>
              </a:spcBef>
            </a:pPr>
            <a:r>
              <a:rPr lang="en-US" sz="2000" dirty="0">
                <a:latin typeface="+mj-lt"/>
              </a:rPr>
              <a:t>Just call the superclass constructor with a different factory</a:t>
            </a:r>
          </a:p>
          <a:p>
            <a:pPr marL="342900" lvl="1" indent="-342900">
              <a:lnSpc>
                <a:spcPts val="1800"/>
              </a:lnSpc>
              <a:spcBef>
                <a:spcPts val="600"/>
              </a:spcBef>
            </a:pPr>
            <a:r>
              <a:rPr lang="en-US" sz="2000" b="1" dirty="0">
                <a:latin typeface="Courier New" panose="02070309020205020404" pitchFamily="49" charset="0"/>
                <a:cs typeface="Courier New" panose="02070309020205020404" pitchFamily="49" charset="0"/>
              </a:rPr>
              <a:t>Race</a:t>
            </a:r>
            <a:r>
              <a:rPr lang="en-US" sz="2000" dirty="0">
                <a:latin typeface="+mj-lt"/>
              </a:rPr>
              <a:t> class had foresight to delegate “what to do to create a bicycle” to the factory object, making it more reusable</a:t>
            </a:r>
            <a:endParaRPr lang="en-US" dirty="0">
              <a:latin typeface="+mj-lt"/>
            </a:endParaRPr>
          </a:p>
        </p:txBody>
      </p:sp>
      <p:sp>
        <p:nvSpPr>
          <p:cNvPr id="4" name="Footer Placeholder 3"/>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33</a:t>
            </a:fld>
            <a:endParaRPr lang="en-US"/>
          </a:p>
        </p:txBody>
      </p:sp>
    </p:spTree>
    <p:extLst>
      <p:ext uri="{BB962C8B-B14F-4D97-AF65-F5344CB8AC3E}">
        <p14:creationId xmlns:p14="http://schemas.microsoft.com/office/powerpoint/2010/main" val="239662298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450" name="Rectangle 2"/>
          <p:cNvSpPr>
            <a:spLocks noGrp="1" noChangeArrowheads="1"/>
          </p:cNvSpPr>
          <p:nvPr>
            <p:ph type="title"/>
          </p:nvPr>
        </p:nvSpPr>
        <p:spPr/>
        <p:txBody>
          <a:bodyPr>
            <a:normAutofit fontScale="90000"/>
          </a:bodyPr>
          <a:lstStyle/>
          <a:p>
            <a:r>
              <a:rPr lang="en-US" dirty="0"/>
              <a:t>Separate control over bicycles and races</a:t>
            </a:r>
          </a:p>
        </p:txBody>
      </p:sp>
      <p:sp>
        <p:nvSpPr>
          <p:cNvPr id="232451" name="Rectangle 3"/>
          <p:cNvSpPr>
            <a:spLocks noGrp="1" noChangeArrowheads="1"/>
          </p:cNvSpPr>
          <p:nvPr>
            <p:ph idx="1"/>
          </p:nvPr>
        </p:nvSpPr>
        <p:spPr>
          <a:xfrm>
            <a:off x="228600" y="1828800"/>
            <a:ext cx="8229600" cy="4800600"/>
          </a:xfrm>
        </p:spPr>
        <p:txBody>
          <a:bodyPr>
            <a:noAutofit/>
          </a:bodyPr>
          <a:lstStyle/>
          <a:p>
            <a:pPr marL="0" lvl="1" indent="0">
              <a:lnSpc>
                <a:spcPts val="1800"/>
              </a:lnSpc>
              <a:spcBef>
                <a:spcPts val="0"/>
              </a:spcBef>
              <a:buNone/>
            </a:pPr>
            <a:r>
              <a:rPr lang="en-US" sz="2000" b="1" dirty="0">
                <a:latin typeface="Courier New" pitchFamily="49" charset="0"/>
              </a:rPr>
              <a:t>  class </a:t>
            </a:r>
            <a:r>
              <a:rPr lang="en-US" sz="2000" b="1" dirty="0" err="1">
                <a:solidFill>
                  <a:schemeClr val="accent6"/>
                </a:solidFill>
                <a:latin typeface="Courier New" pitchFamily="49" charset="0"/>
              </a:rPr>
              <a:t>TourDeFrance</a:t>
            </a:r>
            <a:r>
              <a:rPr lang="en-US" sz="2000" b="1" dirty="0">
                <a:solidFill>
                  <a:schemeClr val="accent6"/>
                </a:solidFill>
                <a:latin typeface="Courier New" pitchFamily="49" charset="0"/>
              </a:rPr>
              <a:t> </a:t>
            </a:r>
            <a:r>
              <a:rPr lang="en-US" sz="2000" b="1" dirty="0">
                <a:latin typeface="Courier New" pitchFamily="49" charset="0"/>
              </a:rPr>
              <a:t>extends Race {</a:t>
            </a:r>
          </a:p>
          <a:p>
            <a:pPr marL="0" lvl="1" indent="0">
              <a:lnSpc>
                <a:spcPts val="1800"/>
              </a:lnSpc>
              <a:spcBef>
                <a:spcPts val="0"/>
              </a:spcBef>
              <a:buNone/>
            </a:pPr>
            <a:r>
              <a:rPr lang="en-US" sz="2000" b="1" dirty="0">
                <a:latin typeface="Courier New" pitchFamily="49" charset="0"/>
              </a:rPr>
              <a:t>    public </a:t>
            </a:r>
            <a:r>
              <a:rPr lang="en-US" sz="2000" b="1" dirty="0" err="1">
                <a:latin typeface="Courier New" pitchFamily="49" charset="0"/>
              </a:rPr>
              <a:t>TourDeFrance</a:t>
            </a:r>
            <a:r>
              <a:rPr lang="en-US" sz="2000" b="1" dirty="0">
                <a:latin typeface="Courier New" pitchFamily="49" charset="0"/>
              </a:rPr>
              <a:t>() { </a:t>
            </a:r>
          </a:p>
          <a:p>
            <a:pPr marL="0" lvl="1" indent="0">
              <a:lnSpc>
                <a:spcPts val="1800"/>
              </a:lnSpc>
              <a:spcBef>
                <a:spcPts val="0"/>
              </a:spcBef>
              <a:buNone/>
            </a:pPr>
            <a:r>
              <a:rPr lang="en-US" sz="2000" b="1" dirty="0">
                <a:latin typeface="Courier New" pitchFamily="49" charset="0"/>
              </a:rPr>
              <a:t>      </a:t>
            </a:r>
            <a:r>
              <a:rPr lang="en-US" sz="2000" b="1" dirty="0">
                <a:solidFill>
                  <a:srgbClr val="C00000"/>
                </a:solidFill>
                <a:latin typeface="Courier New" pitchFamily="49" charset="0"/>
              </a:rPr>
              <a:t>super(new </a:t>
            </a:r>
            <a:r>
              <a:rPr lang="en-US" sz="2000" b="1" dirty="0" err="1">
                <a:solidFill>
                  <a:srgbClr val="C00000"/>
                </a:solidFill>
                <a:latin typeface="Courier New" pitchFamily="49" charset="0"/>
              </a:rPr>
              <a:t>RoadBicycleFactory</a:t>
            </a:r>
            <a:r>
              <a:rPr lang="en-US" sz="2000" b="1" dirty="0">
                <a:solidFill>
                  <a:srgbClr val="C00000"/>
                </a:solidFill>
                <a:latin typeface="Courier New" pitchFamily="49" charset="0"/>
              </a:rPr>
              <a:t>()); // or this(…)</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public </a:t>
            </a:r>
            <a:r>
              <a:rPr lang="en-US" sz="2000" b="1" dirty="0" err="1">
                <a:latin typeface="Courier New" pitchFamily="49" charset="0"/>
              </a:rPr>
              <a:t>TourDeFrance</a:t>
            </a:r>
            <a:r>
              <a:rPr lang="en-US" sz="2000" b="1" dirty="0">
                <a:latin typeface="Courier New" pitchFamily="49" charset="0"/>
              </a:rPr>
              <a:t>(</a:t>
            </a:r>
            <a:r>
              <a:rPr lang="en-US" sz="2000" b="1" dirty="0" err="1">
                <a:latin typeface="Courier New" pitchFamily="49" charset="0"/>
              </a:rPr>
              <a:t>BicycleFactory</a:t>
            </a:r>
            <a:r>
              <a:rPr lang="en-US" sz="2000" b="1" dirty="0">
                <a:latin typeface="Courier New" pitchFamily="49" charset="0"/>
              </a:rPr>
              <a:t> f) {</a:t>
            </a:r>
          </a:p>
          <a:p>
            <a:pPr marL="0" lvl="1" indent="0">
              <a:lnSpc>
                <a:spcPts val="1800"/>
              </a:lnSpc>
              <a:spcBef>
                <a:spcPts val="0"/>
              </a:spcBef>
              <a:buNone/>
            </a:pPr>
            <a:r>
              <a:rPr lang="en-US" sz="2000" b="1" dirty="0">
                <a:latin typeface="Courier New" pitchFamily="49" charset="0"/>
              </a:rPr>
              <a:t>      super(f);</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r>
              <a:rPr lang="en-US" sz="2000" b="1" dirty="0">
                <a:latin typeface="Courier New" pitchFamily="49" charset="0"/>
              </a:rPr>
              <a:t>  }</a:t>
            </a:r>
          </a:p>
          <a:p>
            <a:pPr marL="0" lvl="1" indent="0">
              <a:lnSpc>
                <a:spcPts val="1800"/>
              </a:lnSpc>
              <a:spcBef>
                <a:spcPts val="0"/>
              </a:spcBef>
              <a:buNone/>
            </a:pPr>
            <a:endParaRPr lang="en-US" sz="2000" dirty="0"/>
          </a:p>
          <a:p>
            <a:pPr indent="0">
              <a:lnSpc>
                <a:spcPts val="2400"/>
              </a:lnSpc>
              <a:spcBef>
                <a:spcPts val="0"/>
              </a:spcBef>
              <a:buNone/>
            </a:pPr>
            <a:r>
              <a:rPr lang="en-US" sz="2000" dirty="0"/>
              <a:t>By having factory-as-argument option, we can allow arbitrary mixing by client: </a:t>
            </a:r>
            <a:r>
              <a:rPr lang="en-US" sz="2000" b="1" dirty="0">
                <a:latin typeface="Courier New" pitchFamily="49" charset="0"/>
              </a:rPr>
              <a:t>new </a:t>
            </a:r>
            <a:r>
              <a:rPr lang="en-US" sz="2000" b="1" dirty="0" err="1">
                <a:latin typeface="Courier New" pitchFamily="49" charset="0"/>
              </a:rPr>
              <a:t>TourDeFrance</a:t>
            </a:r>
            <a:r>
              <a:rPr lang="en-US" sz="2000" b="1" dirty="0">
                <a:latin typeface="Courier New" pitchFamily="49" charset="0"/>
              </a:rPr>
              <a:t>(new </a:t>
            </a:r>
            <a:r>
              <a:rPr lang="en-US" sz="2000" b="1" dirty="0" err="1">
                <a:latin typeface="Courier New" pitchFamily="49" charset="0"/>
              </a:rPr>
              <a:t>TricycleFactory</a:t>
            </a:r>
            <a:r>
              <a:rPr lang="en-US" sz="2000" b="1" dirty="0">
                <a:latin typeface="Courier New" pitchFamily="49" charset="0"/>
              </a:rPr>
              <a:t>())</a:t>
            </a:r>
          </a:p>
          <a:p>
            <a:pPr indent="0">
              <a:lnSpc>
                <a:spcPts val="2400"/>
              </a:lnSpc>
              <a:spcBef>
                <a:spcPts val="0"/>
              </a:spcBef>
              <a:buNone/>
            </a:pPr>
            <a:endParaRPr lang="en-US" sz="2000" b="1" dirty="0">
              <a:latin typeface="Courier New" pitchFamily="49" charset="0"/>
            </a:endParaRPr>
          </a:p>
          <a:p>
            <a:pPr indent="0">
              <a:lnSpc>
                <a:spcPts val="2400"/>
              </a:lnSpc>
              <a:spcBef>
                <a:spcPts val="0"/>
              </a:spcBef>
              <a:buNone/>
            </a:pPr>
            <a:r>
              <a:rPr lang="en-US" sz="2000" dirty="0">
                <a:latin typeface="+mj-lt"/>
              </a:rPr>
              <a:t>Less useful in this example (?): Swapping in different factory object whenever you want</a:t>
            </a:r>
          </a:p>
          <a:p>
            <a:pPr indent="0">
              <a:lnSpc>
                <a:spcPts val="2400"/>
              </a:lnSpc>
              <a:spcBef>
                <a:spcPts val="0"/>
              </a:spcBef>
              <a:buNone/>
            </a:pPr>
            <a:endParaRPr lang="en-US" sz="2000" b="1"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34</a:t>
            </a:fld>
            <a:endParaRPr lang="en-US"/>
          </a:p>
        </p:txBody>
      </p:sp>
    </p:spTree>
    <p:extLst>
      <p:ext uri="{BB962C8B-B14F-4D97-AF65-F5344CB8AC3E}">
        <p14:creationId xmlns:p14="http://schemas.microsoft.com/office/powerpoint/2010/main" val="1481647124"/>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en-US" dirty="0">
                <a:solidFill>
                  <a:schemeClr val="accent2"/>
                </a:solidFill>
              </a:rPr>
              <a:t>Builder</a:t>
            </a:r>
            <a:r>
              <a:rPr lang="en-US" dirty="0"/>
              <a:t> pattern</a:t>
            </a:r>
          </a:p>
        </p:txBody>
      </p:sp>
      <p:sp>
        <p:nvSpPr>
          <p:cNvPr id="233475" name="Rectangle 3"/>
          <p:cNvSpPr>
            <a:spLocks noGrp="1" noChangeArrowheads="1"/>
          </p:cNvSpPr>
          <p:nvPr>
            <p:ph idx="1"/>
          </p:nvPr>
        </p:nvSpPr>
        <p:spPr>
          <a:xfrm>
            <a:off x="685800" y="1600200"/>
            <a:ext cx="7772400" cy="4724400"/>
          </a:xfrm>
        </p:spPr>
        <p:txBody>
          <a:bodyPr>
            <a:normAutofit/>
          </a:bodyPr>
          <a:lstStyle/>
          <a:p>
            <a:pPr marL="0" indent="0">
              <a:buNone/>
            </a:pPr>
            <a:r>
              <a:rPr lang="en-US" sz="2000" dirty="0"/>
              <a:t>Motivations</a:t>
            </a:r>
          </a:p>
          <a:p>
            <a:r>
              <a:rPr lang="en-US" sz="2000" dirty="0"/>
              <a:t>Sometimes we don’t have all the information needed to completely build an object when we first create it, so the logic to build the object needs to be outside the class constructor</a:t>
            </a:r>
          </a:p>
          <a:p>
            <a:pPr lvl="1"/>
            <a:r>
              <a:rPr lang="en-US" sz="2000" dirty="0"/>
              <a:t>Sometimes we want to construct an object step-by-step as we accumulate more information to be incorporated</a:t>
            </a:r>
          </a:p>
          <a:p>
            <a:pPr lvl="1"/>
            <a:r>
              <a:rPr lang="en-US" sz="2000" dirty="0"/>
              <a:t>Side benefit: can avoid constructors with excessive numbers of parameters or excessively complex logic</a:t>
            </a:r>
          </a:p>
          <a:p>
            <a:endParaRPr lang="en-US" sz="2000" dirty="0"/>
          </a:p>
          <a:p>
            <a:r>
              <a:rPr lang="en-US" sz="2000" dirty="0"/>
              <a:t>Idea: Construct basic object, then call methods that update the object state and return a reference to the object</a:t>
            </a:r>
          </a:p>
          <a:p>
            <a:pPr lvl="1"/>
            <a:r>
              <a:rPr lang="en-US" sz="2000" dirty="0"/>
              <a:t>These builder method calls are often chained to build the final object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35</a:t>
            </a:fld>
            <a:endParaRPr lang="en-US"/>
          </a:p>
        </p:txBody>
      </p:sp>
    </p:spTree>
    <p:extLst>
      <p:ext uri="{BB962C8B-B14F-4D97-AF65-F5344CB8AC3E}">
        <p14:creationId xmlns:p14="http://schemas.microsoft.com/office/powerpoint/2010/main" val="40917920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C359F-799A-CC41-8A71-D7A958316F9F}"/>
              </a:ext>
            </a:extLst>
          </p:cNvPr>
          <p:cNvSpPr>
            <a:spLocks noGrp="1"/>
          </p:cNvSpPr>
          <p:nvPr>
            <p:ph type="title"/>
          </p:nvPr>
        </p:nvSpPr>
        <p:spPr/>
        <p:txBody>
          <a:bodyPr/>
          <a:lstStyle/>
          <a:p>
            <a:r>
              <a:rPr lang="en-US" dirty="0"/>
              <a:t>Builder example</a:t>
            </a:r>
          </a:p>
        </p:txBody>
      </p:sp>
      <p:sp>
        <p:nvSpPr>
          <p:cNvPr id="3" name="Content Placeholder 2">
            <a:extLst>
              <a:ext uri="{FF2B5EF4-FFF2-40B4-BE49-F238E27FC236}">
                <a16:creationId xmlns:a16="http://schemas.microsoft.com/office/drawing/2014/main" id="{BB0A6BA3-82E6-6745-BDE4-F4D2FE3DBEE0}"/>
              </a:ext>
            </a:extLst>
          </p:cNvPr>
          <p:cNvSpPr>
            <a:spLocks noGrp="1"/>
          </p:cNvSpPr>
          <p:nvPr>
            <p:ph idx="1"/>
          </p:nvPr>
        </p:nvSpPr>
        <p:spPr>
          <a:xfrm>
            <a:off x="457200" y="1600200"/>
            <a:ext cx="8305800" cy="4724400"/>
          </a:xfrm>
        </p:spPr>
        <p:txBody>
          <a:bodyPr>
            <a:normAutofit fontScale="92500"/>
          </a:bodyPr>
          <a:lstStyle/>
          <a:p>
            <a:r>
              <a:rPr lang="en-US" dirty="0"/>
              <a:t>Build </a:t>
            </a:r>
            <a:r>
              <a:rPr lang="en-US" dirty="0" err="1"/>
              <a:t>OpenCSV</a:t>
            </a:r>
            <a:r>
              <a:rPr lang="en-US" dirty="0"/>
              <a:t> parser/iterator (from hw6)</a:t>
            </a:r>
          </a:p>
          <a:p>
            <a:pPr lvl="1"/>
            <a:r>
              <a:rPr lang="en-US" dirty="0"/>
              <a:t>After creating the basic object, each method call modifies the object and returns a reference to it for the next call</a:t>
            </a:r>
          </a:p>
          <a:p>
            <a:pPr marL="914400" lvl="2" indent="0">
              <a:buNone/>
            </a:pPr>
            <a:endParaRPr lang="en-US" sz="900" dirty="0"/>
          </a:p>
          <a:p>
            <a:pPr marL="514350" lvl="1" indent="0">
              <a:buNone/>
            </a:pPr>
            <a:r>
              <a:rPr lang="en-US" sz="2100" b="1" dirty="0">
                <a:latin typeface="Courier New" panose="02070309020205020404" pitchFamily="49" charset="0"/>
                <a:cs typeface="Courier New" panose="02070309020205020404" pitchFamily="49" charset="0"/>
              </a:rPr>
              <a:t>Reader reader = </a:t>
            </a:r>
            <a:br>
              <a:rPr lang="en-US" sz="2100" b="1" dirty="0">
                <a:latin typeface="Courier New" panose="02070309020205020404" pitchFamily="49" charset="0"/>
                <a:cs typeface="Courier New" panose="02070309020205020404" pitchFamily="49" charset="0"/>
              </a:rPr>
            </a:br>
            <a:r>
              <a:rPr lang="en-US" sz="2100" b="1" dirty="0">
                <a:latin typeface="Courier New" panose="02070309020205020404" pitchFamily="49" charset="0"/>
                <a:cs typeface="Courier New" panose="02070309020205020404" pitchFamily="49" charset="0"/>
              </a:rPr>
              <a:t>        </a:t>
            </a:r>
            <a:r>
              <a:rPr lang="en-US" sz="2100" b="1" dirty="0" err="1">
                <a:latin typeface="Courier New" panose="02070309020205020404" pitchFamily="49" charset="0"/>
                <a:cs typeface="Courier New" panose="02070309020205020404" pitchFamily="49" charset="0"/>
              </a:rPr>
              <a:t>Files.newBufferedReader</a:t>
            </a:r>
            <a:r>
              <a:rPr lang="en-US" sz="2100" b="1" dirty="0">
                <a:latin typeface="Courier New" panose="02070309020205020404" pitchFamily="49" charset="0"/>
                <a:cs typeface="Courier New" panose="02070309020205020404" pitchFamily="49" charset="0"/>
              </a:rPr>
              <a:t>(</a:t>
            </a:r>
            <a:r>
              <a:rPr lang="en-US" sz="2100" b="1" dirty="0" err="1">
                <a:latin typeface="Courier New" panose="02070309020205020404" pitchFamily="49" charset="0"/>
                <a:cs typeface="Courier New" panose="02070309020205020404" pitchFamily="49" charset="0"/>
              </a:rPr>
              <a:t>Paths.get</a:t>
            </a:r>
            <a:r>
              <a:rPr lang="en-US" sz="2100" b="1" dirty="0">
                <a:latin typeface="Courier New" panose="02070309020205020404" pitchFamily="49" charset="0"/>
                <a:cs typeface="Courier New" panose="02070309020205020404" pitchFamily="49" charset="0"/>
              </a:rPr>
              <a:t>(”..."));</a:t>
            </a:r>
          </a:p>
          <a:p>
            <a:pPr marL="514350" lvl="1" indent="0">
              <a:buNone/>
            </a:pPr>
            <a:endParaRPr lang="en-US" sz="900" b="1" dirty="0">
              <a:latin typeface="Courier New" panose="02070309020205020404" pitchFamily="49" charset="0"/>
              <a:cs typeface="Courier New" panose="02070309020205020404" pitchFamily="49" charset="0"/>
            </a:endParaRPr>
          </a:p>
          <a:p>
            <a:pPr marL="514350" lvl="1" indent="0">
              <a:buNone/>
            </a:pPr>
            <a:r>
              <a:rPr lang="en-US" sz="2100" b="1" dirty="0">
                <a:latin typeface="Courier New" panose="02070309020205020404" pitchFamily="49" charset="0"/>
                <a:cs typeface="Courier New" panose="02070309020205020404" pitchFamily="49" charset="0"/>
              </a:rPr>
              <a:t>Iterator&lt;</a:t>
            </a:r>
            <a:r>
              <a:rPr lang="en-US" sz="2100" b="1" dirty="0" err="1">
                <a:latin typeface="Courier New" panose="02070309020205020404" pitchFamily="49" charset="0"/>
                <a:cs typeface="Courier New" panose="02070309020205020404" pitchFamily="49" charset="0"/>
              </a:rPr>
              <a:t>UserModel</a:t>
            </a:r>
            <a:r>
              <a:rPr lang="en-US" sz="2100" b="1" dirty="0">
                <a:latin typeface="Courier New" panose="02070309020205020404" pitchFamily="49" charset="0"/>
                <a:cs typeface="Courier New" panose="02070309020205020404" pitchFamily="49" charset="0"/>
              </a:rPr>
              <a:t>&gt; </a:t>
            </a:r>
            <a:r>
              <a:rPr lang="en-US" sz="2100" b="1" dirty="0" err="1">
                <a:latin typeface="Courier New" panose="02070309020205020404" pitchFamily="49" charset="0"/>
                <a:cs typeface="Courier New" panose="02070309020205020404" pitchFamily="49" charset="0"/>
              </a:rPr>
              <a:t>csvUserIterator</a:t>
            </a:r>
            <a:r>
              <a:rPr lang="en-US" sz="2100" b="1" dirty="0">
                <a:latin typeface="Courier New" panose="02070309020205020404" pitchFamily="49" charset="0"/>
                <a:cs typeface="Courier New" panose="02070309020205020404" pitchFamily="49" charset="0"/>
              </a:rPr>
              <a:t> =</a:t>
            </a:r>
          </a:p>
          <a:p>
            <a:pPr marL="514350" lvl="1" indent="0">
              <a:buNone/>
            </a:pPr>
            <a:r>
              <a:rPr lang="en-US" sz="2100" b="1" dirty="0">
                <a:latin typeface="Courier New" panose="02070309020205020404" pitchFamily="49" charset="0"/>
                <a:cs typeface="Courier New" panose="02070309020205020404" pitchFamily="49" charset="0"/>
              </a:rPr>
              <a:t>  new </a:t>
            </a:r>
            <a:r>
              <a:rPr lang="en-US" sz="2100" b="1" dirty="0" err="1">
                <a:latin typeface="Courier New" panose="02070309020205020404" pitchFamily="49" charset="0"/>
                <a:cs typeface="Courier New" panose="02070309020205020404" pitchFamily="49" charset="0"/>
              </a:rPr>
              <a:t>CsvToBeanBuilder</a:t>
            </a:r>
            <a:r>
              <a:rPr lang="en-US" sz="2100" b="1" dirty="0">
                <a:latin typeface="Courier New" panose="02070309020205020404" pitchFamily="49" charset="0"/>
                <a:cs typeface="Courier New" panose="02070309020205020404" pitchFamily="49" charset="0"/>
              </a:rPr>
              <a:t>&lt;</a:t>
            </a:r>
            <a:r>
              <a:rPr lang="en-US" sz="2100" b="1" dirty="0" err="1">
                <a:latin typeface="Courier New" panose="02070309020205020404" pitchFamily="49" charset="0"/>
                <a:cs typeface="Courier New" panose="02070309020205020404" pitchFamily="49" charset="0"/>
              </a:rPr>
              <a:t>UserModel</a:t>
            </a:r>
            <a:r>
              <a:rPr lang="en-US" sz="2100" b="1" dirty="0">
                <a:latin typeface="Courier New" panose="02070309020205020404" pitchFamily="49" charset="0"/>
                <a:cs typeface="Courier New" panose="02070309020205020404" pitchFamily="49" charset="0"/>
              </a:rPr>
              <a:t>&gt;(reader)  // input</a:t>
            </a:r>
          </a:p>
          <a:p>
            <a:pPr marL="514350" lvl="1" indent="0">
              <a:buNone/>
            </a:pPr>
            <a:r>
              <a:rPr lang="en-US" sz="2100" b="1" dirty="0">
                <a:latin typeface="Courier New" panose="02070309020205020404" pitchFamily="49" charset="0"/>
                <a:cs typeface="Courier New" panose="02070309020205020404" pitchFamily="49" charset="0"/>
              </a:rPr>
              <a:t>	     .</a:t>
            </a:r>
            <a:r>
              <a:rPr lang="en-US" sz="2100" b="1" dirty="0" err="1">
                <a:latin typeface="Courier New" panose="02070309020205020404" pitchFamily="49" charset="0"/>
                <a:cs typeface="Courier New" panose="02070309020205020404" pitchFamily="49" charset="0"/>
              </a:rPr>
              <a:t>withType</a:t>
            </a:r>
            <a:r>
              <a:rPr lang="en-US" sz="2100" b="1" dirty="0">
                <a:latin typeface="Courier New" panose="02070309020205020404" pitchFamily="49" charset="0"/>
                <a:cs typeface="Courier New" panose="02070309020205020404" pitchFamily="49" charset="0"/>
              </a:rPr>
              <a:t>(</a:t>
            </a:r>
            <a:r>
              <a:rPr lang="en-US" sz="2100" b="1" dirty="0" err="1">
                <a:latin typeface="Courier New" panose="02070309020205020404" pitchFamily="49" charset="0"/>
                <a:cs typeface="Courier New" panose="02070309020205020404" pitchFamily="49" charset="0"/>
              </a:rPr>
              <a:t>UserModel.class</a:t>
            </a:r>
            <a:r>
              <a:rPr lang="en-US" sz="2100" b="1" dirty="0">
                <a:latin typeface="Courier New" panose="02070309020205020404" pitchFamily="49" charset="0"/>
                <a:cs typeface="Courier New" panose="02070309020205020404" pitchFamily="49" charset="0"/>
              </a:rPr>
              <a:t>)  // entry type</a:t>
            </a:r>
          </a:p>
          <a:p>
            <a:pPr marL="514350" lvl="1" indent="0">
              <a:buNone/>
            </a:pPr>
            <a:r>
              <a:rPr lang="en-US" sz="2100" b="1" dirty="0">
                <a:latin typeface="Courier New" panose="02070309020205020404" pitchFamily="49" charset="0"/>
                <a:cs typeface="Courier New" panose="02070309020205020404" pitchFamily="49" charset="0"/>
              </a:rPr>
              <a:t>	     .</a:t>
            </a:r>
            <a:r>
              <a:rPr lang="en-US" sz="2100" b="1" dirty="0" err="1">
                <a:latin typeface="Courier New" panose="02070309020205020404" pitchFamily="49" charset="0"/>
                <a:cs typeface="Courier New" panose="02070309020205020404" pitchFamily="49" charset="0"/>
              </a:rPr>
              <a:t>withSeparator</a:t>
            </a:r>
            <a:r>
              <a:rPr lang="en-US" sz="2100" b="1" dirty="0">
                <a:latin typeface="Courier New" panose="02070309020205020404" pitchFamily="49" charset="0"/>
                <a:cs typeface="Courier New" panose="02070309020205020404" pitchFamily="49" charset="0"/>
              </a:rPr>
              <a:t>(',')</a:t>
            </a:r>
          </a:p>
          <a:p>
            <a:pPr marL="514350" lvl="1" indent="0">
              <a:buNone/>
            </a:pPr>
            <a:r>
              <a:rPr lang="en-US" sz="2100" b="1" dirty="0">
                <a:latin typeface="Courier New" panose="02070309020205020404" pitchFamily="49" charset="0"/>
                <a:cs typeface="Courier New" panose="02070309020205020404" pitchFamily="49" charset="0"/>
              </a:rPr>
              <a:t>	     .</a:t>
            </a:r>
            <a:r>
              <a:rPr lang="en-US" sz="2100" b="1" dirty="0" err="1">
                <a:latin typeface="Courier New" panose="02070309020205020404" pitchFamily="49" charset="0"/>
                <a:cs typeface="Courier New" panose="02070309020205020404" pitchFamily="49" charset="0"/>
              </a:rPr>
              <a:t>withIgnoreLeadingWhiteSpace</a:t>
            </a:r>
            <a:r>
              <a:rPr lang="en-US" sz="2100" b="1" dirty="0">
                <a:latin typeface="Courier New" panose="02070309020205020404" pitchFamily="49" charset="0"/>
                <a:cs typeface="Courier New" panose="02070309020205020404" pitchFamily="49" charset="0"/>
              </a:rPr>
              <a:t>(true)</a:t>
            </a:r>
          </a:p>
          <a:p>
            <a:pPr marL="514350" lvl="1" indent="0">
              <a:buNone/>
            </a:pPr>
            <a:r>
              <a:rPr lang="en-US" sz="2100" b="1" dirty="0">
                <a:latin typeface="Courier New" panose="02070309020205020404" pitchFamily="49" charset="0"/>
                <a:cs typeface="Courier New" panose="02070309020205020404" pitchFamily="49" charset="0"/>
              </a:rPr>
              <a:t>	     .build()      // return </a:t>
            </a:r>
            <a:r>
              <a:rPr lang="en-US" sz="2100" b="1" dirty="0" err="1">
                <a:latin typeface="Courier New" panose="02070309020205020404" pitchFamily="49" charset="0"/>
                <a:cs typeface="Courier New" panose="02070309020205020404" pitchFamily="49" charset="0"/>
              </a:rPr>
              <a:t>CsvToBean</a:t>
            </a:r>
            <a:r>
              <a:rPr lang="en-US" sz="2100" b="1" dirty="0">
                <a:latin typeface="Courier New" panose="02070309020205020404" pitchFamily="49" charset="0"/>
                <a:cs typeface="Courier New" panose="02070309020205020404" pitchFamily="49" charset="0"/>
              </a:rPr>
              <a:t>&lt;</a:t>
            </a:r>
            <a:r>
              <a:rPr lang="en-US" sz="2100" b="1" dirty="0" err="1">
                <a:latin typeface="Courier New" panose="02070309020205020404" pitchFamily="49" charset="0"/>
                <a:cs typeface="Courier New" panose="02070309020205020404" pitchFamily="49" charset="0"/>
              </a:rPr>
              <a:t>UserModel</a:t>
            </a:r>
            <a:r>
              <a:rPr lang="en-US" sz="2100" b="1" dirty="0">
                <a:latin typeface="Courier New" panose="02070309020205020404" pitchFamily="49" charset="0"/>
                <a:cs typeface="Courier New" panose="02070309020205020404" pitchFamily="49" charset="0"/>
              </a:rPr>
              <a:t>&gt;</a:t>
            </a:r>
          </a:p>
          <a:p>
            <a:pPr marL="514350" lvl="1" indent="0">
              <a:buNone/>
            </a:pPr>
            <a:r>
              <a:rPr lang="en-US" sz="2100" b="1" dirty="0">
                <a:latin typeface="Courier New" panose="02070309020205020404" pitchFamily="49" charset="0"/>
                <a:cs typeface="Courier New" panose="02070309020205020404" pitchFamily="49" charset="0"/>
              </a:rPr>
              <a:t>	     .iterator();</a:t>
            </a:r>
          </a:p>
        </p:txBody>
      </p:sp>
      <p:sp>
        <p:nvSpPr>
          <p:cNvPr id="4" name="Footer Placeholder 3">
            <a:extLst>
              <a:ext uri="{FF2B5EF4-FFF2-40B4-BE49-F238E27FC236}">
                <a16:creationId xmlns:a16="http://schemas.microsoft.com/office/drawing/2014/main" id="{8C3A303D-F307-614B-B4A8-016925BA2FF6}"/>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465CC07E-EE39-0C40-95EF-7DFAD08ED467}"/>
              </a:ext>
            </a:extLst>
          </p:cNvPr>
          <p:cNvSpPr>
            <a:spLocks noGrp="1"/>
          </p:cNvSpPr>
          <p:nvPr>
            <p:ph type="sldNum" sz="quarter" idx="12"/>
          </p:nvPr>
        </p:nvSpPr>
        <p:spPr/>
        <p:txBody>
          <a:bodyPr/>
          <a:lstStyle/>
          <a:p>
            <a:pPr>
              <a:defRPr/>
            </a:pPr>
            <a:fld id="{48DACF16-E0F0-4B7F-BDAB-0ED6A37A383D}" type="slidenum">
              <a:rPr lang="en-US" smtClean="0"/>
              <a:pPr>
                <a:defRPr/>
              </a:pPr>
              <a:t>36</a:t>
            </a:fld>
            <a:endParaRPr lang="en-US"/>
          </a:p>
        </p:txBody>
      </p:sp>
    </p:spTree>
    <p:extLst>
      <p:ext uri="{BB962C8B-B14F-4D97-AF65-F5344CB8AC3E}">
        <p14:creationId xmlns:p14="http://schemas.microsoft.com/office/powerpoint/2010/main" val="39691318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3474" name="Rectangle 2"/>
          <p:cNvSpPr>
            <a:spLocks noGrp="1" noChangeArrowheads="1"/>
          </p:cNvSpPr>
          <p:nvPr>
            <p:ph type="title"/>
          </p:nvPr>
        </p:nvSpPr>
        <p:spPr/>
        <p:txBody>
          <a:bodyPr/>
          <a:lstStyle/>
          <a:p>
            <a:r>
              <a:rPr lang="en-US" dirty="0">
                <a:solidFill>
                  <a:schemeClr val="accent2"/>
                </a:solidFill>
              </a:rPr>
              <a:t>Prototype</a:t>
            </a:r>
            <a:r>
              <a:rPr lang="en-US" dirty="0"/>
              <a:t> pattern</a:t>
            </a:r>
          </a:p>
        </p:txBody>
      </p:sp>
      <p:sp>
        <p:nvSpPr>
          <p:cNvPr id="233475" name="Rectangle 3"/>
          <p:cNvSpPr>
            <a:spLocks noGrp="1" noChangeArrowheads="1"/>
          </p:cNvSpPr>
          <p:nvPr>
            <p:ph idx="1"/>
          </p:nvPr>
        </p:nvSpPr>
        <p:spPr>
          <a:xfrm>
            <a:off x="685800" y="1600200"/>
            <a:ext cx="7772400" cy="5029200"/>
          </a:xfrm>
        </p:spPr>
        <p:txBody>
          <a:bodyPr>
            <a:normAutofit/>
          </a:bodyPr>
          <a:lstStyle/>
          <a:p>
            <a:r>
              <a:rPr lang="en-US" sz="2000" dirty="0"/>
              <a:t>Every object is itself a factory</a:t>
            </a:r>
          </a:p>
          <a:p>
            <a:r>
              <a:rPr lang="en-US" sz="2000" dirty="0"/>
              <a:t>Each class contains a </a:t>
            </a:r>
            <a:r>
              <a:rPr lang="en-US" sz="2000" b="1" dirty="0">
                <a:latin typeface="Courier New" pitchFamily="49" charset="0"/>
                <a:cs typeface="Courier New" pitchFamily="49" charset="0"/>
              </a:rPr>
              <a:t>clone </a:t>
            </a:r>
            <a:r>
              <a:rPr lang="en-US" sz="2000" dirty="0"/>
              <a:t>method that creates a copy of the receiver object</a:t>
            </a:r>
          </a:p>
          <a:p>
            <a:pPr marL="0" indent="0">
              <a:buNone/>
            </a:pPr>
            <a:endParaRPr lang="en-US" sz="2000" dirty="0"/>
          </a:p>
          <a:p>
            <a:pPr marL="457200" lvl="1" indent="0">
              <a:buNone/>
            </a:pPr>
            <a:r>
              <a:rPr lang="en-US" sz="2000" b="1" dirty="0">
                <a:latin typeface="Courier New" pitchFamily="49" charset="0"/>
                <a:cs typeface="Courier New" pitchFamily="49" charset="0"/>
              </a:rPr>
              <a:t>class </a:t>
            </a:r>
            <a:r>
              <a:rPr lang="en-US" sz="2000" b="1" dirty="0">
                <a:solidFill>
                  <a:schemeClr val="accent2"/>
                </a:solidFill>
                <a:latin typeface="Courier New" pitchFamily="49" charset="0"/>
                <a:cs typeface="Courier New" pitchFamily="49" charset="0"/>
              </a:rPr>
              <a:t>Bicycle </a:t>
            </a:r>
            <a:r>
              <a:rPr lang="en-US" sz="2000" b="1" dirty="0">
                <a:latin typeface="Courier New" pitchFamily="49" charset="0"/>
                <a:cs typeface="Courier New" pitchFamily="49" charset="0"/>
              </a:rPr>
              <a:t>{</a:t>
            </a:r>
          </a:p>
          <a:p>
            <a:pPr marL="457200" lvl="1" indent="0">
              <a:buNone/>
            </a:pPr>
            <a:r>
              <a:rPr lang="en-US" sz="2000" b="1" dirty="0">
                <a:latin typeface="Courier New" pitchFamily="49" charset="0"/>
                <a:cs typeface="Courier New" pitchFamily="49" charset="0"/>
              </a:rPr>
              <a:t>  Bicycle </a:t>
            </a:r>
            <a:r>
              <a:rPr lang="en-US" sz="2000" b="1" dirty="0">
                <a:solidFill>
                  <a:schemeClr val="accent2"/>
                </a:solidFill>
                <a:latin typeface="Courier New" pitchFamily="49" charset="0"/>
                <a:cs typeface="Courier New" pitchFamily="49" charset="0"/>
              </a:rPr>
              <a:t>clone</a:t>
            </a:r>
            <a:r>
              <a:rPr lang="en-US" sz="2000" b="1" dirty="0">
                <a:latin typeface="Courier New" pitchFamily="49" charset="0"/>
                <a:cs typeface="Courier New" pitchFamily="49" charset="0"/>
              </a:rPr>
              <a:t>() { ... }</a:t>
            </a:r>
          </a:p>
          <a:p>
            <a:pPr marL="457200" lvl="1" indent="0">
              <a:buNone/>
            </a:pPr>
            <a:r>
              <a:rPr lang="en-US" sz="2000" b="1" dirty="0">
                <a:latin typeface="Courier New" pitchFamily="49" charset="0"/>
                <a:cs typeface="Courier New" pitchFamily="49" charset="0"/>
              </a:rPr>
              <a:t>}</a:t>
            </a:r>
          </a:p>
          <a:p>
            <a:pPr marL="457200" lvl="1" indent="0">
              <a:buNone/>
            </a:pPr>
            <a:endParaRPr lang="en-US" sz="2000" dirty="0"/>
          </a:p>
          <a:p>
            <a:pPr marL="0" indent="0">
              <a:buNone/>
            </a:pPr>
            <a:r>
              <a:rPr lang="en-US" sz="2000" dirty="0"/>
              <a:t>Often, </a:t>
            </a:r>
            <a:r>
              <a:rPr lang="en-US" sz="2000" b="1" dirty="0">
                <a:latin typeface="Courier New" pitchFamily="49" charset="0"/>
                <a:cs typeface="Courier New" pitchFamily="49" charset="0"/>
              </a:rPr>
              <a:t>Object</a:t>
            </a:r>
            <a:r>
              <a:rPr lang="en-US" sz="2000" dirty="0"/>
              <a:t> is the return type of </a:t>
            </a:r>
            <a:r>
              <a:rPr lang="en-US" sz="2000" b="1" dirty="0">
                <a:latin typeface="Courier New" pitchFamily="49" charset="0"/>
                <a:cs typeface="Courier New" pitchFamily="49" charset="0"/>
              </a:rPr>
              <a:t>clone</a:t>
            </a:r>
          </a:p>
          <a:p>
            <a:pPr lvl="1"/>
            <a:r>
              <a:rPr lang="en-US" sz="2000" b="1" dirty="0">
                <a:latin typeface="Courier New" pitchFamily="49" charset="0"/>
                <a:cs typeface="Courier New" pitchFamily="49" charset="0"/>
              </a:rPr>
              <a:t>clone </a:t>
            </a:r>
            <a:r>
              <a:rPr lang="en-US" sz="2000" dirty="0"/>
              <a:t>is declared in </a:t>
            </a:r>
            <a:r>
              <a:rPr lang="en-US" sz="2000" b="1" dirty="0">
                <a:latin typeface="Courier New" pitchFamily="49" charset="0"/>
                <a:cs typeface="Courier New" pitchFamily="49" charset="0"/>
              </a:rPr>
              <a:t>Object</a:t>
            </a:r>
            <a:r>
              <a:rPr lang="en-US" sz="2000" dirty="0"/>
              <a:t> </a:t>
            </a:r>
          </a:p>
          <a:p>
            <a:pPr lvl="1"/>
            <a:r>
              <a:rPr lang="en-US" sz="2000" dirty="0"/>
              <a:t>Design flaw in Java 1.4 and earlier:  the return type may not change </a:t>
            </a:r>
            <a:r>
              <a:rPr lang="en-US" sz="2000" dirty="0" err="1"/>
              <a:t>covariantly</a:t>
            </a:r>
            <a:r>
              <a:rPr lang="en-US" sz="2000" dirty="0"/>
              <a:t> in an overridden method</a:t>
            </a:r>
          </a:p>
          <a:p>
            <a:pPr marL="914400" lvl="2" indent="0">
              <a:buNone/>
            </a:pPr>
            <a:r>
              <a:rPr lang="en-US" sz="2000" dirty="0"/>
              <a:t>i.e., return type could not be made more restrictive</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37</a:t>
            </a:fld>
            <a:endParaRPr lang="en-US"/>
          </a:p>
        </p:txBody>
      </p:sp>
    </p:spTree>
    <p:extLst>
      <p:ext uri="{BB962C8B-B14F-4D97-AF65-F5344CB8AC3E}">
        <p14:creationId xmlns:p14="http://schemas.microsoft.com/office/powerpoint/2010/main" val="24731693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4498" name="Rectangle 2"/>
          <p:cNvSpPr>
            <a:spLocks noGrp="1" noChangeArrowheads="1"/>
          </p:cNvSpPr>
          <p:nvPr>
            <p:ph type="title"/>
          </p:nvPr>
        </p:nvSpPr>
        <p:spPr/>
        <p:txBody>
          <a:bodyPr>
            <a:normAutofit/>
          </a:bodyPr>
          <a:lstStyle/>
          <a:p>
            <a:r>
              <a:rPr lang="en-US" dirty="0"/>
              <a:t>Using prototypes</a:t>
            </a:r>
          </a:p>
        </p:txBody>
      </p:sp>
      <p:sp>
        <p:nvSpPr>
          <p:cNvPr id="234499" name="Rectangle 3"/>
          <p:cNvSpPr>
            <a:spLocks noGrp="1" noChangeArrowheads="1"/>
          </p:cNvSpPr>
          <p:nvPr>
            <p:ph idx="1"/>
          </p:nvPr>
        </p:nvSpPr>
        <p:spPr>
          <a:xfrm>
            <a:off x="381000" y="1600200"/>
            <a:ext cx="8153400" cy="4800600"/>
          </a:xfrm>
        </p:spPr>
        <p:txBody>
          <a:bodyPr>
            <a:noAutofit/>
          </a:bodyPr>
          <a:lstStyle/>
          <a:p>
            <a:pPr lvl="1">
              <a:spcBef>
                <a:spcPts val="200"/>
              </a:spcBef>
              <a:buNone/>
            </a:pPr>
            <a:r>
              <a:rPr lang="en-US" sz="2000" b="1" dirty="0">
                <a:latin typeface="Courier New" pitchFamily="49" charset="0"/>
              </a:rPr>
              <a:t>class </a:t>
            </a:r>
            <a:r>
              <a:rPr lang="en-US" sz="2000" b="1" dirty="0">
                <a:solidFill>
                  <a:schemeClr val="accent2"/>
                </a:solidFill>
                <a:latin typeface="Courier New" pitchFamily="49" charset="0"/>
              </a:rPr>
              <a:t>Race</a:t>
            </a:r>
            <a:r>
              <a:rPr lang="en-US" sz="2000" b="1" dirty="0">
                <a:latin typeface="Courier New" pitchFamily="49" charset="0"/>
              </a:rPr>
              <a:t> {</a:t>
            </a:r>
          </a:p>
          <a:p>
            <a:pPr lvl="1">
              <a:spcBef>
                <a:spcPts val="200"/>
              </a:spcBef>
              <a:buNone/>
            </a:pPr>
            <a:r>
              <a:rPr lang="en-US" sz="2000" b="1" dirty="0">
                <a:latin typeface="Courier New" pitchFamily="49" charset="0"/>
              </a:rPr>
              <a:t>  Bicycle </a:t>
            </a:r>
            <a:r>
              <a:rPr lang="en-US" sz="2000" b="1" dirty="0" err="1">
                <a:solidFill>
                  <a:schemeClr val="accent2"/>
                </a:solidFill>
                <a:latin typeface="Courier New" pitchFamily="49" charset="0"/>
              </a:rPr>
              <a:t>bproto</a:t>
            </a:r>
            <a:r>
              <a:rPr lang="en-US" sz="2000" b="1" dirty="0">
                <a:latin typeface="Courier New" pitchFamily="49" charset="0"/>
              </a:rPr>
              <a:t>;</a:t>
            </a:r>
          </a:p>
          <a:p>
            <a:pPr lvl="1">
              <a:spcBef>
                <a:spcPts val="200"/>
              </a:spcBef>
              <a:buNone/>
            </a:pPr>
            <a:r>
              <a:rPr lang="en-US" sz="2000" b="1" dirty="0">
                <a:solidFill>
                  <a:srgbClr val="7030A0"/>
                </a:solidFill>
                <a:latin typeface="Courier New" pitchFamily="49" charset="0"/>
              </a:rPr>
              <a:t>  </a:t>
            </a:r>
          </a:p>
          <a:p>
            <a:pPr lvl="1">
              <a:spcBef>
                <a:spcPts val="200"/>
              </a:spcBef>
              <a:buNone/>
            </a:pPr>
            <a:r>
              <a:rPr lang="en-US" sz="2000" b="1" dirty="0">
                <a:latin typeface="Courier New" pitchFamily="49" charset="0"/>
              </a:rPr>
              <a:t>  public Race(Bicycle </a:t>
            </a:r>
            <a:r>
              <a:rPr lang="en-US" sz="2000" b="1" dirty="0" err="1">
                <a:solidFill>
                  <a:schemeClr val="accent2"/>
                </a:solidFill>
                <a:latin typeface="Courier New" pitchFamily="49" charset="0"/>
              </a:rPr>
              <a:t>bproto</a:t>
            </a:r>
            <a:r>
              <a:rPr lang="en-US" sz="2000" b="1" dirty="0">
                <a:latin typeface="Courier New" pitchFamily="49" charset="0"/>
              </a:rPr>
              <a:t>) { </a:t>
            </a:r>
          </a:p>
          <a:p>
            <a:pPr lvl="1">
              <a:spcBef>
                <a:spcPts val="200"/>
              </a:spcBef>
              <a:buNone/>
            </a:pPr>
            <a:r>
              <a:rPr lang="en-US" sz="2000" b="1" dirty="0">
                <a:latin typeface="Courier New" pitchFamily="49" charset="0"/>
              </a:rPr>
              <a:t>	  </a:t>
            </a:r>
            <a:r>
              <a:rPr lang="en-US" sz="2000" b="1" dirty="0" err="1">
                <a:latin typeface="Courier New" pitchFamily="49" charset="0"/>
              </a:rPr>
              <a:t>this.bproto</a:t>
            </a:r>
            <a:r>
              <a:rPr lang="en-US" sz="2000" b="1" dirty="0">
                <a:latin typeface="Courier New" pitchFamily="49" charset="0"/>
              </a:rPr>
              <a:t> = </a:t>
            </a:r>
            <a:r>
              <a:rPr lang="en-US" sz="2000" b="1" dirty="0" err="1">
                <a:latin typeface="Courier New" pitchFamily="49" charset="0"/>
              </a:rPr>
              <a:t>bproto</a:t>
            </a:r>
            <a:r>
              <a:rPr lang="en-US" sz="2000" b="1" dirty="0">
                <a:latin typeface="Courier New" pitchFamily="49" charset="0"/>
              </a:rPr>
              <a:t>; </a:t>
            </a:r>
          </a:p>
          <a:p>
            <a:pPr lvl="1">
              <a:spcBef>
                <a:spcPts val="200"/>
              </a:spcBef>
              <a:buNone/>
            </a:pPr>
            <a:r>
              <a:rPr lang="en-US" sz="2000" b="1" dirty="0">
                <a:latin typeface="Courier New" pitchFamily="49" charset="0"/>
              </a:rPr>
              <a:t>    Bicycle </a:t>
            </a:r>
            <a:r>
              <a:rPr lang="en-US" sz="2000" b="1" dirty="0">
                <a:solidFill>
                  <a:schemeClr val="accent2"/>
                </a:solidFill>
                <a:latin typeface="Courier New" pitchFamily="49" charset="0"/>
              </a:rPr>
              <a:t>bike1</a:t>
            </a:r>
            <a:r>
              <a:rPr lang="en-US" sz="2000" b="1" dirty="0">
                <a:latin typeface="Courier New" pitchFamily="49" charset="0"/>
              </a:rPr>
              <a:t> = (Bicycle) </a:t>
            </a:r>
            <a:r>
              <a:rPr lang="en-US" sz="2000" b="1" dirty="0" err="1">
                <a:latin typeface="Courier New" pitchFamily="49" charset="0"/>
              </a:rPr>
              <a:t>bproto.clone</a:t>
            </a:r>
            <a:r>
              <a:rPr lang="en-US" sz="2000" b="1" dirty="0">
                <a:latin typeface="Courier New" pitchFamily="49" charset="0"/>
              </a:rPr>
              <a:t>();</a:t>
            </a:r>
          </a:p>
          <a:p>
            <a:pPr lvl="1">
              <a:spcBef>
                <a:spcPts val="200"/>
              </a:spcBef>
              <a:buNone/>
            </a:pPr>
            <a:r>
              <a:rPr lang="en-US" sz="2000" b="1" dirty="0">
                <a:latin typeface="Courier New" pitchFamily="49" charset="0"/>
              </a:rPr>
              <a:t>    Bicycle </a:t>
            </a:r>
            <a:r>
              <a:rPr lang="en-US" sz="2000" b="1" dirty="0">
                <a:solidFill>
                  <a:schemeClr val="accent2"/>
                </a:solidFill>
                <a:latin typeface="Courier New" pitchFamily="49" charset="0"/>
              </a:rPr>
              <a:t>bike2</a:t>
            </a:r>
            <a:r>
              <a:rPr lang="en-US" sz="2000" b="1" dirty="0">
                <a:latin typeface="Courier New" pitchFamily="49" charset="0"/>
              </a:rPr>
              <a:t> = (Bicycle) </a:t>
            </a:r>
            <a:r>
              <a:rPr lang="en-US" sz="2000" b="1" dirty="0" err="1">
                <a:latin typeface="Courier New" pitchFamily="49" charset="0"/>
              </a:rPr>
              <a:t>bproto.clone</a:t>
            </a:r>
            <a:r>
              <a:rPr lang="en-US" sz="2000" b="1" dirty="0">
                <a:latin typeface="Courier New" pitchFamily="49" charset="0"/>
              </a:rPr>
              <a:t>();</a:t>
            </a:r>
          </a:p>
          <a:p>
            <a:pPr lvl="1">
              <a:spcBef>
                <a:spcPts val="200"/>
              </a:spcBef>
              <a:buNone/>
            </a:pPr>
            <a:r>
              <a:rPr lang="en-US" sz="2000" b="1" dirty="0">
                <a:latin typeface="Courier New" pitchFamily="49" charset="0"/>
              </a:rPr>
              <a:t>    ...</a:t>
            </a:r>
          </a:p>
          <a:p>
            <a:pPr lvl="1">
              <a:spcBef>
                <a:spcPts val="200"/>
              </a:spcBef>
              <a:buNone/>
            </a:pPr>
            <a:r>
              <a:rPr lang="en-US" sz="2000" b="1" dirty="0">
                <a:latin typeface="Courier New" pitchFamily="49" charset="0"/>
              </a:rPr>
              <a:t>  }</a:t>
            </a:r>
          </a:p>
          <a:p>
            <a:pPr lvl="1">
              <a:spcBef>
                <a:spcPts val="200"/>
              </a:spcBef>
              <a:buNone/>
            </a:pPr>
            <a:r>
              <a:rPr lang="en-US" sz="2000" b="1" dirty="0">
                <a:latin typeface="Courier New" pitchFamily="49" charset="0"/>
              </a:rPr>
              <a:t>}</a:t>
            </a:r>
          </a:p>
          <a:p>
            <a:pPr lvl="1">
              <a:buNone/>
            </a:pPr>
            <a:endParaRPr lang="en-US" sz="1000" b="1" dirty="0">
              <a:latin typeface="Courier New" pitchFamily="49" charset="0"/>
            </a:endParaRPr>
          </a:p>
          <a:p>
            <a:pPr>
              <a:buNone/>
            </a:pPr>
            <a:r>
              <a:rPr lang="en-US" sz="2000" dirty="0"/>
              <a:t>     Again, we can specify the race and the bicycle separately:</a:t>
            </a:r>
          </a:p>
          <a:p>
            <a:pPr lvl="1">
              <a:buNone/>
            </a:pPr>
            <a:r>
              <a:rPr lang="en-US" sz="2000" b="1" dirty="0">
                <a:latin typeface="Courier New" pitchFamily="49" charset="0"/>
              </a:rPr>
              <a:t>    new Race(new Tricycle())</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38</a:t>
            </a:fld>
            <a:endParaRPr lang="en-US"/>
          </a:p>
        </p:txBody>
      </p:sp>
    </p:spTree>
    <p:extLst>
      <p:ext uri="{BB962C8B-B14F-4D97-AF65-F5344CB8AC3E}">
        <p14:creationId xmlns:p14="http://schemas.microsoft.com/office/powerpoint/2010/main" val="223769457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Dependency injection</a:t>
            </a:r>
          </a:p>
        </p:txBody>
      </p:sp>
      <p:sp>
        <p:nvSpPr>
          <p:cNvPr id="3" name="Content Placeholder 2"/>
          <p:cNvSpPr>
            <a:spLocks noGrp="1"/>
          </p:cNvSpPr>
          <p:nvPr>
            <p:ph idx="1"/>
          </p:nvPr>
        </p:nvSpPr>
        <p:spPr>
          <a:xfrm>
            <a:off x="381000" y="1447800"/>
            <a:ext cx="7772400" cy="5257800"/>
          </a:xfrm>
        </p:spPr>
        <p:txBody>
          <a:bodyPr>
            <a:noAutofit/>
          </a:bodyPr>
          <a:lstStyle/>
          <a:p>
            <a:r>
              <a:rPr lang="en-US" sz="2000" dirty="0"/>
              <a:t>Change the factory without changing the code</a:t>
            </a:r>
          </a:p>
          <a:p>
            <a:r>
              <a:rPr lang="en-US" sz="2000" dirty="0"/>
              <a:t>With a regular in-code factory:</a:t>
            </a:r>
          </a:p>
          <a:p>
            <a:pPr marL="400050" lvl="1" indent="0">
              <a:buNone/>
            </a:pPr>
            <a:r>
              <a:rPr lang="en-US" sz="2000" b="1" dirty="0">
                <a:latin typeface="Courier New" pitchFamily="49" charset="0"/>
              </a:rPr>
              <a:t> </a:t>
            </a:r>
            <a:r>
              <a:rPr lang="en-US" sz="2000" b="1" dirty="0" err="1">
                <a:latin typeface="Courier New" pitchFamily="49" charset="0"/>
              </a:rPr>
              <a:t>BicycleFactory</a:t>
            </a:r>
            <a:r>
              <a:rPr lang="en-US" sz="2000" b="1" dirty="0">
                <a:latin typeface="Courier New" pitchFamily="49" charset="0"/>
              </a:rPr>
              <a:t> </a:t>
            </a:r>
            <a:r>
              <a:rPr lang="en-US" sz="2000" b="1" dirty="0">
                <a:solidFill>
                  <a:schemeClr val="accent2"/>
                </a:solidFill>
                <a:latin typeface="Courier New" pitchFamily="49" charset="0"/>
              </a:rPr>
              <a:t>f</a:t>
            </a:r>
            <a:r>
              <a:rPr lang="en-US" sz="2000" b="1" dirty="0">
                <a:latin typeface="Courier New" pitchFamily="49" charset="0"/>
              </a:rPr>
              <a:t> = </a:t>
            </a:r>
            <a:r>
              <a:rPr lang="en-US" sz="2000" b="1" dirty="0">
                <a:solidFill>
                  <a:srgbClr val="C00000"/>
                </a:solidFill>
                <a:latin typeface="Courier New" pitchFamily="49" charset="0"/>
              </a:rPr>
              <a:t>new </a:t>
            </a:r>
            <a:r>
              <a:rPr lang="en-US" sz="2000" b="1" dirty="0" err="1">
                <a:solidFill>
                  <a:srgbClr val="C00000"/>
                </a:solidFill>
                <a:latin typeface="Courier New" pitchFamily="49" charset="0"/>
              </a:rPr>
              <a:t>TricycleFactory</a:t>
            </a:r>
            <a:r>
              <a:rPr lang="en-US" sz="2000" b="1" dirty="0">
                <a:solidFill>
                  <a:srgbClr val="C00000"/>
                </a:solidFill>
                <a:latin typeface="Courier New" pitchFamily="49" charset="0"/>
              </a:rPr>
              <a:t>()</a:t>
            </a:r>
            <a:r>
              <a:rPr lang="en-US" sz="2000" b="1" dirty="0">
                <a:latin typeface="Courier New" pitchFamily="49" charset="0"/>
              </a:rPr>
              <a:t>;</a:t>
            </a:r>
          </a:p>
          <a:p>
            <a:pPr marL="400050" lvl="1" indent="0">
              <a:buNone/>
            </a:pPr>
            <a:r>
              <a:rPr lang="en-US" sz="2000" b="1" dirty="0">
                <a:latin typeface="Courier New" pitchFamily="49" charset="0"/>
              </a:rPr>
              <a:t> Race </a:t>
            </a:r>
            <a:r>
              <a:rPr lang="en-US" sz="2000" b="1" dirty="0">
                <a:solidFill>
                  <a:schemeClr val="accent2"/>
                </a:solidFill>
                <a:latin typeface="Courier New" pitchFamily="49" charset="0"/>
              </a:rPr>
              <a:t>r</a:t>
            </a:r>
            <a:r>
              <a:rPr lang="en-US" sz="2000" b="1" dirty="0">
                <a:latin typeface="Courier New" pitchFamily="49" charset="0"/>
              </a:rPr>
              <a:t> = new </a:t>
            </a:r>
            <a:r>
              <a:rPr lang="en-US" sz="2000" b="1" dirty="0" err="1">
                <a:latin typeface="Courier New" pitchFamily="49" charset="0"/>
              </a:rPr>
              <a:t>TourDeFrance</a:t>
            </a:r>
            <a:r>
              <a:rPr lang="en-US" sz="2000" b="1" dirty="0">
                <a:latin typeface="Courier New" pitchFamily="49" charset="0"/>
              </a:rPr>
              <a:t>(f)</a:t>
            </a:r>
          </a:p>
          <a:p>
            <a:r>
              <a:rPr lang="en-US" sz="2000" dirty="0"/>
              <a:t>With external dependency injection:</a:t>
            </a:r>
          </a:p>
          <a:p>
            <a:pPr marL="400050" lvl="1" indent="0">
              <a:buNone/>
            </a:pPr>
            <a:r>
              <a:rPr lang="en-US" sz="2000" b="1" dirty="0">
                <a:latin typeface="Courier New" pitchFamily="49" charset="0"/>
                <a:cs typeface="Courier New" pitchFamily="49" charset="0"/>
              </a:rPr>
              <a:t> </a:t>
            </a:r>
            <a:r>
              <a:rPr lang="en-US" sz="2000" b="1" dirty="0" err="1">
                <a:latin typeface="Courier New" pitchFamily="49" charset="0"/>
                <a:cs typeface="Courier New" pitchFamily="49" charset="0"/>
              </a:rPr>
              <a:t>BicycleFactory</a:t>
            </a:r>
            <a:r>
              <a:rPr lang="en-US" sz="2000" b="1" dirty="0">
                <a:latin typeface="Courier New" pitchFamily="49" charset="0"/>
                <a:cs typeface="Courier New" pitchFamily="49" charset="0"/>
              </a:rPr>
              <a:t> </a:t>
            </a:r>
            <a:r>
              <a:rPr lang="en-US" sz="2000" b="1" dirty="0">
                <a:solidFill>
                  <a:schemeClr val="accent2"/>
                </a:solidFill>
                <a:latin typeface="Courier New" pitchFamily="49" charset="0"/>
                <a:cs typeface="Courier New" pitchFamily="49" charset="0"/>
              </a:rPr>
              <a:t>f</a:t>
            </a:r>
            <a:r>
              <a:rPr lang="en-US" sz="2000" b="1" dirty="0">
                <a:latin typeface="Courier New" pitchFamily="49" charset="0"/>
                <a:cs typeface="Courier New" pitchFamily="49" charset="0"/>
              </a:rPr>
              <a:t> = </a:t>
            </a:r>
            <a:r>
              <a:rPr lang="en-US" sz="2000" b="1" dirty="0">
                <a:solidFill>
                  <a:srgbClr val="C00000"/>
                </a:solidFill>
                <a:latin typeface="Courier New" pitchFamily="49" charset="0"/>
                <a:cs typeface="Courier New" pitchFamily="49" charset="0"/>
              </a:rPr>
              <a:t>((</a:t>
            </a:r>
            <a:r>
              <a:rPr lang="en-US" sz="2000" b="1" dirty="0" err="1">
                <a:solidFill>
                  <a:srgbClr val="C00000"/>
                </a:solidFill>
                <a:latin typeface="Courier New" pitchFamily="49" charset="0"/>
                <a:cs typeface="Courier New" pitchFamily="49" charset="0"/>
              </a:rPr>
              <a:t>BicycleFactory</a:t>
            </a:r>
            <a:r>
              <a:rPr lang="en-US" sz="2000" b="1" dirty="0">
                <a:solidFill>
                  <a:srgbClr val="C00000"/>
                </a:solidFill>
                <a:latin typeface="Courier New" pitchFamily="49" charset="0"/>
                <a:cs typeface="Courier New" pitchFamily="49" charset="0"/>
              </a:rPr>
              <a:t>)</a:t>
            </a:r>
            <a:br>
              <a:rPr lang="en-US" sz="2000" b="1" dirty="0">
                <a:solidFill>
                  <a:srgbClr val="C00000"/>
                </a:solidFill>
                <a:latin typeface="Courier New" pitchFamily="49" charset="0"/>
                <a:cs typeface="Courier New" pitchFamily="49" charset="0"/>
              </a:rPr>
            </a:br>
            <a:r>
              <a:rPr lang="en-US" sz="2000" b="1" dirty="0">
                <a:solidFill>
                  <a:srgbClr val="C00000"/>
                </a:solidFill>
                <a:latin typeface="Courier New" pitchFamily="49" charset="0"/>
                <a:cs typeface="Courier New" pitchFamily="49" charset="0"/>
              </a:rPr>
              <a:t>      </a:t>
            </a:r>
            <a:r>
              <a:rPr lang="en-US" sz="2000" b="1" dirty="0" err="1">
                <a:solidFill>
                  <a:srgbClr val="C00000"/>
                </a:solidFill>
                <a:latin typeface="Courier New" pitchFamily="49" charset="0"/>
                <a:cs typeface="Courier New" pitchFamily="49" charset="0"/>
              </a:rPr>
              <a:t>DependencyManager.get</a:t>
            </a:r>
            <a:r>
              <a:rPr lang="en-US" sz="2000" b="1" dirty="0">
                <a:solidFill>
                  <a:srgbClr val="C00000"/>
                </a:solidFill>
                <a:latin typeface="Courier New" pitchFamily="49" charset="0"/>
                <a:cs typeface="Courier New" pitchFamily="49" charset="0"/>
              </a:rPr>
              <a:t>("</a:t>
            </a:r>
            <a:r>
              <a:rPr lang="en-US" sz="2000" b="1" dirty="0" err="1">
                <a:solidFill>
                  <a:srgbClr val="C00000"/>
                </a:solidFill>
                <a:latin typeface="Courier New" pitchFamily="49" charset="0"/>
                <a:cs typeface="Courier New" pitchFamily="49" charset="0"/>
              </a:rPr>
              <a:t>BicycleFactory</a:t>
            </a:r>
            <a:r>
              <a:rPr lang="en-US" sz="2000" b="1" dirty="0">
                <a:solidFill>
                  <a:srgbClr val="C00000"/>
                </a:solidFill>
                <a:latin typeface="Courier New" pitchFamily="49" charset="0"/>
                <a:cs typeface="Courier New" pitchFamily="49" charset="0"/>
              </a:rPr>
              <a:t>"))</a:t>
            </a:r>
            <a:r>
              <a:rPr lang="en-US" sz="2000" b="1" dirty="0">
                <a:latin typeface="Courier New" pitchFamily="49" charset="0"/>
                <a:cs typeface="Courier New" pitchFamily="49" charset="0"/>
              </a:rPr>
              <a:t>;</a:t>
            </a:r>
          </a:p>
          <a:p>
            <a:pPr marL="400050" lvl="1" indent="0">
              <a:buNone/>
            </a:pPr>
            <a:r>
              <a:rPr lang="en-US" sz="2000" b="1" dirty="0">
                <a:latin typeface="Courier New" pitchFamily="49" charset="0"/>
                <a:cs typeface="Courier New" pitchFamily="49" charset="0"/>
              </a:rPr>
              <a:t> Race </a:t>
            </a:r>
            <a:r>
              <a:rPr lang="en-US" sz="2000" b="1" dirty="0">
                <a:solidFill>
                  <a:schemeClr val="accent2"/>
                </a:solidFill>
                <a:latin typeface="Courier New" pitchFamily="49" charset="0"/>
                <a:cs typeface="Courier New" pitchFamily="49" charset="0"/>
              </a:rPr>
              <a:t>r</a:t>
            </a:r>
            <a:r>
              <a:rPr lang="en-US" sz="2000" b="1" dirty="0">
                <a:latin typeface="Courier New" pitchFamily="49" charset="0"/>
                <a:cs typeface="Courier New" pitchFamily="49" charset="0"/>
              </a:rPr>
              <a:t> = new </a:t>
            </a:r>
            <a:r>
              <a:rPr lang="en-US" sz="2000" b="1" dirty="0" err="1">
                <a:latin typeface="Courier New" pitchFamily="49" charset="0"/>
                <a:cs typeface="Courier New" pitchFamily="49" charset="0"/>
              </a:rPr>
              <a:t>TourDeFrance</a:t>
            </a:r>
            <a:r>
              <a:rPr lang="en-US" sz="2000" b="1" dirty="0">
                <a:latin typeface="Courier New" pitchFamily="49" charset="0"/>
                <a:cs typeface="Courier New" pitchFamily="49" charset="0"/>
              </a:rPr>
              <a:t>(f);</a:t>
            </a:r>
          </a:p>
          <a:p>
            <a:r>
              <a:rPr lang="en-US" sz="2000" i="1" dirty="0"/>
              <a:t>Plus</a:t>
            </a:r>
            <a:r>
              <a:rPr lang="en-US" sz="2000" dirty="0"/>
              <a:t> an external file:</a:t>
            </a:r>
          </a:p>
          <a:p>
            <a:pPr marL="0" lvl="1" indent="0">
              <a:lnSpc>
                <a:spcPts val="2000"/>
              </a:lnSpc>
              <a:spcBef>
                <a:spcPts val="0"/>
              </a:spcBef>
              <a:buNone/>
            </a:pPr>
            <a:r>
              <a:rPr lang="en-US" sz="2000" dirty="0"/>
              <a:t> &lt;service-point id="</a:t>
            </a:r>
            <a:r>
              <a:rPr lang="en-US" sz="2000" dirty="0" err="1"/>
              <a:t>BicycleFactory</a:t>
            </a:r>
            <a:r>
              <a:rPr lang="en-US" sz="2000" dirty="0"/>
              <a:t>"&gt;</a:t>
            </a:r>
          </a:p>
          <a:p>
            <a:pPr marL="0" lvl="1" indent="0">
              <a:lnSpc>
                <a:spcPts val="2000"/>
              </a:lnSpc>
              <a:spcBef>
                <a:spcPts val="0"/>
              </a:spcBef>
              <a:buNone/>
            </a:pPr>
            <a:r>
              <a:rPr lang="en-US" sz="2000" dirty="0"/>
              <a:t>   &lt;invoke-factory&gt;</a:t>
            </a:r>
          </a:p>
          <a:p>
            <a:pPr marL="0" lvl="1" indent="0">
              <a:lnSpc>
                <a:spcPts val="2000"/>
              </a:lnSpc>
              <a:spcBef>
                <a:spcPts val="0"/>
              </a:spcBef>
              <a:buNone/>
            </a:pPr>
            <a:r>
              <a:rPr lang="en-US" sz="2000" dirty="0"/>
              <a:t>     &lt;construct class="Bicycle"&gt;</a:t>
            </a:r>
          </a:p>
          <a:p>
            <a:pPr marL="0" lvl="1" indent="0">
              <a:lnSpc>
                <a:spcPts val="2000"/>
              </a:lnSpc>
              <a:spcBef>
                <a:spcPts val="0"/>
              </a:spcBef>
              <a:buNone/>
            </a:pPr>
            <a:r>
              <a:rPr lang="en-US" sz="2000" dirty="0"/>
              <a:t>       &lt;service&gt;Tricycle&lt;/service&gt; </a:t>
            </a:r>
          </a:p>
          <a:p>
            <a:pPr marL="0" lvl="1" indent="0">
              <a:lnSpc>
                <a:spcPts val="2000"/>
              </a:lnSpc>
              <a:spcBef>
                <a:spcPts val="0"/>
              </a:spcBef>
              <a:buNone/>
            </a:pPr>
            <a:r>
              <a:rPr lang="en-US" sz="2000" dirty="0"/>
              <a:t>     &lt;/construct&gt;</a:t>
            </a:r>
          </a:p>
          <a:p>
            <a:pPr marL="0" lvl="1" indent="0">
              <a:lnSpc>
                <a:spcPts val="2000"/>
              </a:lnSpc>
              <a:spcBef>
                <a:spcPts val="0"/>
              </a:spcBef>
              <a:buNone/>
            </a:pPr>
            <a:r>
              <a:rPr lang="en-US" sz="2000" dirty="0"/>
              <a:t>   &lt;/invoke-factory&gt;</a:t>
            </a:r>
          </a:p>
          <a:p>
            <a:pPr marL="0" lvl="1" indent="0">
              <a:lnSpc>
                <a:spcPts val="2000"/>
              </a:lnSpc>
              <a:spcBef>
                <a:spcPts val="0"/>
              </a:spcBef>
              <a:buNone/>
            </a:pPr>
            <a:r>
              <a:rPr lang="en-US" sz="2000" dirty="0"/>
              <a:t> &lt;/service-point&gt; </a:t>
            </a:r>
          </a:p>
          <a:p>
            <a:pPr marL="0" indent="0">
              <a:buNone/>
            </a:pPr>
            <a:endParaRPr lang="en-US" sz="2000" dirty="0"/>
          </a:p>
          <a:p>
            <a:pPr marL="0" indent="0">
              <a:buNone/>
            </a:pPr>
            <a:endParaRPr lang="en-US" sz="2000" dirty="0"/>
          </a:p>
        </p:txBody>
      </p:sp>
      <p:sp>
        <p:nvSpPr>
          <p:cNvPr id="4" name="TextBox 3"/>
          <p:cNvSpPr txBox="1"/>
          <p:nvPr/>
        </p:nvSpPr>
        <p:spPr>
          <a:xfrm>
            <a:off x="4419600" y="5083314"/>
            <a:ext cx="4650632" cy="1015663"/>
          </a:xfrm>
          <a:prstGeom prst="rect">
            <a:avLst/>
          </a:prstGeom>
          <a:solidFill>
            <a:schemeClr val="accent6">
              <a:lumMod val="20000"/>
              <a:lumOff val="80000"/>
            </a:schemeClr>
          </a:solidFill>
          <a:ln>
            <a:solidFill>
              <a:schemeClr val="tx1"/>
            </a:solidFill>
          </a:ln>
        </p:spPr>
        <p:txBody>
          <a:bodyPr wrap="none" rtlCol="0">
            <a:spAutoFit/>
          </a:bodyPr>
          <a:lstStyle/>
          <a:p>
            <a:r>
              <a:rPr lang="en-US" sz="2000" dirty="0"/>
              <a:t>+ Change the factory without recompiling</a:t>
            </a:r>
          </a:p>
          <a:p>
            <a:pPr marL="342900" indent="-342900">
              <a:buFontTx/>
              <a:buChar char="-"/>
            </a:pPr>
            <a:r>
              <a:rPr lang="en-US" sz="2000" dirty="0"/>
              <a:t>External file is essential part of program</a:t>
            </a:r>
          </a:p>
          <a:p>
            <a:pPr marL="342900" indent="-342900">
              <a:buFontTx/>
              <a:buChar char="-"/>
            </a:pPr>
            <a:r>
              <a:rPr lang="en-US" sz="2000" dirty="0"/>
              <a:t>Errors in file not caught until runtime</a:t>
            </a:r>
          </a:p>
        </p:txBody>
      </p:sp>
      <p:sp>
        <p:nvSpPr>
          <p:cNvPr id="6" name="Footer Placeholder 5"/>
          <p:cNvSpPr>
            <a:spLocks noGrp="1"/>
          </p:cNvSpPr>
          <p:nvPr>
            <p:ph type="ftr" sz="quarter" idx="11"/>
          </p:nvPr>
        </p:nvSpPr>
        <p:spPr/>
        <p:txBody>
          <a:bodyPr/>
          <a:lstStyle/>
          <a:p>
            <a:pPr>
              <a:defRPr/>
            </a:pPr>
            <a:r>
              <a:rPr lang="nl-NL" dirty="0"/>
              <a:t>UW CSE 331 Winter 2021</a:t>
            </a:r>
            <a:endParaRPr lang="en-US" dirty="0"/>
          </a:p>
        </p:txBody>
      </p:sp>
      <p:sp>
        <p:nvSpPr>
          <p:cNvPr id="7" name="Slide Number Placeholder 6"/>
          <p:cNvSpPr>
            <a:spLocks noGrp="1"/>
          </p:cNvSpPr>
          <p:nvPr>
            <p:ph type="sldNum" sz="quarter" idx="12"/>
          </p:nvPr>
        </p:nvSpPr>
        <p:spPr/>
        <p:txBody>
          <a:bodyPr/>
          <a:lstStyle/>
          <a:p>
            <a:pPr>
              <a:defRPr/>
            </a:pPr>
            <a:fld id="{48DACF16-E0F0-4B7F-BDAB-0ED6A37A383D}" type="slidenum">
              <a:rPr lang="en-US" smtClean="0"/>
              <a:pPr>
                <a:defRPr/>
              </a:pPr>
              <a:t>39</a:t>
            </a:fld>
            <a:endParaRPr lang="en-US"/>
          </a:p>
        </p:txBody>
      </p:sp>
    </p:spTree>
    <p:extLst>
      <p:ext uri="{BB962C8B-B14F-4D97-AF65-F5344CB8AC3E}">
        <p14:creationId xmlns:p14="http://schemas.microsoft.com/office/powerpoint/2010/main" val="37359744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2994" name="Rectangle 2"/>
          <p:cNvSpPr>
            <a:spLocks noGrp="1" noChangeArrowheads="1"/>
          </p:cNvSpPr>
          <p:nvPr>
            <p:ph type="title"/>
          </p:nvPr>
        </p:nvSpPr>
        <p:spPr/>
        <p:txBody>
          <a:bodyPr/>
          <a:lstStyle/>
          <a:p>
            <a:r>
              <a:rPr lang="en-US"/>
              <a:t>What is a design pattern?</a:t>
            </a:r>
          </a:p>
        </p:txBody>
      </p:sp>
      <p:sp>
        <p:nvSpPr>
          <p:cNvPr id="212995" name="Rectangle 3"/>
          <p:cNvSpPr>
            <a:spLocks noGrp="1" noChangeArrowheads="1"/>
          </p:cNvSpPr>
          <p:nvPr>
            <p:ph idx="1"/>
          </p:nvPr>
        </p:nvSpPr>
        <p:spPr/>
        <p:txBody>
          <a:bodyPr>
            <a:noAutofit/>
          </a:bodyPr>
          <a:lstStyle/>
          <a:p>
            <a:pPr marL="0" indent="0">
              <a:buNone/>
            </a:pPr>
            <a:r>
              <a:rPr lang="en-US" sz="2000" dirty="0"/>
              <a:t>A standard </a:t>
            </a:r>
            <a:r>
              <a:rPr lang="en-US" sz="2000" dirty="0">
                <a:solidFill>
                  <a:schemeClr val="accent2"/>
                </a:solidFill>
              </a:rPr>
              <a:t>solution</a:t>
            </a:r>
            <a:r>
              <a:rPr lang="en-US" sz="2000" dirty="0"/>
              <a:t> to a common programming problem</a:t>
            </a:r>
          </a:p>
          <a:p>
            <a:pPr lvl="1"/>
            <a:r>
              <a:rPr lang="en-US" sz="2000" dirty="0"/>
              <a:t>A design or implementation structure that achieves a particular purpose</a:t>
            </a:r>
          </a:p>
          <a:p>
            <a:pPr lvl="1"/>
            <a:r>
              <a:rPr lang="en-US" sz="2000" dirty="0"/>
              <a:t>A high-level programming idiom </a:t>
            </a:r>
          </a:p>
          <a:p>
            <a:pPr marL="0" indent="0">
              <a:buNone/>
            </a:pPr>
            <a:endParaRPr lang="en-US" sz="1000" dirty="0"/>
          </a:p>
          <a:p>
            <a:pPr marL="0" indent="0">
              <a:buNone/>
            </a:pPr>
            <a:r>
              <a:rPr lang="en-US" sz="2000" dirty="0"/>
              <a:t>A </a:t>
            </a:r>
            <a:r>
              <a:rPr lang="en-US" sz="2000" dirty="0">
                <a:solidFill>
                  <a:schemeClr val="accent2"/>
                </a:solidFill>
              </a:rPr>
              <a:t>technique</a:t>
            </a:r>
            <a:r>
              <a:rPr lang="en-US" sz="2000" dirty="0"/>
              <a:t> for making code more flexible</a:t>
            </a:r>
          </a:p>
          <a:p>
            <a:pPr lvl="1"/>
            <a:r>
              <a:rPr lang="en-US" sz="2000" dirty="0"/>
              <a:t>Reduce coupling among program components</a:t>
            </a:r>
          </a:p>
          <a:p>
            <a:pPr marL="0" indent="0">
              <a:buNone/>
            </a:pPr>
            <a:endParaRPr lang="en-US" sz="1000" dirty="0"/>
          </a:p>
          <a:p>
            <a:pPr marL="0" indent="0">
              <a:buNone/>
            </a:pPr>
            <a:r>
              <a:rPr lang="en-US" sz="2000" dirty="0"/>
              <a:t>Shorthand </a:t>
            </a:r>
            <a:r>
              <a:rPr lang="en-US" sz="2000" dirty="0">
                <a:solidFill>
                  <a:schemeClr val="accent2"/>
                </a:solidFill>
              </a:rPr>
              <a:t>description</a:t>
            </a:r>
            <a:r>
              <a:rPr lang="en-US" sz="2000" dirty="0"/>
              <a:t> of a software design</a:t>
            </a:r>
          </a:p>
          <a:p>
            <a:pPr lvl="1"/>
            <a:r>
              <a:rPr lang="en-US" sz="2000" dirty="0"/>
              <a:t>Well-known terminology improves communication / documentation</a:t>
            </a:r>
          </a:p>
          <a:p>
            <a:pPr lvl="1"/>
            <a:r>
              <a:rPr lang="en-US" sz="2000" dirty="0"/>
              <a:t>Makes it easier to “think to use” a known technique</a:t>
            </a:r>
          </a:p>
          <a:p>
            <a:pPr marL="0" indent="0">
              <a:buNone/>
            </a:pPr>
            <a:endParaRPr lang="en-US" sz="1000" dirty="0"/>
          </a:p>
          <a:p>
            <a:pPr marL="0" indent="0">
              <a:buNone/>
            </a:pPr>
            <a:r>
              <a:rPr lang="en-US" sz="2000" dirty="0"/>
              <a:t>A few simple examples….</a:t>
            </a:r>
          </a:p>
        </p:txBody>
      </p:sp>
      <p:sp>
        <p:nvSpPr>
          <p:cNvPr id="2" name="Footer Placeholder 1"/>
          <p:cNvSpPr>
            <a:spLocks noGrp="1"/>
          </p:cNvSpPr>
          <p:nvPr>
            <p:ph type="ftr" sz="quarter" idx="11"/>
          </p:nvPr>
        </p:nvSpPr>
        <p:spPr/>
        <p:txBody>
          <a:bodyPr/>
          <a:lstStyle/>
          <a:p>
            <a:pPr>
              <a:defRPr/>
            </a:pPr>
            <a:r>
              <a:rPr lang="nl-NL" dirty="0"/>
              <a:t>UW CSE 331 Winter 2021</a:t>
            </a:r>
            <a:endParaRPr lang="en-US" dirty="0"/>
          </a:p>
        </p:txBody>
      </p:sp>
      <p:sp>
        <p:nvSpPr>
          <p:cNvPr id="3" name="Slide Number Placeholder 2"/>
          <p:cNvSpPr>
            <a:spLocks noGrp="1"/>
          </p:cNvSpPr>
          <p:nvPr>
            <p:ph type="sldNum" sz="quarter" idx="12"/>
          </p:nvPr>
        </p:nvSpPr>
        <p:spPr/>
        <p:txBody>
          <a:bodyPr/>
          <a:lstStyle/>
          <a:p>
            <a:pPr>
              <a:defRPr/>
            </a:pPr>
            <a:fld id="{48DACF16-E0F0-4B7F-BDAB-0ED6A37A383D}" type="slidenum">
              <a:rPr lang="en-US" smtClean="0"/>
              <a:pPr>
                <a:defRPr/>
              </a:pPr>
              <a:t>4</a:t>
            </a:fld>
            <a:endParaRPr lang="en-US"/>
          </a:p>
        </p:txBody>
      </p:sp>
    </p:spTree>
    <p:extLst>
      <p:ext uri="{BB962C8B-B14F-4D97-AF65-F5344CB8AC3E}">
        <p14:creationId xmlns:p14="http://schemas.microsoft.com/office/powerpoint/2010/main" val="305229991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22" name="Rectangle 2"/>
          <p:cNvSpPr>
            <a:spLocks noGrp="1" noChangeArrowheads="1"/>
          </p:cNvSpPr>
          <p:nvPr>
            <p:ph type="title"/>
          </p:nvPr>
        </p:nvSpPr>
        <p:spPr/>
        <p:txBody>
          <a:bodyPr>
            <a:normAutofit/>
          </a:bodyPr>
          <a:lstStyle/>
          <a:p>
            <a:r>
              <a:rPr lang="en-US"/>
              <a:t>Sharing</a:t>
            </a:r>
          </a:p>
        </p:txBody>
      </p:sp>
      <p:sp>
        <p:nvSpPr>
          <p:cNvPr id="235523" name="Rectangle 3"/>
          <p:cNvSpPr>
            <a:spLocks noGrp="1" noChangeArrowheads="1"/>
          </p:cNvSpPr>
          <p:nvPr>
            <p:ph idx="1"/>
          </p:nvPr>
        </p:nvSpPr>
        <p:spPr>
          <a:xfrm>
            <a:off x="685800" y="1600200"/>
            <a:ext cx="7772400" cy="4876800"/>
          </a:xfrm>
        </p:spPr>
        <p:txBody>
          <a:bodyPr>
            <a:normAutofit/>
          </a:bodyPr>
          <a:lstStyle/>
          <a:p>
            <a:pPr marL="0" indent="0">
              <a:buNone/>
            </a:pPr>
            <a:r>
              <a:rPr lang="en-US" sz="2000" dirty="0"/>
              <a:t>Recall the second weakness of Java constructors</a:t>
            </a:r>
          </a:p>
          <a:p>
            <a:pPr marL="457200" lvl="1" indent="0">
              <a:buNone/>
            </a:pPr>
            <a:r>
              <a:rPr lang="en-US" sz="2000" dirty="0"/>
              <a:t>Java constructors always return a </a:t>
            </a:r>
            <a:r>
              <a:rPr lang="en-US" sz="2000" i="1" dirty="0">
                <a:solidFill>
                  <a:schemeClr val="accent2"/>
                </a:solidFill>
              </a:rPr>
              <a:t>new object</a:t>
            </a:r>
          </a:p>
          <a:p>
            <a:pPr marL="457200" lvl="1" indent="0">
              <a:buNone/>
            </a:pPr>
            <a:endParaRPr lang="en-US" sz="1400" dirty="0"/>
          </a:p>
          <a:p>
            <a:pPr marL="0" indent="0">
              <a:buNone/>
            </a:pPr>
            <a:r>
              <a:rPr lang="en-US" sz="2000" dirty="0">
                <a:solidFill>
                  <a:schemeClr val="accent2"/>
                </a:solidFill>
              </a:rPr>
              <a:t>Singleton</a:t>
            </a:r>
            <a:r>
              <a:rPr lang="en-US" sz="2000" dirty="0"/>
              <a:t>:  only one object exists at runtime</a:t>
            </a:r>
          </a:p>
          <a:p>
            <a:pPr lvl="1"/>
            <a:r>
              <a:rPr lang="en-US" sz="2000" dirty="0"/>
              <a:t>Factory method returns the same object every time</a:t>
            </a:r>
          </a:p>
          <a:p>
            <a:pPr lvl="1"/>
            <a:r>
              <a:rPr lang="en-US" sz="2000" dirty="0"/>
              <a:t>(we’ve seen this already)</a:t>
            </a:r>
          </a:p>
          <a:p>
            <a:pPr lvl="1"/>
            <a:endParaRPr lang="en-US" sz="1000" dirty="0"/>
          </a:p>
          <a:p>
            <a:pPr marL="0" indent="0">
              <a:buNone/>
            </a:pPr>
            <a:r>
              <a:rPr lang="en-US" sz="2000" dirty="0">
                <a:solidFill>
                  <a:schemeClr val="accent2"/>
                </a:solidFill>
              </a:rPr>
              <a:t>Interning</a:t>
            </a:r>
            <a:r>
              <a:rPr lang="en-US" sz="2000" dirty="0"/>
              <a:t>:  only one object with a particular (abstract) value exists at runtime</a:t>
            </a:r>
          </a:p>
          <a:p>
            <a:pPr lvl="1"/>
            <a:r>
              <a:rPr lang="en-US" sz="2000" dirty="0"/>
              <a:t>Factory method returns an existing object, not a new one</a:t>
            </a:r>
          </a:p>
          <a:p>
            <a:pPr lvl="1"/>
            <a:endParaRPr lang="en-US" sz="1000" dirty="0"/>
          </a:p>
          <a:p>
            <a:pPr marL="0" indent="0">
              <a:buNone/>
            </a:pPr>
            <a:r>
              <a:rPr lang="en-US" sz="2000" dirty="0">
                <a:solidFill>
                  <a:schemeClr val="accent2"/>
                </a:solidFill>
              </a:rPr>
              <a:t>Flyweight</a:t>
            </a:r>
            <a:r>
              <a:rPr lang="en-US" sz="2000" dirty="0"/>
              <a:t>:  separate intrinsic and extrinsic state, represent them separately, and intern the intrinsic state</a:t>
            </a:r>
          </a:p>
          <a:p>
            <a:pPr lvl="1"/>
            <a:endParaRPr lang="en-US" sz="2000"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40</a:t>
            </a:fld>
            <a:endParaRPr lang="en-US"/>
          </a:p>
        </p:txBody>
      </p:sp>
    </p:spTree>
    <p:extLst>
      <p:ext uri="{BB962C8B-B14F-4D97-AF65-F5344CB8AC3E}">
        <p14:creationId xmlns:p14="http://schemas.microsoft.com/office/powerpoint/2010/main" val="36730383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8594" name="Rectangle 2"/>
          <p:cNvSpPr>
            <a:spLocks noGrp="1" noChangeArrowheads="1"/>
          </p:cNvSpPr>
          <p:nvPr>
            <p:ph type="title"/>
          </p:nvPr>
        </p:nvSpPr>
        <p:spPr/>
        <p:txBody>
          <a:bodyPr>
            <a:normAutofit/>
          </a:bodyPr>
          <a:lstStyle/>
          <a:p>
            <a:r>
              <a:rPr lang="en-US"/>
              <a:t>Interning pattern</a:t>
            </a:r>
          </a:p>
        </p:txBody>
      </p:sp>
      <p:sp>
        <p:nvSpPr>
          <p:cNvPr id="238595" name="Rectangle 3"/>
          <p:cNvSpPr>
            <a:spLocks noGrp="1" noChangeArrowheads="1"/>
          </p:cNvSpPr>
          <p:nvPr>
            <p:ph idx="1"/>
          </p:nvPr>
        </p:nvSpPr>
        <p:spPr>
          <a:xfrm>
            <a:off x="685800" y="1371600"/>
            <a:ext cx="7772400" cy="4495800"/>
          </a:xfrm>
        </p:spPr>
        <p:txBody>
          <a:bodyPr>
            <a:normAutofit/>
          </a:bodyPr>
          <a:lstStyle/>
          <a:p>
            <a:r>
              <a:rPr lang="en-US" sz="2000" dirty="0"/>
              <a:t>Reuse existing objects instead of creating new ones</a:t>
            </a:r>
          </a:p>
          <a:p>
            <a:pPr lvl="1"/>
            <a:r>
              <a:rPr lang="en-US" sz="2000" dirty="0"/>
              <a:t>Less space</a:t>
            </a:r>
          </a:p>
          <a:p>
            <a:pPr lvl="1"/>
            <a:r>
              <a:rPr lang="en-US" sz="2000" dirty="0"/>
              <a:t>Then can compare with </a:t>
            </a:r>
            <a:r>
              <a:rPr lang="en-US" sz="2000" b="1" dirty="0">
                <a:latin typeface="Courier New" pitchFamily="49" charset="0"/>
              </a:rPr>
              <a:t>==</a:t>
            </a:r>
            <a:r>
              <a:rPr lang="en-US" sz="2000" dirty="0"/>
              <a:t> instead of </a:t>
            </a:r>
            <a:r>
              <a:rPr lang="en-US" sz="2000" b="1" dirty="0">
                <a:latin typeface="Courier New" pitchFamily="49" charset="0"/>
              </a:rPr>
              <a:t>equals()</a:t>
            </a:r>
          </a:p>
          <a:p>
            <a:r>
              <a:rPr lang="en-US" sz="2000" dirty="0"/>
              <a:t>Sensible only for immutable objects</a:t>
            </a:r>
            <a:endParaRPr lang="en-US" sz="2000" dirty="0">
              <a:latin typeface="Courier New" pitchFamily="49" charset="0"/>
            </a:endParaRPr>
          </a:p>
        </p:txBody>
      </p:sp>
      <p:graphicFrame>
        <p:nvGraphicFramePr>
          <p:cNvPr id="315392" name="Object 0"/>
          <p:cNvGraphicFramePr>
            <a:graphicFrameLocks noChangeAspect="1"/>
          </p:cNvGraphicFramePr>
          <p:nvPr>
            <p:extLst>
              <p:ext uri="{D42A27DB-BD31-4B8C-83A1-F6EECF244321}">
                <p14:modId xmlns:p14="http://schemas.microsoft.com/office/powerpoint/2010/main" val="1372917291"/>
              </p:ext>
            </p:extLst>
          </p:nvPr>
        </p:nvGraphicFramePr>
        <p:xfrm>
          <a:off x="1603375" y="2971800"/>
          <a:ext cx="2435225" cy="3463925"/>
        </p:xfrm>
        <a:graphic>
          <a:graphicData uri="http://schemas.openxmlformats.org/presentationml/2006/ole">
            <mc:AlternateContent xmlns:mc="http://schemas.openxmlformats.org/markup-compatibility/2006">
              <mc:Choice xmlns:v="urn:schemas-microsoft-com:vml" Requires="v">
                <p:oleObj spid="_x0000_s1258" name="Visio" r:id="rId4" imgW="1549400" imgH="2197100" progId="">
                  <p:embed/>
                </p:oleObj>
              </mc:Choice>
              <mc:Fallback>
                <p:oleObj name="Visio" r:id="rId4" imgW="1549400" imgH="2197100" progId="">
                  <p:embed/>
                  <p:pic>
                    <p:nvPicPr>
                      <p:cNvPr id="0" name=""/>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603375" y="2971800"/>
                        <a:ext cx="2435225" cy="34639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oleObj>
              </mc:Fallback>
            </mc:AlternateContent>
          </a:graphicData>
        </a:graphic>
      </p:graphicFrame>
      <p:graphicFrame>
        <p:nvGraphicFramePr>
          <p:cNvPr id="315393" name="Object 1"/>
          <p:cNvGraphicFramePr>
            <a:graphicFrameLocks noChangeAspect="1"/>
          </p:cNvGraphicFramePr>
          <p:nvPr>
            <p:extLst>
              <p:ext uri="{D42A27DB-BD31-4B8C-83A1-F6EECF244321}">
                <p14:modId xmlns:p14="http://schemas.microsoft.com/office/powerpoint/2010/main" val="1734047397"/>
              </p:ext>
            </p:extLst>
          </p:nvPr>
        </p:nvGraphicFramePr>
        <p:xfrm>
          <a:off x="5334000" y="3413125"/>
          <a:ext cx="2725738" cy="2606675"/>
        </p:xfrm>
        <a:graphic>
          <a:graphicData uri="http://schemas.openxmlformats.org/presentationml/2006/ole">
            <mc:AlternateContent xmlns:mc="http://schemas.openxmlformats.org/markup-compatibility/2006">
              <mc:Choice xmlns:v="urn:schemas-microsoft-com:vml" Requires="v">
                <p:oleObj spid="_x0000_s1259" name="Visio" r:id="rId6" imgW="1727200" imgH="1651000" progId="">
                  <p:embed/>
                </p:oleObj>
              </mc:Choice>
              <mc:Fallback>
                <p:oleObj name="Visio" r:id="rId6" imgW="1727200" imgH="1651000" progId="">
                  <p:embed/>
                  <p:pic>
                    <p:nvPicPr>
                      <p:cNvPr id="0" name=""/>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34000" y="3413125"/>
                        <a:ext cx="2725738" cy="26066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12700">
                            <a:solidFill>
                              <a:schemeClr val="tx1"/>
                            </a:solidFill>
                            <a:miter lim="800000"/>
                            <a:headEnd type="none" w="sm" len="sm"/>
                            <a:tailEnd type="none" w="sm" len="sm"/>
                          </a14:hiddenLine>
                        </a:ext>
                        <a:ext uri="{AF507438-7753-43e0-B8FC-AC1667EBCBE1}">
                          <a14:hiddenEffects xmlns:a14="http://schemas.microsoft.com/office/drawing/2010/main" xmlns="">
                            <a:effectLst>
                              <a:outerShdw blurRad="63500" dist="35921" dir="2700000" algn="ctr" rotWithShape="0">
                                <a:schemeClr val="bg2"/>
                              </a:outerShdw>
                            </a:effectLst>
                          </a14:hiddenEffects>
                        </a:ext>
                      </a:extLst>
                    </p:spPr>
                  </p:pic>
                </p:oleObj>
              </mc:Fallback>
            </mc:AlternateContent>
          </a:graphicData>
        </a:graphic>
      </p:graphicFrame>
      <p:sp>
        <p:nvSpPr>
          <p:cNvPr id="238600" name="Comment 8"/>
          <p:cNvSpPr>
            <a:spLocks noChangeArrowheads="1"/>
          </p:cNvSpPr>
          <p:nvPr/>
        </p:nvSpPr>
        <p:spPr bwMode="auto">
          <a:xfrm>
            <a:off x="307369" y="4212994"/>
            <a:ext cx="1905001" cy="1015663"/>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i="0" u="none" dirty="0" err="1">
                <a:solidFill>
                  <a:srgbClr val="000000"/>
                </a:solidFill>
                <a:latin typeface="Arial" charset="0"/>
              </a:rPr>
              <a:t>StreetSegment</a:t>
            </a:r>
            <a:r>
              <a:rPr lang="en-US" sz="2000" i="0" u="none" dirty="0">
                <a:solidFill>
                  <a:srgbClr val="000000"/>
                </a:solidFill>
                <a:latin typeface="Arial" charset="0"/>
              </a:rPr>
              <a:t> without string interning</a:t>
            </a:r>
          </a:p>
        </p:txBody>
      </p:sp>
      <p:sp>
        <p:nvSpPr>
          <p:cNvPr id="238601" name="Comment 9"/>
          <p:cNvSpPr>
            <a:spLocks noChangeArrowheads="1"/>
          </p:cNvSpPr>
          <p:nvPr/>
        </p:nvSpPr>
        <p:spPr bwMode="auto">
          <a:xfrm>
            <a:off x="4495800" y="3200400"/>
            <a:ext cx="1981200" cy="1015663"/>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i="0" u="none" dirty="0" err="1">
                <a:solidFill>
                  <a:srgbClr val="000000"/>
                </a:solidFill>
                <a:latin typeface="Arial" charset="0"/>
              </a:rPr>
              <a:t>StreetSegment</a:t>
            </a:r>
            <a:r>
              <a:rPr lang="en-US" sz="2000" i="0" u="none" dirty="0">
                <a:solidFill>
                  <a:srgbClr val="000000"/>
                </a:solidFill>
                <a:latin typeface="Arial" charset="0"/>
              </a:rPr>
              <a:t> with string interning</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41</a:t>
            </a:fld>
            <a:endParaRPr lang="en-US"/>
          </a:p>
        </p:txBody>
      </p:sp>
    </p:spTree>
    <p:extLst>
      <p:ext uri="{BB962C8B-B14F-4D97-AF65-F5344CB8AC3E}">
        <p14:creationId xmlns:p14="http://schemas.microsoft.com/office/powerpoint/2010/main" val="22066762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9618" name="Rectangle 2"/>
          <p:cNvSpPr>
            <a:spLocks noGrp="1" noChangeArrowheads="1"/>
          </p:cNvSpPr>
          <p:nvPr>
            <p:ph type="title"/>
          </p:nvPr>
        </p:nvSpPr>
        <p:spPr/>
        <p:txBody>
          <a:bodyPr>
            <a:normAutofit/>
          </a:bodyPr>
          <a:lstStyle/>
          <a:p>
            <a:r>
              <a:rPr lang="en-US" dirty="0"/>
              <a:t>Implementing interning</a:t>
            </a:r>
          </a:p>
        </p:txBody>
      </p:sp>
      <p:sp>
        <p:nvSpPr>
          <p:cNvPr id="239619" name="Rectangle 3"/>
          <p:cNvSpPr>
            <a:spLocks noGrp="1" noChangeArrowheads="1"/>
          </p:cNvSpPr>
          <p:nvPr>
            <p:ph idx="1"/>
          </p:nvPr>
        </p:nvSpPr>
        <p:spPr>
          <a:xfrm>
            <a:off x="457200" y="1524000"/>
            <a:ext cx="7772400" cy="4495800"/>
          </a:xfrm>
        </p:spPr>
        <p:txBody>
          <a:bodyPr>
            <a:noAutofit/>
          </a:bodyPr>
          <a:lstStyle/>
          <a:p>
            <a:r>
              <a:rPr lang="en-US" sz="2000" dirty="0"/>
              <a:t>Maintain a collection of all objects</a:t>
            </a:r>
          </a:p>
          <a:p>
            <a:r>
              <a:rPr lang="en-US" sz="2000" dirty="0"/>
              <a:t>If an object already appears, return that instead</a:t>
            </a:r>
          </a:p>
          <a:p>
            <a:pPr marL="0" lvl="1">
              <a:spcBef>
                <a:spcPts val="0"/>
              </a:spcBef>
              <a:buNone/>
            </a:pPr>
            <a:r>
              <a:rPr lang="en-US" sz="2000" b="1" dirty="0">
                <a:latin typeface="Courier New" pitchFamily="49" charset="0"/>
              </a:rPr>
              <a:t>  </a:t>
            </a:r>
            <a:r>
              <a:rPr lang="en-US" sz="2000" b="1" dirty="0" err="1">
                <a:latin typeface="Courier New" pitchFamily="49" charset="0"/>
              </a:rPr>
              <a:t>HashMap</a:t>
            </a:r>
            <a:r>
              <a:rPr lang="en-US" sz="2000" b="1" dirty="0">
                <a:latin typeface="Courier New" pitchFamily="49" charset="0"/>
              </a:rPr>
              <a:t>&lt;String, String&gt; </a:t>
            </a:r>
            <a:r>
              <a:rPr lang="en-US" sz="2000" b="1" dirty="0" err="1">
                <a:solidFill>
                  <a:srgbClr val="0066FF"/>
                </a:solidFill>
                <a:latin typeface="Courier New" pitchFamily="49" charset="0"/>
              </a:rPr>
              <a:t>segnames</a:t>
            </a:r>
            <a:r>
              <a:rPr lang="en-US" sz="2000" b="1" dirty="0">
                <a:latin typeface="Courier New" pitchFamily="49" charset="0"/>
              </a:rPr>
              <a:t>; 	</a:t>
            </a:r>
          </a:p>
          <a:p>
            <a:pPr marL="0" lvl="1">
              <a:spcBef>
                <a:spcPts val="0"/>
              </a:spcBef>
              <a:buNone/>
            </a:pPr>
            <a:r>
              <a:rPr lang="en-US" sz="2000" b="1" dirty="0">
                <a:latin typeface="Courier New" pitchFamily="49" charset="0"/>
              </a:rPr>
              <a:t>  String </a:t>
            </a:r>
            <a:r>
              <a:rPr lang="en-US" sz="2000" b="1" dirty="0" err="1">
                <a:solidFill>
                  <a:srgbClr val="0066FF"/>
                </a:solidFill>
                <a:latin typeface="Courier New" pitchFamily="49" charset="0"/>
              </a:rPr>
              <a:t>canonicalName</a:t>
            </a:r>
            <a:r>
              <a:rPr lang="en-US" sz="2000" b="1" dirty="0">
                <a:latin typeface="Courier New" pitchFamily="49" charset="0"/>
              </a:rPr>
              <a:t>(String </a:t>
            </a:r>
            <a:r>
              <a:rPr lang="en-US" sz="2000" b="1" dirty="0">
                <a:solidFill>
                  <a:srgbClr val="0066FF"/>
                </a:solidFill>
                <a:latin typeface="Courier New" pitchFamily="49" charset="0"/>
              </a:rPr>
              <a:t>n</a:t>
            </a:r>
            <a:r>
              <a:rPr lang="en-US" sz="2000" b="1" dirty="0">
                <a:latin typeface="Courier New" pitchFamily="49" charset="0"/>
              </a:rPr>
              <a:t>) {</a:t>
            </a:r>
          </a:p>
          <a:p>
            <a:pPr marL="0" lvl="1">
              <a:spcBef>
                <a:spcPts val="0"/>
              </a:spcBef>
              <a:buNone/>
            </a:pPr>
            <a:r>
              <a:rPr lang="en-US" sz="2000" b="1" dirty="0">
                <a:latin typeface="Courier New" pitchFamily="49" charset="0"/>
              </a:rPr>
              <a:t>    if (</a:t>
            </a:r>
            <a:r>
              <a:rPr lang="en-US" sz="2000" b="1" dirty="0" err="1">
                <a:latin typeface="Courier New" pitchFamily="49" charset="0"/>
              </a:rPr>
              <a:t>segnames.containsKey</a:t>
            </a:r>
            <a:r>
              <a:rPr lang="en-US" sz="2000" b="1" dirty="0">
                <a:latin typeface="Courier New" pitchFamily="49" charset="0"/>
              </a:rPr>
              <a:t>(n)) {</a:t>
            </a:r>
          </a:p>
          <a:p>
            <a:pPr marL="0" lvl="1">
              <a:spcBef>
                <a:spcPts val="0"/>
              </a:spcBef>
              <a:buNone/>
            </a:pPr>
            <a:r>
              <a:rPr lang="en-US" sz="2000" b="1" dirty="0">
                <a:latin typeface="Courier New" pitchFamily="49" charset="0"/>
              </a:rPr>
              <a:t>      return </a:t>
            </a:r>
            <a:r>
              <a:rPr lang="en-US" sz="2000" b="1" dirty="0" err="1">
                <a:latin typeface="Courier New" pitchFamily="49" charset="0"/>
              </a:rPr>
              <a:t>segnames.get</a:t>
            </a:r>
            <a:r>
              <a:rPr lang="en-US" sz="2000" b="1" dirty="0">
                <a:latin typeface="Courier New" pitchFamily="49" charset="0"/>
              </a:rPr>
              <a:t>(n);</a:t>
            </a:r>
          </a:p>
          <a:p>
            <a:pPr marL="0" lvl="1">
              <a:spcBef>
                <a:spcPts val="0"/>
              </a:spcBef>
              <a:buNone/>
            </a:pPr>
            <a:r>
              <a:rPr lang="en-US" sz="2000" b="1" dirty="0">
                <a:latin typeface="Courier New" pitchFamily="49" charset="0"/>
              </a:rPr>
              <a:t>    } else {</a:t>
            </a:r>
          </a:p>
          <a:p>
            <a:pPr marL="0" lvl="1">
              <a:spcBef>
                <a:spcPts val="0"/>
              </a:spcBef>
              <a:buNone/>
            </a:pPr>
            <a:r>
              <a:rPr lang="en-US" sz="2000" b="1" dirty="0">
                <a:latin typeface="Courier New" pitchFamily="49" charset="0"/>
              </a:rPr>
              <a:t>      </a:t>
            </a:r>
            <a:r>
              <a:rPr lang="en-US" sz="2000" b="1" dirty="0" err="1">
                <a:latin typeface="Courier New" pitchFamily="49" charset="0"/>
              </a:rPr>
              <a:t>segnames.put</a:t>
            </a:r>
            <a:r>
              <a:rPr lang="en-US" sz="2000" b="1" dirty="0">
                <a:latin typeface="Courier New" pitchFamily="49" charset="0"/>
              </a:rPr>
              <a:t>(n, n);</a:t>
            </a:r>
          </a:p>
          <a:p>
            <a:pPr marL="0" lvl="1">
              <a:spcBef>
                <a:spcPts val="0"/>
              </a:spcBef>
              <a:buNone/>
            </a:pPr>
            <a:r>
              <a:rPr lang="en-US" sz="2000" b="1" dirty="0">
                <a:latin typeface="Courier New" pitchFamily="49" charset="0"/>
              </a:rPr>
              <a:t>      return n;</a:t>
            </a:r>
          </a:p>
          <a:p>
            <a:pPr marL="0" lvl="1">
              <a:spcBef>
                <a:spcPts val="0"/>
              </a:spcBef>
              <a:buNone/>
            </a:pPr>
            <a:r>
              <a:rPr lang="en-US" sz="2000" b="1" dirty="0">
                <a:latin typeface="Courier New" pitchFamily="49" charset="0"/>
              </a:rPr>
              <a:t>    }</a:t>
            </a:r>
          </a:p>
          <a:p>
            <a:pPr marL="0" lvl="1">
              <a:spcBef>
                <a:spcPts val="0"/>
              </a:spcBef>
              <a:buNone/>
            </a:pPr>
            <a:r>
              <a:rPr lang="en-US" sz="2000" b="1" dirty="0">
                <a:latin typeface="Courier New" pitchFamily="49" charset="0"/>
              </a:rPr>
              <a:t>  }</a:t>
            </a:r>
          </a:p>
          <a:p>
            <a:r>
              <a:rPr lang="en-US" sz="2000" dirty="0"/>
              <a:t>Two approaches:</a:t>
            </a:r>
          </a:p>
          <a:p>
            <a:pPr lvl="1"/>
            <a:r>
              <a:rPr lang="en-US" sz="2000" dirty="0"/>
              <a:t>Create the object, but perhaps discard it and return another</a:t>
            </a:r>
          </a:p>
          <a:p>
            <a:pPr lvl="1"/>
            <a:r>
              <a:rPr lang="en-US" sz="2000" dirty="0"/>
              <a:t>Check against the arguments before creating the new object</a:t>
            </a:r>
          </a:p>
          <a:p>
            <a:r>
              <a:rPr lang="en-US" sz="2000" dirty="0"/>
              <a:t>Java builds this in for strings:  </a:t>
            </a:r>
            <a:r>
              <a:rPr lang="en-US" sz="2000" b="1" dirty="0" err="1">
                <a:latin typeface="Courier New" pitchFamily="49" charset="0"/>
              </a:rPr>
              <a:t>String.intern</a:t>
            </a:r>
            <a:r>
              <a:rPr lang="en-US" sz="2000" b="1" dirty="0">
                <a:latin typeface="Courier New" pitchFamily="49" charset="0"/>
              </a:rPr>
              <a:t>()</a:t>
            </a:r>
          </a:p>
        </p:txBody>
      </p:sp>
      <p:sp>
        <p:nvSpPr>
          <p:cNvPr id="239620" name="Comment 4"/>
          <p:cNvSpPr>
            <a:spLocks noChangeArrowheads="1"/>
          </p:cNvSpPr>
          <p:nvPr/>
        </p:nvSpPr>
        <p:spPr bwMode="auto">
          <a:xfrm>
            <a:off x="5943600" y="3008382"/>
            <a:ext cx="2819400" cy="707886"/>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b="1" i="0" u="none" dirty="0">
                <a:solidFill>
                  <a:srgbClr val="000000"/>
                </a:solidFill>
                <a:latin typeface="Courier New" pitchFamily="49" charset="0"/>
              </a:rPr>
              <a:t>Set</a:t>
            </a:r>
            <a:r>
              <a:rPr lang="en-US" sz="2000" i="0" u="none" dirty="0">
                <a:solidFill>
                  <a:srgbClr val="000000"/>
                </a:solidFill>
                <a:latin typeface="Arial" charset="0"/>
              </a:rPr>
              <a:t> supports </a:t>
            </a:r>
            <a:r>
              <a:rPr lang="en-US" sz="2000" b="1" i="0" u="none" dirty="0">
                <a:solidFill>
                  <a:srgbClr val="000000"/>
                </a:solidFill>
                <a:latin typeface="Courier New" pitchFamily="49" charset="0"/>
              </a:rPr>
              <a:t>contains</a:t>
            </a:r>
            <a:r>
              <a:rPr lang="en-US" sz="2000" i="0" u="none" dirty="0">
                <a:solidFill>
                  <a:srgbClr val="000000"/>
                </a:solidFill>
                <a:latin typeface="Arial" charset="0"/>
              </a:rPr>
              <a:t> but not </a:t>
            </a:r>
            <a:r>
              <a:rPr lang="en-US" sz="2000" b="1" i="0" u="none" dirty="0">
                <a:solidFill>
                  <a:srgbClr val="000000"/>
                </a:solidFill>
                <a:latin typeface="Courier New" pitchFamily="49" charset="0"/>
              </a:rPr>
              <a:t>get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8" name="Comment 4"/>
          <p:cNvSpPr>
            <a:spLocks noChangeArrowheads="1"/>
          </p:cNvSpPr>
          <p:nvPr/>
        </p:nvSpPr>
        <p:spPr bwMode="auto">
          <a:xfrm>
            <a:off x="5943600" y="2362200"/>
            <a:ext cx="3124200" cy="400110"/>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i="0" u="none" dirty="0">
                <a:solidFill>
                  <a:srgbClr val="000000"/>
                </a:solidFill>
                <a:latin typeface="Arial" charset="0"/>
              </a:rPr>
              <a:t>Why not </a:t>
            </a:r>
            <a:r>
              <a:rPr lang="en-US" sz="2000" b="1" i="0" u="none" dirty="0">
                <a:solidFill>
                  <a:srgbClr val="000000"/>
                </a:solidFill>
                <a:latin typeface="Courier New" pitchFamily="49" charset="0"/>
              </a:rPr>
              <a:t>Set&lt;String&gt;</a:t>
            </a:r>
            <a:r>
              <a:rPr lang="en-US" sz="2000" i="0" u="none" dirty="0">
                <a:solidFill>
                  <a:srgbClr val="000000"/>
                </a:solidFill>
                <a:latin typeface="Arial" charset="0"/>
              </a:rPr>
              <a:t> ?</a:t>
            </a:r>
            <a:endParaRPr lang="en-US" sz="2000" b="1" i="0" u="none" dirty="0">
              <a:solidFill>
                <a:srgbClr val="000000"/>
              </a:solidFill>
              <a:latin typeface="Courier New" pitchFamily="49" charset="0"/>
            </a:endParaRPr>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42</a:t>
            </a:fld>
            <a:endParaRPr lang="en-US"/>
          </a:p>
        </p:txBody>
      </p:sp>
    </p:spTree>
    <p:extLst>
      <p:ext uri="{BB962C8B-B14F-4D97-AF65-F5344CB8AC3E}">
        <p14:creationId xmlns:p14="http://schemas.microsoft.com/office/powerpoint/2010/main" val="21917124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3962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620" grpId="0" animBg="1"/>
      <p:bldP spid="8" grpId="0" animBg="1"/>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Space leaks</a:t>
            </a:r>
          </a:p>
        </p:txBody>
      </p:sp>
      <p:sp>
        <p:nvSpPr>
          <p:cNvPr id="3" name="Content Placeholder 2"/>
          <p:cNvSpPr>
            <a:spLocks noGrp="1"/>
          </p:cNvSpPr>
          <p:nvPr>
            <p:ph idx="1"/>
          </p:nvPr>
        </p:nvSpPr>
        <p:spPr/>
        <p:txBody>
          <a:bodyPr/>
          <a:lstStyle/>
          <a:p>
            <a:r>
              <a:rPr lang="en-US" sz="2000" dirty="0"/>
              <a:t>Interning can waste space if your collection:</a:t>
            </a:r>
          </a:p>
          <a:p>
            <a:pPr lvl="1"/>
            <a:r>
              <a:rPr lang="en-US" sz="2000" dirty="0"/>
              <a:t>Grows too big</a:t>
            </a:r>
          </a:p>
          <a:p>
            <a:pPr lvl="1"/>
            <a:r>
              <a:rPr lang="en-US" sz="2000" dirty="0"/>
              <a:t>With objects that will never be used again</a:t>
            </a:r>
          </a:p>
          <a:p>
            <a:pPr lvl="1"/>
            <a:endParaRPr lang="en-US" sz="2000" dirty="0"/>
          </a:p>
          <a:p>
            <a:r>
              <a:rPr lang="en-US" sz="2000" dirty="0"/>
              <a:t>Not discussed here: The solution is to use </a:t>
            </a:r>
            <a:r>
              <a:rPr lang="en-US" sz="2000" i="1" dirty="0"/>
              <a:t>weak references</a:t>
            </a:r>
          </a:p>
          <a:p>
            <a:pPr lvl="1"/>
            <a:r>
              <a:rPr lang="en-US" sz="2000" dirty="0"/>
              <a:t>This is their canonical purpose</a:t>
            </a:r>
          </a:p>
          <a:p>
            <a:pPr lvl="1"/>
            <a:endParaRPr lang="en-US" sz="2000" dirty="0"/>
          </a:p>
          <a:p>
            <a:r>
              <a:rPr lang="en-US" sz="2000" dirty="0"/>
              <a:t>Do not reinvent your own way of keeping track of whether an object in the collection is being used</a:t>
            </a:r>
          </a:p>
          <a:p>
            <a:pPr lvl="1"/>
            <a:r>
              <a:rPr lang="en-US" sz="2000" dirty="0"/>
              <a:t>Too error-prone</a:t>
            </a:r>
          </a:p>
          <a:p>
            <a:pPr lvl="1"/>
            <a:r>
              <a:rPr lang="en-US" sz="2000" dirty="0"/>
              <a:t>Gives up key benefits of garbage-collection</a:t>
            </a:r>
          </a:p>
        </p:txBody>
      </p:sp>
      <p:sp>
        <p:nvSpPr>
          <p:cNvPr id="4" name="Footer Placeholder 3"/>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43</a:t>
            </a:fld>
            <a:endParaRPr lang="en-US"/>
          </a:p>
        </p:txBody>
      </p:sp>
    </p:spTree>
    <p:extLst>
      <p:ext uri="{BB962C8B-B14F-4D97-AF65-F5344CB8AC3E}">
        <p14:creationId xmlns:p14="http://schemas.microsoft.com/office/powerpoint/2010/main" val="348631395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p:cNvSpPr>
            <a:spLocks noGrp="1" noChangeArrowheads="1"/>
          </p:cNvSpPr>
          <p:nvPr>
            <p:ph type="title"/>
          </p:nvPr>
        </p:nvSpPr>
        <p:spPr>
          <a:xfrm>
            <a:off x="685800" y="152400"/>
            <a:ext cx="7772400" cy="1143000"/>
          </a:xfrm>
        </p:spPr>
        <p:txBody>
          <a:bodyPr>
            <a:noAutofit/>
          </a:bodyPr>
          <a:lstStyle/>
          <a:p>
            <a:r>
              <a:rPr lang="en-US" sz="2800" b="1" dirty="0" err="1">
                <a:latin typeface="Courier New" panose="02070309020205020404" pitchFamily="49" charset="0"/>
                <a:cs typeface="Courier New" panose="02070309020205020404" pitchFamily="49" charset="0"/>
              </a:rPr>
              <a:t>java.lang.Boolean</a:t>
            </a:r>
            <a:r>
              <a:rPr lang="en-US" sz="2800" b="1" dirty="0">
                <a:latin typeface="Courier New" panose="02070309020205020404" pitchFamily="49" charset="0"/>
                <a:cs typeface="Courier New" panose="02070309020205020404" pitchFamily="49" charset="0"/>
              </a:rPr>
              <a:t> </a:t>
            </a:r>
            <a:br>
              <a:rPr lang="en-US" sz="2800" b="1" dirty="0">
                <a:latin typeface="Courier New" panose="02070309020205020404" pitchFamily="49" charset="0"/>
                <a:cs typeface="Courier New" panose="02070309020205020404" pitchFamily="49" charset="0"/>
              </a:rPr>
            </a:br>
            <a:r>
              <a:rPr lang="en-US" sz="2800" dirty="0"/>
              <a:t>does not use the Interning pattern</a:t>
            </a:r>
          </a:p>
        </p:txBody>
      </p:sp>
      <p:sp>
        <p:nvSpPr>
          <p:cNvPr id="303107" name="Rectangle 3"/>
          <p:cNvSpPr>
            <a:spLocks noGrp="1" noChangeArrowheads="1"/>
          </p:cNvSpPr>
          <p:nvPr>
            <p:ph idx="1"/>
          </p:nvPr>
        </p:nvSpPr>
        <p:spPr>
          <a:xfrm>
            <a:off x="685800" y="1600200"/>
            <a:ext cx="8077200" cy="4495800"/>
          </a:xfrm>
        </p:spPr>
        <p:txBody>
          <a:bodyPr>
            <a:noAutofit/>
          </a:bodyPr>
          <a:lstStyle/>
          <a:p>
            <a:pPr marL="0" lvl="1" indent="0">
              <a:lnSpc>
                <a:spcPts val="2000"/>
              </a:lnSpc>
              <a:spcBef>
                <a:spcPts val="0"/>
              </a:spcBef>
              <a:buNone/>
            </a:pPr>
            <a:r>
              <a:rPr lang="en-US" sz="2000" b="1" dirty="0">
                <a:latin typeface="Courier New" pitchFamily="49" charset="0"/>
              </a:rPr>
              <a:t>public class </a:t>
            </a:r>
            <a:r>
              <a:rPr lang="en-US" sz="2000" b="1" dirty="0">
                <a:solidFill>
                  <a:srgbClr val="0066FF"/>
                </a:solidFill>
                <a:latin typeface="Courier New" pitchFamily="49" charset="0"/>
              </a:rPr>
              <a:t>Boolean</a:t>
            </a:r>
            <a:r>
              <a:rPr lang="en-US" sz="2000" b="1" dirty="0">
                <a:latin typeface="Courier New" pitchFamily="49" charset="0"/>
              </a:rPr>
              <a:t> {</a:t>
            </a:r>
          </a:p>
          <a:p>
            <a:pPr marL="0" lvl="1" indent="0">
              <a:lnSpc>
                <a:spcPts val="2000"/>
              </a:lnSpc>
              <a:spcBef>
                <a:spcPts val="0"/>
              </a:spcBef>
              <a:buNone/>
            </a:pPr>
            <a:r>
              <a:rPr lang="en-US" sz="2000" b="1" dirty="0">
                <a:latin typeface="Courier New" pitchFamily="49" charset="0"/>
              </a:rPr>
              <a:t>  private final </a:t>
            </a:r>
            <a:r>
              <a:rPr lang="en-US" sz="2000" b="1" dirty="0" err="1">
                <a:latin typeface="Courier New" pitchFamily="49" charset="0"/>
              </a:rPr>
              <a:t>boolean</a:t>
            </a:r>
            <a:r>
              <a:rPr lang="en-US" sz="2000" b="1" dirty="0">
                <a:latin typeface="Courier New" pitchFamily="49" charset="0"/>
              </a:rPr>
              <a:t> </a:t>
            </a:r>
            <a:r>
              <a:rPr lang="en-US" sz="2000" b="1" dirty="0">
                <a:solidFill>
                  <a:srgbClr val="0066FF"/>
                </a:solidFill>
                <a:latin typeface="Courier New" pitchFamily="49" charset="0"/>
              </a:rPr>
              <a:t>value</a:t>
            </a:r>
            <a:r>
              <a:rPr lang="en-US" sz="2000" b="1" dirty="0">
                <a:latin typeface="Courier New" pitchFamily="49" charset="0"/>
              </a:rPr>
              <a:t>;</a:t>
            </a:r>
          </a:p>
          <a:p>
            <a:pPr marL="0" lvl="1" indent="0">
              <a:lnSpc>
                <a:spcPts val="2000"/>
              </a:lnSpc>
              <a:spcBef>
                <a:spcPts val="0"/>
              </a:spcBef>
              <a:buNone/>
            </a:pPr>
            <a:r>
              <a:rPr lang="en-US" sz="2000" b="1" dirty="0">
                <a:solidFill>
                  <a:srgbClr val="7030A0"/>
                </a:solidFill>
                <a:latin typeface="Courier New" pitchFamily="49" charset="0"/>
              </a:rPr>
              <a:t>  // construct a new Boolean value</a:t>
            </a:r>
          </a:p>
          <a:p>
            <a:pPr marL="0" lvl="1" indent="0">
              <a:lnSpc>
                <a:spcPts val="2000"/>
              </a:lnSpc>
              <a:spcBef>
                <a:spcPts val="0"/>
              </a:spcBef>
              <a:buNone/>
            </a:pPr>
            <a:r>
              <a:rPr lang="en-US" sz="2000" b="1" dirty="0">
                <a:latin typeface="Courier New" pitchFamily="49" charset="0"/>
              </a:rPr>
              <a:t>  </a:t>
            </a:r>
            <a:r>
              <a:rPr lang="en-US" sz="2000" b="1" dirty="0">
                <a:solidFill>
                  <a:srgbClr val="FF0000"/>
                </a:solidFill>
                <a:latin typeface="Courier New" pitchFamily="49" charset="0"/>
              </a:rPr>
              <a:t>public</a:t>
            </a:r>
            <a:r>
              <a:rPr lang="en-US" sz="2000" b="1" dirty="0">
                <a:latin typeface="Courier New" pitchFamily="49" charset="0"/>
              </a:rPr>
              <a:t> </a:t>
            </a:r>
            <a:r>
              <a:rPr lang="en-US" sz="2000" b="1" dirty="0">
                <a:solidFill>
                  <a:srgbClr val="0066FF"/>
                </a:solidFill>
                <a:latin typeface="Courier New" pitchFamily="49" charset="0"/>
              </a:rPr>
              <a:t>Boolean</a:t>
            </a:r>
            <a:r>
              <a:rPr lang="en-US" sz="2000" b="1" dirty="0">
                <a:latin typeface="Courier New" pitchFamily="49" charset="0"/>
              </a:rPr>
              <a:t>(</a:t>
            </a:r>
            <a:r>
              <a:rPr lang="en-US" sz="2000" b="1" dirty="0" err="1">
                <a:latin typeface="Courier New" pitchFamily="49" charset="0"/>
              </a:rPr>
              <a:t>boolean</a:t>
            </a:r>
            <a:r>
              <a:rPr lang="en-US" sz="2000" b="1" dirty="0">
                <a:latin typeface="Courier New" pitchFamily="49" charset="0"/>
              </a:rPr>
              <a:t> </a:t>
            </a:r>
            <a:r>
              <a:rPr lang="en-US" sz="2000" b="1" dirty="0">
                <a:solidFill>
                  <a:srgbClr val="0066FF"/>
                </a:solidFill>
                <a:latin typeface="Courier New" pitchFamily="49" charset="0"/>
              </a:rPr>
              <a:t>value</a:t>
            </a:r>
            <a:r>
              <a:rPr lang="en-US" sz="2000" b="1" dirty="0">
                <a:latin typeface="Courier New" pitchFamily="49" charset="0"/>
              </a:rPr>
              <a:t>) {</a:t>
            </a:r>
          </a:p>
          <a:p>
            <a:pPr marL="0" lvl="1" indent="0">
              <a:lnSpc>
                <a:spcPts val="2000"/>
              </a:lnSpc>
              <a:spcBef>
                <a:spcPts val="0"/>
              </a:spcBef>
              <a:buNone/>
            </a:pPr>
            <a:r>
              <a:rPr lang="en-US" sz="2000" b="1" dirty="0">
                <a:latin typeface="Courier New" pitchFamily="49" charset="0"/>
              </a:rPr>
              <a:t>    </a:t>
            </a:r>
            <a:r>
              <a:rPr lang="en-US" sz="2000" b="1" dirty="0" err="1">
                <a:latin typeface="Courier New" pitchFamily="49" charset="0"/>
              </a:rPr>
              <a:t>this.value</a:t>
            </a:r>
            <a:r>
              <a:rPr lang="en-US" sz="2000" b="1" dirty="0">
                <a:latin typeface="Courier New" pitchFamily="49" charset="0"/>
              </a:rPr>
              <a:t> = value;</a:t>
            </a:r>
          </a:p>
          <a:p>
            <a:pPr marL="0" lvl="1" indent="0">
              <a:lnSpc>
                <a:spcPts val="2000"/>
              </a:lnSpc>
              <a:spcBef>
                <a:spcPts val="0"/>
              </a:spcBef>
              <a:buNone/>
            </a:pPr>
            <a:r>
              <a:rPr lang="en-US" sz="2000" b="1" dirty="0">
                <a:latin typeface="Courier New" pitchFamily="49" charset="0"/>
              </a:rPr>
              <a:t>  }</a:t>
            </a:r>
          </a:p>
          <a:p>
            <a:pPr marL="0" lvl="1" indent="0">
              <a:lnSpc>
                <a:spcPts val="2000"/>
              </a:lnSpc>
              <a:spcBef>
                <a:spcPts val="0"/>
              </a:spcBef>
              <a:buNone/>
            </a:pPr>
            <a:endParaRPr lang="en-US" sz="2000" b="1" dirty="0">
              <a:latin typeface="Courier New" pitchFamily="49" charset="0"/>
            </a:endParaRPr>
          </a:p>
          <a:p>
            <a:pPr marL="0" lvl="1" indent="0">
              <a:lnSpc>
                <a:spcPts val="2000"/>
              </a:lnSpc>
              <a:spcBef>
                <a:spcPts val="0"/>
              </a:spcBef>
              <a:buNone/>
            </a:pPr>
            <a:r>
              <a:rPr lang="en-US" sz="2000" b="1" dirty="0">
                <a:latin typeface="Courier New" pitchFamily="49" charset="0"/>
              </a:rPr>
              <a:t>  public static Boolean </a:t>
            </a:r>
            <a:r>
              <a:rPr lang="en-US" sz="2000" b="1" dirty="0">
                <a:solidFill>
                  <a:srgbClr val="0066FF"/>
                </a:solidFill>
                <a:latin typeface="Courier New" pitchFamily="49" charset="0"/>
              </a:rPr>
              <a:t>FALSE</a:t>
            </a:r>
            <a:r>
              <a:rPr lang="en-US" sz="2000" b="1" dirty="0">
                <a:latin typeface="Courier New" pitchFamily="49" charset="0"/>
              </a:rPr>
              <a:t> = new Boolean(false);</a:t>
            </a:r>
          </a:p>
          <a:p>
            <a:pPr marL="0" lvl="1" indent="0">
              <a:lnSpc>
                <a:spcPts val="2000"/>
              </a:lnSpc>
              <a:spcBef>
                <a:spcPts val="0"/>
              </a:spcBef>
              <a:buNone/>
            </a:pPr>
            <a:r>
              <a:rPr lang="en-US" sz="2000" b="1" dirty="0">
                <a:latin typeface="Courier New" pitchFamily="49" charset="0"/>
              </a:rPr>
              <a:t>  public static Boolean </a:t>
            </a:r>
            <a:r>
              <a:rPr lang="en-US" sz="2000" b="1" dirty="0">
                <a:solidFill>
                  <a:srgbClr val="0066FF"/>
                </a:solidFill>
                <a:latin typeface="Courier New" pitchFamily="49" charset="0"/>
              </a:rPr>
              <a:t>TRUE</a:t>
            </a:r>
            <a:r>
              <a:rPr lang="en-US" sz="2000" b="1" dirty="0">
                <a:latin typeface="Courier New" pitchFamily="49" charset="0"/>
              </a:rPr>
              <a:t> = new Boolean(true);</a:t>
            </a:r>
          </a:p>
          <a:p>
            <a:pPr marL="0" lvl="1" indent="0">
              <a:lnSpc>
                <a:spcPts val="2000"/>
              </a:lnSpc>
              <a:spcBef>
                <a:spcPts val="0"/>
              </a:spcBef>
              <a:buNone/>
            </a:pPr>
            <a:endParaRPr lang="en-US" sz="2000" b="1" dirty="0">
              <a:latin typeface="Courier New" pitchFamily="49" charset="0"/>
            </a:endParaRPr>
          </a:p>
          <a:p>
            <a:pPr marL="0" lvl="1" indent="0">
              <a:lnSpc>
                <a:spcPts val="2000"/>
              </a:lnSpc>
              <a:spcBef>
                <a:spcPts val="0"/>
              </a:spcBef>
              <a:buNone/>
            </a:pPr>
            <a:r>
              <a:rPr lang="en-US" sz="2000" b="1" dirty="0">
                <a:solidFill>
                  <a:srgbClr val="7030A0"/>
                </a:solidFill>
                <a:latin typeface="Courier New" pitchFamily="49" charset="0"/>
              </a:rPr>
              <a:t>  // factory method that uses interning</a:t>
            </a:r>
          </a:p>
          <a:p>
            <a:pPr marL="0" lvl="1" indent="0">
              <a:lnSpc>
                <a:spcPts val="2000"/>
              </a:lnSpc>
              <a:spcBef>
                <a:spcPts val="0"/>
              </a:spcBef>
              <a:buNone/>
            </a:pPr>
            <a:r>
              <a:rPr lang="en-US" sz="2000" b="1" dirty="0">
                <a:latin typeface="Courier New" pitchFamily="49" charset="0"/>
              </a:rPr>
              <a:t>  public static </a:t>
            </a:r>
            <a:r>
              <a:rPr lang="en-US" sz="2000" b="1" dirty="0">
                <a:solidFill>
                  <a:srgbClr val="0066FF"/>
                </a:solidFill>
                <a:latin typeface="Courier New" pitchFamily="49" charset="0"/>
              </a:rPr>
              <a:t>Boolean</a:t>
            </a:r>
            <a:r>
              <a:rPr lang="en-US" sz="2000" b="1" dirty="0">
                <a:latin typeface="Courier New" pitchFamily="49" charset="0"/>
              </a:rPr>
              <a:t> </a:t>
            </a:r>
            <a:r>
              <a:rPr lang="en-US" sz="2000" b="1" dirty="0" err="1">
                <a:solidFill>
                  <a:srgbClr val="0066FF"/>
                </a:solidFill>
                <a:latin typeface="Courier New" pitchFamily="49" charset="0"/>
              </a:rPr>
              <a:t>valueOf</a:t>
            </a:r>
            <a:r>
              <a:rPr lang="en-US" sz="2000" b="1" dirty="0">
                <a:latin typeface="Courier New" pitchFamily="49" charset="0"/>
              </a:rPr>
              <a:t>(</a:t>
            </a:r>
            <a:r>
              <a:rPr lang="en-US" sz="2000" b="1" dirty="0" err="1">
                <a:latin typeface="Courier New" pitchFamily="49" charset="0"/>
              </a:rPr>
              <a:t>boolean</a:t>
            </a:r>
            <a:r>
              <a:rPr lang="en-US" sz="2000" b="1" dirty="0">
                <a:latin typeface="Courier New" pitchFamily="49" charset="0"/>
              </a:rPr>
              <a:t> </a:t>
            </a:r>
            <a:r>
              <a:rPr lang="en-US" sz="2000" b="1" dirty="0">
                <a:solidFill>
                  <a:srgbClr val="0066FF"/>
                </a:solidFill>
                <a:latin typeface="Courier New" pitchFamily="49" charset="0"/>
              </a:rPr>
              <a:t>value</a:t>
            </a:r>
            <a:r>
              <a:rPr lang="en-US" sz="2000" b="1" dirty="0">
                <a:latin typeface="Courier New" pitchFamily="49" charset="0"/>
              </a:rPr>
              <a:t>) {</a:t>
            </a:r>
          </a:p>
          <a:p>
            <a:pPr marL="0" lvl="1" indent="0">
              <a:lnSpc>
                <a:spcPts val="2000"/>
              </a:lnSpc>
              <a:spcBef>
                <a:spcPts val="0"/>
              </a:spcBef>
              <a:buNone/>
            </a:pPr>
            <a:r>
              <a:rPr lang="en-US" sz="2000" b="1" dirty="0">
                <a:latin typeface="Courier New" pitchFamily="49" charset="0"/>
              </a:rPr>
              <a:t>    if (value) {</a:t>
            </a:r>
          </a:p>
          <a:p>
            <a:pPr marL="0" lvl="1" indent="0">
              <a:lnSpc>
                <a:spcPts val="2000"/>
              </a:lnSpc>
              <a:spcBef>
                <a:spcPts val="0"/>
              </a:spcBef>
              <a:buNone/>
            </a:pPr>
            <a:r>
              <a:rPr lang="en-US" sz="2000" b="1" dirty="0">
                <a:latin typeface="Courier New" pitchFamily="49" charset="0"/>
              </a:rPr>
              <a:t>      return TRUE;</a:t>
            </a:r>
          </a:p>
          <a:p>
            <a:pPr marL="0" lvl="1" indent="0">
              <a:lnSpc>
                <a:spcPts val="2000"/>
              </a:lnSpc>
              <a:spcBef>
                <a:spcPts val="0"/>
              </a:spcBef>
              <a:buNone/>
            </a:pPr>
            <a:r>
              <a:rPr lang="en-US" sz="2000" b="1" dirty="0">
                <a:latin typeface="Courier New" pitchFamily="49" charset="0"/>
              </a:rPr>
              <a:t>    } else {</a:t>
            </a:r>
          </a:p>
          <a:p>
            <a:pPr marL="0" lvl="1" indent="0">
              <a:lnSpc>
                <a:spcPts val="2000"/>
              </a:lnSpc>
              <a:spcBef>
                <a:spcPts val="0"/>
              </a:spcBef>
              <a:buNone/>
            </a:pPr>
            <a:r>
              <a:rPr lang="en-US" sz="2000" b="1" dirty="0">
                <a:latin typeface="Courier New" pitchFamily="49" charset="0"/>
              </a:rPr>
              <a:t>      return FALSE;</a:t>
            </a:r>
          </a:p>
          <a:p>
            <a:pPr marL="0" lvl="1" indent="0">
              <a:lnSpc>
                <a:spcPts val="2000"/>
              </a:lnSpc>
              <a:spcBef>
                <a:spcPts val="0"/>
              </a:spcBef>
              <a:buNone/>
            </a:pPr>
            <a:r>
              <a:rPr lang="en-US" sz="2000" b="1" dirty="0">
                <a:latin typeface="Courier New" pitchFamily="49" charset="0"/>
              </a:rPr>
              <a:t>    }</a:t>
            </a:r>
          </a:p>
          <a:p>
            <a:pPr marL="0" lvl="1" indent="0">
              <a:lnSpc>
                <a:spcPts val="2000"/>
              </a:lnSpc>
              <a:spcBef>
                <a:spcPts val="0"/>
              </a:spcBef>
              <a:buNone/>
            </a:pPr>
            <a:r>
              <a:rPr lang="en-US" sz="2000" b="1" dirty="0">
                <a:latin typeface="Courier New" pitchFamily="49" charset="0"/>
              </a:rPr>
              <a:t>  }</a:t>
            </a:r>
          </a:p>
          <a:p>
            <a:pPr marL="0" lvl="1" indent="0">
              <a:lnSpc>
                <a:spcPts val="2000"/>
              </a:lnSpc>
              <a:spcBef>
                <a:spcPts val="0"/>
              </a:spcBef>
              <a:buNone/>
            </a:pPr>
            <a:r>
              <a:rPr lang="en-US" sz="2000" b="1" dirty="0">
                <a:latin typeface="Courier New" pitchFamily="49" charset="0"/>
              </a:rPr>
              <a: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44</a:t>
            </a:fld>
            <a:endParaRPr lang="en-US"/>
          </a:p>
        </p:txBody>
      </p:sp>
    </p:spTree>
    <p:extLst>
      <p:ext uri="{BB962C8B-B14F-4D97-AF65-F5344CB8AC3E}">
        <p14:creationId xmlns:p14="http://schemas.microsoft.com/office/powerpoint/2010/main" val="2164095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3107">
                                            <p:txEl>
                                              <p:pRg st="7" end="7"/>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3107">
                                            <p:txEl>
                                              <p:pRg st="8" end="8"/>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3107">
                                            <p:txEl>
                                              <p:pRg st="10" end="10"/>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03107">
                                            <p:txEl>
                                              <p:pRg st="11" end="11"/>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03107">
                                            <p:txEl>
                                              <p:pRg st="12" end="12"/>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03107">
                                            <p:txEl>
                                              <p:pRg st="13" end="1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03107">
                                            <p:txEl>
                                              <p:pRg st="14" end="14"/>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03107">
                                            <p:txEl>
                                              <p:pRg st="15" end="15"/>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03107">
                                            <p:txEl>
                                              <p:pRg st="16" end="16"/>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03107">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p:cNvSpPr>
            <a:spLocks noGrp="1" noChangeArrowheads="1"/>
          </p:cNvSpPr>
          <p:nvPr>
            <p:ph type="title"/>
          </p:nvPr>
        </p:nvSpPr>
        <p:spPr/>
        <p:txBody>
          <a:bodyPr/>
          <a:lstStyle/>
          <a:p>
            <a:r>
              <a:rPr lang="en-US"/>
              <a:t>Recognition of the problem</a:t>
            </a:r>
          </a:p>
        </p:txBody>
      </p:sp>
      <p:sp>
        <p:nvSpPr>
          <p:cNvPr id="304131" name="Rectangle 3"/>
          <p:cNvSpPr>
            <a:spLocks noGrp="1" noChangeArrowheads="1"/>
          </p:cNvSpPr>
          <p:nvPr>
            <p:ph idx="1"/>
          </p:nvPr>
        </p:nvSpPr>
        <p:spPr>
          <a:xfrm>
            <a:off x="533400" y="1600200"/>
            <a:ext cx="8229600" cy="4953000"/>
          </a:xfrm>
        </p:spPr>
        <p:txBody>
          <a:bodyPr>
            <a:normAutofit fontScale="85000" lnSpcReduction="10000"/>
          </a:bodyPr>
          <a:lstStyle/>
          <a:p>
            <a:pPr marL="0" indent="0">
              <a:buNone/>
            </a:pPr>
            <a:r>
              <a:rPr lang="en-GB" dirty="0" err="1"/>
              <a:t>Javadoc</a:t>
            </a:r>
            <a:r>
              <a:rPr lang="en-GB" dirty="0"/>
              <a:t> for </a:t>
            </a:r>
            <a:r>
              <a:rPr lang="en-GB" b="1" dirty="0">
                <a:latin typeface="Courier New" pitchFamily="49" charset="0"/>
                <a:cs typeface="Courier New" pitchFamily="49" charset="0"/>
              </a:rPr>
              <a:t>Boolean</a:t>
            </a:r>
            <a:r>
              <a:rPr lang="en-GB" dirty="0"/>
              <a:t> constructor:</a:t>
            </a:r>
          </a:p>
          <a:p>
            <a:pPr marL="457200" lvl="1" indent="0">
              <a:buNone/>
            </a:pPr>
            <a:r>
              <a:rPr lang="en-GB" dirty="0"/>
              <a:t>Allocates a </a:t>
            </a:r>
            <a:r>
              <a:rPr lang="en-GB" b="1" dirty="0">
                <a:latin typeface="Courier New" pitchFamily="49" charset="0"/>
                <a:cs typeface="Courier New" pitchFamily="49" charset="0"/>
              </a:rPr>
              <a:t>Boolean</a:t>
            </a:r>
            <a:r>
              <a:rPr lang="en-GB" dirty="0"/>
              <a:t> object representing the value argument.</a:t>
            </a:r>
          </a:p>
          <a:p>
            <a:pPr marL="457200" lvl="1" indent="0">
              <a:buNone/>
            </a:pPr>
            <a:r>
              <a:rPr lang="en-GB" b="1" dirty="0"/>
              <a:t>Note: It is </a:t>
            </a:r>
            <a:r>
              <a:rPr lang="en-GB" b="1" dirty="0">
                <a:solidFill>
                  <a:srgbClr val="C00000"/>
                </a:solidFill>
              </a:rPr>
              <a:t>rarely appropriate </a:t>
            </a:r>
            <a:r>
              <a:rPr lang="en-GB" b="1" dirty="0"/>
              <a:t>to use this constructor. Unless a new instance is required, the </a:t>
            </a:r>
            <a:r>
              <a:rPr lang="en-GB" b="1" dirty="0">
                <a:solidFill>
                  <a:srgbClr val="C00000"/>
                </a:solidFill>
              </a:rPr>
              <a:t>static factory </a:t>
            </a:r>
            <a:r>
              <a:rPr lang="en-GB" b="1" dirty="0" err="1">
                <a:solidFill>
                  <a:srgbClr val="C00000"/>
                </a:solidFill>
                <a:latin typeface="Courier New" pitchFamily="49" charset="0"/>
                <a:cs typeface="Courier New" pitchFamily="49" charset="0"/>
              </a:rPr>
              <a:t>valueOf</a:t>
            </a:r>
            <a:r>
              <a:rPr lang="en-GB" b="1" dirty="0">
                <a:solidFill>
                  <a:srgbClr val="C00000"/>
                </a:solidFill>
                <a:latin typeface="Courier New" pitchFamily="49" charset="0"/>
                <a:cs typeface="Courier New" pitchFamily="49" charset="0"/>
              </a:rPr>
              <a:t>(</a:t>
            </a:r>
            <a:r>
              <a:rPr lang="en-GB" b="1" dirty="0" err="1">
                <a:solidFill>
                  <a:srgbClr val="C00000"/>
                </a:solidFill>
                <a:latin typeface="Courier New" pitchFamily="49" charset="0"/>
                <a:cs typeface="Courier New" pitchFamily="49" charset="0"/>
              </a:rPr>
              <a:t>boolean</a:t>
            </a:r>
            <a:r>
              <a:rPr lang="en-GB" b="1" dirty="0">
                <a:solidFill>
                  <a:srgbClr val="C00000"/>
                </a:solidFill>
                <a:latin typeface="Courier New" pitchFamily="49" charset="0"/>
                <a:cs typeface="Courier New" pitchFamily="49" charset="0"/>
              </a:rPr>
              <a:t>)</a:t>
            </a:r>
            <a:r>
              <a:rPr lang="en-GB" b="1" dirty="0"/>
              <a:t> is generally a better choice. It is likely to yield significantly better space and time performance.</a:t>
            </a:r>
          </a:p>
          <a:p>
            <a:pPr marL="0" indent="0">
              <a:buNone/>
            </a:pPr>
            <a:endParaRPr lang="en-GB" dirty="0"/>
          </a:p>
          <a:p>
            <a:pPr marL="0" indent="0">
              <a:buNone/>
            </a:pPr>
            <a:r>
              <a:rPr lang="en-GB" dirty="0"/>
              <a:t>Josh Bloch (</a:t>
            </a:r>
            <a:r>
              <a:rPr lang="en-GB" dirty="0" err="1"/>
              <a:t>JavaWorld</a:t>
            </a:r>
            <a:r>
              <a:rPr lang="en-GB" dirty="0"/>
              <a:t>, January 4, 2004):</a:t>
            </a:r>
          </a:p>
          <a:p>
            <a:pPr marL="457200" lvl="1" indent="0">
              <a:buNone/>
            </a:pPr>
            <a:r>
              <a:rPr lang="en-GB" dirty="0">
                <a:solidFill>
                  <a:srgbClr val="C00000"/>
                </a:solidFill>
              </a:rPr>
              <a:t>The </a:t>
            </a:r>
            <a:r>
              <a:rPr lang="en-GB" b="1" dirty="0">
                <a:solidFill>
                  <a:srgbClr val="C00000"/>
                </a:solidFill>
                <a:latin typeface="Courier New" pitchFamily="49" charset="0"/>
                <a:cs typeface="Courier New" pitchFamily="49" charset="0"/>
              </a:rPr>
              <a:t>Boolean</a:t>
            </a:r>
            <a:r>
              <a:rPr lang="en-GB" dirty="0">
                <a:solidFill>
                  <a:srgbClr val="C00000"/>
                </a:solidFill>
              </a:rPr>
              <a:t> type should not have had public constructors.  </a:t>
            </a:r>
            <a:r>
              <a:rPr lang="en-GB" dirty="0"/>
              <a:t>There's really no great advantage to allow multiple </a:t>
            </a:r>
            <a:r>
              <a:rPr lang="en-GB" b="1" dirty="0">
                <a:latin typeface="Courier New" pitchFamily="49" charset="0"/>
                <a:cs typeface="Courier New" pitchFamily="49" charset="0"/>
              </a:rPr>
              <a:t>true</a:t>
            </a:r>
            <a:r>
              <a:rPr lang="en-GB" dirty="0"/>
              <a:t>s or multiple </a:t>
            </a:r>
            <a:r>
              <a:rPr lang="en-GB" b="1" dirty="0" err="1">
                <a:latin typeface="Courier New" pitchFamily="49" charset="0"/>
                <a:cs typeface="Courier New" pitchFamily="49" charset="0"/>
              </a:rPr>
              <a:t>false</a:t>
            </a:r>
            <a:r>
              <a:rPr lang="en-GB" dirty="0" err="1"/>
              <a:t>s</a:t>
            </a:r>
            <a:r>
              <a:rPr lang="en-GB" dirty="0"/>
              <a:t>, and I've seen programs that produce millions of </a:t>
            </a:r>
            <a:r>
              <a:rPr lang="en-GB" b="1" dirty="0">
                <a:latin typeface="Courier New" pitchFamily="49" charset="0"/>
                <a:cs typeface="Courier New" pitchFamily="49" charset="0"/>
              </a:rPr>
              <a:t>true</a:t>
            </a:r>
            <a:r>
              <a:rPr lang="en-GB" dirty="0"/>
              <a:t>s and millions of </a:t>
            </a:r>
            <a:r>
              <a:rPr lang="en-GB" b="1" dirty="0" err="1">
                <a:latin typeface="Courier New" pitchFamily="49" charset="0"/>
                <a:cs typeface="Courier New" pitchFamily="49" charset="0"/>
              </a:rPr>
              <a:t>false</a:t>
            </a:r>
            <a:r>
              <a:rPr lang="en-GB" dirty="0" err="1"/>
              <a:t>s</a:t>
            </a:r>
            <a:r>
              <a:rPr lang="en-GB" dirty="0"/>
              <a:t>, creating needless work for the garbage collector.</a:t>
            </a:r>
          </a:p>
          <a:p>
            <a:pPr marL="457200" lvl="1" indent="0">
              <a:buNone/>
            </a:pPr>
            <a:r>
              <a:rPr lang="en-GB" dirty="0"/>
              <a:t>So, </a:t>
            </a:r>
            <a:r>
              <a:rPr lang="en-GB" dirty="0">
                <a:solidFill>
                  <a:srgbClr val="C00000"/>
                </a:solidFill>
              </a:rPr>
              <a:t>in the case of </a:t>
            </a:r>
            <a:r>
              <a:rPr lang="en-GB" dirty="0" err="1">
                <a:solidFill>
                  <a:srgbClr val="C00000"/>
                </a:solidFill>
              </a:rPr>
              <a:t>immutables</a:t>
            </a:r>
            <a:r>
              <a:rPr lang="en-GB" dirty="0">
                <a:solidFill>
                  <a:srgbClr val="C00000"/>
                </a:solidFill>
              </a:rPr>
              <a:t>, I think factory methods are great.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45</a:t>
            </a:fld>
            <a:endParaRPr lang="en-US"/>
          </a:p>
        </p:txBody>
      </p:sp>
    </p:spTree>
    <p:extLst>
      <p:ext uri="{BB962C8B-B14F-4D97-AF65-F5344CB8AC3E}">
        <p14:creationId xmlns:p14="http://schemas.microsoft.com/office/powerpoint/2010/main" val="260896272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4131">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04131">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0413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2690" name="Rectangle 2"/>
          <p:cNvSpPr>
            <a:spLocks noGrp="1" noChangeArrowheads="1"/>
          </p:cNvSpPr>
          <p:nvPr>
            <p:ph type="title"/>
          </p:nvPr>
        </p:nvSpPr>
        <p:spPr>
          <a:xfrm>
            <a:off x="685800" y="152400"/>
            <a:ext cx="7772400" cy="1143000"/>
          </a:xfrm>
        </p:spPr>
        <p:txBody>
          <a:bodyPr>
            <a:normAutofit fontScale="90000"/>
          </a:bodyPr>
          <a:lstStyle/>
          <a:p>
            <a:r>
              <a:rPr lang="en-US" dirty="0"/>
              <a:t>Flyweight pattern – save space: don’t store same data more than once</a:t>
            </a:r>
          </a:p>
        </p:txBody>
      </p:sp>
      <p:sp>
        <p:nvSpPr>
          <p:cNvPr id="242691" name="Rectangle 3"/>
          <p:cNvSpPr>
            <a:spLocks noGrp="1" noChangeArrowheads="1"/>
          </p:cNvSpPr>
          <p:nvPr>
            <p:ph idx="1"/>
          </p:nvPr>
        </p:nvSpPr>
        <p:spPr>
          <a:xfrm>
            <a:off x="685800" y="1600200"/>
            <a:ext cx="8001000" cy="4495800"/>
          </a:xfrm>
        </p:spPr>
        <p:txBody>
          <a:bodyPr>
            <a:normAutofit lnSpcReduction="10000"/>
          </a:bodyPr>
          <a:lstStyle/>
          <a:p>
            <a:pPr marL="0" indent="0">
              <a:buNone/>
            </a:pPr>
            <a:r>
              <a:rPr lang="en-US" sz="2000" dirty="0"/>
              <a:t>Good when many objects are </a:t>
            </a:r>
            <a:r>
              <a:rPr lang="en-US" sz="2000" i="1" dirty="0"/>
              <a:t>mostly</a:t>
            </a:r>
            <a:r>
              <a:rPr lang="en-US" sz="2000" dirty="0"/>
              <a:t>  the same</a:t>
            </a:r>
          </a:p>
          <a:p>
            <a:pPr lvl="1"/>
            <a:r>
              <a:rPr lang="en-US" sz="2000" dirty="0"/>
              <a:t>Interning works only if objects are </a:t>
            </a:r>
            <a:r>
              <a:rPr lang="en-US" sz="2000" i="1" dirty="0"/>
              <a:t>entirely</a:t>
            </a:r>
            <a:r>
              <a:rPr lang="en-US" sz="2000" dirty="0"/>
              <a:t> the same            (and immutable)</a:t>
            </a:r>
          </a:p>
          <a:p>
            <a:pPr marL="457200" lvl="1" indent="0">
              <a:buNone/>
            </a:pPr>
            <a:endParaRPr lang="en-US" sz="2000" dirty="0"/>
          </a:p>
          <a:p>
            <a:pPr marL="0" indent="0">
              <a:buClr>
                <a:schemeClr val="tx1"/>
              </a:buClr>
              <a:buNone/>
            </a:pPr>
            <a:r>
              <a:rPr lang="en-US" sz="2000" dirty="0">
                <a:solidFill>
                  <a:schemeClr val="accent2"/>
                </a:solidFill>
              </a:rPr>
              <a:t>Intrinsic state</a:t>
            </a:r>
            <a:r>
              <a:rPr lang="en-US" sz="2000" dirty="0"/>
              <a:t>:  Independent of object’s “context”</a:t>
            </a:r>
          </a:p>
          <a:p>
            <a:pPr lvl="1">
              <a:buClr>
                <a:schemeClr val="tx1"/>
              </a:buClr>
            </a:pPr>
            <a:r>
              <a:rPr lang="en-US" sz="2000" dirty="0"/>
              <a:t>Often same across many objects and immutable</a:t>
            </a:r>
          </a:p>
          <a:p>
            <a:pPr lvl="1"/>
            <a:r>
              <a:rPr lang="en-US" sz="2000" dirty="0"/>
              <a:t>Technique: intern it</a:t>
            </a:r>
          </a:p>
          <a:p>
            <a:pPr marL="457200" lvl="1" indent="0">
              <a:buNone/>
            </a:pPr>
            <a:endParaRPr lang="en-US" sz="2000" dirty="0"/>
          </a:p>
          <a:p>
            <a:pPr marL="0" indent="0">
              <a:buClr>
                <a:schemeClr val="tx1"/>
              </a:buClr>
              <a:buNone/>
            </a:pPr>
            <a:r>
              <a:rPr lang="en-US" sz="2000" dirty="0">
                <a:solidFill>
                  <a:schemeClr val="accent2"/>
                </a:solidFill>
              </a:rPr>
              <a:t>Extrinsic state</a:t>
            </a:r>
            <a:r>
              <a:rPr lang="en-US" sz="2000" dirty="0"/>
              <a:t>:  different for different objects; depends on “context”</a:t>
            </a:r>
          </a:p>
          <a:p>
            <a:pPr lvl="1"/>
            <a:r>
              <a:rPr lang="en-US" sz="2000" dirty="0"/>
              <a:t>Have clients store it separately, or better:</a:t>
            </a:r>
          </a:p>
          <a:p>
            <a:pPr lvl="1"/>
            <a:r>
              <a:rPr lang="en-US" sz="2000" dirty="0"/>
              <a:t>Advanced technique:  </a:t>
            </a:r>
          </a:p>
          <a:p>
            <a:pPr lvl="2"/>
            <a:r>
              <a:rPr lang="en-US" sz="2000" dirty="0"/>
              <a:t>Make it implicit (clients </a:t>
            </a:r>
            <a:r>
              <a:rPr lang="en-US" sz="2000" i="1" dirty="0"/>
              <a:t>compute</a:t>
            </a:r>
            <a:r>
              <a:rPr lang="en-US" sz="2000" dirty="0"/>
              <a:t> it instead of represent it)</a:t>
            </a:r>
          </a:p>
          <a:p>
            <a:pPr lvl="2"/>
            <a:r>
              <a:rPr lang="en-US" sz="2000" dirty="0"/>
              <a:t>Saves space</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46</a:t>
            </a:fld>
            <a:endParaRPr lang="en-US"/>
          </a:p>
        </p:txBody>
      </p:sp>
    </p:spTree>
    <p:extLst>
      <p:ext uri="{BB962C8B-B14F-4D97-AF65-F5344CB8AC3E}">
        <p14:creationId xmlns:p14="http://schemas.microsoft.com/office/powerpoint/2010/main" val="983105804"/>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8E5166-BE53-FF47-96B9-407185B74DC6}"/>
              </a:ext>
            </a:extLst>
          </p:cNvPr>
          <p:cNvSpPr>
            <a:spLocks noGrp="1"/>
          </p:cNvSpPr>
          <p:nvPr>
            <p:ph type="title"/>
          </p:nvPr>
        </p:nvSpPr>
        <p:spPr/>
        <p:txBody>
          <a:bodyPr/>
          <a:lstStyle/>
          <a:p>
            <a:r>
              <a:rPr lang="en-US" dirty="0"/>
              <a:t>Details omitted 21wi due to time…</a:t>
            </a:r>
          </a:p>
        </p:txBody>
      </p:sp>
      <p:sp>
        <p:nvSpPr>
          <p:cNvPr id="4" name="Footer Placeholder 3">
            <a:extLst>
              <a:ext uri="{FF2B5EF4-FFF2-40B4-BE49-F238E27FC236}">
                <a16:creationId xmlns:a16="http://schemas.microsoft.com/office/drawing/2014/main" id="{8A6BB7EE-6A3D-3441-8F1C-2A3B6193F1F7}"/>
              </a:ext>
            </a:extLst>
          </p:cNvPr>
          <p:cNvSpPr>
            <a:spLocks noGrp="1"/>
          </p:cNvSpPr>
          <p:nvPr>
            <p:ph type="ftr" sz="quarter" idx="11"/>
          </p:nvPr>
        </p:nvSpPr>
        <p:spPr/>
        <p:txBody>
          <a:bodyPr/>
          <a:lstStyle/>
          <a:p>
            <a:pPr>
              <a:defRPr/>
            </a:pPr>
            <a:r>
              <a:rPr lang="nl-NL"/>
              <a:t>UW CSE 331 Winter 2021</a:t>
            </a:r>
            <a:endParaRPr lang="en-US" dirty="0"/>
          </a:p>
        </p:txBody>
      </p:sp>
      <p:sp>
        <p:nvSpPr>
          <p:cNvPr id="5" name="Slide Number Placeholder 4">
            <a:extLst>
              <a:ext uri="{FF2B5EF4-FFF2-40B4-BE49-F238E27FC236}">
                <a16:creationId xmlns:a16="http://schemas.microsoft.com/office/drawing/2014/main" id="{F2E133EA-FBB1-1F47-B8A5-4AA21E77246C}"/>
              </a:ext>
            </a:extLst>
          </p:cNvPr>
          <p:cNvSpPr>
            <a:spLocks noGrp="1"/>
          </p:cNvSpPr>
          <p:nvPr>
            <p:ph type="sldNum" sz="quarter" idx="12"/>
          </p:nvPr>
        </p:nvSpPr>
        <p:spPr/>
        <p:txBody>
          <a:bodyPr/>
          <a:lstStyle/>
          <a:p>
            <a:pPr>
              <a:defRPr/>
            </a:pPr>
            <a:fld id="{48DACF16-E0F0-4B7F-BDAB-0ED6A37A383D}" type="slidenum">
              <a:rPr lang="en-US" smtClean="0"/>
              <a:pPr>
                <a:defRPr/>
              </a:pPr>
              <a:t>47</a:t>
            </a:fld>
            <a:endParaRPr lang="en-US"/>
          </a:p>
        </p:txBody>
      </p:sp>
    </p:spTree>
    <p:extLst>
      <p:ext uri="{BB962C8B-B14F-4D97-AF65-F5344CB8AC3E}">
        <p14:creationId xmlns:p14="http://schemas.microsoft.com/office/powerpoint/2010/main" val="366718892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714" name="Rectangle 2"/>
          <p:cNvSpPr>
            <a:spLocks noGrp="1" noChangeArrowheads="1"/>
          </p:cNvSpPr>
          <p:nvPr>
            <p:ph type="title"/>
          </p:nvPr>
        </p:nvSpPr>
        <p:spPr/>
        <p:txBody>
          <a:bodyPr>
            <a:normAutofit fontScale="90000"/>
          </a:bodyPr>
          <a:lstStyle/>
          <a:p>
            <a:r>
              <a:rPr lang="en-US" dirty="0"/>
              <a:t>Example without flyweight:  bicycle spoke</a:t>
            </a:r>
          </a:p>
        </p:txBody>
      </p:sp>
      <p:sp>
        <p:nvSpPr>
          <p:cNvPr id="243715" name="Rectangle 3"/>
          <p:cNvSpPr>
            <a:spLocks noGrp="1" noChangeArrowheads="1"/>
          </p:cNvSpPr>
          <p:nvPr>
            <p:ph idx="1"/>
          </p:nvPr>
        </p:nvSpPr>
        <p:spPr>
          <a:xfrm>
            <a:off x="381000" y="1600200"/>
            <a:ext cx="8077200" cy="4724400"/>
          </a:xfrm>
        </p:spPr>
        <p:txBody>
          <a:bodyPr>
            <a:noAutofit/>
          </a:bodyPr>
          <a:lstStyle/>
          <a:p>
            <a:pPr lvl="1">
              <a:lnSpc>
                <a:spcPts val="2000"/>
              </a:lnSpc>
              <a:spcBef>
                <a:spcPts val="0"/>
              </a:spcBef>
              <a:buNone/>
            </a:pPr>
            <a:r>
              <a:rPr lang="en-US" sz="2000" b="1" dirty="0">
                <a:latin typeface="Courier New" pitchFamily="49" charset="0"/>
              </a:rPr>
              <a:t>class </a:t>
            </a:r>
            <a:r>
              <a:rPr lang="en-US" sz="2000" b="1" dirty="0">
                <a:solidFill>
                  <a:schemeClr val="accent2"/>
                </a:solidFill>
                <a:latin typeface="Courier New" pitchFamily="49" charset="0"/>
              </a:rPr>
              <a:t>Wheel</a:t>
            </a:r>
            <a:r>
              <a:rPr lang="en-US" sz="2000" b="1" dirty="0">
                <a:latin typeface="Courier New" pitchFamily="49" charset="0"/>
              </a:rPr>
              <a:t> {</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FullSpoke</a:t>
            </a:r>
            <a:r>
              <a:rPr lang="en-US" sz="2000" b="1" dirty="0">
                <a:latin typeface="Courier New" pitchFamily="49" charset="0"/>
              </a:rPr>
              <a:t>[] </a:t>
            </a:r>
            <a:r>
              <a:rPr lang="en-US" sz="2000" b="1" dirty="0">
                <a:solidFill>
                  <a:schemeClr val="accent2"/>
                </a:solidFill>
                <a:latin typeface="Courier New" pitchFamily="49" charset="0"/>
              </a:rPr>
              <a:t>spokes</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a:t>
            </a:r>
          </a:p>
          <a:p>
            <a:pPr lvl="1">
              <a:lnSpc>
                <a:spcPts val="2000"/>
              </a:lnSpc>
              <a:spcBef>
                <a:spcPts val="0"/>
              </a:spcBef>
              <a:buNone/>
            </a:pPr>
            <a:r>
              <a:rPr lang="en-US" sz="2000" b="1" dirty="0">
                <a:latin typeface="Courier New" pitchFamily="49" charset="0"/>
              </a:rPr>
              <a:t>} </a:t>
            </a:r>
          </a:p>
          <a:p>
            <a:pPr lvl="1">
              <a:lnSpc>
                <a:spcPts val="200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FullSpoke</a:t>
            </a:r>
            <a:r>
              <a:rPr lang="en-US" sz="2000" b="1" dirty="0">
                <a:latin typeface="Courier New" pitchFamily="49" charset="0"/>
              </a:rPr>
              <a:t> {</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length</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diameter</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boolean</a:t>
            </a:r>
            <a:r>
              <a:rPr lang="en-US" sz="2000" b="1" dirty="0">
                <a:latin typeface="Courier New" pitchFamily="49" charset="0"/>
              </a:rPr>
              <a:t> </a:t>
            </a:r>
            <a:r>
              <a:rPr lang="en-US" sz="2000" b="1" dirty="0">
                <a:solidFill>
                  <a:schemeClr val="accent2"/>
                </a:solidFill>
                <a:latin typeface="Courier New" pitchFamily="49" charset="0"/>
              </a:rPr>
              <a:t>tapered</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Metal </a:t>
            </a:r>
            <a:r>
              <a:rPr lang="en-US" sz="2000" b="1" dirty="0">
                <a:solidFill>
                  <a:schemeClr val="accent2"/>
                </a:solidFill>
                <a:latin typeface="Courier New" pitchFamily="49" charset="0"/>
              </a:rPr>
              <a:t>material</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float </a:t>
            </a:r>
            <a:r>
              <a:rPr lang="en-US" sz="2000" b="1" dirty="0">
                <a:solidFill>
                  <a:schemeClr val="accent2"/>
                </a:solidFill>
                <a:latin typeface="Courier New" pitchFamily="49" charset="0"/>
              </a:rPr>
              <a:t>weight</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float </a:t>
            </a:r>
            <a:r>
              <a:rPr lang="en-US" sz="2000" b="1" dirty="0">
                <a:solidFill>
                  <a:schemeClr val="accent2"/>
                </a:solidFill>
                <a:latin typeface="Courier New" pitchFamily="49" charset="0"/>
              </a:rPr>
              <a:t>threading</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boolean</a:t>
            </a:r>
            <a:r>
              <a:rPr lang="en-US" sz="2000" b="1" dirty="0">
                <a:latin typeface="Courier New" pitchFamily="49" charset="0"/>
              </a:rPr>
              <a:t> </a:t>
            </a:r>
            <a:r>
              <a:rPr lang="en-US" sz="2000" b="1" dirty="0">
                <a:solidFill>
                  <a:schemeClr val="accent2"/>
                </a:solidFill>
                <a:latin typeface="Courier New" pitchFamily="49" charset="0"/>
              </a:rPr>
              <a:t>crimped</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location</a:t>
            </a:r>
            <a:r>
              <a:rPr lang="en-US" sz="2000" b="1" dirty="0">
                <a:latin typeface="Courier New" pitchFamily="49" charset="0"/>
              </a:rPr>
              <a:t>; </a:t>
            </a:r>
            <a:r>
              <a:rPr lang="en-US" sz="2000" b="1" dirty="0">
                <a:solidFill>
                  <a:srgbClr val="7030A0"/>
                </a:solidFill>
                <a:latin typeface="Courier New" pitchFamily="49" charset="0"/>
              </a:rPr>
              <a:t> // position on the rim</a:t>
            </a:r>
          </a:p>
          <a:p>
            <a:pPr lvl="1">
              <a:lnSpc>
                <a:spcPts val="2000"/>
              </a:lnSpc>
              <a:spcBef>
                <a:spcPts val="0"/>
              </a:spcBef>
              <a:buNone/>
            </a:pPr>
            <a:r>
              <a:rPr lang="en-US" sz="2000" b="1" dirty="0">
                <a:latin typeface="Courier New" pitchFamily="49" charset="0"/>
              </a:rPr>
              <a:t>}</a:t>
            </a:r>
          </a:p>
          <a:p>
            <a:pPr>
              <a:lnSpc>
                <a:spcPts val="1800"/>
              </a:lnSpc>
              <a:spcBef>
                <a:spcPts val="0"/>
              </a:spcBef>
              <a:buNone/>
            </a:pPr>
            <a:endParaRPr lang="en-US" sz="2000" dirty="0"/>
          </a:p>
          <a:p>
            <a:pPr>
              <a:lnSpc>
                <a:spcPts val="1800"/>
              </a:lnSpc>
              <a:spcBef>
                <a:spcPts val="0"/>
              </a:spcBef>
            </a:pPr>
            <a:r>
              <a:rPr lang="en-US" sz="2000" dirty="0"/>
              <a:t>Typically 32 or 36 spokes per wheel but only 3 varieties per bicycle</a:t>
            </a:r>
          </a:p>
          <a:p>
            <a:pPr>
              <a:lnSpc>
                <a:spcPts val="1800"/>
              </a:lnSpc>
              <a:spcBef>
                <a:spcPts val="0"/>
              </a:spcBef>
            </a:pPr>
            <a:endParaRPr lang="en-US" sz="2000" dirty="0"/>
          </a:p>
          <a:p>
            <a:pPr>
              <a:lnSpc>
                <a:spcPts val="1800"/>
              </a:lnSpc>
              <a:spcBef>
                <a:spcPts val="0"/>
              </a:spcBef>
            </a:pPr>
            <a:r>
              <a:rPr lang="en-US" sz="2000" dirty="0"/>
              <a:t>In a bike race, hundreds of spoke varieties, millions of instances</a:t>
            </a:r>
            <a:endParaRPr lang="en-US" sz="2000" b="0"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pic>
        <p:nvPicPr>
          <p:cNvPr id="2050" name="Picture 2" descr="Bicycle wheel vecto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029200" y="1447800"/>
            <a:ext cx="2606040" cy="2743200"/>
          </a:xfrm>
          <a:prstGeom prst="rect">
            <a:avLst/>
          </a:prstGeom>
          <a:noFill/>
          <a:extLst>
            <a:ext uri="{909E8E84-426E-40dd-AFC4-6F175D3DCCD1}">
              <a14:hiddenFill xmlns:a14="http://schemas.microsoft.com/office/drawing/2010/main" xmlns="">
                <a:solidFill>
                  <a:srgbClr val="FFFFFF"/>
                </a:solidFill>
              </a14:hiddenFill>
            </a:ext>
          </a:extLst>
        </p:spPr>
      </p:pic>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48</a:t>
            </a:fld>
            <a:endParaRPr lang="en-US"/>
          </a:p>
        </p:txBody>
      </p:sp>
    </p:spTree>
    <p:extLst>
      <p:ext uri="{BB962C8B-B14F-4D97-AF65-F5344CB8AC3E}">
        <p14:creationId xmlns:p14="http://schemas.microsoft.com/office/powerpoint/2010/main" val="118037530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4738" name="Rectangle 2"/>
          <p:cNvSpPr>
            <a:spLocks noGrp="1" noChangeArrowheads="1"/>
          </p:cNvSpPr>
          <p:nvPr>
            <p:ph type="title"/>
          </p:nvPr>
        </p:nvSpPr>
        <p:spPr/>
        <p:txBody>
          <a:bodyPr>
            <a:normAutofit/>
          </a:bodyPr>
          <a:lstStyle/>
          <a:p>
            <a:r>
              <a:rPr lang="en-US" dirty="0"/>
              <a:t>Alternatives to </a:t>
            </a:r>
            <a:r>
              <a:rPr lang="en-US" b="1" dirty="0" err="1">
                <a:latin typeface="Courier New" panose="02070309020205020404" pitchFamily="49" charset="0"/>
                <a:cs typeface="Courier New" panose="02070309020205020404" pitchFamily="49" charset="0"/>
              </a:rPr>
              <a:t>FullSpoke</a:t>
            </a:r>
            <a:endParaRPr lang="en-US" b="1" dirty="0">
              <a:latin typeface="Courier New" panose="02070309020205020404" pitchFamily="49" charset="0"/>
              <a:cs typeface="Courier New" panose="02070309020205020404" pitchFamily="49" charset="0"/>
            </a:endParaRPr>
          </a:p>
        </p:txBody>
      </p:sp>
      <p:sp>
        <p:nvSpPr>
          <p:cNvPr id="244739" name="Rectangle 3"/>
          <p:cNvSpPr>
            <a:spLocks noGrp="1" noChangeArrowheads="1"/>
          </p:cNvSpPr>
          <p:nvPr>
            <p:ph idx="1"/>
          </p:nvPr>
        </p:nvSpPr>
        <p:spPr>
          <a:xfrm>
            <a:off x="685800" y="1371600"/>
            <a:ext cx="8153400" cy="5257800"/>
          </a:xfrm>
        </p:spPr>
        <p:txBody>
          <a:bodyPr>
            <a:noAutofit/>
          </a:bodyPr>
          <a:lstStyle/>
          <a:p>
            <a:pPr lvl="1">
              <a:lnSpc>
                <a:spcPts val="180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IntrinsicSpoke</a:t>
            </a:r>
            <a:r>
              <a:rPr lang="en-US" sz="2000" b="1" dirty="0">
                <a:latin typeface="Courier New" pitchFamily="49" charset="0"/>
              </a:rPr>
              <a:t> {</a:t>
            </a:r>
          </a:p>
          <a:p>
            <a:pPr lvl="1">
              <a:lnSpc>
                <a:spcPts val="18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length</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diameter</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a:t>
            </a:r>
            <a:r>
              <a:rPr lang="en-US" sz="2000" b="1" dirty="0" err="1">
                <a:latin typeface="Courier New" pitchFamily="49" charset="0"/>
              </a:rPr>
              <a:t>boolean</a:t>
            </a:r>
            <a:r>
              <a:rPr lang="en-US" sz="2000" b="1" dirty="0">
                <a:latin typeface="Courier New" pitchFamily="49" charset="0"/>
              </a:rPr>
              <a:t> </a:t>
            </a:r>
            <a:r>
              <a:rPr lang="en-US" sz="2000" b="1" dirty="0">
                <a:solidFill>
                  <a:schemeClr val="accent2"/>
                </a:solidFill>
                <a:latin typeface="Courier New" pitchFamily="49" charset="0"/>
              </a:rPr>
              <a:t>tapered</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Metal </a:t>
            </a:r>
            <a:r>
              <a:rPr lang="en-US" sz="2000" b="1" dirty="0">
                <a:solidFill>
                  <a:schemeClr val="accent2"/>
                </a:solidFill>
                <a:latin typeface="Courier New" pitchFamily="49" charset="0"/>
              </a:rPr>
              <a:t>material</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float </a:t>
            </a:r>
            <a:r>
              <a:rPr lang="en-US" sz="2000" b="1" dirty="0">
                <a:solidFill>
                  <a:schemeClr val="accent2"/>
                </a:solidFill>
                <a:latin typeface="Courier New" pitchFamily="49" charset="0"/>
              </a:rPr>
              <a:t>weight</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float </a:t>
            </a:r>
            <a:r>
              <a:rPr lang="en-US" sz="2000" b="1" dirty="0">
                <a:solidFill>
                  <a:schemeClr val="accent2"/>
                </a:solidFill>
                <a:latin typeface="Courier New" pitchFamily="49" charset="0"/>
              </a:rPr>
              <a:t>threading</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  </a:t>
            </a:r>
            <a:r>
              <a:rPr lang="en-US" sz="2000" b="1" dirty="0" err="1">
                <a:latin typeface="Courier New" pitchFamily="49" charset="0"/>
              </a:rPr>
              <a:t>boolean</a:t>
            </a:r>
            <a:r>
              <a:rPr lang="en-US" sz="2000" b="1" dirty="0">
                <a:latin typeface="Courier New" pitchFamily="49" charset="0"/>
              </a:rPr>
              <a:t> </a:t>
            </a:r>
            <a:r>
              <a:rPr lang="en-US" sz="2000" b="1" dirty="0">
                <a:solidFill>
                  <a:schemeClr val="accent2"/>
                </a:solidFill>
                <a:latin typeface="Courier New" pitchFamily="49" charset="0"/>
              </a:rPr>
              <a:t>crimped</a:t>
            </a:r>
            <a:r>
              <a:rPr lang="en-US" sz="2000" b="1" dirty="0">
                <a:latin typeface="Courier New" pitchFamily="49" charset="0"/>
              </a:rPr>
              <a:t>;</a:t>
            </a:r>
          </a:p>
          <a:p>
            <a:pPr lvl="1">
              <a:lnSpc>
                <a:spcPts val="1800"/>
              </a:lnSpc>
              <a:spcBef>
                <a:spcPts val="0"/>
              </a:spcBef>
              <a:buNone/>
            </a:pPr>
            <a:r>
              <a:rPr lang="en-US" sz="2000" b="1" dirty="0">
                <a:latin typeface="Courier New" pitchFamily="49" charset="0"/>
              </a:rPr>
              <a:t>}</a:t>
            </a:r>
          </a:p>
          <a:p>
            <a:pPr>
              <a:lnSpc>
                <a:spcPct val="90000"/>
              </a:lnSpc>
              <a:buNone/>
            </a:pPr>
            <a:r>
              <a:rPr lang="en-US" sz="2000" dirty="0"/>
              <a:t>This does </a:t>
            </a:r>
            <a:r>
              <a:rPr lang="en-US" sz="2000" i="1" dirty="0"/>
              <a:t>not</a:t>
            </a:r>
            <a:r>
              <a:rPr lang="en-US" sz="2000" dirty="0"/>
              <a:t> save space compared to </a:t>
            </a:r>
            <a:r>
              <a:rPr lang="en-US" sz="2000" b="1" dirty="0" err="1">
                <a:latin typeface="Courier New" panose="02070309020205020404" pitchFamily="49" charset="0"/>
                <a:cs typeface="Courier New" panose="02070309020205020404" pitchFamily="49" charset="0"/>
              </a:rPr>
              <a:t>FullSpoke</a:t>
            </a:r>
            <a:endParaRPr lang="en-US" sz="2000" b="1" dirty="0">
              <a:latin typeface="Courier New" pitchFamily="49" charset="0"/>
              <a:cs typeface="Courier New" panose="02070309020205020404" pitchFamily="49" charset="0"/>
            </a:endParaRPr>
          </a:p>
          <a:p>
            <a:pPr lvl="1">
              <a:lnSpc>
                <a:spcPts val="200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InstalledSpokeFull</a:t>
            </a:r>
            <a:r>
              <a:rPr lang="en-US" sz="2000" b="1" dirty="0">
                <a:latin typeface="Courier New" pitchFamily="49" charset="0"/>
              </a:rPr>
              <a:t> extends </a:t>
            </a:r>
            <a:r>
              <a:rPr lang="en-US" sz="2000" b="1" dirty="0" err="1">
                <a:latin typeface="Courier New" pitchFamily="49" charset="0"/>
              </a:rPr>
              <a:t>IntrinsicSpoke</a:t>
            </a:r>
            <a:r>
              <a:rPr lang="en-US" sz="2000" b="1" dirty="0">
                <a:latin typeface="Courier New" pitchFamily="49" charset="0"/>
              </a:rPr>
              <a:t> {</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location</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a:t>
            </a:r>
          </a:p>
          <a:p>
            <a:pPr>
              <a:lnSpc>
                <a:spcPct val="90000"/>
              </a:lnSpc>
              <a:buNone/>
            </a:pPr>
            <a:r>
              <a:rPr lang="en-US" sz="2000" dirty="0"/>
              <a:t>This </a:t>
            </a:r>
            <a:r>
              <a:rPr lang="en-US" sz="2000" i="1" dirty="0"/>
              <a:t>does</a:t>
            </a:r>
            <a:r>
              <a:rPr lang="en-US" sz="2000" dirty="0"/>
              <a:t> saves space</a:t>
            </a:r>
            <a:endParaRPr lang="en-US" sz="2000" b="0" dirty="0">
              <a:latin typeface="Courier New" pitchFamily="49" charset="0"/>
            </a:endParaRPr>
          </a:p>
          <a:p>
            <a:pPr lvl="1">
              <a:lnSpc>
                <a:spcPts val="200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InstalledSpokeWrapper</a:t>
            </a:r>
            <a:r>
              <a:rPr lang="en-US" sz="2000" b="1" dirty="0">
                <a:latin typeface="Courier New" pitchFamily="49" charset="0"/>
              </a:rPr>
              <a:t> {</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IntrinsicSpoke</a:t>
            </a:r>
            <a:r>
              <a:rPr lang="en-US" sz="2000" b="1" dirty="0">
                <a:latin typeface="Courier New" pitchFamily="49" charset="0"/>
              </a:rPr>
              <a:t> </a:t>
            </a:r>
            <a:r>
              <a:rPr lang="en-US" sz="2000" b="1" dirty="0">
                <a:solidFill>
                  <a:schemeClr val="accent2"/>
                </a:solidFill>
                <a:latin typeface="Courier New" pitchFamily="49" charset="0"/>
              </a:rPr>
              <a:t>s</a:t>
            </a:r>
            <a:r>
              <a:rPr lang="en-US" sz="2000" b="1" dirty="0">
                <a:latin typeface="Courier New" pitchFamily="49" charset="0"/>
              </a:rPr>
              <a:t>; </a:t>
            </a:r>
            <a:r>
              <a:rPr lang="en-US" sz="2000" b="1" dirty="0">
                <a:solidFill>
                  <a:srgbClr val="7030A0"/>
                </a:solidFill>
                <a:latin typeface="Courier New" pitchFamily="49" charset="0"/>
              </a:rPr>
              <a:t>// refer to interned object</a:t>
            </a:r>
          </a:p>
          <a:p>
            <a:pPr lvl="1">
              <a:lnSpc>
                <a:spcPts val="2000"/>
              </a:lnSpc>
              <a:spcBef>
                <a:spcPts val="0"/>
              </a:spcBef>
              <a:buNone/>
            </a:pPr>
            <a:r>
              <a:rPr lang="en-US" sz="2000" b="1" dirty="0">
                <a:latin typeface="Courier New" pitchFamily="49" charset="0"/>
              </a:rPr>
              <a:t>  </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location</a:t>
            </a:r>
            <a:r>
              <a:rPr lang="en-US" sz="2000" b="1" dirty="0">
                <a:latin typeface="Courier New" pitchFamily="49" charset="0"/>
              </a:rPr>
              <a:t>;</a:t>
            </a:r>
          </a:p>
          <a:p>
            <a:pPr lvl="1">
              <a:lnSpc>
                <a:spcPts val="2000"/>
              </a:lnSpc>
              <a:spcBef>
                <a:spcPts val="0"/>
              </a:spcBef>
              <a:buNone/>
            </a:pPr>
            <a:r>
              <a:rPr lang="en-US" sz="2000" b="1" dirty="0">
                <a:latin typeface="Courier New" pitchFamily="49" charset="0"/>
              </a:rPr>
              <a:t>}</a:t>
            </a:r>
            <a:r>
              <a:rPr lang="en-US" sz="2000" dirty="0"/>
              <a:t> </a:t>
            </a:r>
          </a:p>
          <a:p>
            <a:pPr>
              <a:buNone/>
            </a:pPr>
            <a:r>
              <a:rPr lang="en-US" sz="2000" dirty="0"/>
              <a:t>But flyweight version [still coming up] uses even less space…</a:t>
            </a:r>
            <a:endParaRPr lang="en-US" sz="2000" b="1" dirty="0">
              <a:latin typeface="Courier New" pitchFamily="49" charset="0"/>
            </a:endParaRPr>
          </a:p>
          <a:p>
            <a:pPr lvl="1">
              <a:buNone/>
            </a:pPr>
            <a:endParaRPr lang="en-US" sz="2000" b="1" dirty="0">
              <a:latin typeface="Courier New" pitchFamily="49" charset="0"/>
            </a:endParaRP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49</a:t>
            </a:fld>
            <a:endParaRPr lang="en-US"/>
          </a:p>
        </p:txBody>
      </p:sp>
    </p:spTree>
    <p:extLst>
      <p:ext uri="{BB962C8B-B14F-4D97-AF65-F5344CB8AC3E}">
        <p14:creationId xmlns:p14="http://schemas.microsoft.com/office/powerpoint/2010/main" val="1761020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44739">
                                            <p:txEl>
                                              <p:pRg st="13" end="1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4739">
                                            <p:txEl>
                                              <p:pRg st="14" end="1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244739">
                                            <p:txEl>
                                              <p:pRg st="15" end="15"/>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44739">
                                            <p:txEl>
                                              <p:pRg st="16" end="16"/>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44739">
                                            <p:txEl>
                                              <p:pRg st="17" end="17"/>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244739">
                                            <p:txEl>
                                              <p:pRg st="18" end="1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4018" name="Rectangle 2"/>
          <p:cNvSpPr>
            <a:spLocks noGrp="1" noChangeArrowheads="1"/>
          </p:cNvSpPr>
          <p:nvPr>
            <p:ph type="title"/>
          </p:nvPr>
        </p:nvSpPr>
        <p:spPr/>
        <p:txBody>
          <a:bodyPr/>
          <a:lstStyle/>
          <a:p>
            <a:r>
              <a:rPr lang="en-US" sz="3200" dirty="0"/>
              <a:t>Example 1:  Encapsulation (data hiding)</a:t>
            </a:r>
          </a:p>
        </p:txBody>
      </p:sp>
      <p:sp>
        <p:nvSpPr>
          <p:cNvPr id="214019" name="Rectangle 3"/>
          <p:cNvSpPr>
            <a:spLocks noGrp="1" noChangeArrowheads="1"/>
          </p:cNvSpPr>
          <p:nvPr>
            <p:ph idx="1"/>
          </p:nvPr>
        </p:nvSpPr>
        <p:spPr/>
        <p:txBody>
          <a:bodyPr/>
          <a:lstStyle/>
          <a:p>
            <a:pPr marL="0" indent="0">
              <a:buNone/>
            </a:pPr>
            <a:r>
              <a:rPr lang="en-US" sz="2000" dirty="0"/>
              <a:t>Problem:  Exposed fields can be directly manipulated</a:t>
            </a:r>
          </a:p>
          <a:p>
            <a:pPr lvl="1"/>
            <a:r>
              <a:rPr lang="en-US" sz="2000" dirty="0"/>
              <a:t>Violations of the representation invariant</a:t>
            </a:r>
          </a:p>
          <a:p>
            <a:pPr lvl="1"/>
            <a:r>
              <a:rPr lang="en-US" sz="2000" dirty="0"/>
              <a:t>Dependences prevent changing the implementation</a:t>
            </a:r>
          </a:p>
          <a:p>
            <a:pPr lvl="1"/>
            <a:endParaRPr lang="en-US" sz="2000" dirty="0"/>
          </a:p>
          <a:p>
            <a:pPr marL="0" indent="0">
              <a:buNone/>
            </a:pPr>
            <a:r>
              <a:rPr lang="en-US" sz="2000" dirty="0"/>
              <a:t>Solution:  Hide some components</a:t>
            </a:r>
          </a:p>
          <a:p>
            <a:pPr lvl="1"/>
            <a:r>
              <a:rPr lang="en-US" sz="2000" dirty="0"/>
              <a:t>Constrain ways to access the object</a:t>
            </a:r>
          </a:p>
          <a:p>
            <a:pPr marL="0" indent="0">
              <a:buNone/>
            </a:pPr>
            <a:endParaRPr lang="en-US" sz="2000" dirty="0"/>
          </a:p>
          <a:p>
            <a:pPr marL="0" indent="0">
              <a:buNone/>
            </a:pPr>
            <a:r>
              <a:rPr lang="en-US" sz="2000" dirty="0"/>
              <a:t>Disadvantages:</a:t>
            </a:r>
          </a:p>
          <a:p>
            <a:pPr lvl="1"/>
            <a:r>
              <a:rPr lang="en-US" sz="2000" dirty="0"/>
              <a:t>Interface may not (efficiently) provide all desired operations to all clients</a:t>
            </a:r>
          </a:p>
          <a:p>
            <a:pPr lvl="1"/>
            <a:r>
              <a:rPr lang="en-US" sz="2000" dirty="0"/>
              <a:t>Indirection may reduce performance</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5</a:t>
            </a:fld>
            <a:endParaRPr lang="en-US"/>
          </a:p>
        </p:txBody>
      </p:sp>
    </p:spTree>
    <p:extLst>
      <p:ext uri="{BB962C8B-B14F-4D97-AF65-F5344CB8AC3E}">
        <p14:creationId xmlns:p14="http://schemas.microsoft.com/office/powerpoint/2010/main" val="86328696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62" name="Rectangle 2"/>
          <p:cNvSpPr>
            <a:spLocks noGrp="1" noChangeArrowheads="1"/>
          </p:cNvSpPr>
          <p:nvPr>
            <p:ph type="title"/>
          </p:nvPr>
        </p:nvSpPr>
        <p:spPr/>
        <p:txBody>
          <a:bodyPr>
            <a:normAutofit/>
          </a:bodyPr>
          <a:lstStyle/>
          <a:p>
            <a:r>
              <a:rPr lang="en-US" dirty="0"/>
              <a:t>Original code to true (align) a wheel</a:t>
            </a:r>
          </a:p>
        </p:txBody>
      </p:sp>
      <p:sp>
        <p:nvSpPr>
          <p:cNvPr id="245763" name="Rectangle 3"/>
          <p:cNvSpPr>
            <a:spLocks noGrp="1" noChangeArrowheads="1"/>
          </p:cNvSpPr>
          <p:nvPr>
            <p:ph idx="1"/>
          </p:nvPr>
        </p:nvSpPr>
        <p:spPr/>
        <p:txBody>
          <a:bodyPr>
            <a:normAutofit/>
          </a:bodyPr>
          <a:lstStyle/>
          <a:p>
            <a:pPr marL="0" lvl="1" indent="0">
              <a:lnSpc>
                <a:spcPts val="204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FullSpoke</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r>
              <a:rPr lang="en-US" sz="2000" b="1" dirty="0">
                <a:solidFill>
                  <a:srgbClr val="7030A0"/>
                </a:solidFill>
                <a:latin typeface="Courier New" pitchFamily="49" charset="0"/>
              </a:rPr>
              <a:t>// Tension the spoke by turning the nipple the</a:t>
            </a:r>
          </a:p>
          <a:p>
            <a:pPr marL="0" lvl="1" indent="0">
              <a:lnSpc>
                <a:spcPts val="2040"/>
              </a:lnSpc>
              <a:spcBef>
                <a:spcPts val="0"/>
              </a:spcBef>
              <a:buNone/>
            </a:pPr>
            <a:r>
              <a:rPr lang="en-US" sz="2000" b="1" dirty="0">
                <a:solidFill>
                  <a:srgbClr val="7030A0"/>
                </a:solidFill>
                <a:latin typeface="Courier New" pitchFamily="49" charset="0"/>
              </a:rPr>
              <a:t>  // specified number of turns.</a:t>
            </a:r>
          </a:p>
          <a:p>
            <a:pPr marL="0" lvl="1" indent="0">
              <a:lnSpc>
                <a:spcPts val="2040"/>
              </a:lnSpc>
              <a:spcBef>
                <a:spcPts val="0"/>
              </a:spcBef>
              <a:buNone/>
            </a:pPr>
            <a:r>
              <a:rPr lang="en-US" sz="2000" b="1" dirty="0">
                <a:latin typeface="Courier New" pitchFamily="49" charset="0"/>
              </a:rPr>
              <a:t>  void </a:t>
            </a:r>
            <a:r>
              <a:rPr lang="en-US" sz="2000" b="1" dirty="0">
                <a:solidFill>
                  <a:schemeClr val="accent2"/>
                </a:solidFill>
                <a:latin typeface="Courier New" pitchFamily="49" charset="0"/>
              </a:rPr>
              <a:t>tighten</a:t>
            </a:r>
            <a:r>
              <a:rPr lang="en-US" sz="2000" b="1" dirty="0">
                <a:latin typeface="Courier New" pitchFamily="49" charset="0"/>
              </a:rPr>
              <a:t>(</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turns</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 location ...    </a:t>
            </a:r>
            <a:r>
              <a:rPr lang="en-US" sz="2000" b="1" dirty="0">
                <a:solidFill>
                  <a:srgbClr val="7030A0"/>
                </a:solidFill>
                <a:latin typeface="Courier New" pitchFamily="49" charset="0"/>
              </a:rPr>
              <a:t>// location is a field</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a:t>
            </a:r>
          </a:p>
          <a:p>
            <a:pPr marL="0" lvl="1" indent="0">
              <a:lnSpc>
                <a:spcPts val="2040"/>
              </a:lnSpc>
              <a:spcBef>
                <a:spcPts val="0"/>
              </a:spcBef>
              <a:buNone/>
            </a:pPr>
            <a:endParaRPr lang="en-US" sz="2000" b="1" dirty="0">
              <a:latin typeface="Courier New" pitchFamily="49" charset="0"/>
            </a:endParaRPr>
          </a:p>
          <a:p>
            <a:pPr marL="0" lvl="1" indent="0">
              <a:lnSpc>
                <a:spcPts val="2040"/>
              </a:lnSpc>
              <a:spcBef>
                <a:spcPts val="0"/>
              </a:spcBef>
              <a:buNone/>
            </a:pPr>
            <a:r>
              <a:rPr lang="en-US" sz="2000" b="1" dirty="0">
                <a:latin typeface="Courier New" pitchFamily="49" charset="0"/>
              </a:rPr>
              <a:t>class </a:t>
            </a:r>
            <a:r>
              <a:rPr lang="en-US" sz="2000" b="1" dirty="0">
                <a:solidFill>
                  <a:schemeClr val="accent2"/>
                </a:solidFill>
                <a:latin typeface="Courier New" pitchFamily="49" charset="0"/>
              </a:rPr>
              <a:t>Wheel</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r>
              <a:rPr lang="en-US" sz="2000" b="1" dirty="0" err="1">
                <a:latin typeface="Courier New" pitchFamily="49" charset="0"/>
              </a:rPr>
              <a:t>FullSpoke</a:t>
            </a:r>
            <a:r>
              <a:rPr lang="en-US" sz="2000" b="1" dirty="0">
                <a:latin typeface="Courier New" pitchFamily="49" charset="0"/>
              </a:rPr>
              <a:t>[] </a:t>
            </a:r>
            <a:r>
              <a:rPr lang="en-US" sz="2000" b="1" dirty="0">
                <a:solidFill>
                  <a:schemeClr val="accent2"/>
                </a:solidFill>
                <a:latin typeface="Courier New" pitchFamily="49" charset="0"/>
              </a:rPr>
              <a:t>spokes</a:t>
            </a:r>
            <a:r>
              <a:rPr lang="en-US" sz="2000" b="1" dirty="0">
                <a:latin typeface="Courier New" pitchFamily="49" charset="0"/>
              </a:rPr>
              <a:t>;</a:t>
            </a:r>
          </a:p>
          <a:p>
            <a:pPr marL="0" lvl="1" indent="0">
              <a:lnSpc>
                <a:spcPts val="2040"/>
              </a:lnSpc>
              <a:spcBef>
                <a:spcPts val="0"/>
              </a:spcBef>
              <a:buNone/>
            </a:pPr>
            <a:r>
              <a:rPr lang="en-US" sz="2000" b="1" dirty="0">
                <a:latin typeface="Courier New" pitchFamily="49" charset="0"/>
              </a:rPr>
              <a:t>  void </a:t>
            </a:r>
            <a:r>
              <a:rPr lang="en-US" sz="2000" b="1" dirty="0">
                <a:solidFill>
                  <a:schemeClr val="accent2"/>
                </a:solidFill>
                <a:latin typeface="Courier New" pitchFamily="49" charset="0"/>
              </a:rPr>
              <a:t>align</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while (</a:t>
            </a:r>
            <a:r>
              <a:rPr lang="en-US" sz="2000" b="1" i="1" dirty="0">
                <a:latin typeface="Courier New" pitchFamily="49" charset="0"/>
              </a:rPr>
              <a:t>wheel is misaligned</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r>
              <a:rPr lang="en-US" sz="2000" b="1" dirty="0">
                <a:solidFill>
                  <a:srgbClr val="7030A0"/>
                </a:solidFill>
                <a:latin typeface="Courier New" pitchFamily="49" charset="0"/>
              </a:rPr>
              <a:t>// tension the </a:t>
            </a:r>
            <a:r>
              <a:rPr lang="en-US" sz="2000" b="1" i="1" dirty="0" err="1">
                <a:solidFill>
                  <a:srgbClr val="7030A0"/>
                </a:solidFill>
                <a:latin typeface="Courier New" pitchFamily="49" charset="0"/>
              </a:rPr>
              <a:t>i</a:t>
            </a:r>
            <a:r>
              <a:rPr lang="en-US" sz="2000" b="1" baseline="30000" dirty="0" err="1">
                <a:solidFill>
                  <a:srgbClr val="7030A0"/>
                </a:solidFill>
                <a:latin typeface="Courier New" pitchFamily="49" charset="0"/>
              </a:rPr>
              <a:t>th</a:t>
            </a:r>
            <a:r>
              <a:rPr lang="en-US" sz="2000" b="1" dirty="0">
                <a:solidFill>
                  <a:srgbClr val="7030A0"/>
                </a:solidFill>
                <a:latin typeface="Courier New" pitchFamily="49" charset="0"/>
              </a:rPr>
              <a:t> spoke</a:t>
            </a:r>
          </a:p>
          <a:p>
            <a:pPr marL="0" lvl="1" indent="0">
              <a:lnSpc>
                <a:spcPts val="2040"/>
              </a:lnSpc>
              <a:spcBef>
                <a:spcPts val="0"/>
              </a:spcBef>
              <a:buNone/>
            </a:pPr>
            <a:r>
              <a:rPr lang="en-US" sz="2000" b="1" dirty="0">
                <a:latin typeface="Courier New" pitchFamily="49" charset="0"/>
              </a:rPr>
              <a:t>      ... spokes[</a:t>
            </a:r>
            <a:r>
              <a:rPr lang="en-US" sz="2000" b="1" dirty="0" err="1">
                <a:latin typeface="Courier New" pitchFamily="49" charset="0"/>
              </a:rPr>
              <a:t>i</a:t>
            </a:r>
            <a:r>
              <a:rPr lang="en-US" sz="2000" b="1" dirty="0">
                <a:latin typeface="Courier New" pitchFamily="49" charset="0"/>
              </a:rPr>
              <a:t>].tighten(</a:t>
            </a:r>
            <a:r>
              <a:rPr lang="en-US" sz="2000" b="1" dirty="0" err="1">
                <a:latin typeface="Courier New" pitchFamily="49" charset="0"/>
              </a:rPr>
              <a:t>numturns</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a:t>
            </a:r>
          </a:p>
          <a:p>
            <a:pPr marL="0" lvl="1" indent="0">
              <a:lnSpc>
                <a:spcPts val="2040"/>
              </a:lnSpc>
              <a:spcBef>
                <a:spcPts val="0"/>
              </a:spcBef>
              <a:buNone/>
            </a:pPr>
            <a:endParaRPr lang="en-US" sz="2000" b="1" dirty="0">
              <a:latin typeface="Courier New" pitchFamily="49" charset="0"/>
            </a:endParaRPr>
          </a:p>
        </p:txBody>
      </p:sp>
      <p:sp>
        <p:nvSpPr>
          <p:cNvPr id="4" name="Rectangular Callout 3"/>
          <p:cNvSpPr/>
          <p:nvPr/>
        </p:nvSpPr>
        <p:spPr>
          <a:xfrm>
            <a:off x="3276600" y="5562600"/>
            <a:ext cx="4114800" cy="765048"/>
          </a:xfrm>
          <a:prstGeom prst="wedgeRectCallout">
            <a:avLst>
              <a:gd name="adj1" fmla="val -44779"/>
              <a:gd name="adj2" fmla="val -101126"/>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000" dirty="0">
                <a:solidFill>
                  <a:schemeClr val="tx1"/>
                </a:solidFill>
              </a:rPr>
              <a:t>What is the value of the </a:t>
            </a:r>
            <a:r>
              <a:rPr lang="en-US" sz="2000" b="1" dirty="0">
                <a:solidFill>
                  <a:schemeClr val="tx1"/>
                </a:solidFill>
                <a:latin typeface="Courier New" pitchFamily="49" charset="0"/>
                <a:cs typeface="Courier New" pitchFamily="49" charset="0"/>
              </a:rPr>
              <a:t>location </a:t>
            </a:r>
            <a:r>
              <a:rPr lang="en-US" sz="2000" dirty="0">
                <a:solidFill>
                  <a:schemeClr val="tx1"/>
                </a:solidFill>
              </a:rPr>
              <a:t>field in</a:t>
            </a:r>
            <a:r>
              <a:rPr lang="en-US" sz="2000" b="1" dirty="0">
                <a:solidFill>
                  <a:schemeClr val="tx1"/>
                </a:solidFill>
                <a:latin typeface="Courier New" pitchFamily="49" charset="0"/>
                <a:cs typeface="Courier New" pitchFamily="49" charset="0"/>
              </a:rPr>
              <a:t> spokes[i]</a:t>
            </a:r>
            <a:r>
              <a:rPr lang="en-US" sz="2000" dirty="0">
                <a:solidFill>
                  <a:schemeClr val="tx1"/>
                </a:solidFill>
              </a:rPr>
              <a: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p:cNvSpPr>
            <a:spLocks noGrp="1"/>
          </p:cNvSpPr>
          <p:nvPr>
            <p:ph type="sldNum" sz="quarter" idx="12"/>
          </p:nvPr>
        </p:nvSpPr>
        <p:spPr/>
        <p:txBody>
          <a:bodyPr/>
          <a:lstStyle/>
          <a:p>
            <a:pPr>
              <a:defRPr/>
            </a:pPr>
            <a:fld id="{48DACF16-E0F0-4B7F-BDAB-0ED6A37A383D}" type="slidenum">
              <a:rPr lang="en-US" smtClean="0"/>
              <a:pPr>
                <a:defRPr/>
              </a:pPr>
              <a:t>50</a:t>
            </a:fld>
            <a:endParaRPr lang="en-US"/>
          </a:p>
        </p:txBody>
      </p:sp>
    </p:spTree>
    <p:extLst>
      <p:ext uri="{BB962C8B-B14F-4D97-AF65-F5344CB8AC3E}">
        <p14:creationId xmlns:p14="http://schemas.microsoft.com/office/powerpoint/2010/main" val="332038400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6786" name="Rectangle 2"/>
          <p:cNvSpPr>
            <a:spLocks noGrp="1" noChangeArrowheads="1"/>
          </p:cNvSpPr>
          <p:nvPr>
            <p:ph type="title"/>
          </p:nvPr>
        </p:nvSpPr>
        <p:spPr/>
        <p:txBody>
          <a:bodyPr>
            <a:normAutofit/>
          </a:bodyPr>
          <a:lstStyle/>
          <a:p>
            <a:r>
              <a:rPr lang="en-US" dirty="0"/>
              <a:t>Flyweight code to true (align) a wheel</a:t>
            </a:r>
          </a:p>
        </p:txBody>
      </p:sp>
      <p:sp>
        <p:nvSpPr>
          <p:cNvPr id="246787" name="Rectangle 3"/>
          <p:cNvSpPr>
            <a:spLocks noGrp="1" noChangeArrowheads="1"/>
          </p:cNvSpPr>
          <p:nvPr>
            <p:ph idx="1"/>
          </p:nvPr>
        </p:nvSpPr>
        <p:spPr/>
        <p:txBody>
          <a:bodyPr>
            <a:noAutofit/>
          </a:bodyPr>
          <a:lstStyle/>
          <a:p>
            <a:pPr marL="0" lvl="1" indent="0">
              <a:lnSpc>
                <a:spcPts val="2040"/>
              </a:lnSpc>
              <a:spcBef>
                <a:spcPts val="0"/>
              </a:spcBef>
              <a:buNone/>
            </a:pPr>
            <a:r>
              <a:rPr lang="en-US" sz="2000" b="1" dirty="0">
                <a:latin typeface="Courier New" pitchFamily="49" charset="0"/>
              </a:rPr>
              <a:t>class </a:t>
            </a:r>
            <a:r>
              <a:rPr lang="en-US" sz="2000" b="1" dirty="0" err="1">
                <a:solidFill>
                  <a:schemeClr val="accent2"/>
                </a:solidFill>
                <a:latin typeface="Courier New" pitchFamily="49" charset="0"/>
              </a:rPr>
              <a:t>IntrinsicSpoke</a:t>
            </a:r>
            <a:r>
              <a:rPr lang="en-US" sz="2000" b="1" dirty="0">
                <a:solidFill>
                  <a:srgbClr val="FF0000"/>
                </a:solidFill>
                <a:latin typeface="Courier New" pitchFamily="49" charset="0"/>
              </a:rPr>
              <a:t> </a:t>
            </a:r>
            <a:r>
              <a:rPr lang="en-US" sz="2000" b="1" dirty="0">
                <a:latin typeface="Courier New" pitchFamily="49" charset="0"/>
              </a:rPr>
              <a:t>{</a:t>
            </a:r>
          </a:p>
          <a:p>
            <a:pPr marL="0" lvl="1" indent="0">
              <a:lnSpc>
                <a:spcPts val="2040"/>
              </a:lnSpc>
              <a:spcBef>
                <a:spcPts val="0"/>
              </a:spcBef>
              <a:buNone/>
            </a:pPr>
            <a:r>
              <a:rPr lang="en-US" sz="2000" b="1" dirty="0">
                <a:latin typeface="Courier New" pitchFamily="49" charset="0"/>
              </a:rPr>
              <a:t>  void tighten(</a:t>
            </a:r>
            <a:r>
              <a:rPr lang="en-US" sz="2000" b="1" dirty="0" err="1">
                <a:latin typeface="Courier New" pitchFamily="49" charset="0"/>
              </a:rPr>
              <a:t>int</a:t>
            </a:r>
            <a:r>
              <a:rPr lang="en-US" sz="2000" b="1" dirty="0">
                <a:latin typeface="Courier New" pitchFamily="49" charset="0"/>
              </a:rPr>
              <a:t> </a:t>
            </a:r>
            <a:r>
              <a:rPr lang="en-US" sz="2000" b="1" dirty="0">
                <a:solidFill>
                  <a:schemeClr val="accent2"/>
                </a:solidFill>
                <a:latin typeface="Courier New" pitchFamily="49" charset="0"/>
              </a:rPr>
              <a:t>turns</a:t>
            </a:r>
            <a:r>
              <a:rPr lang="en-US" sz="2000" b="1" dirty="0">
                <a:latin typeface="Courier New" pitchFamily="49" charset="0"/>
              </a:rPr>
              <a:t>, </a:t>
            </a:r>
            <a:r>
              <a:rPr lang="en-US" sz="2000" b="1" dirty="0" err="1">
                <a:solidFill>
                  <a:srgbClr val="C00000"/>
                </a:solidFill>
                <a:latin typeface="Courier New" pitchFamily="49" charset="0"/>
              </a:rPr>
              <a:t>int</a:t>
            </a:r>
            <a:r>
              <a:rPr lang="en-US" sz="2000" b="1" dirty="0">
                <a:solidFill>
                  <a:srgbClr val="C00000"/>
                </a:solidFill>
                <a:latin typeface="Courier New" pitchFamily="49" charset="0"/>
              </a:rPr>
              <a:t> location</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 location ...   </a:t>
            </a:r>
            <a:r>
              <a:rPr lang="en-US" sz="2000" b="1" dirty="0">
                <a:solidFill>
                  <a:srgbClr val="7030A0"/>
                </a:solidFill>
                <a:latin typeface="Courier New" pitchFamily="49" charset="0"/>
              </a:rPr>
              <a:t>// location is a </a:t>
            </a:r>
            <a:r>
              <a:rPr lang="en-US" sz="2000" b="1" dirty="0">
                <a:solidFill>
                  <a:srgbClr val="C00000"/>
                </a:solidFill>
                <a:latin typeface="Courier New" pitchFamily="49" charset="0"/>
              </a:rPr>
              <a:t>parameter</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a:t>
            </a:r>
          </a:p>
          <a:p>
            <a:pPr marL="0" lvl="1" indent="0">
              <a:lnSpc>
                <a:spcPts val="2040"/>
              </a:lnSpc>
              <a:spcBef>
                <a:spcPts val="0"/>
              </a:spcBef>
              <a:buNone/>
            </a:pPr>
            <a:endParaRPr lang="en-US" sz="2000" b="1" dirty="0">
              <a:latin typeface="Courier New" pitchFamily="49" charset="0"/>
            </a:endParaRPr>
          </a:p>
          <a:p>
            <a:pPr marL="0" lvl="1" indent="0">
              <a:lnSpc>
                <a:spcPts val="2040"/>
              </a:lnSpc>
              <a:spcBef>
                <a:spcPts val="0"/>
              </a:spcBef>
              <a:buNone/>
            </a:pPr>
            <a:r>
              <a:rPr lang="en-US" sz="2000" b="1" dirty="0">
                <a:latin typeface="Courier New" pitchFamily="49" charset="0"/>
              </a:rPr>
              <a:t>class </a:t>
            </a:r>
            <a:r>
              <a:rPr lang="en-US" sz="2000" b="1" dirty="0">
                <a:solidFill>
                  <a:schemeClr val="accent2"/>
                </a:solidFill>
                <a:latin typeface="Courier New" pitchFamily="49" charset="0"/>
              </a:rPr>
              <a:t>Wheel</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r>
              <a:rPr lang="en-US" sz="2000" b="1" dirty="0" err="1">
                <a:solidFill>
                  <a:srgbClr val="C00000"/>
                </a:solidFill>
                <a:latin typeface="Courier New" pitchFamily="49" charset="0"/>
              </a:rPr>
              <a:t>IntrinsicSpoke</a:t>
            </a:r>
            <a:r>
              <a:rPr lang="en-US" sz="2000" b="1" dirty="0">
                <a:solidFill>
                  <a:srgbClr val="C00000"/>
                </a:solidFill>
                <a:latin typeface="Courier New" pitchFamily="49" charset="0"/>
              </a:rPr>
              <a:t>[] </a:t>
            </a:r>
            <a:r>
              <a:rPr lang="en-US" sz="2000" b="1" dirty="0">
                <a:solidFill>
                  <a:schemeClr val="accent2"/>
                </a:solidFill>
                <a:latin typeface="Courier New" pitchFamily="49" charset="0"/>
              </a:rPr>
              <a:t>spokes</a:t>
            </a:r>
            <a:r>
              <a:rPr lang="en-US" sz="2000" b="1" dirty="0">
                <a:latin typeface="Courier New" pitchFamily="49" charset="0"/>
              </a:rPr>
              <a:t>;</a:t>
            </a:r>
          </a:p>
          <a:p>
            <a:pPr marL="0" lvl="1" indent="0">
              <a:lnSpc>
                <a:spcPts val="2040"/>
              </a:lnSpc>
              <a:spcBef>
                <a:spcPts val="0"/>
              </a:spcBef>
              <a:buNone/>
            </a:pPr>
            <a:endParaRPr lang="en-US" sz="2000" b="1" dirty="0">
              <a:latin typeface="Courier New" pitchFamily="49" charset="0"/>
            </a:endParaRPr>
          </a:p>
          <a:p>
            <a:pPr marL="0" lvl="1" indent="0">
              <a:lnSpc>
                <a:spcPts val="2040"/>
              </a:lnSpc>
              <a:spcBef>
                <a:spcPts val="0"/>
              </a:spcBef>
              <a:buNone/>
            </a:pPr>
            <a:r>
              <a:rPr lang="en-US" sz="2000" b="1" dirty="0">
                <a:latin typeface="Courier New" pitchFamily="49" charset="0"/>
              </a:rPr>
              <a:t>  void </a:t>
            </a:r>
            <a:r>
              <a:rPr lang="en-US" sz="2000" b="1" dirty="0">
                <a:solidFill>
                  <a:schemeClr val="accent2"/>
                </a:solidFill>
                <a:latin typeface="Courier New" pitchFamily="49" charset="0"/>
              </a:rPr>
              <a:t>align</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while (wheel is misaligned) {</a:t>
            </a:r>
          </a:p>
          <a:p>
            <a:pPr marL="0" lvl="1" indent="0">
              <a:lnSpc>
                <a:spcPts val="2040"/>
              </a:lnSpc>
              <a:spcBef>
                <a:spcPts val="0"/>
              </a:spcBef>
              <a:buNone/>
            </a:pPr>
            <a:r>
              <a:rPr lang="en-US" sz="2000" b="1" dirty="0">
                <a:latin typeface="Courier New" pitchFamily="49" charset="0"/>
              </a:rPr>
              <a:t>      </a:t>
            </a:r>
            <a:r>
              <a:rPr lang="en-US" sz="2000" b="1" dirty="0">
                <a:solidFill>
                  <a:srgbClr val="7030A0"/>
                </a:solidFill>
                <a:latin typeface="Courier New" pitchFamily="49" charset="0"/>
              </a:rPr>
              <a:t>// tension the </a:t>
            </a:r>
            <a:r>
              <a:rPr lang="en-US" sz="2000" b="1" i="1" dirty="0" err="1">
                <a:solidFill>
                  <a:srgbClr val="7030A0"/>
                </a:solidFill>
                <a:latin typeface="Courier New" pitchFamily="49" charset="0"/>
              </a:rPr>
              <a:t>i</a:t>
            </a:r>
            <a:r>
              <a:rPr lang="en-US" sz="2000" b="1" baseline="30000" dirty="0" err="1">
                <a:solidFill>
                  <a:srgbClr val="7030A0"/>
                </a:solidFill>
                <a:latin typeface="Courier New" pitchFamily="49" charset="0"/>
              </a:rPr>
              <a:t>th</a:t>
            </a:r>
            <a:r>
              <a:rPr lang="en-US" sz="2000" b="1" dirty="0">
                <a:solidFill>
                  <a:srgbClr val="7030A0"/>
                </a:solidFill>
                <a:latin typeface="Courier New" pitchFamily="49" charset="0"/>
              </a:rPr>
              <a:t> spoke</a:t>
            </a:r>
          </a:p>
          <a:p>
            <a:pPr marL="0" lvl="1" indent="0">
              <a:lnSpc>
                <a:spcPts val="2040"/>
              </a:lnSpc>
              <a:spcBef>
                <a:spcPts val="0"/>
              </a:spcBef>
              <a:buNone/>
            </a:pPr>
            <a:r>
              <a:rPr lang="en-US" sz="2000" b="1" dirty="0">
                <a:latin typeface="Courier New" pitchFamily="49" charset="0"/>
              </a:rPr>
              <a:t>      ... spokes[</a:t>
            </a:r>
            <a:r>
              <a:rPr lang="en-US" sz="2000" b="1" dirty="0" err="1">
                <a:latin typeface="Courier New" pitchFamily="49" charset="0"/>
              </a:rPr>
              <a:t>i</a:t>
            </a:r>
            <a:r>
              <a:rPr lang="en-US" sz="2000" b="1" dirty="0">
                <a:latin typeface="Courier New" pitchFamily="49" charset="0"/>
              </a:rPr>
              <a:t>].tighten(</a:t>
            </a:r>
            <a:r>
              <a:rPr lang="en-US" sz="2000" b="1" dirty="0" err="1">
                <a:latin typeface="Courier New" pitchFamily="49" charset="0"/>
              </a:rPr>
              <a:t>numturns</a:t>
            </a:r>
            <a:r>
              <a:rPr lang="en-US" sz="2000" b="1" dirty="0">
                <a:latin typeface="Courier New" pitchFamily="49" charset="0"/>
              </a:rPr>
              <a:t>, </a:t>
            </a:r>
            <a:r>
              <a:rPr lang="en-US" sz="2000" b="1" dirty="0" err="1">
                <a:solidFill>
                  <a:srgbClr val="C00000"/>
                </a:solidFill>
                <a:latin typeface="Courier New" pitchFamily="49" charset="0"/>
              </a:rPr>
              <a:t>i</a:t>
            </a: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  }</a:t>
            </a:r>
          </a:p>
          <a:p>
            <a:pPr marL="0" lvl="1" indent="0">
              <a:lnSpc>
                <a:spcPts val="2040"/>
              </a:lnSpc>
              <a:spcBef>
                <a:spcPts val="0"/>
              </a:spcBef>
              <a:buNone/>
            </a:pPr>
            <a:r>
              <a:rPr lang="en-US" sz="2000" b="1" dirty="0">
                <a:latin typeface="Courier New" pitchFamily="49" charset="0"/>
              </a:rPr>
              <a:t>}</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51</a:t>
            </a:fld>
            <a:endParaRPr lang="en-US"/>
          </a:p>
        </p:txBody>
      </p:sp>
    </p:spTree>
    <p:extLst>
      <p:ext uri="{BB962C8B-B14F-4D97-AF65-F5344CB8AC3E}">
        <p14:creationId xmlns:p14="http://schemas.microsoft.com/office/powerpoint/2010/main" val="177435069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What happened</a:t>
            </a:r>
          </a:p>
        </p:txBody>
      </p:sp>
      <p:sp>
        <p:nvSpPr>
          <p:cNvPr id="3" name="Content Placeholder 2"/>
          <p:cNvSpPr>
            <a:spLocks noGrp="1"/>
          </p:cNvSpPr>
          <p:nvPr>
            <p:ph idx="1"/>
          </p:nvPr>
        </p:nvSpPr>
        <p:spPr>
          <a:xfrm>
            <a:off x="685800" y="1524000"/>
            <a:ext cx="7772400" cy="4800600"/>
          </a:xfrm>
        </p:spPr>
        <p:txBody>
          <a:bodyPr/>
          <a:lstStyle/>
          <a:p>
            <a:r>
              <a:rPr lang="en-US" sz="2000" i="1" dirty="0"/>
              <a:t>Logically</a:t>
            </a:r>
            <a:r>
              <a:rPr lang="en-US" sz="2000" dirty="0"/>
              <a:t>, each spoke is a different object </a:t>
            </a:r>
          </a:p>
          <a:p>
            <a:pPr lvl="1"/>
            <a:r>
              <a:rPr lang="en-US" sz="2000" dirty="0"/>
              <a:t>A spoke “has” all the intrinsic state and a location</a:t>
            </a:r>
          </a:p>
          <a:p>
            <a:endParaRPr lang="en-US" sz="1000" dirty="0"/>
          </a:p>
          <a:p>
            <a:r>
              <a:rPr lang="en-US" sz="2000" dirty="0"/>
              <a:t>But if that would be a lot of objects, i.e., space usage, we can instead…</a:t>
            </a:r>
          </a:p>
          <a:p>
            <a:endParaRPr lang="en-US" sz="1000" dirty="0"/>
          </a:p>
          <a:p>
            <a:r>
              <a:rPr lang="en-US" sz="2000" dirty="0"/>
              <a:t>Create </a:t>
            </a:r>
            <a:r>
              <a:rPr lang="en-US" sz="2000" i="1" dirty="0"/>
              <a:t>one</a:t>
            </a:r>
            <a:r>
              <a:rPr lang="en-US" sz="2000" dirty="0"/>
              <a:t> </a:t>
            </a:r>
            <a:r>
              <a:rPr lang="en-US" sz="2000" i="1" dirty="0"/>
              <a:t>actual</a:t>
            </a:r>
            <a:r>
              <a:rPr lang="en-US" sz="2000" dirty="0"/>
              <a:t> flyweight object that is used “in place of” all logical objects that have that intrinsic state</a:t>
            </a:r>
          </a:p>
          <a:p>
            <a:pPr lvl="1"/>
            <a:r>
              <a:rPr lang="en-US" sz="2000" dirty="0"/>
              <a:t>Use interning to get the sharing</a:t>
            </a:r>
          </a:p>
          <a:p>
            <a:pPr lvl="1"/>
            <a:r>
              <a:rPr lang="en-US" sz="2000" dirty="0"/>
              <a:t>Clients store or compute the extrinsic state and pass it to methods to get the right behavior</a:t>
            </a:r>
          </a:p>
          <a:p>
            <a:pPr lvl="1"/>
            <a:r>
              <a:rPr lang="en-US" sz="2000" dirty="0"/>
              <a:t>Only do this when logical approach is cost-prohibitive and it’s not too complicated to manage the extrinsic state</a:t>
            </a:r>
          </a:p>
          <a:p>
            <a:pPr lvl="2"/>
            <a:r>
              <a:rPr lang="en-US" sz="2000" dirty="0"/>
              <a:t>Here spoke location was particularly easy and cheap because it was implicit in array location of reference</a:t>
            </a:r>
          </a:p>
        </p:txBody>
      </p:sp>
      <p:sp>
        <p:nvSpPr>
          <p:cNvPr id="4" name="Footer Placeholder 3"/>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52</a:t>
            </a:fld>
            <a:endParaRPr lang="en-US"/>
          </a:p>
        </p:txBody>
      </p:sp>
    </p:spTree>
    <p:extLst>
      <p:ext uri="{BB962C8B-B14F-4D97-AF65-F5344CB8AC3E}">
        <p14:creationId xmlns:p14="http://schemas.microsoft.com/office/powerpoint/2010/main" val="4250259128"/>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7810" name="Rectangle 2"/>
          <p:cNvSpPr>
            <a:spLocks noGrp="1" noChangeArrowheads="1"/>
          </p:cNvSpPr>
          <p:nvPr>
            <p:ph type="title"/>
          </p:nvPr>
        </p:nvSpPr>
        <p:spPr/>
        <p:txBody>
          <a:bodyPr>
            <a:normAutofit/>
          </a:bodyPr>
          <a:lstStyle/>
          <a:p>
            <a:r>
              <a:rPr lang="en-US"/>
              <a:t>Flyweight discussion</a:t>
            </a:r>
          </a:p>
        </p:txBody>
      </p:sp>
      <p:sp>
        <p:nvSpPr>
          <p:cNvPr id="247811" name="Rectangle 3"/>
          <p:cNvSpPr>
            <a:spLocks noGrp="1" noChangeArrowheads="1"/>
          </p:cNvSpPr>
          <p:nvPr>
            <p:ph idx="1"/>
          </p:nvPr>
        </p:nvSpPr>
        <p:spPr>
          <a:xfrm>
            <a:off x="685800" y="1600200"/>
            <a:ext cx="7772400" cy="4876800"/>
          </a:xfrm>
        </p:spPr>
        <p:txBody>
          <a:bodyPr>
            <a:normAutofit/>
          </a:bodyPr>
          <a:lstStyle/>
          <a:p>
            <a:pPr marL="0" indent="0">
              <a:buNone/>
            </a:pPr>
            <a:r>
              <a:rPr lang="en-US" sz="2000" dirty="0"/>
              <a:t>What if </a:t>
            </a:r>
            <a:r>
              <a:rPr lang="en-US" sz="2000" b="1" dirty="0" err="1">
                <a:latin typeface="Courier New" pitchFamily="49" charset="0"/>
              </a:rPr>
              <a:t>FullSpoke</a:t>
            </a:r>
            <a:r>
              <a:rPr lang="en-US" sz="2000" dirty="0"/>
              <a:t> contains a </a:t>
            </a:r>
            <a:r>
              <a:rPr lang="en-US" sz="2000" b="1" dirty="0">
                <a:latin typeface="Courier New" pitchFamily="49" charset="0"/>
              </a:rPr>
              <a:t>wheel</a:t>
            </a:r>
            <a:r>
              <a:rPr lang="en-US" sz="2000" dirty="0"/>
              <a:t> field pointing at the </a:t>
            </a:r>
            <a:r>
              <a:rPr lang="en-US" sz="2000" b="1" dirty="0">
                <a:latin typeface="Courier New" pitchFamily="49" charset="0"/>
              </a:rPr>
              <a:t>Wheel</a:t>
            </a:r>
            <a:r>
              <a:rPr lang="en-US" sz="2000" dirty="0"/>
              <a:t> containing it?</a:t>
            </a:r>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endParaRPr lang="en-US" sz="2000" dirty="0"/>
          </a:p>
          <a:p>
            <a:pPr marL="0" indent="0">
              <a:buNone/>
            </a:pPr>
            <a:r>
              <a:rPr lang="en-US" sz="2000" dirty="0"/>
              <a:t>What if </a:t>
            </a:r>
            <a:r>
              <a:rPr lang="en-US" sz="2000" b="1" dirty="0" err="1">
                <a:latin typeface="Courier New" pitchFamily="49" charset="0"/>
              </a:rPr>
              <a:t>FullSpoke</a:t>
            </a:r>
            <a:r>
              <a:rPr lang="en-US" sz="2000" dirty="0"/>
              <a:t> contains a </a:t>
            </a:r>
            <a:r>
              <a:rPr lang="en-US" sz="2000" b="1" dirty="0" err="1">
                <a:latin typeface="Courier New" pitchFamily="49" charset="0"/>
              </a:rPr>
              <a:t>boolean</a:t>
            </a:r>
            <a:r>
              <a:rPr lang="en-US" sz="2000" dirty="0"/>
              <a:t> field </a:t>
            </a:r>
            <a:r>
              <a:rPr lang="en-US" sz="2000" b="1" dirty="0">
                <a:latin typeface="Courier New" panose="02070309020205020404" pitchFamily="49" charset="0"/>
                <a:cs typeface="Courier New" panose="02070309020205020404" pitchFamily="49" charset="0"/>
              </a:rPr>
              <a:t>broken</a:t>
            </a:r>
            <a:r>
              <a:rPr lang="en-US" sz="2000" dirty="0"/>
              <a:t>?</a:t>
            </a:r>
          </a:p>
          <a:p>
            <a:pPr marL="0" indent="0">
              <a:buNone/>
            </a:pPr>
            <a:endParaRPr lang="en-US" sz="2000" dirty="0"/>
          </a:p>
          <a:p>
            <a:pPr marL="0" indent="0">
              <a:buNone/>
            </a:pPr>
            <a:endParaRPr lang="en-US" sz="2000" dirty="0"/>
          </a:p>
          <a:p>
            <a:pPr marL="0" indent="0">
              <a:buNone/>
            </a:pPr>
            <a:endParaRPr lang="en-US" sz="2000" dirty="0"/>
          </a:p>
        </p:txBody>
      </p:sp>
      <p:sp>
        <p:nvSpPr>
          <p:cNvPr id="247812" name="Comment 4"/>
          <p:cNvSpPr>
            <a:spLocks noChangeArrowheads="1"/>
          </p:cNvSpPr>
          <p:nvPr/>
        </p:nvSpPr>
        <p:spPr bwMode="auto">
          <a:xfrm>
            <a:off x="1371600" y="2492514"/>
            <a:ext cx="6477000" cy="707886"/>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b="1" i="0" u="none" dirty="0">
                <a:solidFill>
                  <a:srgbClr val="000000"/>
                </a:solidFill>
                <a:latin typeface="Courier New" pitchFamily="49" charset="0"/>
              </a:rPr>
              <a:t>Wheel</a:t>
            </a:r>
            <a:r>
              <a:rPr lang="en-US" sz="2000" i="0" u="none" dirty="0">
                <a:solidFill>
                  <a:srgbClr val="000000"/>
                </a:solidFill>
                <a:latin typeface="Arial" charset="0"/>
              </a:rPr>
              <a:t> methods pass this to the methods that use the </a:t>
            </a:r>
            <a:r>
              <a:rPr lang="en-US" sz="2000" b="1" i="0" u="none" dirty="0">
                <a:solidFill>
                  <a:srgbClr val="000000"/>
                </a:solidFill>
                <a:latin typeface="Courier New" pitchFamily="49" charset="0"/>
              </a:rPr>
              <a:t>wheel</a:t>
            </a:r>
            <a:r>
              <a:rPr lang="en-US" sz="2000" i="0" u="none" dirty="0">
                <a:solidFill>
                  <a:srgbClr val="000000"/>
                </a:solidFill>
                <a:latin typeface="Arial" charset="0"/>
              </a:rPr>
              <a:t> field.</a:t>
            </a:r>
          </a:p>
        </p:txBody>
      </p:sp>
      <p:sp>
        <p:nvSpPr>
          <p:cNvPr id="247813" name="Comment 5"/>
          <p:cNvSpPr>
            <a:spLocks noChangeArrowheads="1"/>
          </p:cNvSpPr>
          <p:nvPr/>
        </p:nvSpPr>
        <p:spPr bwMode="auto">
          <a:xfrm>
            <a:off x="1371600" y="4648200"/>
            <a:ext cx="6477000" cy="707886"/>
          </a:xfrm>
          <a:prstGeom prst="rect">
            <a:avLst/>
          </a:prstGeom>
          <a:solidFill>
            <a:srgbClr val="FCFF91"/>
          </a:solidFill>
          <a:ln w="9525">
            <a:solidFill>
              <a:srgbClr val="000000"/>
            </a:solidFill>
            <a:miter lim="800000"/>
            <a:headEnd/>
            <a:tailEnd/>
          </a:ln>
          <a:effectLst>
            <a:outerShdw dist="107763" dir="2700000" algn="ctr" rotWithShape="0">
              <a:srgbClr val="808080"/>
            </a:outerShdw>
          </a:effectLst>
        </p:spPr>
        <p:txBody>
          <a:bodyPr wrap="square">
            <a:spAutoFit/>
          </a:bodyPr>
          <a:lstStyle/>
          <a:p>
            <a:pPr>
              <a:spcBef>
                <a:spcPct val="50000"/>
              </a:spcBef>
            </a:pPr>
            <a:r>
              <a:rPr lang="en-US" sz="2000" i="0" u="none" dirty="0">
                <a:solidFill>
                  <a:srgbClr val="000000"/>
                </a:solidFill>
                <a:latin typeface="Arial" charset="0"/>
              </a:rPr>
              <a:t>Add an array of </a:t>
            </a:r>
            <a:r>
              <a:rPr lang="en-US" sz="2000" b="1" i="0" u="none" dirty="0" err="1">
                <a:solidFill>
                  <a:srgbClr val="000000"/>
                </a:solidFill>
                <a:latin typeface="Courier New" pitchFamily="49" charset="0"/>
              </a:rPr>
              <a:t>boolean</a:t>
            </a:r>
            <a:r>
              <a:rPr lang="en-US" sz="2000" i="0" u="none" dirty="0" err="1">
                <a:solidFill>
                  <a:srgbClr val="000000"/>
                </a:solidFill>
                <a:latin typeface="Arial" charset="0"/>
              </a:rPr>
              <a:t>s</a:t>
            </a:r>
            <a:r>
              <a:rPr lang="en-US" sz="2000" i="0" u="none" dirty="0">
                <a:solidFill>
                  <a:srgbClr val="000000"/>
                </a:solidFill>
                <a:latin typeface="Arial" charset="0"/>
              </a:rPr>
              <a:t> in </a:t>
            </a:r>
            <a:r>
              <a:rPr lang="en-US" sz="2000" b="1" i="0" u="none" dirty="0">
                <a:solidFill>
                  <a:srgbClr val="000000"/>
                </a:solidFill>
                <a:latin typeface="Courier New" pitchFamily="49" charset="0"/>
              </a:rPr>
              <a:t>Wheel</a:t>
            </a:r>
            <a:r>
              <a:rPr lang="en-US" sz="2000" i="0" u="none" dirty="0">
                <a:solidFill>
                  <a:srgbClr val="000000"/>
                </a:solidFill>
                <a:latin typeface="Arial" charset="0"/>
              </a:rPr>
              <a:t>, parallel to the array of </a:t>
            </a:r>
            <a:r>
              <a:rPr lang="en-US" sz="2000" b="1" i="0" u="none" dirty="0">
                <a:solidFill>
                  <a:srgbClr val="000000"/>
                </a:solidFill>
                <a:latin typeface="Courier New" pitchFamily="49" charset="0"/>
              </a:rPr>
              <a:t>Spoke</a:t>
            </a:r>
            <a:r>
              <a:rPr lang="en-US" sz="2000" i="0" u="none" dirty="0">
                <a:solidFill>
                  <a:srgbClr val="000000"/>
                </a:solidFill>
                <a:latin typeface="Arial" charset="0"/>
              </a:rPr>
              <a:t>s.</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53</a:t>
            </a:fld>
            <a:endParaRPr lang="en-US"/>
          </a:p>
        </p:txBody>
      </p:sp>
    </p:spTree>
    <p:extLst>
      <p:ext uri="{BB962C8B-B14F-4D97-AF65-F5344CB8AC3E}">
        <p14:creationId xmlns:p14="http://schemas.microsoft.com/office/powerpoint/2010/main" val="14127831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478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478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812" grpId="0" animBg="1"/>
      <p:bldP spid="247813" grpId="0" animBg="1"/>
    </p:bld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Flyweight: rarely used – resist it</a:t>
            </a:r>
          </a:p>
        </p:txBody>
      </p:sp>
      <p:sp>
        <p:nvSpPr>
          <p:cNvPr id="3" name="Content Placeholder 2"/>
          <p:cNvSpPr>
            <a:spLocks noGrp="1"/>
          </p:cNvSpPr>
          <p:nvPr>
            <p:ph idx="1"/>
          </p:nvPr>
        </p:nvSpPr>
        <p:spPr/>
        <p:txBody>
          <a:bodyPr/>
          <a:lstStyle/>
          <a:p>
            <a:endParaRPr lang="en-US" sz="2000" dirty="0"/>
          </a:p>
          <a:p>
            <a:r>
              <a:rPr lang="en-US" sz="2000" dirty="0"/>
              <a:t>Flyweight is manageable only if there are very few mutable (extrinsic) fields</a:t>
            </a:r>
          </a:p>
          <a:p>
            <a:endParaRPr lang="en-US" sz="2000" dirty="0"/>
          </a:p>
          <a:p>
            <a:r>
              <a:rPr lang="en-US" sz="2000" dirty="0"/>
              <a:t>Flyweight complicates the code</a:t>
            </a:r>
          </a:p>
          <a:p>
            <a:endParaRPr lang="en-US" sz="2000" dirty="0"/>
          </a:p>
          <a:p>
            <a:r>
              <a:rPr lang="en-US" sz="2000" dirty="0"/>
              <a:t>Use flyweight only when profiling has determined that space is a </a:t>
            </a:r>
            <a:r>
              <a:rPr lang="en-US" sz="2000" i="1" dirty="0"/>
              <a:t>serious</a:t>
            </a:r>
            <a:r>
              <a:rPr lang="en-US" sz="2000" dirty="0">
                <a:solidFill>
                  <a:srgbClr val="FF6600"/>
                </a:solidFill>
              </a:rPr>
              <a:t> </a:t>
            </a:r>
            <a:r>
              <a:rPr lang="en-US" sz="2000" dirty="0"/>
              <a:t>problem</a:t>
            </a:r>
          </a:p>
          <a:p>
            <a:endParaRPr lang="en-US" sz="2000" dirty="0"/>
          </a:p>
        </p:txBody>
      </p:sp>
      <p:sp>
        <p:nvSpPr>
          <p:cNvPr id="4" name="Footer Placeholder 3"/>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54</a:t>
            </a:fld>
            <a:endParaRPr lang="en-US"/>
          </a:p>
        </p:txBody>
      </p:sp>
    </p:spTree>
    <p:extLst>
      <p:ext uri="{BB962C8B-B14F-4D97-AF65-F5344CB8AC3E}">
        <p14:creationId xmlns:p14="http://schemas.microsoft.com/office/powerpoint/2010/main" val="75158933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33C7B5-CB21-5D42-97F6-1630F9943682}"/>
              </a:ext>
            </a:extLst>
          </p:cNvPr>
          <p:cNvSpPr>
            <a:spLocks noGrp="1"/>
          </p:cNvSpPr>
          <p:nvPr>
            <p:ph type="title"/>
          </p:nvPr>
        </p:nvSpPr>
        <p:spPr/>
        <p:txBody>
          <a:bodyPr/>
          <a:lstStyle/>
          <a:p>
            <a:r>
              <a:rPr lang="en-US" dirty="0"/>
              <a:t>Next up…</a:t>
            </a:r>
          </a:p>
        </p:txBody>
      </p:sp>
      <p:sp>
        <p:nvSpPr>
          <p:cNvPr id="3" name="Content Placeholder 2">
            <a:extLst>
              <a:ext uri="{FF2B5EF4-FFF2-40B4-BE49-F238E27FC236}">
                <a16:creationId xmlns:a16="http://schemas.microsoft.com/office/drawing/2014/main" id="{5CD19B5D-5AC5-F240-81E7-BA863427872B}"/>
              </a:ext>
            </a:extLst>
          </p:cNvPr>
          <p:cNvSpPr>
            <a:spLocks noGrp="1"/>
          </p:cNvSpPr>
          <p:nvPr>
            <p:ph idx="1"/>
          </p:nvPr>
        </p:nvSpPr>
        <p:spPr/>
        <p:txBody>
          <a:bodyPr/>
          <a:lstStyle/>
          <a:p>
            <a:endParaRPr lang="en-US" dirty="0"/>
          </a:p>
          <a:p>
            <a:r>
              <a:rPr lang="en-US" dirty="0"/>
              <a:t>Structural patterns</a:t>
            </a:r>
          </a:p>
          <a:p>
            <a:endParaRPr lang="en-US" dirty="0"/>
          </a:p>
          <a:p>
            <a:r>
              <a:rPr lang="en-US" dirty="0"/>
              <a:t>Behavioral patterns</a:t>
            </a:r>
          </a:p>
        </p:txBody>
      </p:sp>
      <p:sp>
        <p:nvSpPr>
          <p:cNvPr id="4" name="Footer Placeholder 3">
            <a:extLst>
              <a:ext uri="{FF2B5EF4-FFF2-40B4-BE49-F238E27FC236}">
                <a16:creationId xmlns:a16="http://schemas.microsoft.com/office/drawing/2014/main" id="{1F6739B7-E867-344D-99D8-8EDBEB1CB6EF}"/>
              </a:ext>
            </a:extLst>
          </p:cNvPr>
          <p:cNvSpPr>
            <a:spLocks noGrp="1"/>
          </p:cNvSpPr>
          <p:nvPr>
            <p:ph type="ftr" sz="quarter" idx="11"/>
          </p:nvPr>
        </p:nvSpPr>
        <p:spPr/>
        <p:txBody>
          <a:bodyPr/>
          <a:lstStyle/>
          <a:p>
            <a:pPr>
              <a:defRPr/>
            </a:pPr>
            <a:r>
              <a:rPr lang="nl-NL" dirty="0"/>
              <a:t>UW CSE 331 Winter 2021</a:t>
            </a:r>
            <a:endParaRPr lang="en-US" dirty="0"/>
          </a:p>
        </p:txBody>
      </p:sp>
      <p:sp>
        <p:nvSpPr>
          <p:cNvPr id="5" name="Slide Number Placeholder 4">
            <a:extLst>
              <a:ext uri="{FF2B5EF4-FFF2-40B4-BE49-F238E27FC236}">
                <a16:creationId xmlns:a16="http://schemas.microsoft.com/office/drawing/2014/main" id="{3168F413-349E-0E44-B38C-2ABAE7726FE9}"/>
              </a:ext>
            </a:extLst>
          </p:cNvPr>
          <p:cNvSpPr>
            <a:spLocks noGrp="1"/>
          </p:cNvSpPr>
          <p:nvPr>
            <p:ph type="sldNum" sz="quarter" idx="12"/>
          </p:nvPr>
        </p:nvSpPr>
        <p:spPr/>
        <p:txBody>
          <a:bodyPr/>
          <a:lstStyle/>
          <a:p>
            <a:pPr>
              <a:defRPr/>
            </a:pPr>
            <a:fld id="{48DACF16-E0F0-4B7F-BDAB-0ED6A37A383D}" type="slidenum">
              <a:rPr lang="en-US" smtClean="0"/>
              <a:pPr>
                <a:defRPr/>
              </a:pPr>
              <a:t>55</a:t>
            </a:fld>
            <a:endParaRPr lang="en-US"/>
          </a:p>
        </p:txBody>
      </p:sp>
    </p:spTree>
    <p:extLst>
      <p:ext uri="{BB962C8B-B14F-4D97-AF65-F5344CB8AC3E}">
        <p14:creationId xmlns:p14="http://schemas.microsoft.com/office/powerpoint/2010/main" val="3730724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42" name="Rectangle 1026"/>
          <p:cNvSpPr>
            <a:spLocks noGrp="1" noChangeArrowheads="1"/>
          </p:cNvSpPr>
          <p:nvPr>
            <p:ph type="title"/>
          </p:nvPr>
        </p:nvSpPr>
        <p:spPr/>
        <p:txBody>
          <a:bodyPr/>
          <a:lstStyle/>
          <a:p>
            <a:r>
              <a:rPr lang="en-US" sz="3200" dirty="0"/>
              <a:t>Example 2:  </a:t>
            </a:r>
            <a:r>
              <a:rPr lang="en-US" sz="3200" dirty="0" err="1"/>
              <a:t>Subclassing</a:t>
            </a:r>
            <a:r>
              <a:rPr lang="en-US" sz="3200" dirty="0"/>
              <a:t> (inheritance)</a:t>
            </a:r>
          </a:p>
        </p:txBody>
      </p:sp>
      <p:sp>
        <p:nvSpPr>
          <p:cNvPr id="215043" name="Rectangle 1027"/>
          <p:cNvSpPr>
            <a:spLocks noGrp="1" noChangeArrowheads="1"/>
          </p:cNvSpPr>
          <p:nvPr>
            <p:ph idx="1"/>
          </p:nvPr>
        </p:nvSpPr>
        <p:spPr/>
        <p:txBody>
          <a:bodyPr/>
          <a:lstStyle/>
          <a:p>
            <a:pPr marL="0" indent="0">
              <a:buNone/>
            </a:pPr>
            <a:r>
              <a:rPr lang="en-US" sz="2000" dirty="0"/>
              <a:t>Problem:  Repetition in implementations</a:t>
            </a:r>
          </a:p>
          <a:p>
            <a:pPr lvl="1"/>
            <a:r>
              <a:rPr lang="en-US" sz="2000" dirty="0"/>
              <a:t>Similar abstractions have similar components (fields, methods)</a:t>
            </a:r>
          </a:p>
          <a:p>
            <a:pPr marL="0" indent="0">
              <a:buNone/>
            </a:pPr>
            <a:endParaRPr lang="en-US" sz="2000" dirty="0"/>
          </a:p>
          <a:p>
            <a:pPr marL="0" indent="0">
              <a:buNone/>
            </a:pPr>
            <a:r>
              <a:rPr lang="en-US" sz="2000" dirty="0"/>
              <a:t>Solution:  Inherit default members from a superclass</a:t>
            </a:r>
          </a:p>
          <a:p>
            <a:pPr lvl="1"/>
            <a:r>
              <a:rPr lang="en-US" sz="2000" dirty="0"/>
              <a:t>Select an implementation via run-time dispatching</a:t>
            </a:r>
          </a:p>
          <a:p>
            <a:pPr marL="0" indent="0">
              <a:buNone/>
            </a:pPr>
            <a:endParaRPr lang="en-US" sz="2000" dirty="0"/>
          </a:p>
          <a:p>
            <a:pPr marL="0" indent="0">
              <a:buNone/>
            </a:pPr>
            <a:r>
              <a:rPr lang="en-US" sz="2000" dirty="0"/>
              <a:t>Disadvantages:</a:t>
            </a:r>
          </a:p>
          <a:p>
            <a:pPr lvl="1"/>
            <a:r>
              <a:rPr lang="en-US" sz="2000" dirty="0"/>
              <a:t>Code for a class is spread out, and thus less understandable</a:t>
            </a:r>
          </a:p>
          <a:p>
            <a:pPr lvl="1"/>
            <a:r>
              <a:rPr lang="en-US" sz="2000" dirty="0"/>
              <a:t>Run-time dispatching introduces overhead</a:t>
            </a:r>
          </a:p>
          <a:p>
            <a:pPr lvl="1"/>
            <a:r>
              <a:rPr lang="en-US" sz="2000" dirty="0"/>
              <a:t>Sometimes hard to design and specify a superclass</a:t>
            </a:r>
          </a:p>
          <a:p>
            <a:pPr marL="0" indent="0">
              <a:buNone/>
            </a:pPr>
            <a:endParaRPr lang="en-US" sz="2000"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6</a:t>
            </a:fld>
            <a:endParaRPr lang="en-US"/>
          </a:p>
        </p:txBody>
      </p:sp>
    </p:spTree>
    <p:extLst>
      <p:ext uri="{BB962C8B-B14F-4D97-AF65-F5344CB8AC3E}">
        <p14:creationId xmlns:p14="http://schemas.microsoft.com/office/powerpoint/2010/main" val="399237941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066" name="Rectangle 2"/>
          <p:cNvSpPr>
            <a:spLocks noGrp="1" noChangeArrowheads="1"/>
          </p:cNvSpPr>
          <p:nvPr>
            <p:ph type="title"/>
          </p:nvPr>
        </p:nvSpPr>
        <p:spPr/>
        <p:txBody>
          <a:bodyPr/>
          <a:lstStyle/>
          <a:p>
            <a:r>
              <a:rPr lang="en-US"/>
              <a:t>Example 3:  Iteration</a:t>
            </a:r>
          </a:p>
        </p:txBody>
      </p:sp>
      <p:sp>
        <p:nvSpPr>
          <p:cNvPr id="216067" name="Rectangle 3"/>
          <p:cNvSpPr>
            <a:spLocks noGrp="1" noChangeArrowheads="1"/>
          </p:cNvSpPr>
          <p:nvPr>
            <p:ph type="body" idx="1"/>
          </p:nvPr>
        </p:nvSpPr>
        <p:spPr>
          <a:xfrm>
            <a:off x="685800" y="1600200"/>
            <a:ext cx="8077200" cy="4800600"/>
          </a:xfrm>
        </p:spPr>
        <p:txBody>
          <a:bodyPr>
            <a:normAutofit/>
          </a:bodyPr>
          <a:lstStyle/>
          <a:p>
            <a:pPr marL="0" indent="0">
              <a:buNone/>
            </a:pPr>
            <a:r>
              <a:rPr lang="en-US" sz="2000" dirty="0"/>
              <a:t>Problem:  To access all members of a collection, must perform a specialized traversal for each data structure  </a:t>
            </a:r>
          </a:p>
          <a:p>
            <a:pPr lvl="1"/>
            <a:r>
              <a:rPr lang="en-US" sz="2000" dirty="0"/>
              <a:t>Introduces undesirable dependences</a:t>
            </a:r>
          </a:p>
          <a:p>
            <a:pPr lvl="1"/>
            <a:r>
              <a:rPr lang="en-US" sz="2000" dirty="0"/>
              <a:t>Does not generalize to other collections</a:t>
            </a:r>
          </a:p>
          <a:p>
            <a:pPr marL="0" indent="0">
              <a:buNone/>
            </a:pPr>
            <a:endParaRPr lang="en-US" sz="1000" dirty="0"/>
          </a:p>
          <a:p>
            <a:pPr marL="0" indent="0">
              <a:buNone/>
            </a:pPr>
            <a:r>
              <a:rPr lang="en-US" sz="2000" dirty="0"/>
              <a:t>Solution:</a:t>
            </a:r>
          </a:p>
          <a:p>
            <a:pPr lvl="1"/>
            <a:r>
              <a:rPr lang="en-US" sz="2000" dirty="0"/>
              <a:t>The </a:t>
            </a:r>
            <a:r>
              <a:rPr lang="en-US" sz="2000" i="1" dirty="0"/>
              <a:t>implementation </a:t>
            </a:r>
            <a:r>
              <a:rPr lang="en-US" sz="2000" dirty="0"/>
              <a:t>performs traversals, does bookkeeping</a:t>
            </a:r>
          </a:p>
          <a:p>
            <a:pPr lvl="1"/>
            <a:r>
              <a:rPr lang="en-US" sz="2000" dirty="0"/>
              <a:t>Results are communicated to clients via a standard interface (e.g., </a:t>
            </a:r>
            <a:r>
              <a:rPr lang="en-US" sz="2000" b="1" dirty="0" err="1">
                <a:latin typeface="Courier New" pitchFamily="49" charset="0"/>
                <a:cs typeface="Courier New" pitchFamily="49" charset="0"/>
              </a:rPr>
              <a:t>hasNext</a:t>
            </a:r>
            <a:r>
              <a:rPr lang="en-US" sz="2000" b="1" dirty="0">
                <a:latin typeface="Courier New" pitchFamily="49" charset="0"/>
                <a:cs typeface="Courier New" pitchFamily="49" charset="0"/>
              </a:rPr>
              <a:t>()</a:t>
            </a:r>
            <a:r>
              <a:rPr lang="en-US" sz="2000" dirty="0"/>
              <a:t>, </a:t>
            </a:r>
            <a:r>
              <a:rPr lang="en-US" sz="2000" b="1" dirty="0">
                <a:latin typeface="Courier New" pitchFamily="49" charset="0"/>
                <a:cs typeface="Courier New" pitchFamily="49" charset="0"/>
              </a:rPr>
              <a:t>next()</a:t>
            </a:r>
            <a:r>
              <a:rPr lang="en-US" sz="2000" dirty="0"/>
              <a:t>)</a:t>
            </a:r>
          </a:p>
          <a:p>
            <a:pPr marL="0" indent="0">
              <a:buNone/>
            </a:pPr>
            <a:endParaRPr lang="en-US" sz="1000" dirty="0"/>
          </a:p>
          <a:p>
            <a:pPr marL="0" indent="0">
              <a:buNone/>
            </a:pPr>
            <a:r>
              <a:rPr lang="en-US" sz="2000" dirty="0"/>
              <a:t>Disadvantages:</a:t>
            </a:r>
          </a:p>
          <a:p>
            <a:pPr lvl="1"/>
            <a:r>
              <a:rPr lang="en-US" sz="2000" dirty="0"/>
              <a:t>Iteration order fixed by the implementation and not under the control of the client</a:t>
            </a:r>
          </a:p>
          <a:p>
            <a:pPr marL="0" indent="0">
              <a:buNone/>
            </a:pPr>
            <a:endParaRPr lang="en-US" sz="2000" dirty="0"/>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7</a:t>
            </a:fld>
            <a:endParaRPr lang="en-US"/>
          </a:p>
        </p:txBody>
      </p:sp>
    </p:spTree>
    <p:extLst>
      <p:ext uri="{BB962C8B-B14F-4D97-AF65-F5344CB8AC3E}">
        <p14:creationId xmlns:p14="http://schemas.microsoft.com/office/powerpoint/2010/main" val="3531749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Example 4:  Exceptions</a:t>
            </a:r>
            <a:endParaRPr lang="en-US" dirty="0"/>
          </a:p>
        </p:txBody>
      </p:sp>
      <p:sp>
        <p:nvSpPr>
          <p:cNvPr id="3" name="Content Placeholder 2"/>
          <p:cNvSpPr>
            <a:spLocks noGrp="1"/>
          </p:cNvSpPr>
          <p:nvPr>
            <p:ph idx="1"/>
          </p:nvPr>
        </p:nvSpPr>
        <p:spPr>
          <a:xfrm>
            <a:off x="685800" y="1600200"/>
            <a:ext cx="7772400" cy="4876800"/>
          </a:xfrm>
        </p:spPr>
        <p:txBody>
          <a:bodyPr>
            <a:normAutofit/>
          </a:bodyPr>
          <a:lstStyle/>
          <a:p>
            <a:pPr marL="0" indent="0">
              <a:buNone/>
            </a:pPr>
            <a:r>
              <a:rPr lang="en-US" sz="2000" dirty="0"/>
              <a:t>Problem:</a:t>
            </a:r>
          </a:p>
          <a:p>
            <a:pPr lvl="1"/>
            <a:r>
              <a:rPr lang="en-US" sz="2000" dirty="0"/>
              <a:t>Errors in one part of the code should be handled elsewhere</a:t>
            </a:r>
          </a:p>
          <a:p>
            <a:pPr lvl="1"/>
            <a:r>
              <a:rPr lang="en-US" sz="2000" dirty="0"/>
              <a:t>Code should not be cluttered with error-handling code</a:t>
            </a:r>
          </a:p>
          <a:p>
            <a:pPr lvl="1"/>
            <a:r>
              <a:rPr lang="en-US" sz="2000" dirty="0"/>
              <a:t>Return values should not be preempted by error codes</a:t>
            </a:r>
          </a:p>
          <a:p>
            <a:pPr marL="0" indent="0">
              <a:buNone/>
            </a:pPr>
            <a:endParaRPr lang="en-US" sz="1000" dirty="0"/>
          </a:p>
          <a:p>
            <a:pPr marL="0" indent="0">
              <a:buNone/>
            </a:pPr>
            <a:r>
              <a:rPr lang="en-US" sz="2000" dirty="0"/>
              <a:t>Solution:  Language structures for throwing and catching exceptions</a:t>
            </a:r>
          </a:p>
          <a:p>
            <a:pPr marL="0" indent="0">
              <a:buNone/>
            </a:pPr>
            <a:endParaRPr lang="en-US" sz="1000" dirty="0"/>
          </a:p>
          <a:p>
            <a:pPr marL="0" indent="0">
              <a:buNone/>
            </a:pPr>
            <a:r>
              <a:rPr lang="en-US" sz="2000" dirty="0"/>
              <a:t>Disadvantages:</a:t>
            </a:r>
          </a:p>
          <a:p>
            <a:pPr lvl="1"/>
            <a:r>
              <a:rPr lang="en-US" sz="2000" dirty="0"/>
              <a:t>Code may still be cluttered</a:t>
            </a:r>
          </a:p>
          <a:p>
            <a:pPr lvl="1"/>
            <a:r>
              <a:rPr lang="en-US" sz="2000" dirty="0"/>
              <a:t>It may be hard to know where an exception will be handled</a:t>
            </a:r>
          </a:p>
          <a:p>
            <a:pPr lvl="1"/>
            <a:r>
              <a:rPr lang="en-US" sz="2000" dirty="0"/>
              <a:t>Using exceptions for normal control flow may be confusing and inefficient</a:t>
            </a:r>
          </a:p>
          <a:p>
            <a:pPr marL="0" indent="0">
              <a:buNone/>
            </a:pPr>
            <a:endParaRPr lang="en-US" sz="2000" dirty="0"/>
          </a:p>
        </p:txBody>
      </p:sp>
      <p:sp>
        <p:nvSpPr>
          <p:cNvPr id="5" name="Footer Placeholder 4"/>
          <p:cNvSpPr>
            <a:spLocks noGrp="1"/>
          </p:cNvSpPr>
          <p:nvPr>
            <p:ph type="ftr" sz="quarter" idx="11"/>
          </p:nvPr>
        </p:nvSpPr>
        <p:spPr/>
        <p:txBody>
          <a:bodyPr/>
          <a:lstStyle/>
          <a:p>
            <a:pPr>
              <a:defRPr/>
            </a:pPr>
            <a:r>
              <a:rPr lang="nl-NL" dirty="0"/>
              <a:t>UW CSE 331 Winter 2021</a:t>
            </a:r>
            <a:endParaRPr lang="en-US" dirty="0"/>
          </a:p>
        </p:txBody>
      </p:sp>
      <p:sp>
        <p:nvSpPr>
          <p:cNvPr id="6" name="Slide Number Placeholder 5"/>
          <p:cNvSpPr>
            <a:spLocks noGrp="1"/>
          </p:cNvSpPr>
          <p:nvPr>
            <p:ph type="sldNum" sz="quarter" idx="12"/>
          </p:nvPr>
        </p:nvSpPr>
        <p:spPr/>
        <p:txBody>
          <a:bodyPr/>
          <a:lstStyle/>
          <a:p>
            <a:pPr>
              <a:defRPr/>
            </a:pPr>
            <a:fld id="{48DACF16-E0F0-4B7F-BDAB-0ED6A37A383D}" type="slidenum">
              <a:rPr lang="en-US" smtClean="0"/>
              <a:pPr>
                <a:defRPr/>
              </a:pPr>
              <a:t>8</a:t>
            </a:fld>
            <a:endParaRPr lang="en-US"/>
          </a:p>
        </p:txBody>
      </p:sp>
    </p:spTree>
    <p:extLst>
      <p:ext uri="{BB962C8B-B14F-4D97-AF65-F5344CB8AC3E}">
        <p14:creationId xmlns:p14="http://schemas.microsoft.com/office/powerpoint/2010/main" val="53055320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ChangeArrowheads="1"/>
          </p:cNvSpPr>
          <p:nvPr>
            <p:ph type="title"/>
          </p:nvPr>
        </p:nvSpPr>
        <p:spPr/>
        <p:txBody>
          <a:bodyPr/>
          <a:lstStyle/>
          <a:p>
            <a:r>
              <a:rPr lang="en-US"/>
              <a:t>Example 5:  Generics</a:t>
            </a:r>
          </a:p>
        </p:txBody>
      </p:sp>
      <p:sp>
        <p:nvSpPr>
          <p:cNvPr id="283651" name="Rectangle 3"/>
          <p:cNvSpPr>
            <a:spLocks noGrp="1" noChangeArrowheads="1"/>
          </p:cNvSpPr>
          <p:nvPr>
            <p:ph type="body" idx="1"/>
          </p:nvPr>
        </p:nvSpPr>
        <p:spPr>
          <a:xfrm>
            <a:off x="685800" y="1600200"/>
            <a:ext cx="8001000" cy="4495800"/>
          </a:xfrm>
        </p:spPr>
        <p:txBody>
          <a:bodyPr/>
          <a:lstStyle/>
          <a:p>
            <a:pPr marL="0" indent="0">
              <a:buNone/>
            </a:pPr>
            <a:r>
              <a:rPr lang="en-US" sz="2000" dirty="0"/>
              <a:t>Problem:</a:t>
            </a:r>
          </a:p>
          <a:p>
            <a:pPr lvl="1"/>
            <a:r>
              <a:rPr lang="en-US" sz="2000" dirty="0"/>
              <a:t>Well-designed (and used) data structures hold one type of object</a:t>
            </a:r>
          </a:p>
          <a:p>
            <a:pPr marL="0" indent="0">
              <a:buNone/>
            </a:pPr>
            <a:endParaRPr lang="en-US" sz="2000" dirty="0"/>
          </a:p>
          <a:p>
            <a:pPr marL="0" indent="0">
              <a:buNone/>
            </a:pPr>
            <a:r>
              <a:rPr lang="en-US" sz="2000" dirty="0"/>
              <a:t>Solution:</a:t>
            </a:r>
          </a:p>
          <a:p>
            <a:pPr lvl="1"/>
            <a:r>
              <a:rPr lang="en-US" sz="2000" dirty="0"/>
              <a:t>Programming language checks for errors in contents</a:t>
            </a:r>
          </a:p>
          <a:p>
            <a:pPr lvl="1"/>
            <a:r>
              <a:rPr lang="en-US" sz="2000" b="1" dirty="0">
                <a:latin typeface="Courier New" pitchFamily="49" charset="0"/>
                <a:cs typeface="Courier New" pitchFamily="49" charset="0"/>
              </a:rPr>
              <a:t>List&lt;Date&gt;</a:t>
            </a:r>
            <a:r>
              <a:rPr lang="en-US" sz="2000" dirty="0"/>
              <a:t> instead of just </a:t>
            </a:r>
            <a:r>
              <a:rPr lang="en-US" sz="2000" b="1" dirty="0">
                <a:latin typeface="Courier New" pitchFamily="49" charset="0"/>
                <a:cs typeface="Courier New" pitchFamily="49" charset="0"/>
              </a:rPr>
              <a:t>List</a:t>
            </a:r>
          </a:p>
          <a:p>
            <a:pPr marL="0" indent="0">
              <a:buNone/>
            </a:pPr>
            <a:endParaRPr lang="en-US" sz="2000" dirty="0"/>
          </a:p>
          <a:p>
            <a:pPr marL="0" indent="0">
              <a:buNone/>
            </a:pPr>
            <a:r>
              <a:rPr lang="en-US" sz="2000" dirty="0"/>
              <a:t>Disadvantages:</a:t>
            </a:r>
          </a:p>
          <a:p>
            <a:pPr lvl="1"/>
            <a:r>
              <a:rPr lang="en-US" sz="2000" dirty="0"/>
              <a:t>More verbose types</a:t>
            </a:r>
          </a:p>
        </p:txBody>
      </p:sp>
      <p:sp>
        <p:nvSpPr>
          <p:cNvPr id="3" name="Footer Placeholder 2"/>
          <p:cNvSpPr>
            <a:spLocks noGrp="1"/>
          </p:cNvSpPr>
          <p:nvPr>
            <p:ph type="ftr" sz="quarter" idx="11"/>
          </p:nvPr>
        </p:nvSpPr>
        <p:spPr/>
        <p:txBody>
          <a:bodyPr/>
          <a:lstStyle/>
          <a:p>
            <a:pPr>
              <a:defRPr/>
            </a:pPr>
            <a:r>
              <a:rPr lang="nl-NL" dirty="0"/>
              <a:t>UW CSE 331 Winter 2021</a:t>
            </a:r>
            <a:endParaRPr lang="en-US" dirty="0"/>
          </a:p>
        </p:txBody>
      </p:sp>
      <p:sp>
        <p:nvSpPr>
          <p:cNvPr id="4" name="Slide Number Placeholder 3"/>
          <p:cNvSpPr>
            <a:spLocks noGrp="1"/>
          </p:cNvSpPr>
          <p:nvPr>
            <p:ph type="sldNum" sz="quarter" idx="12"/>
          </p:nvPr>
        </p:nvSpPr>
        <p:spPr/>
        <p:txBody>
          <a:bodyPr/>
          <a:lstStyle/>
          <a:p>
            <a:pPr>
              <a:defRPr/>
            </a:pPr>
            <a:fld id="{48DACF16-E0F0-4B7F-BDAB-0ED6A37A383D}" type="slidenum">
              <a:rPr lang="en-US" smtClean="0"/>
              <a:pPr>
                <a:defRPr/>
              </a:pPr>
              <a:t>9</a:t>
            </a:fld>
            <a:endParaRPr lang="en-US"/>
          </a:p>
        </p:txBody>
      </p:sp>
    </p:spTree>
    <p:extLst>
      <p:ext uri="{BB962C8B-B14F-4D97-AF65-F5344CB8AC3E}">
        <p14:creationId xmlns:p14="http://schemas.microsoft.com/office/powerpoint/2010/main" val="301934602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_INSTRUCTOR VIEW19C14C36-AC8E-43BC-9DB6-C2AAF774C7DC|PANE__TAG" val="_"/>
</p:tagLst>
</file>

<file path=ppt/theme/theme1.xml><?xml version="1.0" encoding="utf-8"?>
<a:theme xmlns:a="http://schemas.openxmlformats.org/drawingml/2006/main" name="simple">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simple</Template>
  <TotalTime>27093</TotalTime>
  <Words>4789</Words>
  <Application>Microsoft Macintosh PowerPoint</Application>
  <PresentationFormat>On-screen Show (4:3)</PresentationFormat>
  <Paragraphs>820</Paragraphs>
  <Slides>55</Slides>
  <Notes>35</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64" baseType="lpstr">
      <vt:lpstr>Arial</vt:lpstr>
      <vt:lpstr>Comic Sans MS</vt:lpstr>
      <vt:lpstr>Consolas</vt:lpstr>
      <vt:lpstr>Courier New</vt:lpstr>
      <vt:lpstr>Times New Roman</vt:lpstr>
      <vt:lpstr>Wingdings</vt:lpstr>
      <vt:lpstr>Zapfino</vt:lpstr>
      <vt:lpstr>simple</vt:lpstr>
      <vt:lpstr>Visio</vt:lpstr>
      <vt:lpstr>CSE 331 Software Design &amp; Implementation</vt:lpstr>
      <vt:lpstr>Administrivia</vt:lpstr>
      <vt:lpstr>Outline</vt:lpstr>
      <vt:lpstr>What is a design pattern?</vt:lpstr>
      <vt:lpstr>Example 1:  Encapsulation (data hiding)</vt:lpstr>
      <vt:lpstr>Example 2:  Subclassing (inheritance)</vt:lpstr>
      <vt:lpstr>Example 3:  Iteration</vt:lpstr>
      <vt:lpstr>Example 4:  Exceptions</vt:lpstr>
      <vt:lpstr>Example 5:  Generics</vt:lpstr>
      <vt:lpstr>Why (more) design patterns?</vt:lpstr>
      <vt:lpstr>Why should you care?</vt:lpstr>
      <vt:lpstr>Origin of term</vt:lpstr>
      <vt:lpstr>Patterns vs. Patterns</vt:lpstr>
      <vt:lpstr>When (not) to use design patterns</vt:lpstr>
      <vt:lpstr>An example GoF pattern</vt:lpstr>
      <vt:lpstr>Possible reasons for Singleton</vt:lpstr>
      <vt:lpstr>How: multiple approaches</vt:lpstr>
      <vt:lpstr>GoF patterns: three categories</vt:lpstr>
      <vt:lpstr>Creational patterns</vt:lpstr>
      <vt:lpstr>Factories</vt:lpstr>
      <vt:lpstr>Motivation for factories: Changing implementations</vt:lpstr>
      <vt:lpstr>Use of factories</vt:lpstr>
      <vt:lpstr>Examples in the JDK</vt:lpstr>
      <vt:lpstr>DateFormat factory methods</vt:lpstr>
      <vt:lpstr>Example:  Bicycle race (no factories)</vt:lpstr>
      <vt:lpstr>Specialization: Tour de France</vt:lpstr>
      <vt:lpstr>Specialization: </vt:lpstr>
      <vt:lpstr>Factory method for Bicycle</vt:lpstr>
      <vt:lpstr>Subclasses override factory method</vt:lpstr>
      <vt:lpstr>Next step</vt:lpstr>
      <vt:lpstr>Factory objects/classes  encapsulate factory method(s)</vt:lpstr>
      <vt:lpstr>Using a factory object</vt:lpstr>
      <vt:lpstr>The subclasses</vt:lpstr>
      <vt:lpstr>Separate control over bicycles and races</vt:lpstr>
      <vt:lpstr>Builder pattern</vt:lpstr>
      <vt:lpstr>Builder example</vt:lpstr>
      <vt:lpstr>Prototype pattern</vt:lpstr>
      <vt:lpstr>Using prototypes</vt:lpstr>
      <vt:lpstr>Dependency injection</vt:lpstr>
      <vt:lpstr>Sharing</vt:lpstr>
      <vt:lpstr>Interning pattern</vt:lpstr>
      <vt:lpstr>Implementing interning</vt:lpstr>
      <vt:lpstr>Space leaks</vt:lpstr>
      <vt:lpstr>java.lang.Boolean  does not use the Interning pattern</vt:lpstr>
      <vt:lpstr>Recognition of the problem</vt:lpstr>
      <vt:lpstr>Flyweight pattern – save space: don’t store same data more than once</vt:lpstr>
      <vt:lpstr>Details omitted 21wi due to time…</vt:lpstr>
      <vt:lpstr>Example without flyweight:  bicycle spoke</vt:lpstr>
      <vt:lpstr>Alternatives to FullSpoke</vt:lpstr>
      <vt:lpstr>Original code to true (align) a wheel</vt:lpstr>
      <vt:lpstr>Flyweight code to true (align) a wheel</vt:lpstr>
      <vt:lpstr>What happened</vt:lpstr>
      <vt:lpstr>Flyweight discussion</vt:lpstr>
      <vt:lpstr>Flyweight: rarely used – resist it</vt:lpstr>
      <vt:lpstr>Next up…</vt:lpstr>
    </vt:vector>
  </TitlesOfParts>
  <Company>uw</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CSE 374 Programming Concepts &amp; Tools</dc:title>
  <dc:creator>Hal Perkins</dc:creator>
  <cp:lastModifiedBy>Hal Perkins</cp:lastModifiedBy>
  <cp:revision>376</cp:revision>
  <cp:lastPrinted>2021-03-05T00:04:04Z</cp:lastPrinted>
  <dcterms:created xsi:type="dcterms:W3CDTF">2012-02-17T18:07:42Z</dcterms:created>
  <dcterms:modified xsi:type="dcterms:W3CDTF">2021-03-05T00:04:06Z</dcterms:modified>
</cp:coreProperties>
</file>