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9" r:id="rId2"/>
    <p:sldId id="396" r:id="rId3"/>
    <p:sldId id="364" r:id="rId4"/>
    <p:sldId id="362" r:id="rId5"/>
    <p:sldId id="365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95" r:id="rId24"/>
    <p:sldId id="387" r:id="rId25"/>
    <p:sldId id="397" r:id="rId26"/>
    <p:sldId id="388" r:id="rId27"/>
    <p:sldId id="390" r:id="rId28"/>
    <p:sldId id="391" r:id="rId29"/>
    <p:sldId id="392" r:id="rId30"/>
    <p:sldId id="393" r:id="rId31"/>
    <p:sldId id="394" r:id="rId32"/>
  </p:sldIdLst>
  <p:sldSz cx="9144000" cy="6858000" type="screen4x3"/>
  <p:notesSz cx="6934200" cy="92202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800080"/>
    <a:srgbClr val="009900"/>
    <a:srgbClr val="FF0000"/>
    <a:srgbClr val="FFA7BC"/>
    <a:srgbClr val="FFFF99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2968" autoAdjust="0"/>
  </p:normalViewPr>
  <p:slideViewPr>
    <p:cSldViewPr>
      <p:cViewPr varScale="1">
        <p:scale>
          <a:sx n="110" d="100"/>
          <a:sy n="110" d="100"/>
        </p:scale>
        <p:origin x="8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5282"/>
    </p:cViewPr>
  </p:sorterViewPr>
  <p:notesViewPr>
    <p:cSldViewPr>
      <p:cViewPr varScale="1">
        <p:scale>
          <a:sx n="96" d="100"/>
          <a:sy n="96" d="100"/>
        </p:scale>
        <p:origin x="3096" y="16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21wi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17-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2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0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31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.cs.uni-saarland.de/zelle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331</a:t>
            </a:r>
            <a:br>
              <a:rPr lang="en-US" dirty="0"/>
            </a:br>
            <a:r>
              <a:rPr lang="en-US" dirty="0"/>
              <a:t>Software Design &amp;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/>
              <a:t>Hal Perkins</a:t>
            </a:r>
          </a:p>
          <a:p>
            <a:r>
              <a:rPr lang="en-US" dirty="0"/>
              <a:t>Winter 2021</a:t>
            </a:r>
          </a:p>
          <a:p>
            <a:r>
              <a:rPr lang="en-US" dirty="0"/>
              <a:t>Debugging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14D53-6DD7-7D46-B4B2-701C8156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658AD-60E1-7441-B25A-5B9EF3E6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C098-13F0-41FA-8110-EA511399211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/>
              <a:t>A method may return an erroneous result, even if it is error-free if representation was corrupted earlier</a:t>
            </a:r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The earlier a problem is observed, the easier it is to fix</a:t>
            </a:r>
          </a:p>
          <a:p>
            <a:pPr lvl="1"/>
            <a:r>
              <a:rPr lang="en-GB" sz="2000" dirty="0"/>
              <a:t>Fail fast: check invariants and assertions frequently</a:t>
            </a:r>
          </a:p>
          <a:p>
            <a:pPr lvl="1"/>
            <a:r>
              <a:rPr lang="en-GB" sz="2000" dirty="0"/>
              <a:t>Don’t (usually) try to recover from errors – don’t mask them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  <a:p>
            <a:pPr lvl="1"/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x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]==x)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This code fragment searches an array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/>
              <a:t> for a value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lvl="1"/>
            <a:r>
              <a:rPr lang="en-GB" sz="2000" dirty="0"/>
              <a:t>Value is guaranteed to be in the array</a:t>
            </a:r>
          </a:p>
          <a:p>
            <a:pPr lvl="1"/>
            <a:r>
              <a:rPr lang="en-GB" sz="2000" dirty="0"/>
              <a:t>What if that guarantee is broken (by a defect)?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Temptation: make code more “robust” by hiding errors / not failing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x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]==x)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/>
              <a:t>Now the loop always terminates</a:t>
            </a:r>
          </a:p>
          <a:p>
            <a:pPr lvl="1"/>
            <a:r>
              <a:rPr lang="en-GB" sz="2000" dirty="0"/>
              <a:t>But no longer guaranteed that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]==x</a:t>
            </a:r>
          </a:p>
          <a:p>
            <a:pPr lvl="1"/>
            <a:r>
              <a:rPr lang="en-GB" sz="2000" dirty="0"/>
              <a:t>If other code relies on this, then problems arise later </a:t>
            </a:r>
          </a:p>
          <a:p>
            <a:pPr lvl="1"/>
            <a:r>
              <a:rPr lang="en-GB" sz="2000" dirty="0"/>
              <a:t>This makes it harder to see the link between the defect and the failure!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x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]==x)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000" dirty="0"/>
              <a:t>Assertions document and check invariants</a:t>
            </a:r>
          </a:p>
          <a:p>
            <a:pPr lvl="1"/>
            <a:r>
              <a:rPr lang="en-GB" sz="2000" dirty="0"/>
              <a:t>But are only checked when assertions are enabled</a:t>
            </a:r>
          </a:p>
          <a:p>
            <a:pPr marL="400050"/>
            <a:r>
              <a:rPr lang="en-GB" sz="2000" dirty="0"/>
              <a:t>Abort/debug program as soon as problem is detected</a:t>
            </a:r>
          </a:p>
          <a:p>
            <a:pPr lvl="1"/>
            <a:r>
              <a:rPr lang="en-GB" sz="2000" dirty="0"/>
              <a:t>Turn an </a:t>
            </a:r>
            <a:r>
              <a:rPr lang="en-GB" sz="2000" dirty="0">
                <a:solidFill>
                  <a:srgbClr val="C00000"/>
                </a:solidFill>
              </a:rPr>
              <a:t>error</a:t>
            </a:r>
            <a:r>
              <a:rPr lang="en-GB" sz="2000" dirty="0"/>
              <a:t> into a </a:t>
            </a:r>
            <a:r>
              <a:rPr lang="en-GB" sz="2000" dirty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/>
              <a:t>Unfortunately, we may still be a long distance from the </a:t>
            </a:r>
            <a:r>
              <a:rPr lang="en-US" sz="2000" i="1" dirty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/>
              <a:t>The defect caused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 not to be in the array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(inevitable) resort: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Defects happen – people are imperfect</a:t>
            </a:r>
          </a:p>
          <a:p>
            <a:pPr lvl="1"/>
            <a:r>
              <a:rPr lang="en-GB" sz="2000" dirty="0"/>
              <a:t>Industry average (?): 10 defects per 1000 lines of code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Defects happen that are not immediately localizable</a:t>
            </a:r>
          </a:p>
          <a:p>
            <a:pPr lvl="1"/>
            <a:r>
              <a:rPr lang="en-GB" sz="2000" dirty="0"/>
              <a:t>Found during integration testing</a:t>
            </a:r>
          </a:p>
          <a:p>
            <a:pPr lvl="1"/>
            <a:r>
              <a:rPr lang="en-GB" sz="2000" dirty="0"/>
              <a:t>Or reported by user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Cost of an error increases by orders of magnitude during program lifecycle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1</a:t>
            </a:r>
            <a:r>
              <a:rPr lang="en-GB" sz="2000" dirty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2</a:t>
            </a:r>
            <a:r>
              <a:rPr lang="en-GB" sz="2000" dirty="0"/>
              <a:t> – Find and understand cause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3</a:t>
            </a:r>
            <a:r>
              <a:rPr lang="en-GB" sz="2000" dirty="0"/>
              <a:t> – Fix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4</a:t>
            </a:r>
            <a:r>
              <a:rPr lang="en-GB" sz="2000" dirty="0"/>
              <a:t> – Rerun </a:t>
            </a:r>
            <a:r>
              <a:rPr lang="en-GB" sz="2000" i="1" dirty="0"/>
              <a:t>all</a:t>
            </a:r>
            <a:r>
              <a:rPr lang="en-GB" sz="2000" dirty="0"/>
              <a:t> tests, old and new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1</a:t>
            </a:r>
            <a:r>
              <a:rPr lang="en-GB" sz="2000" dirty="0"/>
              <a:t> – </a:t>
            </a:r>
            <a:r>
              <a:rPr lang="en-GB" sz="2000" i="1" dirty="0"/>
              <a:t>find small, repeatable test case that produces the failure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May take effort, but helps identify the defect </a:t>
            </a:r>
            <a:r>
              <a:rPr lang="en-GB" sz="2000" i="1" dirty="0"/>
              <a:t>and</a:t>
            </a:r>
            <a:r>
              <a:rPr lang="en-GB" sz="2000" dirty="0"/>
              <a:t> gives you a regression test</a:t>
            </a:r>
          </a:p>
          <a:p>
            <a:pPr lvl="1"/>
            <a:r>
              <a:rPr lang="en-GB" sz="2000" dirty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start step 2 until you have a simple repeatable test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2</a:t>
            </a:r>
            <a:r>
              <a:rPr lang="en-GB" sz="2000" dirty="0"/>
              <a:t> – </a:t>
            </a:r>
            <a:r>
              <a:rPr lang="en-GB" sz="2000" i="1" dirty="0"/>
              <a:t>narrow down location and proximate cause</a:t>
            </a:r>
            <a:endParaRPr lang="en-GB" sz="2000" dirty="0"/>
          </a:p>
          <a:p>
            <a:pPr lvl="1"/>
            <a:r>
              <a:rPr lang="en-GB" sz="2000" i="1" dirty="0"/>
              <a:t>Loop</a:t>
            </a:r>
            <a:r>
              <a:rPr lang="en-GB" sz="2000" dirty="0"/>
              <a:t>: (a) Study the data (b) hypothesize (c) experiment </a:t>
            </a:r>
          </a:p>
          <a:p>
            <a:pPr lvl="1"/>
            <a:r>
              <a:rPr lang="en-GB" sz="2000" dirty="0"/>
              <a:t>Experiments often involve changing the code</a:t>
            </a:r>
          </a:p>
          <a:p>
            <a:pPr lvl="1"/>
            <a:r>
              <a:rPr lang="en-GB" sz="2000" dirty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start step 3 until you understand the cause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3</a:t>
            </a:r>
            <a:r>
              <a:rPr lang="en-GB" sz="2000" dirty="0"/>
              <a:t> – </a:t>
            </a:r>
            <a:r>
              <a:rPr lang="en-GB" sz="2000" i="1" dirty="0"/>
              <a:t>fix the defect</a:t>
            </a:r>
          </a:p>
          <a:p>
            <a:pPr lvl="1"/>
            <a:r>
              <a:rPr lang="en-GB" sz="2000" dirty="0"/>
              <a:t>Is it a simple typo, or a design flaw?  </a:t>
            </a:r>
          </a:p>
          <a:p>
            <a:pPr lvl="1"/>
            <a:r>
              <a:rPr lang="en-GB" sz="2000" i="1" dirty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4</a:t>
            </a:r>
            <a:r>
              <a:rPr lang="en-GB" sz="2000" dirty="0"/>
              <a:t> – </a:t>
            </a:r>
            <a:r>
              <a:rPr lang="en-GB" sz="2000" i="1" dirty="0"/>
              <a:t>add test case to regression suite</a:t>
            </a:r>
          </a:p>
          <a:p>
            <a:pPr lvl="1"/>
            <a:r>
              <a:rPr lang="en-GB" sz="2000" dirty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Debugging should be </a:t>
            </a:r>
            <a:r>
              <a:rPr lang="en-US" sz="2000" i="1" dirty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/>
              <a:t>Carefully </a:t>
            </a:r>
            <a:r>
              <a:rPr lang="en-US" sz="2000" i="1" dirty="0">
                <a:solidFill>
                  <a:srgbClr val="009900"/>
                </a:solidFill>
              </a:rPr>
              <a:t>decide</a:t>
            </a:r>
            <a:r>
              <a:rPr lang="en-US" sz="2000" dirty="0"/>
              <a:t> what to do </a:t>
            </a:r>
          </a:p>
          <a:p>
            <a:pPr lvl="2"/>
            <a:r>
              <a:rPr lang="en-US" sz="2000" dirty="0"/>
              <a:t>Don’t flail!</a:t>
            </a:r>
          </a:p>
          <a:p>
            <a:pPr lvl="1"/>
            <a:r>
              <a:rPr lang="en-US" sz="2000" dirty="0"/>
              <a:t>Keep a </a:t>
            </a:r>
            <a:r>
              <a:rPr lang="en-US" sz="2000" i="1" dirty="0">
                <a:solidFill>
                  <a:srgbClr val="009900"/>
                </a:solidFill>
              </a:rPr>
              <a:t>record</a:t>
            </a:r>
            <a:r>
              <a:rPr lang="en-US" sz="2000" dirty="0"/>
              <a:t> of everything that you do</a:t>
            </a:r>
          </a:p>
          <a:p>
            <a:pPr lvl="1"/>
            <a:r>
              <a:rPr lang="en-US" sz="2000" dirty="0"/>
              <a:t>Don’t get sucked into fruitless avenues</a:t>
            </a:r>
          </a:p>
          <a:p>
            <a:endParaRPr lang="en-US" sz="2000" dirty="0"/>
          </a:p>
          <a:p>
            <a:r>
              <a:rPr lang="en-US" sz="2000" dirty="0"/>
              <a:t>Use an iterative scientific process:</a:t>
            </a:r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0943" y="426720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Formulate a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hypothesis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7729" y="508629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Design an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experiment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4054" y="5924490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Perform an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experiment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4601" y="508629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Interpret </a:t>
            </a:r>
            <a:r>
              <a:rPr lang="en-US" sz="2000" dirty="0">
                <a:solidFill>
                  <a:srgbClr val="009900"/>
                </a:solidFill>
                <a:latin typeface="+mj-lt"/>
              </a:rPr>
              <a:t>results</a:t>
            </a:r>
          </a:p>
        </p:txBody>
      </p:sp>
      <p:sp>
        <p:nvSpPr>
          <p:cNvPr id="12" name="Bent Arrow 11"/>
          <p:cNvSpPr/>
          <p:nvPr/>
        </p:nvSpPr>
        <p:spPr>
          <a:xfrm rot="5400000">
            <a:off x="6127935" y="4347150"/>
            <a:ext cx="704910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943600" y="5455919"/>
            <a:ext cx="857311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363105" y="5487306"/>
            <a:ext cx="653508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2302721" y="4343400"/>
            <a:ext cx="821479" cy="763935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/>
          </a:p>
          <a:p>
            <a:pPr marL="0" indent="0">
              <a:buNone/>
            </a:pPr>
            <a:r>
              <a:rPr lang="en-GB" sz="2000" i="1" dirty="0"/>
              <a:t>User bug report:</a:t>
            </a:r>
          </a:p>
          <a:p>
            <a:pPr marL="457200" lvl="1" indent="0">
              <a:buNone/>
            </a:pPr>
            <a:r>
              <a:rPr lang="en-GB" sz="2000" dirty="0"/>
              <a:t>It can't find the string </a:t>
            </a:r>
            <a:r>
              <a:rPr lang="en-GB" sz="2000" b="1" dirty="0">
                <a:latin typeface="Courier New"/>
                <a:cs typeface="Courier New"/>
              </a:rPr>
              <a:t>"very happy"</a:t>
            </a:r>
            <a:r>
              <a:rPr lang="en-GB" sz="2000" dirty="0"/>
              <a:t> within: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/>
              <a:t>Notice accented characters, panic about not knowing about Unicode, begin unorganized web searches and inserting poorly understood library calls, …</a:t>
            </a:r>
          </a:p>
          <a:p>
            <a:pPr lvl="1"/>
            <a:r>
              <a:rPr lang="en-GB" sz="2000" dirty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Better response</a:t>
            </a:r>
            <a:r>
              <a:rPr lang="en-GB" sz="2000" dirty="0"/>
              <a:t>: simplify/clarify the symptom…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Reducing </a:t>
            </a:r>
            <a:r>
              <a:rPr lang="en-GB" i="1" dirty="0"/>
              <a:t>absolute</a:t>
            </a:r>
            <a:r>
              <a:rPr lang="en-GB" dirty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Find a simple test case by divide-and-conquer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Pare test down: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Cannot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Can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Cannot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/>
              <a:t> within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Cannot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rgbClr val="009900"/>
                </a:solidFill>
              </a:rPr>
              <a:t>Can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BF37-C36F-2242-BEA3-11AD0B37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9D2D6-6B6C-3D4F-B96D-19D09C8B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HW8 out now – be sure to experiment with all the lecture and section demo programs as well as working on hw8 itself.</a:t>
            </a:r>
          </a:p>
          <a:p>
            <a:endParaRPr lang="en-US" dirty="0"/>
          </a:p>
          <a:p>
            <a:r>
              <a:rPr lang="en-US" dirty="0"/>
              <a:t>New quiz coming this weekend.  Subtypes and generics this time.</a:t>
            </a:r>
          </a:p>
          <a:p>
            <a:pPr lvl="1"/>
            <a:r>
              <a:rPr lang="en-US" dirty="0"/>
              <a:t>Last quiz had a couple of questions that were a bit too tricky.  Will try to watch out for that and not do it again.</a:t>
            </a:r>
          </a:p>
          <a:p>
            <a:pPr lvl="1"/>
            <a:r>
              <a:rPr lang="en-US"/>
              <a:t>Remember: </a:t>
            </a:r>
            <a:r>
              <a:rPr lang="en-US" dirty="0"/>
              <a:t>quiz closes at 7pm Monday.  If you want to take a full hour, start by 6pm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84B49-EDFC-0648-B552-5DF26EBE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UW CSE 331 Winter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90AEC-E87B-6547-8F87-24C78B80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/>
              <a:t>Usually </a:t>
            </a:r>
            <a:r>
              <a:rPr lang="en-GB" sz="2000" i="1" dirty="0"/>
              <a:t>not</a:t>
            </a:r>
            <a:r>
              <a:rPr lang="en-GB" sz="2000" dirty="0"/>
              <a:t> the input that revealed existence of the defect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/>
              <a:t>Keep paring it down (“binary search” can help)</a:t>
            </a:r>
          </a:p>
          <a:p>
            <a:pPr lvl="1"/>
            <a:r>
              <a:rPr lang="en-GB" sz="2000" dirty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/>
              <a:t>The “test input” is the set of steps that reliably trigger the failure</a:t>
            </a:r>
          </a:p>
          <a:p>
            <a:pPr lvl="1"/>
            <a:r>
              <a:rPr lang="en-GB" sz="2000" dirty="0"/>
              <a:t>Same basic idea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/>
              <a:t>Start with everything, take away pieces until failure goes away</a:t>
            </a:r>
          </a:p>
          <a:p>
            <a:pPr lvl="1"/>
            <a:r>
              <a:rPr lang="en-GB" sz="2000" dirty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Binary search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/>
              <a:t>Error happens somewhere between first and last statement</a:t>
            </a:r>
          </a:p>
          <a:p>
            <a:pPr lvl="1"/>
            <a:r>
              <a:rPr lang="en-GB" sz="2000" dirty="0"/>
              <a:t>Do binary search on that ordered set of statements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/>
              <a:t>Large and complex (duh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Collection of modules, written by multiple people</a:t>
            </a:r>
          </a:p>
          <a:p>
            <a:pPr lvl="1"/>
            <a:r>
              <a:rPr lang="en-US" sz="2000" dirty="0"/>
              <a:t>Complex input</a:t>
            </a:r>
          </a:p>
          <a:p>
            <a:pPr lvl="1"/>
            <a:r>
              <a:rPr lang="en-US" sz="2000" dirty="0"/>
              <a:t>Many external interactions </a:t>
            </a:r>
          </a:p>
          <a:p>
            <a:pPr lvl="1"/>
            <a:r>
              <a:rPr lang="en-US" sz="2000" dirty="0"/>
              <a:t>Non-deterministic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/>
              <a:t>Infrequent failure</a:t>
            </a:r>
          </a:p>
          <a:p>
            <a:pPr lvl="1"/>
            <a:r>
              <a:rPr lang="en-US" sz="2000" dirty="0"/>
              <a:t>Instrumentation eliminates the failure</a:t>
            </a:r>
          </a:p>
          <a:p>
            <a:pPr lvl="1"/>
            <a:r>
              <a:rPr lang="en-US" sz="2000" dirty="0"/>
              <a:t>No </a:t>
            </a:r>
            <a:r>
              <a:rPr lang="en-US" sz="2000" dirty="0" err="1"/>
              <a:t>printf</a:t>
            </a:r>
            <a:r>
              <a:rPr lang="en-US" sz="2000" dirty="0"/>
              <a:t> or debugger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Large time lag from corruption (error) to detection (failure)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In Harsh Environments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4038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Failure is non-deterministic, difficult to reproduce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Can’t print or use debugger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Can’t change timing of program (or defect/failure depends on timing)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</a:rPr>
              <a:t>Such bugs are more common when users are your testers!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78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64326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14" y="1447800"/>
            <a:ext cx="2609850" cy="19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Heisenbugs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But the real world is not that nice…</a:t>
            </a:r>
          </a:p>
          <a:p>
            <a:pPr lvl="1"/>
            <a:r>
              <a:rPr lang="en-US" sz="2000" dirty="0"/>
              <a:t>Continuous input/environment changes</a:t>
            </a:r>
          </a:p>
          <a:p>
            <a:pPr lvl="1"/>
            <a:r>
              <a:rPr lang="en-US" sz="2000" dirty="0"/>
              <a:t>Timing dependencies</a:t>
            </a:r>
          </a:p>
          <a:p>
            <a:pPr lvl="1"/>
            <a:r>
              <a:rPr lang="en-US" sz="2000" dirty="0"/>
              <a:t>Concurrency and parallelism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Failure occurs randomly </a:t>
            </a:r>
          </a:p>
          <a:p>
            <a:pPr lvl="1"/>
            <a:r>
              <a:rPr lang="en-US" sz="2000" dirty="0"/>
              <a:t>Depends on results of random-number generation</a:t>
            </a:r>
          </a:p>
          <a:p>
            <a:pPr lvl="1"/>
            <a:r>
              <a:rPr lang="en-US" sz="2000" dirty="0"/>
              <a:t>Hash tables behave differently when program is rerun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Bugs hard to reproduce when:</a:t>
            </a:r>
          </a:p>
          <a:p>
            <a:pPr lvl="1"/>
            <a:r>
              <a:rPr lang="en-US" sz="2000" dirty="0"/>
              <a:t>Use of debugger or assertions </a:t>
            </a:r>
            <a:r>
              <a:rPr lang="en-US" sz="2000" dirty="0">
                <a:sym typeface="Wingdings" pitchFamily="2" charset="2"/>
              </a:rPr>
              <a:t>makes</a:t>
            </a:r>
            <a:r>
              <a:rPr lang="en-US" sz="2000" dirty="0"/>
              <a:t> failure goes away</a:t>
            </a:r>
          </a:p>
          <a:p>
            <a:pPr lvl="2"/>
            <a:r>
              <a:rPr lang="en-US" sz="2000" dirty="0"/>
              <a:t>Due to timing or assertions having side-effects</a:t>
            </a:r>
          </a:p>
          <a:p>
            <a:pPr lvl="1"/>
            <a:r>
              <a:rPr lang="en-US" sz="2000" dirty="0"/>
              <a:t>Only happens when under heavy load</a:t>
            </a:r>
          </a:p>
          <a:p>
            <a:pPr lvl="1"/>
            <a:r>
              <a:rPr lang="en-US" sz="2000" dirty="0"/>
              <a:t>Only happens once in a while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Log (record) events during execution as program runs (at full speed)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Examine logs to help reconstruct the past</a:t>
            </a:r>
          </a:p>
          <a:p>
            <a:pPr lvl="1"/>
            <a:r>
              <a:rPr lang="en-US" sz="2000" dirty="0"/>
              <a:t>Particularly on failing runs</a:t>
            </a:r>
          </a:p>
          <a:p>
            <a:pPr lvl="1"/>
            <a:r>
              <a:rPr lang="en-US" sz="2000" dirty="0"/>
              <a:t>And/or compare failing and non-failing runs</a:t>
            </a:r>
          </a:p>
          <a:p>
            <a:pPr lvl="1"/>
            <a:endParaRPr lang="en-US" sz="1100" dirty="0"/>
          </a:p>
          <a:p>
            <a:pPr marL="0" indent="0">
              <a:buNone/>
            </a:pPr>
            <a:r>
              <a:rPr lang="en-US" sz="2000" dirty="0"/>
              <a:t>The log may be all you know about a customer’s environment</a:t>
            </a:r>
          </a:p>
          <a:p>
            <a:pPr lvl="1" indent="-342900"/>
            <a:r>
              <a:rPr lang="en-US" sz="2000" dirty="0"/>
              <a:t>Needs to tell you enough to reproduce the failure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/>
              <a:t>Performance / advanced issues:</a:t>
            </a:r>
          </a:p>
          <a:p>
            <a:pPr lvl="1" indent="-342900"/>
            <a:r>
              <a:rPr lang="en-US" sz="2000" dirty="0"/>
              <a:t>To reduce overhead, store in main memory, not on disk (performance </a:t>
            </a:r>
            <a:r>
              <a:rPr lang="en-US" sz="2000" dirty="0" err="1"/>
              <a:t>vs</a:t>
            </a:r>
            <a:r>
              <a:rPr lang="en-US" sz="2000" dirty="0"/>
              <a:t> stable storage)</a:t>
            </a:r>
          </a:p>
          <a:p>
            <a:pPr lvl="1" indent="-342900"/>
            <a:r>
              <a:rPr lang="en-US" sz="2000" dirty="0"/>
              <a:t>Circular logs avoid resource exhaustion and may be good enough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Rebuild system from scratch, or restart/reboot</a:t>
            </a:r>
          </a:p>
          <a:p>
            <a:pPr lvl="1"/>
            <a:r>
              <a:rPr lang="en-US" sz="2000" dirty="0"/>
              <a:t>Find the bug in your build system or persistent data structures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Explain the problem to a friend (or to a rubber duck)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Make sure it is a bug</a:t>
            </a:r>
          </a:p>
          <a:p>
            <a:pPr lvl="1" indent="-342900"/>
            <a:r>
              <a:rPr lang="en-US" sz="2000" dirty="0"/>
              <a:t>Program may be working correctly and you don’t realize it!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432FF"/>
                </a:solidFill>
              </a:rPr>
              <a:t>Face reality</a:t>
            </a:r>
          </a:p>
          <a:p>
            <a:pPr lvl="1"/>
            <a:r>
              <a:rPr lang="en-US" sz="2000" dirty="0"/>
              <a:t>Debug reality (actual evidence), not what you think is true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/>
              <a:t>And things we already know: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Add more logging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4" y="152400"/>
            <a:ext cx="1874833" cy="1600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The defect is not where you think it is</a:t>
            </a:r>
          </a:p>
          <a:p>
            <a:pPr lvl="1"/>
            <a:r>
              <a:rPr lang="en-GB" sz="2000" dirty="0"/>
              <a:t>Ask yourself where it can not be; explain why</a:t>
            </a:r>
          </a:p>
          <a:p>
            <a:pPr lvl="1"/>
            <a:r>
              <a:rPr lang="en-GB" sz="2000" dirty="0"/>
              <a:t>Self-psychology: look forward to being wrong!</a:t>
            </a:r>
          </a:p>
          <a:p>
            <a:pPr marL="0" indent="0">
              <a:buNone/>
            </a:pPr>
            <a:endParaRPr lang="en-GB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/>
              <a:t>Reversed order of arguments: 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/>
              <a:t>Spelling of identifiers: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/>
              <a:t> can help catch method name typos</a:t>
            </a:r>
          </a:p>
          <a:p>
            <a:pPr lvl="1"/>
            <a:r>
              <a:rPr lang="en-GB" sz="2000" dirty="0"/>
              <a:t>Same object vs. equal: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/>
              <a:t> versus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/>
              <a:t>Uninitialized data/variables</a:t>
            </a:r>
          </a:p>
          <a:p>
            <a:pPr lvl="1"/>
            <a:r>
              <a:rPr lang="en-GB" sz="2000" dirty="0"/>
              <a:t>Deep vs. shallow copy</a:t>
            </a:r>
          </a:p>
          <a:p>
            <a:pPr marL="0" indent="0">
              <a:buNone/>
            </a:pPr>
            <a:endParaRPr lang="en-GB" sz="600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/>
              <a:t>Check out fresh copy from repository; recompile everything</a:t>
            </a:r>
          </a:p>
          <a:p>
            <a:pPr lvl="1"/>
            <a:r>
              <a:rPr lang="en-GB" sz="2000" dirty="0"/>
              <a:t>Does a syntax error break the build? (it should!)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defect</a:t>
            </a:r>
            <a:r>
              <a:rPr lang="en-US" sz="2000" dirty="0"/>
              <a:t> – mistake committed by a human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error</a:t>
            </a:r>
            <a:r>
              <a:rPr lang="en-US" sz="2000" dirty="0"/>
              <a:t> – incorrect computation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failure</a:t>
            </a:r>
            <a:r>
              <a:rPr lang="en-US" sz="2000" dirty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/>
              <a:t>Unit testing</a:t>
            </a:r>
          </a:p>
          <a:p>
            <a:pPr marL="457200" lvl="1" indent="0">
              <a:buNone/>
            </a:pPr>
            <a:r>
              <a:rPr lang="en-US" sz="2000" dirty="0"/>
              <a:t>Integration testing</a:t>
            </a:r>
          </a:p>
          <a:p>
            <a:pPr marL="457200" lvl="1" indent="0">
              <a:buNone/>
            </a:pPr>
            <a:r>
              <a:rPr lang="en-US" sz="2000" dirty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Goal is to go </a:t>
            </a:r>
            <a:r>
              <a:rPr lang="en-US" sz="2000" i="1" dirty="0">
                <a:solidFill>
                  <a:schemeClr val="accent2"/>
                </a:solidFill>
              </a:rPr>
              <a:t>from failure back to defect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e.g., has the OS changed?  Is there room on the hard drive?  Is it a leap year? 2 full moons in the month?</a:t>
            </a:r>
          </a:p>
          <a:p>
            <a:pPr lvl="1"/>
            <a:r>
              <a:rPr lang="en-GB" sz="2000" dirty="0"/>
              <a:t>Debug the code, </a:t>
            </a:r>
            <a:r>
              <a:rPr lang="en-GB" sz="2000" i="1" dirty="0">
                <a:solidFill>
                  <a:srgbClr val="0000FF"/>
                </a:solidFill>
              </a:rPr>
              <a:t>not </a:t>
            </a:r>
            <a:r>
              <a:rPr lang="en-GB" sz="2000" dirty="0"/>
              <a:t>the comments</a:t>
            </a:r>
          </a:p>
          <a:p>
            <a:pPr marL="1200150" lvl="2" indent="-342900"/>
            <a:r>
              <a:rPr lang="en-GB" sz="2000" dirty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/>
              <a:t>We all develop blind spots</a:t>
            </a:r>
          </a:p>
          <a:p>
            <a:pPr lvl="1"/>
            <a:r>
              <a:rPr lang="en-GB" sz="2000" dirty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/>
              <a:t>Trade latency for efficiency – </a:t>
            </a:r>
            <a:r>
              <a:rPr lang="en-GB" sz="2000" b="1" dirty="0">
                <a:solidFill>
                  <a:srgbClr val="800080"/>
                </a:solidFill>
              </a:rPr>
              <a:t>sleep!</a:t>
            </a:r>
          </a:p>
          <a:p>
            <a:pPr lvl="1"/>
            <a:r>
              <a:rPr lang="en-GB" sz="2000" dirty="0"/>
              <a:t>One good reason to start early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Testing and debugging are different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Testing</a:t>
            </a:r>
            <a:r>
              <a:rPr lang="en-US" sz="2000" dirty="0"/>
              <a:t> reveals </a:t>
            </a:r>
            <a:r>
              <a:rPr lang="en-US" sz="2000" i="1" dirty="0"/>
              <a:t>existence of failures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Debugging</a:t>
            </a:r>
            <a:r>
              <a:rPr lang="en-US" sz="2000" dirty="0"/>
              <a:t> pinpoints </a:t>
            </a:r>
            <a:r>
              <a:rPr lang="en-US" sz="2000" i="1" dirty="0"/>
              <a:t>location of defects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Use assertions (&amp; </a:t>
            </a:r>
            <a:r>
              <a:rPr lang="en-US" sz="2000" dirty="0" err="1"/>
              <a:t>checkRep</a:t>
            </a:r>
            <a:r>
              <a:rPr lang="en-US" sz="2000" dirty="0"/>
              <a:t>) to turn errors into failures as soon as possible and reduce the distance back to the defect (the actual bug)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Debugging should be a systematic process</a:t>
            </a:r>
          </a:p>
          <a:p>
            <a:pPr lvl="1"/>
            <a:r>
              <a:rPr lang="en-US" sz="2000" dirty="0"/>
              <a:t>Use the </a:t>
            </a:r>
            <a:r>
              <a:rPr lang="en-US" sz="2000" i="1" dirty="0"/>
              <a:t>scientific method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Understand the source of defects</a:t>
            </a:r>
          </a:p>
          <a:p>
            <a:pPr lvl="1"/>
            <a:r>
              <a:rPr lang="en-US" sz="2000" dirty="0"/>
              <a:t>To find similar ones and prevent them in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Design &amp; verification</a:t>
            </a:r>
          </a:p>
          <a:p>
            <a:pPr lvl="1"/>
            <a:r>
              <a:rPr lang="en-GB" sz="2000" dirty="0"/>
              <a:t>Prevent defects from appearing in the first place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/>
              <a:t>Programming with debugging in mind: fail fast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&amp; validation</a:t>
            </a:r>
          </a:p>
          <a:p>
            <a:pPr lvl="1"/>
            <a:r>
              <a:rPr lang="en-GB" sz="2000" dirty="0"/>
              <a:t>Uncover problems (including in spec.): increase confidence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/>
              <a:t>Find out why a program is not functioning as intended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>
                <a:solidFill>
                  <a:srgbClr val="FF0000"/>
                </a:solidFill>
              </a:rPr>
              <a:t>test</a:t>
            </a:r>
            <a:r>
              <a:rPr lang="en-GB" sz="2000" dirty="0"/>
              <a:t>: reveals existence of problem (failure)</a:t>
            </a:r>
          </a:p>
          <a:p>
            <a:pPr lvl="1"/>
            <a:r>
              <a:rPr lang="en-GB" sz="2000" i="1" dirty="0">
                <a:solidFill>
                  <a:srgbClr val="009900"/>
                </a:solidFill>
              </a:rPr>
              <a:t>debug</a:t>
            </a:r>
            <a:r>
              <a:rPr lang="en-GB" sz="2000" dirty="0"/>
              <a:t>: pinpoint location + cause of problem (defect)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Defense</a:t>
            </a:r>
            <a:r>
              <a:rPr lang="en-GB" dirty="0"/>
              <a:t> 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Levels of </a:t>
            </a:r>
            <a:r>
              <a:rPr lang="en-GB" sz="2000" dirty="0" err="1"/>
              <a:t>defense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errors </a:t>
            </a:r>
            <a:r>
              <a:rPr lang="en-GB" sz="2000" i="1" dirty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/>
          </a:p>
          <a:p>
            <a:pPr marL="514350" indent="-457200">
              <a:buFont typeface="+mj-lt"/>
              <a:buAutoNum type="arabicPeriod"/>
            </a:pPr>
            <a:r>
              <a:rPr lang="en-GB" sz="2000" dirty="0"/>
              <a:t>Don’t introduce defects</a:t>
            </a:r>
          </a:p>
          <a:p>
            <a:pPr lvl="1"/>
            <a:r>
              <a:rPr lang="en-GB" sz="2000" dirty="0"/>
              <a:t>Correctness: “get things right the first time”</a:t>
            </a:r>
          </a:p>
          <a:p>
            <a:pPr lvl="1"/>
            <a:endParaRPr lang="en-GB" sz="1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errors </a:t>
            </a:r>
            <a:r>
              <a:rPr lang="en-GB" sz="2000" i="1" dirty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/>
              <a:t>Examples:  assertions, </a:t>
            </a:r>
            <a:r>
              <a:rPr lang="en-GB" sz="2000" b="1" dirty="0" err="1">
                <a:latin typeface="Courier New"/>
                <a:cs typeface="Courier New"/>
              </a:rPr>
              <a:t>checkRep</a:t>
            </a:r>
            <a:endParaRPr lang="en-GB" sz="2000" b="1" dirty="0">
              <a:latin typeface="Courier New"/>
              <a:cs typeface="Courier New"/>
            </a:endParaRPr>
          </a:p>
          <a:p>
            <a:pPr lvl="1"/>
            <a:r>
              <a:rPr lang="en-GB" sz="2000" dirty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  <a:latin typeface="+mj-lt"/>
                <a:cs typeface="Courier New"/>
              </a:rPr>
              <a:t>Debugging</a:t>
            </a:r>
            <a:r>
              <a:rPr lang="en-GB" sz="2000" dirty="0">
                <a:latin typeface="+mj-lt"/>
                <a:cs typeface="Courier New"/>
              </a:rPr>
              <a:t> is the last level/resort</a:t>
            </a:r>
          </a:p>
          <a:p>
            <a:pPr lvl="1"/>
            <a:r>
              <a:rPr lang="en-GB" sz="2000" dirty="0">
                <a:cs typeface="Courier New"/>
              </a:rPr>
              <a:t>Work from effect (failure) to cause (defect)</a:t>
            </a:r>
          </a:p>
          <a:p>
            <a:pPr lvl="1"/>
            <a:r>
              <a:rPr lang="en-GB" sz="2000" dirty="0">
                <a:latin typeface="+mj-lt"/>
                <a:cs typeface="Courier New"/>
              </a:rPr>
              <a:t>Use scientific method to gain information</a:t>
            </a:r>
          </a:p>
          <a:p>
            <a:pPr lvl="1"/>
            <a:r>
              <a:rPr lang="en-GB" sz="2000" dirty="0">
                <a:cs typeface="Courier New"/>
              </a:rPr>
              <a:t>Easier to do in modular programs with good specs &amp; test suites</a:t>
            </a:r>
            <a:endParaRPr lang="en-GB" sz="2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+mj-lt"/>
            </a:endParaRPr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/>
              <a:t>Java prevents type mismatches, memory overwrite bugs; guarantees sizes of numeric types, …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/>
              <a:t>TCP/IP guarantees data is not reordered</a:t>
            </a:r>
          </a:p>
          <a:p>
            <a:pPr lvl="1"/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/>
              <a:t>guarantees no arithmetic overflow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/>
              <a:t>Immutable data structure guarantees </a:t>
            </a:r>
            <a:r>
              <a:rPr lang="en-US" sz="2000" dirty="0"/>
              <a:t>behavioral </a:t>
            </a:r>
            <a:r>
              <a:rPr lang="en-GB" sz="2000" dirty="0"/>
              <a:t>equality</a:t>
            </a:r>
          </a:p>
          <a:p>
            <a:pPr lvl="1"/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/>
              <a:t> block (or try-with resources) can prevent a resource leak</a:t>
            </a:r>
          </a:p>
          <a:p>
            <a:pPr lvl="1"/>
            <a:r>
              <a:rPr lang="en-GB" sz="2000" dirty="0"/>
              <a:t>Use iteration instead of recursion to avoid stack overflow</a:t>
            </a:r>
          </a:p>
          <a:p>
            <a:pPr marL="457200" lvl="1" indent="0">
              <a:buNone/>
            </a:pPr>
            <a:r>
              <a:rPr lang="en-GB" sz="2000" dirty="0"/>
              <a:t>Caution:  You must maintain the discipline 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>
                <a:solidFill>
                  <a:srgbClr val="009900"/>
                </a:solidFill>
              </a:rPr>
              <a:t>Think</a:t>
            </a:r>
            <a:r>
              <a:rPr lang="en-GB" sz="2000" b="1" dirty="0">
                <a:solidFill>
                  <a:srgbClr val="FF6600"/>
                </a:solidFill>
              </a:rPr>
              <a:t> </a:t>
            </a:r>
            <a:r>
              <a:rPr lang="en-GB" sz="2000" dirty="0"/>
              <a:t>before you code.  Don’t code before you think!</a:t>
            </a:r>
          </a:p>
          <a:p>
            <a:pPr lvl="1"/>
            <a:r>
              <a:rPr lang="en-GB" sz="2000" dirty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/>
              <a:t>The key techniques are everything we have been learning:</a:t>
            </a:r>
          </a:p>
          <a:p>
            <a:pPr lvl="1"/>
            <a:r>
              <a:rPr lang="en-GB" sz="2000" dirty="0"/>
              <a:t>Clear and complete specs</a:t>
            </a:r>
          </a:p>
          <a:p>
            <a:pPr lvl="1"/>
            <a:r>
              <a:rPr lang="en-GB" sz="2000" dirty="0"/>
              <a:t>Well-designed modularity with no rep exposure</a:t>
            </a:r>
          </a:p>
          <a:p>
            <a:pPr lvl="1"/>
            <a:r>
              <a:rPr lang="en-GB" sz="2000" dirty="0"/>
              <a:t>Testing early and often with clear goals</a:t>
            </a:r>
          </a:p>
          <a:p>
            <a:pPr lvl="1"/>
            <a:r>
              <a:rPr lang="en-GB" sz="2000" dirty="0"/>
              <a:t>…</a:t>
            </a:r>
          </a:p>
          <a:p>
            <a:pPr marL="457200" lvl="1" indent="0">
              <a:buNone/>
            </a:pPr>
            <a:r>
              <a:rPr lang="en-GB" sz="2000" dirty="0"/>
              <a:t>These techniques lead to </a:t>
            </a:r>
            <a:r>
              <a:rPr lang="en-GB" sz="2000" i="1" dirty="0">
                <a:solidFill>
                  <a:schemeClr val="accent2"/>
                </a:solidFill>
              </a:rPr>
              <a:t>simpler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“There are two ways of constructing a software</a:t>
            </a:r>
            <a:br>
              <a:rPr lang="en-US" sz="2000" dirty="0"/>
            </a:br>
            <a:r>
              <a:rPr lang="en-US" sz="2000" dirty="0"/>
              <a:t>design: </a:t>
            </a:r>
          </a:p>
          <a:p>
            <a:pPr marL="400050" lvl="1" indent="0">
              <a:buNone/>
            </a:pPr>
            <a:r>
              <a:rPr lang="en-US" sz="2000" dirty="0"/>
              <a:t>One way is to make it </a:t>
            </a:r>
            <a:r>
              <a:rPr lang="en-US" sz="2000" dirty="0">
                <a:solidFill>
                  <a:srgbClr val="C00000"/>
                </a:solidFill>
              </a:rPr>
              <a:t>so simple </a:t>
            </a:r>
            <a:r>
              <a:rPr lang="en-US" sz="2000" dirty="0"/>
              <a:t>that there </a:t>
            </a:r>
            <a:br>
              <a:rPr lang="en-US" sz="2000" dirty="0"/>
            </a:br>
            <a:r>
              <a:rPr lang="en-US" sz="2000" dirty="0"/>
              <a:t>are obviously no deficiencies, and</a:t>
            </a:r>
          </a:p>
          <a:p>
            <a:pPr marL="400050" lvl="1" indent="0">
              <a:buNone/>
            </a:pPr>
            <a:r>
              <a:rPr lang="en-US" sz="2000" dirty="0"/>
              <a:t>the other way is to make it </a:t>
            </a:r>
            <a:r>
              <a:rPr lang="en-US" sz="2000" dirty="0">
                <a:solidFill>
                  <a:srgbClr val="C00000"/>
                </a:solidFill>
              </a:rPr>
              <a:t>so complicated </a:t>
            </a:r>
            <a:br>
              <a:rPr lang="en-US" sz="2000" dirty="0"/>
            </a:br>
            <a:r>
              <a:rPr lang="en-US" sz="2000" dirty="0"/>
              <a:t>that there are no obvious deficiencies.</a:t>
            </a:r>
          </a:p>
          <a:p>
            <a:pPr marL="0" indent="0">
              <a:buNone/>
            </a:pPr>
            <a:r>
              <a:rPr lang="en-US" sz="2000" dirty="0"/>
              <a:t>The first method is far more difficult.”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“Debugging is twice as hard as writing the code</a:t>
            </a:r>
            <a:br>
              <a:rPr lang="en-US" sz="2000" dirty="0"/>
            </a:br>
            <a:r>
              <a:rPr lang="en-US" sz="2000" dirty="0"/>
              <a:t>in the first place. Therefore, if you write the code</a:t>
            </a:r>
            <a:br>
              <a:rPr lang="en-US" sz="2000" dirty="0"/>
            </a:br>
            <a:r>
              <a:rPr lang="en-US" sz="2000" dirty="0"/>
              <a:t>as cleverly as possible, you are, by definition,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not smart enough to debug it</a:t>
            </a:r>
            <a:r>
              <a:rPr lang="en-US" sz="2000" dirty="0"/>
              <a:t>.”</a:t>
            </a:r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82" y="66507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1" y="3498098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6324" y="266892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Hoare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777" y="1524000"/>
            <a:ext cx="5669626" cy="2694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969" y="5795312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Kernighan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777" y="4534572"/>
            <a:ext cx="5669626" cy="1520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Assertions</a:t>
            </a:r>
            <a:r>
              <a:rPr lang="en-GB" sz="2000" dirty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Unit testing</a:t>
            </a:r>
            <a:r>
              <a:rPr lang="en-GB" sz="2000" dirty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Regression testing</a:t>
            </a:r>
            <a:r>
              <a:rPr lang="en-GB" sz="2000" dirty="0"/>
              <a:t>: run tests as often as possible when changing code.  If there is a failure, chances are there's a mistake in the code you just changed (or the new code is triggering a bug that hadn’t been observed before)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 can localize problems to a single method or small module, you can often find defects simply by studying the program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UW CSE 331 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17200</TotalTime>
  <Words>2850</Words>
  <Application>Microsoft Macintosh PowerPoint</Application>
  <PresentationFormat>On-screen Show (4:3)</PresentationFormat>
  <Paragraphs>466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Courier New</vt:lpstr>
      <vt:lpstr>Times New Roman</vt:lpstr>
      <vt:lpstr>simple</vt:lpstr>
      <vt:lpstr>CSE 331 Software Design &amp; Implementation</vt:lpstr>
      <vt:lpstr>Administrivia</vt:lpstr>
      <vt:lpstr>A Bug’s Life</vt:lpstr>
      <vt:lpstr>Ways to get your code right</vt:lpstr>
      <vt:lpstr>Defense in depth</vt:lpstr>
      <vt:lpstr>First defense: Impossible by design</vt:lpstr>
      <vt:lpstr>Second defense:  Correctness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Last (inevitable) resort: debugging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Detecting Bugs in the Real World</vt:lpstr>
      <vt:lpstr>Debugging In Harsh Environments</vt:lpstr>
      <vt:lpstr>Heisenbugs</vt:lpstr>
      <vt:lpstr>Logging Events</vt:lpstr>
      <vt:lpstr>More Tricks for Hard Bugs</vt:lpstr>
      <vt:lpstr>Where is the defect?</vt:lpstr>
      <vt:lpstr>When the going gets tough</vt:lpstr>
      <vt:lpstr>Key Concepts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300</cp:revision>
  <cp:lastPrinted>2021-02-26T05:09:08Z</cp:lastPrinted>
  <dcterms:created xsi:type="dcterms:W3CDTF">2012-02-17T18:07:42Z</dcterms:created>
  <dcterms:modified xsi:type="dcterms:W3CDTF">2021-02-28T20:58:25Z</dcterms:modified>
</cp:coreProperties>
</file>