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429" r:id="rId3"/>
    <p:sldId id="428" r:id="rId4"/>
    <p:sldId id="264" r:id="rId5"/>
    <p:sldId id="265" r:id="rId6"/>
    <p:sldId id="430" r:id="rId7"/>
    <p:sldId id="431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40" r:id="rId16"/>
    <p:sldId id="441" r:id="rId17"/>
    <p:sldId id="442" r:id="rId18"/>
    <p:sldId id="445" r:id="rId19"/>
    <p:sldId id="447" r:id="rId20"/>
    <p:sldId id="446" r:id="rId21"/>
    <p:sldId id="443" r:id="rId22"/>
    <p:sldId id="448" r:id="rId23"/>
    <p:sldId id="449" r:id="rId24"/>
    <p:sldId id="450" r:id="rId25"/>
    <p:sldId id="451" r:id="rId26"/>
    <p:sldId id="452" r:id="rId27"/>
    <p:sldId id="453" r:id="rId28"/>
    <p:sldId id="276" r:id="rId29"/>
    <p:sldId id="277" r:id="rId30"/>
  </p:sldIdLst>
  <p:sldSz cx="9144000" cy="6858000" type="screen4x3"/>
  <p:notesSz cx="6934200" cy="9220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4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5" roundtripDataSignature="AMtx7miq5MpQEOpMOhgcoFXHs64HCOH0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3"/>
    <p:restoredTop sz="89592"/>
  </p:normalViewPr>
  <p:slideViewPr>
    <p:cSldViewPr snapToGrid="0">
      <p:cViewPr varScale="1">
        <p:scale>
          <a:sx n="106" d="100"/>
          <a:sy n="106" d="100"/>
        </p:scale>
        <p:origin x="113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008" y="200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customschemas.google.com/relationships/presentationmetadata" Target="meta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3C63815-C241-2B49-8D41-30F8DF8A69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25C438-F812-6744-A354-8AA8E4DC6B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2A917-44BB-034F-8E4A-8325C9D54D80}" type="datetimeFigureOut">
              <a:rPr lang="en-US" smtClean="0"/>
              <a:t>2/23/21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C1DF73-9310-3145-BAA2-AD3D5DFEDAD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582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CSE 331 21wi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F63D94-896C-9148-A141-DD8E6B4E0D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27475" y="87582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16-</a:t>
            </a:r>
            <a:fld id="{83575594-61C9-6E4A-80D9-965EFA80FA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3005121" cy="4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29080" y="1"/>
            <a:ext cx="3005120" cy="4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759800"/>
            <a:ext cx="3005121" cy="4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29080" y="8759800"/>
            <a:ext cx="3005120" cy="4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9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0" name="Google Shape;18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0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8" name="Google Shape;18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</a:t>
            </a:fld>
            <a:endParaRPr lang="en-US" sz="13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89629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</a:t>
            </a:fld>
            <a:endParaRPr lang="en-US" sz="13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383487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</a:t>
            </a:fld>
            <a:endParaRPr lang="en-US" sz="13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35202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2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7" name="Google Shape;27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3:notes"/>
          <p:cNvSpPr txBox="1">
            <a:spLocks noGrp="1"/>
          </p:cNvSpPr>
          <p:nvPr>
            <p:ph type="body" idx="1"/>
          </p:nvPr>
        </p:nvSpPr>
        <p:spPr>
          <a:xfrm>
            <a:off x="923958" y="4379901"/>
            <a:ext cx="5086284" cy="4148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8" name="Google Shape;30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2"/>
          <p:cNvCxnSpPr/>
          <p:nvPr/>
        </p:nvCxnSpPr>
        <p:spPr>
          <a:xfrm>
            <a:off x="762000" y="1295400"/>
            <a:ext cx="7543800" cy="0"/>
          </a:xfrm>
          <a:prstGeom prst="straightConnector1">
            <a:avLst/>
          </a:prstGeom>
          <a:noFill/>
          <a:ln w="38100" cap="flat" cmpd="sng">
            <a:solidFill>
              <a:srgbClr val="80008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" name="Google Shape;18;p32"/>
          <p:cNvCxnSpPr/>
          <p:nvPr/>
        </p:nvCxnSpPr>
        <p:spPr>
          <a:xfrm>
            <a:off x="762000" y="5791200"/>
            <a:ext cx="7543800" cy="0"/>
          </a:xfrm>
          <a:prstGeom prst="straightConnector1">
            <a:avLst/>
          </a:prstGeom>
          <a:noFill/>
          <a:ln w="38100" cap="flat" cmpd="sng">
            <a:solidFill>
              <a:srgbClr val="80008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19;p32"/>
          <p:cNvSpPr txBox="1">
            <a:spLocks noGrp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00080"/>
              </a:buClr>
              <a:buSzPts val="2400"/>
              <a:buFont typeface="Arial"/>
              <a:buNone/>
              <a:defRPr>
                <a:solidFill>
                  <a:srgbClr val="800080"/>
                </a:solidFill>
              </a:defRPr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0008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en-US" dirty="0"/>
          </a:p>
        </p:txBody>
      </p:sp>
      <p:sp>
        <p:nvSpPr>
          <p:cNvPr id="22" name="Google Shape;22;p3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0008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UW CSE 331 Winter 2021</a:t>
            </a:r>
          </a:p>
        </p:txBody>
      </p:sp>
      <p:sp>
        <p:nvSpPr>
          <p:cNvPr id="23" name="Google Shape;23;p3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2"/>
          <p:cNvSpPr txBox="1">
            <a:spLocks noGrp="1"/>
          </p:cNvSpPr>
          <p:nvPr>
            <p:ph type="title"/>
          </p:nvPr>
        </p:nvSpPr>
        <p:spPr>
          <a:xfrm rot="5400000">
            <a:off x="4591050" y="2228850"/>
            <a:ext cx="57912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2"/>
          <p:cNvSpPr txBox="1">
            <a:spLocks noGrp="1"/>
          </p:cNvSpPr>
          <p:nvPr>
            <p:ph type="body" idx="1"/>
          </p:nvPr>
        </p:nvSpPr>
        <p:spPr>
          <a:xfrm rot="5400000">
            <a:off x="628650" y="361950"/>
            <a:ext cx="57912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42"/>
          <p:cNvSpPr txBox="1">
            <a:spLocks noGrp="1"/>
          </p:cNvSpPr>
          <p:nvPr>
            <p:ph type="dt" idx="10"/>
          </p:nvPr>
        </p:nvSpPr>
        <p:spPr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42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UW CSE 331 Winter 2021</a:t>
            </a:r>
            <a:endParaRPr dirty="0"/>
          </a:p>
        </p:txBody>
      </p:sp>
      <p:sp>
        <p:nvSpPr>
          <p:cNvPr id="86" name="Google Shape;86;p42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 over Text" type="twoObjOverTx">
  <p:cSld name="TWO_OBJECTS_OVER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3"/>
          <p:cNvSpPr txBox="1">
            <a:spLocks noGrp="1"/>
          </p:cNvSpPr>
          <p:nvPr>
            <p:ph type="title"/>
          </p:nvPr>
        </p:nvSpPr>
        <p:spPr>
          <a:xfrm>
            <a:off x="0" y="14396"/>
            <a:ext cx="9122394" cy="846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3"/>
          <p:cNvSpPr txBox="1">
            <a:spLocks noGrp="1"/>
          </p:cNvSpPr>
          <p:nvPr>
            <p:ph type="body" idx="1"/>
          </p:nvPr>
        </p:nvSpPr>
        <p:spPr>
          <a:xfrm>
            <a:off x="671252" y="1451063"/>
            <a:ext cx="3834488" cy="2317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43"/>
          <p:cNvSpPr txBox="1">
            <a:spLocks noGrp="1"/>
          </p:cNvSpPr>
          <p:nvPr>
            <p:ph type="body" idx="2"/>
          </p:nvPr>
        </p:nvSpPr>
        <p:spPr>
          <a:xfrm>
            <a:off x="4644023" y="1451063"/>
            <a:ext cx="3834488" cy="2317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1" name="Google Shape;91;p43"/>
          <p:cNvSpPr txBox="1">
            <a:spLocks noGrp="1"/>
          </p:cNvSpPr>
          <p:nvPr>
            <p:ph type="body" idx="3"/>
          </p:nvPr>
        </p:nvSpPr>
        <p:spPr>
          <a:xfrm>
            <a:off x="671251" y="3906930"/>
            <a:ext cx="7807259" cy="2317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3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3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7" name="Google Shape;27;p33"/>
          <p:cNvSpPr txBox="1">
            <a:spLocks noGrp="1"/>
          </p:cNvSpPr>
          <p:nvPr>
            <p:ph type="dt" idx="10"/>
          </p:nvPr>
        </p:nvSpPr>
        <p:spPr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3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UW CSE 331 Winter 2021</a:t>
            </a:r>
            <a:endParaRPr dirty="0"/>
          </a:p>
        </p:txBody>
      </p:sp>
      <p:sp>
        <p:nvSpPr>
          <p:cNvPr id="29" name="Google Shape;29;p33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0" name="Google Shape;40;p35"/>
          <p:cNvSpPr txBox="1">
            <a:spLocks noGrp="1"/>
          </p:cNvSpPr>
          <p:nvPr>
            <p:ph type="dt" idx="10"/>
          </p:nvPr>
        </p:nvSpPr>
        <p:spPr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5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UW CSE 331 Winter 2021</a:t>
            </a:r>
            <a:endParaRPr dirty="0"/>
          </a:p>
        </p:txBody>
      </p:sp>
      <p:sp>
        <p:nvSpPr>
          <p:cNvPr id="42" name="Google Shape;42;p35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3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7" name="Google Shape;47;p3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3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9" name="Google Shape;49;p36"/>
          <p:cNvSpPr txBox="1">
            <a:spLocks noGrp="1"/>
          </p:cNvSpPr>
          <p:nvPr>
            <p:ph type="dt" idx="10"/>
          </p:nvPr>
        </p:nvSpPr>
        <p:spPr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6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UW CSE 331 Winter 2021</a:t>
            </a:r>
            <a:endParaRPr dirty="0"/>
          </a:p>
        </p:txBody>
      </p:sp>
      <p:sp>
        <p:nvSpPr>
          <p:cNvPr id="51" name="Google Shape;51;p36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7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7"/>
          <p:cNvSpPr txBox="1">
            <a:spLocks noGrp="1"/>
          </p:cNvSpPr>
          <p:nvPr>
            <p:ph type="dt" idx="10"/>
          </p:nvPr>
        </p:nvSpPr>
        <p:spPr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7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UW CSE 331 Winter 2021</a:t>
            </a:r>
            <a:endParaRPr dirty="0"/>
          </a:p>
        </p:txBody>
      </p:sp>
      <p:sp>
        <p:nvSpPr>
          <p:cNvPr id="56" name="Google Shape;56;p37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8"/>
          <p:cNvSpPr txBox="1">
            <a:spLocks noGrp="1"/>
          </p:cNvSpPr>
          <p:nvPr>
            <p:ph type="dt" idx="10"/>
          </p:nvPr>
        </p:nvSpPr>
        <p:spPr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8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UW CSE 331 Winter 2021</a:t>
            </a:r>
            <a:endParaRPr dirty="0"/>
          </a:p>
        </p:txBody>
      </p:sp>
      <p:sp>
        <p:nvSpPr>
          <p:cNvPr id="60" name="Google Shape;60;p38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64" name="Google Shape;64;p3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39"/>
          <p:cNvSpPr txBox="1">
            <a:spLocks noGrp="1"/>
          </p:cNvSpPr>
          <p:nvPr>
            <p:ph type="dt" idx="10"/>
          </p:nvPr>
        </p:nvSpPr>
        <p:spPr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9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UW CSE 331 Winter 2021</a:t>
            </a:r>
            <a:endParaRPr dirty="0"/>
          </a:p>
        </p:txBody>
      </p:sp>
      <p:sp>
        <p:nvSpPr>
          <p:cNvPr id="67" name="Google Shape;67;p39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4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40"/>
          <p:cNvSpPr txBox="1">
            <a:spLocks noGrp="1"/>
          </p:cNvSpPr>
          <p:nvPr>
            <p:ph type="dt" idx="10"/>
          </p:nvPr>
        </p:nvSpPr>
        <p:spPr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0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UW CSE 331 Winter 2021</a:t>
            </a:r>
            <a:endParaRPr dirty="0"/>
          </a:p>
        </p:txBody>
      </p:sp>
      <p:sp>
        <p:nvSpPr>
          <p:cNvPr id="74" name="Google Shape;74;p40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1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1"/>
          <p:cNvSpPr txBox="1">
            <a:spLocks noGrp="1"/>
          </p:cNvSpPr>
          <p:nvPr>
            <p:ph type="body" idx="1"/>
          </p:nvPr>
        </p:nvSpPr>
        <p:spPr>
          <a:xfrm rot="5400000">
            <a:off x="2324100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8" name="Google Shape;78;p41"/>
          <p:cNvSpPr txBox="1">
            <a:spLocks noGrp="1"/>
          </p:cNvSpPr>
          <p:nvPr>
            <p:ph type="dt" idx="10"/>
          </p:nvPr>
        </p:nvSpPr>
        <p:spPr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1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UW CSE 331 Winter 2021</a:t>
            </a:r>
            <a:endParaRPr dirty="0"/>
          </a:p>
        </p:txBody>
      </p:sp>
      <p:sp>
        <p:nvSpPr>
          <p:cNvPr id="80" name="Google Shape;80;p41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1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rgbClr val="80008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31"/>
          <p:cNvSpPr txBox="1">
            <a:spLocks noGrp="1"/>
          </p:cNvSpPr>
          <p:nvPr>
            <p:ph type="dt" idx="10"/>
          </p:nvPr>
        </p:nvSpPr>
        <p:spPr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31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r>
              <a:rPr lang="en-US" dirty="0"/>
              <a:t>UW CSE 331 Winter 2021</a:t>
            </a:r>
            <a:endParaRPr dirty="0"/>
          </a:p>
        </p:txBody>
      </p:sp>
      <p:sp>
        <p:nvSpPr>
          <p:cNvPr id="14" name="Google Shape;14;p31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5" name="Google Shape;15;p31"/>
          <p:cNvCxnSpPr/>
          <p:nvPr/>
        </p:nvCxnSpPr>
        <p:spPr>
          <a:xfrm>
            <a:off x="762000" y="1295400"/>
            <a:ext cx="7543800" cy="0"/>
          </a:xfrm>
          <a:prstGeom prst="straightConnector1">
            <a:avLst/>
          </a:prstGeom>
          <a:noFill/>
          <a:ln w="38100" cap="flat" cmpd="sng">
            <a:solidFill>
              <a:srgbClr val="800080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 txBox="1">
            <a:spLocks noGrp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CSE 331</a:t>
            </a:r>
            <a:br>
              <a:rPr lang="en-US"/>
            </a:br>
            <a:r>
              <a:rPr lang="en-US"/>
              <a:t>Software Design &amp; Implementation</a:t>
            </a:r>
            <a:endParaRPr/>
          </a:p>
        </p:txBody>
      </p:sp>
      <p:sp>
        <p:nvSpPr>
          <p:cNvPr id="97" name="Google Shape;97;p1"/>
          <p:cNvSpPr txBox="1">
            <a:spLocks noGrp="1"/>
          </p:cNvSpPr>
          <p:nvPr>
            <p:ph type="subTitle" idx="1"/>
          </p:nvPr>
        </p:nvSpPr>
        <p:spPr>
          <a:xfrm>
            <a:off x="590550" y="3886200"/>
            <a:ext cx="79629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400"/>
              <a:buFont typeface="Arial"/>
              <a:buNone/>
            </a:pPr>
            <a:r>
              <a:rPr lang="en-US" dirty="0"/>
              <a:t>Andrew Gies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00080"/>
              </a:buClr>
              <a:buSzPts val="2400"/>
              <a:buFont typeface="Arial"/>
              <a:buNone/>
            </a:pPr>
            <a:r>
              <a:rPr lang="en-US" dirty="0"/>
              <a:t>Winter 2021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00080"/>
              </a:buClr>
              <a:buSzPts val="2400"/>
              <a:buFont typeface="Arial"/>
              <a:buNone/>
            </a:pPr>
            <a:r>
              <a:rPr lang="en-US" dirty="0"/>
              <a:t>React Overview</a:t>
            </a:r>
            <a:endParaRPr dirty="0"/>
          </a:p>
        </p:txBody>
      </p:sp>
      <p:sp>
        <p:nvSpPr>
          <p:cNvPr id="98" name="Google Shape;98;p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>
                <a:solidFill>
                  <a:srgbClr val="800080"/>
                </a:solidFill>
              </a:rPr>
              <a:t>UW CSE 331 Winter 2021</a:t>
            </a:r>
            <a:endParaRPr dirty="0"/>
          </a:p>
        </p:txBody>
      </p:sp>
      <p:sp>
        <p:nvSpPr>
          <p:cNvPr id="99" name="Google Shape;99;p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>
                <a:solidFill>
                  <a:srgbClr val="800080"/>
                </a:solidFill>
              </a:rPr>
              <a:t>1</a:t>
            </a:fld>
            <a:endParaRPr>
              <a:solidFill>
                <a:srgbClr val="80008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The Timeline (v1)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214919" cy="4953000"/>
          </a:xfrm>
        </p:spPr>
        <p:txBody>
          <a:bodyPr/>
          <a:lstStyle/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When we load the page: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Browsers starts with basic HTML from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index.html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(no content)</a:t>
            </a:r>
          </a:p>
          <a:p>
            <a:pPr lvl="1"/>
            <a:r>
              <a:rPr lang="en-US" sz="2000" dirty="0" err="1">
                <a:latin typeface="+mn-lt"/>
                <a:cs typeface="Courier New" panose="02070309020205020404" pitchFamily="49" charset="0"/>
              </a:rPr>
              <a:t>index.tsx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runs ("index" is the equivalent of Java's "main")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ReactDOM.render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(&lt;App /&gt;,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('root'));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"Render the App component into the root div"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App component is created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To render, React needs to know what HTML to use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Calls App's render() method – App returns some content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inserts that content into the webpage (inside root div)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This initial creation is called "mounting" the component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4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2: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Introducing Canvas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214919" cy="4953000"/>
          </a:xfrm>
        </p:spPr>
        <p:txBody>
          <a:bodyPr/>
          <a:lstStyle/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Let's add a drawing surface (will use in hw8/hw9)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Create a &lt;canvas&gt; tag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Has an associated Canvas object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Call methods to draw lines, circles, etc.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pPr marL="114300" indent="0">
              <a:buNone/>
            </a:pPr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Let's modify the App component to have a Canvas…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Return a &lt;canvas&gt; tag from render()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We need a reference to the Canvas object to call methods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Create a reference (constructor)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Attach that reference to the &lt;canvas&gt; tag (render)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Use the reference to call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fillRect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– draw a colored rectangle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0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2: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Introducing Canvas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214919" cy="4953000"/>
          </a:xfrm>
        </p:spPr>
        <p:txBody>
          <a:bodyPr/>
          <a:lstStyle/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One problem: When do we do the drawing on the Canvas?</a:t>
            </a:r>
          </a:p>
          <a:p>
            <a:pPr lvl="1"/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In constructor?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No: The reference hasn't been attached to the &lt;canvas&gt; yet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No canvas object to call methods on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In render?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No: React hasn't put the &lt;canvas&gt; on the page yet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Happens after we return from render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There's nothing to draw on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So let's re-examine the timeline…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2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The Timeline (v2)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214919" cy="4953000"/>
          </a:xfrm>
        </p:spPr>
        <p:txBody>
          <a:bodyPr/>
          <a:lstStyle/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Page loads,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ReactDOM.render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puts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&lt;App /&gt;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in the page.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Component Mounting: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Component object is created – constructor() runs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For App – create the empty reference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calls render() method – component returns content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For App – reference is attached to the &lt;canvas&gt; tag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inserts that content into the webpage</a:t>
            </a:r>
          </a:p>
          <a:p>
            <a:pPr lvl="1"/>
            <a:r>
              <a:rPr lang="en-US" sz="2000" b="1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Once content is inserted</a:t>
            </a:r>
            <a:r>
              <a:rPr lang="en-US" sz="2000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: React calls </a:t>
            </a:r>
            <a:r>
              <a:rPr lang="en-US" sz="2000" dirty="0" err="1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componentDidMount</a:t>
            </a:r>
            <a:r>
              <a:rPr lang="en-US" sz="2000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en-US" sz="2000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Another special method, like render()</a:t>
            </a:r>
          </a:p>
          <a:p>
            <a:pPr lvl="2"/>
            <a:r>
              <a:rPr lang="en-US" sz="2000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Components can override to do something after mounting</a:t>
            </a:r>
          </a:p>
          <a:p>
            <a:pPr lvl="2"/>
            <a:r>
              <a:rPr lang="en-US" sz="2000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App can use to draw onto the canvas once it's ready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35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3: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Our First Button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214919" cy="4953000"/>
          </a:xfrm>
        </p:spPr>
        <p:txBody>
          <a:bodyPr/>
          <a:lstStyle/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Interactivity! (finally)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Create a &lt;button&gt;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Need to give the button </a:t>
            </a:r>
            <a:r>
              <a:rPr lang="en-US" sz="2000" i="1" dirty="0">
                <a:latin typeface="+mn-lt"/>
                <a:cs typeface="Courier New" panose="02070309020205020404" pitchFamily="49" charset="0"/>
              </a:rPr>
              <a:t>a function value</a:t>
            </a:r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When clicked: the button will call the function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Put whatever code we want inside the function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Note: When we pass a function to some other object, that function needs to be an arrow function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Due to some weirdness with how JS handles functions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We need to do this with our button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Let's see the example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4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4: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Basic State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214919" cy="4953000"/>
          </a:xfrm>
        </p:spPr>
        <p:txBody>
          <a:bodyPr/>
          <a:lstStyle/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Things we haven't seen yet: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"knows about the data" (example 4)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Can help us update the page when it changes (example 5)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React has a special place to store data that's used for display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Every component has an object in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this.state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We can put whatever we want in this object 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(remember, objects are just key/value pairs)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We describe the type of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this.state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as one of the generic type parameters of Component&lt;&gt; (second one)</a:t>
            </a:r>
          </a:p>
          <a:p>
            <a:pPr lvl="1"/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/>
              <a:t>As an example: let's put our desired color into state</a:t>
            </a:r>
          </a:p>
          <a:p>
            <a:pPr lvl="1"/>
            <a:r>
              <a:rPr lang="en-US" sz="2000" dirty="0"/>
              <a:t>Also – put text on the page showing the current color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7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4: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Basic State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214919" cy="4953000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Adding State: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Create an interface to describe the contents of state</a:t>
            </a:r>
          </a:p>
          <a:p>
            <a:pPr lvl="1"/>
            <a:r>
              <a:rPr lang="en-US" dirty="0"/>
              <a:t>Pass it as the second generic type parameter</a:t>
            </a:r>
          </a:p>
          <a:p>
            <a:pPr marL="571500" lvl="1" indent="0">
              <a:buNone/>
            </a:pPr>
            <a:endParaRPr lang="en-US" dirty="0"/>
          </a:p>
          <a:p>
            <a:r>
              <a:rPr lang="en-US" dirty="0"/>
              <a:t>Initialize state in the constructor</a:t>
            </a:r>
          </a:p>
          <a:p>
            <a:endParaRPr lang="en-US" dirty="0"/>
          </a:p>
          <a:p>
            <a:r>
              <a:rPr lang="en-US" dirty="0"/>
              <a:t>Use the state to choose the color to draw on the canvas</a:t>
            </a:r>
          </a:p>
          <a:p>
            <a:endParaRPr lang="en-US" dirty="0"/>
          </a:p>
          <a:p>
            <a:r>
              <a:rPr lang="en-US" dirty="0"/>
              <a:t>Use { and } to render the color text to the page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1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5: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Changing State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214919" cy="4953000"/>
          </a:xfrm>
        </p:spPr>
        <p:txBody>
          <a:bodyPr/>
          <a:lstStyle/>
          <a:p>
            <a:r>
              <a:rPr lang="en-US" dirty="0"/>
              <a:t>Let's make our button do something interesting:</a:t>
            </a:r>
          </a:p>
          <a:p>
            <a:pPr lvl="1"/>
            <a:r>
              <a:rPr lang="en-US" dirty="0"/>
              <a:t>When clicked – change our color state to "red"</a:t>
            </a:r>
          </a:p>
          <a:p>
            <a:pPr lvl="1"/>
            <a:r>
              <a:rPr lang="en-US" dirty="0"/>
              <a:t>Add another button to change back to "blue"</a:t>
            </a:r>
          </a:p>
          <a:p>
            <a:endParaRPr lang="en-US" dirty="0"/>
          </a:p>
          <a:p>
            <a:r>
              <a:rPr lang="en-US" dirty="0"/>
              <a:t>To change state, we call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this.setState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>
                <a:latin typeface="+mn-lt"/>
                <a:cs typeface="Courier New" panose="02070309020205020404" pitchFamily="49" charset="0"/>
              </a:rPr>
              <a:t>Pass it an object – represents changes to state</a:t>
            </a:r>
          </a:p>
          <a:p>
            <a:pPr lvl="1"/>
            <a:r>
              <a:rPr lang="en-US" dirty="0">
                <a:latin typeface="+mn-lt"/>
                <a:cs typeface="Courier New" panose="02070309020205020404" pitchFamily="49" charset="0"/>
              </a:rPr>
              <a:t>React will </a:t>
            </a:r>
            <a:r>
              <a:rPr lang="en-US" i="1" dirty="0">
                <a:latin typeface="+mn-lt"/>
                <a:cs typeface="Courier New" panose="02070309020205020404" pitchFamily="49" charset="0"/>
              </a:rPr>
              <a:t>queue</a:t>
            </a:r>
            <a:r>
              <a:rPr lang="en-US" dirty="0">
                <a:latin typeface="+mn-lt"/>
                <a:cs typeface="Courier New" panose="02070309020205020404" pitchFamily="49" charset="0"/>
              </a:rPr>
              <a:t> these changes for later</a:t>
            </a:r>
          </a:p>
          <a:p>
            <a:endParaRPr lang="en-US" dirty="0">
              <a:latin typeface="+mn-lt"/>
              <a:cs typeface="Courier New" panose="02070309020205020404" pitchFamily="49" charset="0"/>
            </a:endParaRPr>
          </a:p>
          <a:p>
            <a:r>
              <a:rPr lang="en-US" dirty="0">
                <a:latin typeface="+mn-lt"/>
                <a:cs typeface="Courier New" panose="02070309020205020404" pitchFamily="49" charset="0"/>
              </a:rPr>
              <a:t>Let's see this in action…</a:t>
            </a:r>
          </a:p>
          <a:p>
            <a:pPr lvl="1"/>
            <a:r>
              <a:rPr lang="en-US" dirty="0">
                <a:latin typeface="+mn-lt"/>
                <a:cs typeface="Courier New" panose="02070309020205020404" pitchFamily="49" charset="0"/>
              </a:rPr>
              <a:t>What's really happening here? (To the timeline!)</a:t>
            </a:r>
          </a:p>
          <a:p>
            <a:pPr lvl="1"/>
            <a:endParaRPr lang="en-US" dirty="0">
              <a:latin typeface="+mn-lt"/>
              <a:cs typeface="Courier New" panose="020703090202050204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9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The Timeline (v3)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248475" cy="4953000"/>
          </a:xfrm>
        </p:spPr>
        <p:txBody>
          <a:bodyPr/>
          <a:lstStyle/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Page loads,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ReactDOM.render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puts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&lt;App /&gt;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in the page.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Component Mounting: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Component object is created – constructor() runs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calls render() method – component returns content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inserts that content into the webpage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calls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componentDidMount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()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Component Update</a:t>
            </a:r>
            <a:r>
              <a:rPr lang="en-US" sz="2000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 (triggered by a change in state):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React calls render() again – component returns new content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React determines what's changed, updates webpage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45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6: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Changing State (v2)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214919" cy="4953000"/>
          </a:xfrm>
        </p:spPr>
        <p:txBody>
          <a:bodyPr/>
          <a:lstStyle/>
          <a:p>
            <a:r>
              <a:rPr lang="en-US" dirty="0">
                <a:latin typeface="+mn-lt"/>
                <a:cs typeface="Courier New" panose="02070309020205020404" pitchFamily="49" charset="0"/>
              </a:rPr>
              <a:t>The text updates when we click (yay!)</a:t>
            </a:r>
          </a:p>
          <a:p>
            <a:pPr lvl="1"/>
            <a:endParaRPr lang="en-US" dirty="0">
              <a:latin typeface="+mn-lt"/>
              <a:cs typeface="Courier New" panose="02070309020205020404" pitchFamily="49" charset="0"/>
            </a:endParaRPr>
          </a:p>
          <a:p>
            <a:r>
              <a:rPr lang="en-US" dirty="0">
                <a:latin typeface="+mn-lt"/>
                <a:cs typeface="Courier New" panose="02070309020205020404" pitchFamily="49" charset="0"/>
              </a:rPr>
              <a:t>But: Why isn't the canvas updating?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We only draw on the canvas when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componentDidMount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() is called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The component was already mounted – it doesn't mount again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We need some way to notice when an update happens</a:t>
            </a:r>
          </a:p>
          <a:p>
            <a:endParaRPr lang="en-US" dirty="0">
              <a:latin typeface="+mn-lt"/>
              <a:cs typeface="Courier New" panose="020703090202050204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Let's update the timeline!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2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24B45-14E7-774C-96CC-18E4F6154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Road So Far…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6378E-8D4C-1F48-A7F6-EE0E1E294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495800"/>
          </a:xfrm>
        </p:spPr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en-US" dirty="0"/>
              <a:t>Done:</a:t>
            </a:r>
          </a:p>
          <a:p>
            <a:r>
              <a:rPr lang="en-US" dirty="0"/>
              <a:t>First, look at basic HTML on its own</a:t>
            </a:r>
          </a:p>
          <a:p>
            <a:pPr lvl="1"/>
            <a:r>
              <a:rPr lang="en-US" dirty="0"/>
              <a:t>No scripting, no dynamic content</a:t>
            </a:r>
          </a:p>
          <a:p>
            <a:pPr lvl="1"/>
            <a:r>
              <a:rPr lang="en-US" dirty="0"/>
              <a:t>Just how content/structure is communicated to the  browser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Second, look at basic TypeScript on its own</a:t>
            </a:r>
          </a:p>
          <a:p>
            <a:pPr lvl="1"/>
            <a:r>
              <a:rPr lang="en-US" dirty="0"/>
              <a:t>No browser, no HTML, just the language</a:t>
            </a:r>
          </a:p>
          <a:p>
            <a:pPr lvl="1"/>
            <a:r>
              <a:rPr lang="en-US" dirty="0"/>
              <a:t>Get a feel for what's different from Java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Next:</a:t>
            </a:r>
          </a:p>
          <a:p>
            <a:r>
              <a:rPr lang="en-US" b="1" dirty="0">
                <a:solidFill>
                  <a:srgbClr val="0070C0"/>
                </a:solidFill>
              </a:rPr>
              <a:t>Third, use TypeScript with React with HTML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Write TypeScript code, using the React library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Generates the page content using HTML-like syntax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E318F3-20AE-3E42-A03C-405D4FAD2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8778A-B93A-634A-A208-BAB3F751E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23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The Timeline (v4)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248475" cy="4953000"/>
          </a:xfrm>
        </p:spPr>
        <p:txBody>
          <a:bodyPr/>
          <a:lstStyle/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Page loads,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ReactDOM.render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puts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&lt;App /&gt;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in the page.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Component Mounting: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Component object is created – constructor() runs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calls render() method – component returns content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inserts that content into the webpage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calls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componentDidMount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()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Component Update (triggered by a change in state):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calls render() again – component returns new content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determines what's changed, updates webpage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React calls </a:t>
            </a:r>
            <a:r>
              <a:rPr lang="en-US" sz="2000" b="1" dirty="0" err="1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componentDidUpdate</a:t>
            </a:r>
            <a:r>
              <a:rPr lang="en-US" sz="2000" b="1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()</a:t>
            </a:r>
            <a:endParaRPr lang="en-US" sz="2000" dirty="0">
              <a:solidFill>
                <a:srgbClr val="0070C0"/>
              </a:solidFill>
              <a:latin typeface="+mn-lt"/>
              <a:cs typeface="Courier New" panose="02070309020205020404" pitchFamily="49" charset="0"/>
            </a:endParaRPr>
          </a:p>
          <a:p>
            <a:pPr lvl="2"/>
            <a:r>
              <a:rPr lang="en-US" sz="2000" dirty="0">
                <a:solidFill>
                  <a:srgbClr val="0070C0"/>
                </a:solidFill>
                <a:latin typeface="+mn-lt"/>
                <a:cs typeface="Courier New" panose="02070309020205020404" pitchFamily="49" charset="0"/>
              </a:rPr>
              <a:t>Allows us to respond to changes – like update the Canvas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0D88B-A8E2-8446-B310-35341974A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Note: why do we call </a:t>
            </a:r>
            <a:r>
              <a:rPr lang="en-US" dirty="0" err="1"/>
              <a:t>setState</a:t>
            </a:r>
            <a:r>
              <a:rPr lang="en-US" dirty="0"/>
              <a:t>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A1BB28-5823-4B49-A492-9D82EBA25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524699"/>
            <a:ext cx="7772400" cy="4495800"/>
          </a:xfrm>
        </p:spPr>
        <p:txBody>
          <a:bodyPr/>
          <a:lstStyle/>
          <a:p>
            <a:pPr marL="114300" indent="0">
              <a:buNone/>
            </a:pPr>
            <a:r>
              <a:rPr lang="en-US" sz="2000" dirty="0"/>
              <a:t>Two reasons:</a:t>
            </a:r>
          </a:p>
          <a:p>
            <a:pPr marL="571500" lvl="1" indent="0">
              <a:buNone/>
            </a:pPr>
            <a:endParaRPr lang="en-US" sz="2000" dirty="0"/>
          </a:p>
          <a:p>
            <a:r>
              <a:rPr lang="en-US" sz="2000" i="1" dirty="0"/>
              <a:t>React</a:t>
            </a:r>
            <a:r>
              <a:rPr lang="en-US" sz="2000" dirty="0"/>
              <a:t>ing to Updates:</a:t>
            </a:r>
          </a:p>
          <a:p>
            <a:pPr lvl="1"/>
            <a:r>
              <a:rPr lang="en-US" sz="2000" dirty="0"/>
              <a:t>If we just changed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this.state</a:t>
            </a:r>
            <a:r>
              <a:rPr lang="en-US" sz="2000" dirty="0"/>
              <a:t>, React wouldn't notice that something changed. No update cycle.</a:t>
            </a:r>
          </a:p>
          <a:p>
            <a:pPr lvl="1"/>
            <a:r>
              <a:rPr lang="en-US" sz="2000" dirty="0"/>
              <a:t>By calling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this.setState</a:t>
            </a:r>
            <a:r>
              <a:rPr lang="en-US" sz="2000" dirty="0"/>
              <a:t>, React makes the change for us, so it knows to update the component.</a:t>
            </a:r>
          </a:p>
          <a:p>
            <a:endParaRPr lang="en-US" sz="2000" dirty="0"/>
          </a:p>
          <a:p>
            <a:r>
              <a:rPr lang="en-US" sz="2000" dirty="0"/>
              <a:t>Efficiency:</a:t>
            </a:r>
          </a:p>
          <a:p>
            <a:pPr lvl="1"/>
            <a:r>
              <a:rPr lang="en-US" sz="2000" dirty="0"/>
              <a:t>When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setState</a:t>
            </a:r>
            <a:r>
              <a:rPr lang="en-US" sz="2000" dirty="0"/>
              <a:t> is called, React might wait a bit to update the component (</a:t>
            </a:r>
            <a:r>
              <a:rPr lang="en-US" sz="2000" i="1" dirty="0" err="1"/>
              <a:t>asychronous</a:t>
            </a:r>
            <a:r>
              <a:rPr lang="en-US" sz="2000" dirty="0"/>
              <a:t> updates)</a:t>
            </a:r>
            <a:r>
              <a:rPr lang="en-US" sz="2000" i="1" dirty="0"/>
              <a:t>.</a:t>
            </a:r>
          </a:p>
          <a:p>
            <a:pPr lvl="1"/>
            <a:r>
              <a:rPr lang="en-US" sz="2000" dirty="0"/>
              <a:t>Allows it to pick the best time, combine updates together.</a:t>
            </a:r>
          </a:p>
          <a:p>
            <a:pPr lvl="1"/>
            <a:r>
              <a:rPr lang="en-US" sz="2000" dirty="0"/>
              <a:t>Makes the webpage much faster.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EA283B-8B0C-6B46-8EA5-DA698B0C74F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E883B3-3D21-DE4C-AA22-7E13B6DBCBF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7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7: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Multiple Components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365067" cy="4953000"/>
          </a:xfrm>
        </p:spPr>
        <p:txBody>
          <a:bodyPr/>
          <a:lstStyle/>
          <a:p>
            <a:r>
              <a:rPr lang="en-US" sz="1800" dirty="0">
                <a:latin typeface="+mn-lt"/>
                <a:cs typeface="Courier New" panose="02070309020205020404" pitchFamily="49" charset="0"/>
              </a:rPr>
              <a:t>We can call </a:t>
            </a:r>
            <a:r>
              <a:rPr lang="en-US" sz="1800" dirty="0" err="1">
                <a:latin typeface="+mn-lt"/>
                <a:cs typeface="Courier New" panose="02070309020205020404" pitchFamily="49" charset="0"/>
              </a:rPr>
              <a:t>updateCanvasImage</a:t>
            </a:r>
            <a:r>
              <a:rPr lang="en-US" sz="1800" dirty="0">
                <a:latin typeface="+mn-lt"/>
                <a:cs typeface="Courier New" panose="02070309020205020404" pitchFamily="49" charset="0"/>
              </a:rPr>
              <a:t> in </a:t>
            </a:r>
            <a:r>
              <a:rPr lang="en-US" sz="1800" dirty="0" err="1">
                <a:latin typeface="+mn-lt"/>
                <a:cs typeface="Courier New" panose="02070309020205020404" pitchFamily="49" charset="0"/>
              </a:rPr>
              <a:t>componentDidUpdate</a:t>
            </a:r>
            <a:endParaRPr lang="en-US" sz="1800" dirty="0">
              <a:latin typeface="+mn-lt"/>
              <a:cs typeface="Courier New" panose="02070309020205020404" pitchFamily="49" charset="0"/>
            </a:endParaRPr>
          </a:p>
          <a:p>
            <a:pPr lvl="1"/>
            <a:r>
              <a:rPr lang="en-US" sz="1800" dirty="0">
                <a:latin typeface="+mn-lt"/>
                <a:cs typeface="Courier New" panose="02070309020205020404" pitchFamily="49" charset="0"/>
              </a:rPr>
              <a:t>Now our application can react to user input!</a:t>
            </a:r>
          </a:p>
          <a:p>
            <a:endParaRPr lang="en-US" sz="1800" dirty="0">
              <a:latin typeface="+mn-lt"/>
              <a:cs typeface="Courier New" panose="02070309020205020404" pitchFamily="49" charset="0"/>
            </a:endParaRPr>
          </a:p>
          <a:p>
            <a:r>
              <a:rPr lang="en-US" sz="1800" dirty="0">
                <a:latin typeface="+mn-lt"/>
                <a:cs typeface="Courier New" panose="02070309020205020404" pitchFamily="49" charset="0"/>
              </a:rPr>
              <a:t>Our whole application is still in one component</a:t>
            </a:r>
          </a:p>
          <a:p>
            <a:pPr lvl="1"/>
            <a:r>
              <a:rPr lang="en-US" sz="1800" dirty="0">
                <a:latin typeface="+mn-lt"/>
                <a:cs typeface="Courier New" panose="02070309020205020404" pitchFamily="49" charset="0"/>
              </a:rPr>
              <a:t>This is not very modular</a:t>
            </a:r>
          </a:p>
          <a:p>
            <a:pPr lvl="1"/>
            <a:r>
              <a:rPr lang="en-US" sz="1800" dirty="0">
                <a:latin typeface="+mn-lt"/>
                <a:cs typeface="Courier New" panose="02070309020205020404" pitchFamily="49" charset="0"/>
              </a:rPr>
              <a:t>This won't scale – we're not building </a:t>
            </a:r>
            <a:r>
              <a:rPr lang="en-US" sz="1800" dirty="0" err="1">
                <a:latin typeface="+mn-lt"/>
                <a:cs typeface="Courier New" panose="02070309020205020404" pitchFamily="49" charset="0"/>
              </a:rPr>
              <a:t>facebook.com</a:t>
            </a:r>
            <a:r>
              <a:rPr lang="en-US" sz="1800" dirty="0">
                <a:latin typeface="+mn-lt"/>
                <a:cs typeface="Courier New" panose="02070309020205020404" pitchFamily="49" charset="0"/>
              </a:rPr>
              <a:t> in one file </a:t>
            </a:r>
            <a:r>
              <a:rPr lang="en-US" sz="1800" dirty="0">
                <a:latin typeface="+mn-lt"/>
                <a:cs typeface="Courier New" panose="02070309020205020404" pitchFamily="49" charset="0"/>
                <a:sym typeface="Wingdings" pitchFamily="2" charset="2"/>
              </a:rPr>
              <a:t>:)</a:t>
            </a:r>
          </a:p>
          <a:p>
            <a:pPr marL="114300" indent="0">
              <a:buNone/>
            </a:pPr>
            <a:endParaRPr lang="en-US" sz="1800" dirty="0">
              <a:latin typeface="+mn-lt"/>
              <a:cs typeface="Courier New" panose="02070309020205020404" pitchFamily="49" charset="0"/>
              <a:sym typeface="Wingdings" pitchFamily="2" charset="2"/>
            </a:endParaRPr>
          </a:p>
          <a:p>
            <a:r>
              <a:rPr lang="en-US" sz="1800" dirty="0">
                <a:latin typeface="+mn-lt"/>
                <a:cs typeface="Courier New" panose="02070309020205020404" pitchFamily="49" charset="0"/>
                <a:sym typeface="Wingdings" pitchFamily="2" charset="2"/>
              </a:rPr>
              <a:t>Let's introduce a second component!</a:t>
            </a:r>
          </a:p>
          <a:p>
            <a:pPr lvl="1"/>
            <a:r>
              <a:rPr lang="en-US" sz="1800" dirty="0">
                <a:latin typeface="+mn-lt"/>
                <a:cs typeface="Courier New" panose="02070309020205020404" pitchFamily="49" charset="0"/>
                <a:sym typeface="Wingdings" pitchFamily="2" charset="2"/>
              </a:rPr>
              <a:t>Make our "Selected Color" functionality into its own component</a:t>
            </a:r>
          </a:p>
          <a:p>
            <a:pPr lvl="2"/>
            <a:r>
              <a:rPr lang="en-US" sz="1800" dirty="0">
                <a:latin typeface="+mn-lt"/>
                <a:cs typeface="Courier New" panose="02070309020205020404" pitchFamily="49" charset="0"/>
                <a:sym typeface="Wingdings" pitchFamily="2" charset="2"/>
              </a:rPr>
              <a:t>Let's call it </a:t>
            </a:r>
            <a:r>
              <a:rPr lang="en-US" sz="1800" dirty="0" err="1">
                <a:latin typeface="+mn-lt"/>
                <a:cs typeface="Courier New" panose="02070309020205020404" pitchFamily="49" charset="0"/>
                <a:sym typeface="Wingdings" pitchFamily="2" charset="2"/>
              </a:rPr>
              <a:t>ColorTitle</a:t>
            </a:r>
            <a:endParaRPr lang="en-US" sz="1800" dirty="0">
              <a:latin typeface="+mn-lt"/>
              <a:cs typeface="Courier New" panose="02070309020205020404" pitchFamily="49" charset="0"/>
              <a:sym typeface="Wingdings" pitchFamily="2" charset="2"/>
            </a:endParaRPr>
          </a:p>
          <a:p>
            <a:pPr lvl="1"/>
            <a:r>
              <a:rPr lang="en-US" sz="1800" dirty="0">
                <a:latin typeface="+mn-lt"/>
                <a:cs typeface="Courier New" panose="02070309020205020404" pitchFamily="49" charset="0"/>
                <a:sym typeface="Wingdings" pitchFamily="2" charset="2"/>
              </a:rPr>
              <a:t>(This is maybe slightly overkill, but it's a good example)</a:t>
            </a:r>
          </a:p>
          <a:p>
            <a:endParaRPr lang="en-US" sz="1800" dirty="0">
              <a:latin typeface="+mn-lt"/>
              <a:cs typeface="Courier New" panose="02070309020205020404" pitchFamily="49" charset="0"/>
              <a:sym typeface="Wingdings" pitchFamily="2" charset="2"/>
            </a:endParaRPr>
          </a:p>
          <a:p>
            <a:r>
              <a:rPr lang="en-US" sz="1800" dirty="0">
                <a:latin typeface="+mn-lt"/>
                <a:cs typeface="Courier New" panose="02070309020205020404" pitchFamily="49" charset="0"/>
                <a:sym typeface="Wingdings" pitchFamily="2" charset="2"/>
              </a:rPr>
              <a:t>We can render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&lt;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ColorTitle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 /&gt;</a:t>
            </a:r>
            <a:r>
              <a:rPr lang="en-US" sz="1800" dirty="0">
                <a:latin typeface="+mn-lt"/>
                <a:cs typeface="Courier New" panose="02070309020205020404" pitchFamily="49" charset="0"/>
                <a:sym typeface="Wingdings" pitchFamily="2" charset="2"/>
              </a:rPr>
              <a:t> inside our App component</a:t>
            </a:r>
          </a:p>
          <a:p>
            <a:pPr lvl="1"/>
            <a:r>
              <a:rPr lang="en-US" sz="1800" dirty="0">
                <a:latin typeface="+mn-lt"/>
                <a:cs typeface="Courier New" panose="02070309020205020404" pitchFamily="49" charset="0"/>
                <a:sym typeface="Wingdings" pitchFamily="2" charset="2"/>
              </a:rPr>
              <a:t>React will recursively render components all the way down</a:t>
            </a:r>
            <a:endParaRPr lang="en-US" sz="1800" dirty="0">
              <a:latin typeface="+mn-lt"/>
              <a:cs typeface="Courier New" panose="020703090202050204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92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7: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Multiple Components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365067" cy="4953000"/>
          </a:xfrm>
        </p:spPr>
        <p:txBody>
          <a:bodyPr/>
          <a:lstStyle/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One Problem: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App knows the current color (in its state)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The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ColorTitle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component has no way of saying "give me the state of App"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Solution: App can pass the color into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ColorTitle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when it's created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Would be nice if we could do something like this:</a:t>
            </a:r>
          </a:p>
          <a:p>
            <a:pPr marL="114300" indent="0" algn="ctr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ColorTitle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color={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this.state.color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 /&gt;</a:t>
            </a:r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Would be just like HTML attributes, which we already use.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Good News: This is </a:t>
            </a:r>
            <a:r>
              <a:rPr lang="en-US" sz="2000" i="1" dirty="0">
                <a:latin typeface="+mn-lt"/>
                <a:cs typeface="Courier New" panose="02070309020205020404" pitchFamily="49" charset="0"/>
              </a:rPr>
              <a:t>exactly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what React does for components!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These are called </a:t>
            </a:r>
            <a:r>
              <a:rPr lang="en-US" sz="2000" i="1" dirty="0">
                <a:latin typeface="+mn-lt"/>
                <a:cs typeface="Courier New" panose="02070309020205020404" pitchFamily="49" charset="0"/>
              </a:rPr>
              <a:t>props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instead of attributes.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They come into a component in its constructor.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1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7: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Multiple Components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365067" cy="4953000"/>
          </a:xfrm>
        </p:spPr>
        <p:txBody>
          <a:bodyPr/>
          <a:lstStyle/>
          <a:p>
            <a:pPr marL="114300" indent="0">
              <a:buNone/>
            </a:pPr>
            <a:r>
              <a:rPr lang="en-US" sz="2000" dirty="0">
                <a:latin typeface="+mn-lt"/>
                <a:cs typeface="Courier New" panose="02070309020205020404" pitchFamily="49" charset="0"/>
              </a:rPr>
              <a:t>Creating A New Component:</a:t>
            </a:r>
          </a:p>
          <a:p>
            <a:pPr marL="114300" indent="0">
              <a:buNone/>
            </a:pPr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Create the class, extend Component&lt;&gt;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Create an interface to describe the </a:t>
            </a:r>
            <a:r>
              <a:rPr lang="en-US" sz="2000" i="1" dirty="0">
                <a:latin typeface="+mn-lt"/>
                <a:cs typeface="Courier New" panose="02070309020205020404" pitchFamily="49" charset="0"/>
              </a:rPr>
              <a:t>props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a component accepts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Looks just like the state interface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Props type is the </a:t>
            </a:r>
            <a:r>
              <a:rPr lang="en-US" sz="2000" i="1" dirty="0">
                <a:latin typeface="+mn-lt"/>
                <a:cs typeface="Courier New" panose="02070309020205020404" pitchFamily="49" charset="0"/>
              </a:rPr>
              <a:t>first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generic type parameter for Component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We can access props using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this.props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Can use this data in render, just like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this.state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70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7: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Multiple Components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043333" cy="4953000"/>
          </a:xfrm>
        </p:spPr>
        <p:txBody>
          <a:bodyPr/>
          <a:lstStyle/>
          <a:p>
            <a:pPr marL="114300" indent="0">
              <a:buNone/>
            </a:pPr>
            <a:r>
              <a:rPr lang="en-US" sz="2000" dirty="0">
                <a:latin typeface="+mn-lt"/>
                <a:cs typeface="Courier New" panose="02070309020205020404" pitchFamily="49" charset="0"/>
              </a:rPr>
              <a:t>What happens when App's state changes?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App's State changes – triggers a Component Update for App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React calls render() on App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App has &lt;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ColorTitle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color={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this.state.color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} /&gt; in render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React notices that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ColorTitle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is getting new props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A change in props </a:t>
            </a:r>
            <a:r>
              <a:rPr lang="en-US" sz="2000" i="1" dirty="0">
                <a:latin typeface="+mn-lt"/>
                <a:cs typeface="Courier New" panose="02070309020205020404" pitchFamily="49" charset="0"/>
              </a:rPr>
              <a:t>also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triggers a component update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React calls render() on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ColorTitle</a:t>
            </a:r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pPr lvl="1"/>
            <a:r>
              <a:rPr lang="en-US" sz="2000" dirty="0" err="1">
                <a:latin typeface="+mn-lt"/>
                <a:cs typeface="Courier New" panose="02070309020205020404" pitchFamily="49" charset="0"/>
              </a:rPr>
              <a:t>ColorTitle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returns the updated text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React inserts the updated text onto the page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00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8: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Button Group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043333" cy="4953000"/>
          </a:xfrm>
        </p:spPr>
        <p:txBody>
          <a:bodyPr/>
          <a:lstStyle/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Final Step – Let's move the buttons into their own component.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Call it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ButtonGroup</a:t>
            </a:r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One Problem: How do the buttons change the color?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Color needs to stay in App's state 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Allows it to pass to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ColorTitle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and use for the canvas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Buttons can't reach into App's state and change it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That'd be rep exposure!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Solution: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App needs to provide a setter function for its color state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3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8: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Button Group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447801"/>
            <a:ext cx="8043333" cy="4953000"/>
          </a:xfrm>
        </p:spPr>
        <p:txBody>
          <a:bodyPr/>
          <a:lstStyle/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Problem 2: How does the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ButtonGroup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call the setter function?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No way to say "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theAppComponent.setColor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()"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No way to say "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myParentComponent.setColor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()"</a:t>
            </a:r>
          </a:p>
          <a:p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Solution: App can pass the setter function to the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ButtonGroup</a:t>
            </a:r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In JS/TS, functions are </a:t>
            </a:r>
            <a:r>
              <a:rPr lang="en-US" sz="2000" i="1" dirty="0">
                <a:latin typeface="+mn-lt"/>
                <a:cs typeface="Courier New" panose="02070309020205020404" pitchFamily="49" charset="0"/>
              </a:rPr>
              <a:t>values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. We can pass them around!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We know how to pass values down to children: props!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Therefore: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App creates a function that takes a new color, calls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setState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to update the color</a:t>
            </a:r>
          </a:p>
          <a:p>
            <a:pPr lvl="2"/>
            <a:r>
              <a:rPr lang="en-US" sz="2000" dirty="0">
                <a:latin typeface="+mn-lt"/>
                <a:cs typeface="Courier New" panose="02070309020205020404" pitchFamily="49" charset="0"/>
              </a:rPr>
              <a:t>App passes that function to </a:t>
            </a:r>
            <a:r>
              <a:rPr lang="en-US" sz="2000" dirty="0" err="1">
                <a:latin typeface="+mn-lt"/>
                <a:cs typeface="Courier New" panose="02070309020205020404" pitchFamily="49" charset="0"/>
              </a:rPr>
              <a:t>ButtonGroup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as a prop</a:t>
            </a:r>
            <a:endParaRPr lang="en-US" sz="1600" dirty="0">
              <a:latin typeface="+mn-lt"/>
              <a:cs typeface="Courier New" panose="02070309020205020404" pitchFamily="49" charset="0"/>
            </a:endParaRPr>
          </a:p>
          <a:p>
            <a:pPr lvl="2"/>
            <a:r>
              <a:rPr lang="en-US" sz="2000" dirty="0" err="1">
                <a:latin typeface="+mn-lt"/>
                <a:cs typeface="Courier New" panose="02070309020205020404" pitchFamily="49" charset="0"/>
              </a:rPr>
              <a:t>ButtonGroup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can call the function to ask App to update its state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8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2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</a:t>
            </a:r>
            <a:r>
              <a:rPr lang="en-US" i="1"/>
              <a:t>Flow</a:t>
            </a:r>
            <a:endParaRPr u="sng"/>
          </a:p>
        </p:txBody>
      </p:sp>
      <p:sp>
        <p:nvSpPr>
          <p:cNvPr id="280" name="Google Shape;280;p22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281" name="Google Shape;281;p22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sp>
        <p:nvSpPr>
          <p:cNvPr id="282" name="Google Shape;282;p22"/>
          <p:cNvSpPr/>
          <p:nvPr/>
        </p:nvSpPr>
        <p:spPr>
          <a:xfrm>
            <a:off x="440250" y="1731661"/>
            <a:ext cx="8263500" cy="4114161"/>
          </a:xfrm>
          <a:prstGeom prst="rect">
            <a:avLst/>
          </a:prstGeom>
          <a:solidFill>
            <a:srgbClr val="9FC5E8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22"/>
          <p:cNvSpPr/>
          <p:nvPr/>
        </p:nvSpPr>
        <p:spPr>
          <a:xfrm>
            <a:off x="3897588" y="1936102"/>
            <a:ext cx="1109525" cy="650400"/>
          </a:xfrm>
          <a:prstGeom prst="flowChartPunchedTape">
            <a:avLst/>
          </a:prstGeom>
          <a:solidFill>
            <a:srgbClr val="EA9999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color</a:t>
            </a:r>
            <a:endParaRPr sz="1800"/>
          </a:p>
        </p:txBody>
      </p:sp>
      <p:sp>
        <p:nvSpPr>
          <p:cNvPr id="284" name="Google Shape;284;p22"/>
          <p:cNvSpPr/>
          <p:nvPr/>
        </p:nvSpPr>
        <p:spPr>
          <a:xfrm>
            <a:off x="590437" y="3816069"/>
            <a:ext cx="2470391" cy="1482141"/>
          </a:xfrm>
          <a:prstGeom prst="rect">
            <a:avLst/>
          </a:prstGeom>
          <a:solidFill>
            <a:srgbClr val="93C47D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22"/>
          <p:cNvSpPr/>
          <p:nvPr/>
        </p:nvSpPr>
        <p:spPr>
          <a:xfrm rot="1045266">
            <a:off x="5833681" y="1789428"/>
            <a:ext cx="2501489" cy="1431678"/>
          </a:xfrm>
          <a:prstGeom prst="irregularSeal2">
            <a:avLst/>
          </a:prstGeom>
          <a:solidFill>
            <a:srgbClr val="F4CCCC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22"/>
          <p:cNvSpPr txBox="1"/>
          <p:nvPr/>
        </p:nvSpPr>
        <p:spPr>
          <a:xfrm>
            <a:off x="6134000" y="2267086"/>
            <a:ext cx="1747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changeColor()</a:t>
            </a:r>
            <a:endParaRPr sz="1800"/>
          </a:p>
        </p:txBody>
      </p:sp>
      <p:sp>
        <p:nvSpPr>
          <p:cNvPr id="287" name="Google Shape;287;p22"/>
          <p:cNvSpPr/>
          <p:nvPr/>
        </p:nvSpPr>
        <p:spPr>
          <a:xfrm>
            <a:off x="5356394" y="3799770"/>
            <a:ext cx="2786907" cy="1890624"/>
          </a:xfrm>
          <a:prstGeom prst="rect">
            <a:avLst/>
          </a:prstGeom>
          <a:solidFill>
            <a:srgbClr val="93C47D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2"/>
          <p:cNvSpPr/>
          <p:nvPr/>
        </p:nvSpPr>
        <p:spPr>
          <a:xfrm>
            <a:off x="3446484" y="4419668"/>
            <a:ext cx="1616400" cy="457200"/>
          </a:xfrm>
          <a:prstGeom prst="rect">
            <a:avLst/>
          </a:prstGeom>
          <a:solidFill>
            <a:srgbClr val="A64D79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</a:rPr>
              <a:t>&lt;canvas&gt;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290" name="Google Shape;290;p22"/>
          <p:cNvSpPr/>
          <p:nvPr/>
        </p:nvSpPr>
        <p:spPr>
          <a:xfrm>
            <a:off x="5465961" y="4588049"/>
            <a:ext cx="1616400" cy="457200"/>
          </a:xfrm>
          <a:prstGeom prst="rect">
            <a:avLst/>
          </a:prstGeom>
          <a:solidFill>
            <a:srgbClr val="A64D79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</a:rPr>
              <a:t>&lt;button&gt;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291" name="Google Shape;291;p22"/>
          <p:cNvSpPr/>
          <p:nvPr/>
        </p:nvSpPr>
        <p:spPr>
          <a:xfrm>
            <a:off x="5465961" y="5144074"/>
            <a:ext cx="1616400" cy="457200"/>
          </a:xfrm>
          <a:prstGeom prst="rect">
            <a:avLst/>
          </a:prstGeom>
          <a:solidFill>
            <a:srgbClr val="A64D79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</a:rPr>
              <a:t>&lt;button&gt;</a:t>
            </a:r>
            <a:endParaRPr sz="1800">
              <a:solidFill>
                <a:srgbClr val="FFFFFF"/>
              </a:solidFill>
            </a:endParaRPr>
          </a:p>
        </p:txBody>
      </p:sp>
      <p:sp>
        <p:nvSpPr>
          <p:cNvPr id="293" name="Google Shape;293;p22"/>
          <p:cNvSpPr/>
          <p:nvPr/>
        </p:nvSpPr>
        <p:spPr>
          <a:xfrm>
            <a:off x="1229351" y="4645957"/>
            <a:ext cx="1203000" cy="457200"/>
          </a:xfrm>
          <a:prstGeom prst="rect">
            <a:avLst/>
          </a:prstGeom>
          <a:solidFill>
            <a:srgbClr val="A64D79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FFFF"/>
                </a:solidFill>
              </a:rPr>
              <a:t>&lt;p&gt;</a:t>
            </a:r>
            <a:endParaRPr sz="1800" dirty="0">
              <a:solidFill>
                <a:srgbClr val="FFFFFF"/>
              </a:solidFill>
            </a:endParaRPr>
          </a:p>
        </p:txBody>
      </p:sp>
      <p:sp>
        <p:nvSpPr>
          <p:cNvPr id="294" name="Google Shape;294;p22"/>
          <p:cNvSpPr txBox="1"/>
          <p:nvPr/>
        </p:nvSpPr>
        <p:spPr>
          <a:xfrm>
            <a:off x="496603" y="1731661"/>
            <a:ext cx="1291500" cy="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&lt;App /&gt;</a:t>
            </a:r>
            <a:endParaRPr sz="1800"/>
          </a:p>
        </p:txBody>
      </p:sp>
      <p:sp>
        <p:nvSpPr>
          <p:cNvPr id="296" name="Google Shape;296;p22"/>
          <p:cNvSpPr txBox="1"/>
          <p:nvPr/>
        </p:nvSpPr>
        <p:spPr>
          <a:xfrm>
            <a:off x="545334" y="3816069"/>
            <a:ext cx="2162700" cy="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&lt;</a:t>
            </a:r>
            <a:r>
              <a:rPr lang="en-US" sz="1800" dirty="0" err="1"/>
              <a:t>CanvasTitle</a:t>
            </a:r>
            <a:r>
              <a:rPr lang="en-US" sz="1800" dirty="0"/>
              <a:t> /&gt;</a:t>
            </a:r>
            <a:endParaRPr sz="1800" dirty="0"/>
          </a:p>
        </p:txBody>
      </p:sp>
      <p:sp>
        <p:nvSpPr>
          <p:cNvPr id="297" name="Google Shape;297;p22"/>
          <p:cNvSpPr txBox="1"/>
          <p:nvPr/>
        </p:nvSpPr>
        <p:spPr>
          <a:xfrm>
            <a:off x="5293752" y="3808101"/>
            <a:ext cx="2162700" cy="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&lt;</a:t>
            </a:r>
            <a:r>
              <a:rPr lang="en-US" sz="1800" dirty="0" err="1"/>
              <a:t>ButtonGroup</a:t>
            </a:r>
            <a:r>
              <a:rPr lang="en-US" sz="1800" dirty="0"/>
              <a:t> /&gt;</a:t>
            </a:r>
            <a:endParaRPr sz="1800" dirty="0"/>
          </a:p>
        </p:txBody>
      </p:sp>
      <p:cxnSp>
        <p:nvCxnSpPr>
          <p:cNvPr id="298" name="Google Shape;298;p22"/>
          <p:cNvCxnSpPr>
            <a:cxnSpLocks/>
            <a:stCxn id="290" idx="3"/>
          </p:cNvCxnSpPr>
          <p:nvPr/>
        </p:nvCxnSpPr>
        <p:spPr>
          <a:xfrm>
            <a:off x="7082361" y="4816649"/>
            <a:ext cx="308045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9" name="Google Shape;299;p22"/>
          <p:cNvCxnSpPr>
            <a:cxnSpLocks/>
          </p:cNvCxnSpPr>
          <p:nvPr/>
        </p:nvCxnSpPr>
        <p:spPr>
          <a:xfrm>
            <a:off x="7082361" y="5356082"/>
            <a:ext cx="308045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1" name="Google Shape;301;p22"/>
          <p:cNvCxnSpPr>
            <a:cxnSpLocks/>
          </p:cNvCxnSpPr>
          <p:nvPr/>
        </p:nvCxnSpPr>
        <p:spPr>
          <a:xfrm flipH="1" flipV="1">
            <a:off x="7363844" y="3063406"/>
            <a:ext cx="26562" cy="2309268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" name="Google Shape;302;p22"/>
          <p:cNvCxnSpPr>
            <a:cxnSpLocks/>
            <a:stCxn id="283" idx="1"/>
          </p:cNvCxnSpPr>
          <p:nvPr/>
        </p:nvCxnSpPr>
        <p:spPr>
          <a:xfrm rot="10800000" flipV="1">
            <a:off x="2823362" y="2261301"/>
            <a:ext cx="1074227" cy="1554767"/>
          </a:xfrm>
          <a:prstGeom prst="curvedConnector2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" name="Google Shape;303;p22"/>
          <p:cNvCxnSpPr>
            <a:cxnSpLocks/>
          </p:cNvCxnSpPr>
          <p:nvPr/>
        </p:nvCxnSpPr>
        <p:spPr>
          <a:xfrm rot="5400000">
            <a:off x="2114037" y="3936633"/>
            <a:ext cx="810760" cy="607888"/>
          </a:xfrm>
          <a:prstGeom prst="curvedConnector3">
            <a:avLst>
              <a:gd name="adj1" fmla="val 500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" name="Google Shape;304;p22"/>
          <p:cNvCxnSpPr>
            <a:cxnSpLocks/>
            <a:stCxn id="283" idx="2"/>
            <a:endCxn id="289" idx="0"/>
          </p:cNvCxnSpPr>
          <p:nvPr/>
        </p:nvCxnSpPr>
        <p:spPr>
          <a:xfrm flipH="1">
            <a:off x="4254684" y="2521462"/>
            <a:ext cx="197667" cy="1898206"/>
          </a:xfrm>
          <a:prstGeom prst="straightConnector1">
            <a:avLst/>
          </a:prstGeom>
          <a:noFill/>
          <a:ln w="317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5" name="Google Shape;305;p22"/>
          <p:cNvCxnSpPr>
            <a:stCxn id="286" idx="1"/>
            <a:endCxn id="283" idx="3"/>
          </p:cNvCxnSpPr>
          <p:nvPr/>
        </p:nvCxnSpPr>
        <p:spPr>
          <a:xfrm flipH="1" flipV="1">
            <a:off x="5007113" y="2261302"/>
            <a:ext cx="1126887" cy="234384"/>
          </a:xfrm>
          <a:prstGeom prst="straightConnector1">
            <a:avLst/>
          </a:prstGeom>
          <a:noFill/>
          <a:ln w="31750" cap="flat" cmpd="sng">
            <a:solidFill>
              <a:schemeClr val="dk2"/>
            </a:solidFill>
            <a:prstDash val="dash"/>
            <a:round/>
            <a:headEnd type="none" w="med" len="med"/>
            <a:tailEnd type="triangle" w="med" len="med"/>
          </a:ln>
        </p:spPr>
      </p:cxnSp>
      <p:cxnSp>
        <p:nvCxnSpPr>
          <p:cNvPr id="44" name="Google Shape;305;p22">
            <a:extLst>
              <a:ext uri="{FF2B5EF4-FFF2-40B4-BE49-F238E27FC236}">
                <a16:creationId xmlns:a16="http://schemas.microsoft.com/office/drawing/2014/main" id="{0FF87544-1502-3E40-9D3C-443997351890}"/>
              </a:ext>
            </a:extLst>
          </p:cNvPr>
          <p:cNvCxnSpPr>
            <a:cxnSpLocks/>
          </p:cNvCxnSpPr>
          <p:nvPr/>
        </p:nvCxnSpPr>
        <p:spPr>
          <a:xfrm flipH="1">
            <a:off x="6849535" y="2895603"/>
            <a:ext cx="1" cy="893138"/>
          </a:xfrm>
          <a:prstGeom prst="straightConnector1">
            <a:avLst/>
          </a:prstGeom>
          <a:noFill/>
          <a:ln w="317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23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Summary</a:t>
            </a:r>
            <a:endParaRPr/>
          </a:p>
        </p:txBody>
      </p:sp>
      <p:sp>
        <p:nvSpPr>
          <p:cNvPr id="311" name="Google Shape;311;p23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spcBef>
                <a:spcPts val="480"/>
              </a:spcBef>
              <a:spcAft>
                <a:spcPts val="0"/>
              </a:spcAft>
              <a:buSzPts val="2200"/>
              <a:buChar char="•"/>
            </a:pPr>
            <a:r>
              <a:rPr lang="en-US" sz="2200"/>
              <a:t>Components are reusable blocks of code that allow modular design and proper cohesion.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/>
              <a:t>Components contain other components and HTML tags to determine how they appear on a webpage.</a:t>
            </a:r>
            <a:endParaRPr sz="2200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React is responsible for managing the underlying webpage.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/>
              <a:t>Data owned/controlled by a component is stored it that component’s state.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/>
              <a:t>Data flows </a:t>
            </a:r>
            <a:r>
              <a:rPr lang="en-US" sz="2200" i="1"/>
              <a:t>down</a:t>
            </a:r>
            <a:r>
              <a:rPr lang="en-US" sz="2200"/>
              <a:t> from parent to child through props.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/>
              <a:t>Data flows </a:t>
            </a:r>
            <a:r>
              <a:rPr lang="en-US" sz="2200" i="1"/>
              <a:t>up</a:t>
            </a:r>
            <a:r>
              <a:rPr lang="en-US" sz="2200"/>
              <a:t> from child to parent through callbacks from the child into the parent’s code.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/>
              <a:t>React notifies components of changes to their data through lifecycle methods, like </a:t>
            </a: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componentDidUpdate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2" name="Google Shape;312;p23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313" name="Google Shape;313;p23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B1E8F-AA90-7440-A7B1-4C855175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Reminder: Our Stack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9AE255-ED1C-A54C-9C10-D0535F0D0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dirty="0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6C2867-E61C-0B45-BBEF-D6911919F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ACF16-E0F0-4B7F-BDAB-0ED6A37A383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2E5B6-75FC-1F4D-9D4F-FB55BF3EAAB1}"/>
              </a:ext>
            </a:extLst>
          </p:cNvPr>
          <p:cNvSpPr/>
          <p:nvPr/>
        </p:nvSpPr>
        <p:spPr>
          <a:xfrm>
            <a:off x="3482341" y="4977847"/>
            <a:ext cx="1981200" cy="93227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dirty="0"/>
              <a:t>HTML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B3EDF-17CF-0F49-A638-3F5391ACE815}"/>
              </a:ext>
            </a:extLst>
          </p:cNvPr>
          <p:cNvSpPr/>
          <p:nvPr/>
        </p:nvSpPr>
        <p:spPr>
          <a:xfrm>
            <a:off x="3632454" y="5362131"/>
            <a:ext cx="1680973" cy="45720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JavaScript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0932E1-B275-6348-A8EE-5A0A2D3214B1}"/>
              </a:ext>
            </a:extLst>
          </p:cNvPr>
          <p:cNvSpPr txBox="1"/>
          <p:nvPr/>
        </p:nvSpPr>
        <p:spPr>
          <a:xfrm>
            <a:off x="3749040" y="1458282"/>
            <a:ext cx="1645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(we write these)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B54DF8-A135-534C-BB0C-2B1CBE1543E9}"/>
              </a:ext>
            </a:extLst>
          </p:cNvPr>
          <p:cNvSpPr txBox="1"/>
          <p:nvPr/>
        </p:nvSpPr>
        <p:spPr>
          <a:xfrm>
            <a:off x="3093719" y="5910123"/>
            <a:ext cx="27584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+mn-lt"/>
              </a:rPr>
              <a:t>(sent to browser to execute)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1D14BC4-8AB3-5845-978B-0737E134FD50}"/>
              </a:ext>
            </a:extLst>
          </p:cNvPr>
          <p:cNvGrpSpPr/>
          <p:nvPr/>
        </p:nvGrpSpPr>
        <p:grpSpPr>
          <a:xfrm>
            <a:off x="2322418" y="1923132"/>
            <a:ext cx="1982821" cy="1068315"/>
            <a:chOff x="1524000" y="1524000"/>
            <a:chExt cx="1982821" cy="106831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96B3B2B-95A2-8449-A196-92DCB32B470E}"/>
                </a:ext>
              </a:extLst>
            </p:cNvPr>
            <p:cNvSpPr/>
            <p:nvPr/>
          </p:nvSpPr>
          <p:spPr>
            <a:xfrm>
              <a:off x="1524000" y="1524000"/>
              <a:ext cx="1981200" cy="53340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TypeScript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7682819-3283-C24D-AAD2-D673426CCECA}"/>
                </a:ext>
              </a:extLst>
            </p:cNvPr>
            <p:cNvSpPr/>
            <p:nvPr/>
          </p:nvSpPr>
          <p:spPr>
            <a:xfrm>
              <a:off x="1525621" y="2058915"/>
              <a:ext cx="1981200" cy="533400"/>
            </a:xfrm>
            <a:prstGeom prst="rect">
              <a:avLst/>
            </a:prstGeom>
            <a:solidFill>
              <a:srgbClr val="CC9E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React</a:t>
              </a: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F4248A54-7785-5B42-97E5-4E6452B55C67}"/>
              </a:ext>
            </a:extLst>
          </p:cNvPr>
          <p:cNvSpPr/>
          <p:nvPr/>
        </p:nvSpPr>
        <p:spPr>
          <a:xfrm>
            <a:off x="4821347" y="2196450"/>
            <a:ext cx="1981200" cy="5873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HTML Template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F15DC3F-CE7A-C847-938E-C5DF8DE1FB95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3314639" y="2991447"/>
            <a:ext cx="705939" cy="2370684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0498B2C-977C-8640-89B4-44D173FF78A3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4838763" y="2783757"/>
            <a:ext cx="973184" cy="2194090"/>
          </a:xfrm>
          <a:prstGeom prst="straightConnector1">
            <a:avLst/>
          </a:prstGeom>
          <a:ln w="571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F0F3F9EE-061E-7D42-9DCC-72546B69E9CC}"/>
              </a:ext>
            </a:extLst>
          </p:cNvPr>
          <p:cNvSpPr txBox="1"/>
          <p:nvPr/>
        </p:nvSpPr>
        <p:spPr>
          <a:xfrm>
            <a:off x="3053506" y="3762164"/>
            <a:ext cx="2758441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Compiled/Combined by the Development Tooling</a:t>
            </a:r>
          </a:p>
        </p:txBody>
      </p:sp>
    </p:spTree>
    <p:extLst>
      <p:ext uri="{BB962C8B-B14F-4D97-AF65-F5344CB8AC3E}">
        <p14:creationId xmlns:p14="http://schemas.microsoft.com/office/powerpoint/2010/main" val="3941295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Making the Jump to React</a:t>
            </a:r>
            <a:endParaRPr/>
          </a:p>
        </p:txBody>
      </p:sp>
      <p:sp>
        <p:nvSpPr>
          <p:cNvPr id="183" name="Google Shape;183;p9"/>
          <p:cNvSpPr txBox="1">
            <a:spLocks noGrp="1"/>
          </p:cNvSpPr>
          <p:nvPr>
            <p:ph type="body" idx="1"/>
          </p:nvPr>
        </p:nvSpPr>
        <p:spPr>
          <a:xfrm>
            <a:off x="505125" y="1609900"/>
            <a:ext cx="8165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31800">
              <a:lnSpc>
                <a:spcPct val="115000"/>
              </a:lnSpc>
              <a:spcBef>
                <a:spcPts val="0"/>
              </a:spcBef>
              <a:buSzPts val="2200"/>
            </a:pPr>
            <a:r>
              <a:rPr lang="en-US" sz="2200" dirty="0"/>
              <a:t>Write mostly TS, which is responsible for dynamically generating the HTML on-the-fly.</a:t>
            </a:r>
            <a:endParaRPr sz="2200" dirty="0"/>
          </a:p>
          <a:p>
            <a:pPr marL="914400" marR="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Fundamentally different way of thinking about websites.</a:t>
            </a:r>
            <a:endParaRPr sz="2200" dirty="0"/>
          </a:p>
          <a:p>
            <a:pPr marL="914400" marR="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Allows code reuse (more or less impossible in HTML)</a:t>
            </a:r>
            <a:endParaRPr sz="2200" dirty="0"/>
          </a:p>
          <a:p>
            <a:pPr marL="914400" marR="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Improves modularity.</a:t>
            </a:r>
            <a:endParaRPr sz="2200" dirty="0"/>
          </a:p>
          <a:p>
            <a:pPr marL="914400" marR="0" lvl="1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Designed to reduce coupling, increase cohesion. (Yay!)</a:t>
            </a:r>
          </a:p>
          <a:p>
            <a:pPr indent="-368300">
              <a:lnSpc>
                <a:spcPct val="115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368300">
              <a:lnSpc>
                <a:spcPct val="115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The webpage is made up of </a:t>
            </a:r>
            <a:r>
              <a:rPr lang="en-US" sz="2200" i="1" dirty="0"/>
              <a:t>Components</a:t>
            </a:r>
          </a:p>
          <a:p>
            <a:pPr lvl="1" indent="-368300">
              <a:lnSpc>
                <a:spcPct val="115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Component = a class that extends the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Component</a:t>
            </a:r>
            <a:r>
              <a:rPr lang="en-US" sz="2200" dirty="0"/>
              <a:t> class</a:t>
            </a:r>
          </a:p>
          <a:p>
            <a:pPr lvl="1" indent="-368300">
              <a:lnSpc>
                <a:spcPct val="115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Components contain each other &amp; form a tree structure</a:t>
            </a:r>
          </a:p>
          <a:p>
            <a:pPr lvl="2" indent="-368300">
              <a:lnSpc>
                <a:spcPct val="115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Just like HTML tags</a:t>
            </a:r>
          </a:p>
          <a:p>
            <a:pPr lvl="1" indent="-368300">
              <a:lnSpc>
                <a:spcPct val="115000"/>
              </a:lnSpc>
              <a:spcBef>
                <a:spcPts val="0"/>
              </a:spcBef>
              <a:buSzPts val="2200"/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184" name="Google Shape;184;p9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185" name="Google Shape;185;p9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0"/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The Contract</a:t>
            </a:r>
            <a:endParaRPr dirty="0"/>
          </a:p>
        </p:txBody>
      </p:sp>
      <p:sp>
        <p:nvSpPr>
          <p:cNvPr id="191" name="Google Shape;191;p1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336"/>
              </a:spcBef>
              <a:spcAft>
                <a:spcPts val="0"/>
              </a:spcAft>
              <a:buSzPts val="2200"/>
              <a:buChar char="•"/>
            </a:pPr>
            <a:r>
              <a:rPr lang="en-US" sz="2200" dirty="0"/>
              <a:t>React is "in charge" of the creation of the webpage.</a:t>
            </a:r>
          </a:p>
          <a:p>
            <a:pPr lvl="1" indent="-368300">
              <a:spcBef>
                <a:spcPts val="336"/>
              </a:spcBef>
              <a:buSzPts val="2200"/>
              <a:buFont typeface="System Font Regular"/>
              <a:buChar char="–"/>
            </a:pPr>
            <a:r>
              <a:rPr lang="en-US" sz="2200" dirty="0"/>
              <a:t>It calls methods in your components to do that</a:t>
            </a:r>
          </a:p>
          <a:p>
            <a:pPr lvl="1" indent="-368300">
              <a:spcBef>
                <a:spcPts val="336"/>
              </a:spcBef>
              <a:buSzPts val="2200"/>
              <a:buFont typeface="System Font Regular"/>
              <a:buChar char="–"/>
            </a:pPr>
            <a:r>
              <a:rPr lang="en-US" sz="2200" dirty="0"/>
              <a:t>You override those methods to control the behavior</a:t>
            </a:r>
          </a:p>
          <a:p>
            <a:pPr marL="88900" indent="0">
              <a:spcBef>
                <a:spcPts val="336"/>
              </a:spcBef>
              <a:buSzPts val="2200"/>
              <a:buNone/>
            </a:pPr>
            <a:endParaRPr lang="en-US" sz="2200" dirty="0"/>
          </a:p>
          <a:p>
            <a:pPr indent="-368300">
              <a:spcBef>
                <a:spcPts val="336"/>
              </a:spcBef>
              <a:buSzPts val="2200"/>
            </a:pPr>
            <a:r>
              <a:rPr lang="en-US" sz="2200" dirty="0"/>
              <a:t>React can understand the data used to display the website</a:t>
            </a:r>
          </a:p>
          <a:p>
            <a:pPr lvl="1" indent="-368300">
              <a:spcBef>
                <a:spcPts val="336"/>
              </a:spcBef>
              <a:buSzPts val="2200"/>
            </a:pPr>
            <a:r>
              <a:rPr lang="en-US" sz="2200" dirty="0"/>
              <a:t>When data changes, it updates the page</a:t>
            </a:r>
          </a:p>
          <a:p>
            <a:pPr indent="-368300">
              <a:spcBef>
                <a:spcPts val="336"/>
              </a:spcBef>
              <a:buSzPts val="2200"/>
            </a:pPr>
            <a:endParaRPr lang="en-US" sz="2200" dirty="0"/>
          </a:p>
          <a:p>
            <a:pPr indent="-368300">
              <a:spcBef>
                <a:spcPts val="336"/>
              </a:spcBef>
              <a:buSzPts val="2200"/>
            </a:pPr>
            <a:r>
              <a:rPr lang="en-US" sz="2200" dirty="0"/>
              <a:t>You can create multiple components</a:t>
            </a:r>
          </a:p>
          <a:p>
            <a:pPr lvl="1" indent="-368300">
              <a:spcBef>
                <a:spcPts val="336"/>
              </a:spcBef>
              <a:buSzPts val="2200"/>
            </a:pPr>
            <a:r>
              <a:rPr lang="en-US" sz="2200" dirty="0"/>
              <a:t>Can reuse a single component multiple times</a:t>
            </a:r>
          </a:p>
          <a:p>
            <a:pPr lvl="1" indent="-368300">
              <a:spcBef>
                <a:spcPts val="336"/>
              </a:spcBef>
              <a:buSzPts val="2200"/>
            </a:pPr>
            <a:r>
              <a:rPr lang="en-US" sz="2200" dirty="0"/>
              <a:t>Each component is a single "part" of the webpage</a:t>
            </a:r>
          </a:p>
        </p:txBody>
      </p:sp>
      <p:sp>
        <p:nvSpPr>
          <p:cNvPr id="192" name="Google Shape;192;p10"/>
          <p:cNvSpPr txBox="1">
            <a:spLocks noGrp="1"/>
          </p:cNvSpPr>
          <p:nvPr>
            <p:ph type="ftr" idx="11"/>
          </p:nvPr>
        </p:nvSpPr>
        <p:spPr>
          <a:xfrm>
            <a:off x="2895600" y="64008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UW CSE 331 Winter 2021</a:t>
            </a:r>
            <a:endParaRPr dirty="0"/>
          </a:p>
        </p:txBody>
      </p:sp>
      <p:sp>
        <p:nvSpPr>
          <p:cNvPr id="193" name="Google Shape;193;p10"/>
          <p:cNvSpPr txBox="1">
            <a:spLocks noGrp="1"/>
          </p:cNvSpPr>
          <p:nvPr>
            <p:ph type="sldNum" idx="12"/>
          </p:nvPr>
        </p:nvSpPr>
        <p:spPr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F3194-33DB-E740-89DD-1FE9A788F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"Hello, World"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2E498-223B-374C-868E-065590705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643846"/>
          </a:xfrm>
        </p:spPr>
        <p:txBody>
          <a:bodyPr/>
          <a:lstStyle/>
          <a:p>
            <a:r>
              <a:rPr lang="en-US" sz="1800" dirty="0"/>
              <a:t>The simplest source code to create a React website is these 3 files:</a:t>
            </a:r>
          </a:p>
          <a:p>
            <a:pPr lvl="1"/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index.html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1800" dirty="0"/>
              <a:t>A very small amount of "necessary" HTML</a:t>
            </a:r>
          </a:p>
          <a:p>
            <a:pPr lvl="2"/>
            <a:r>
              <a:rPr lang="en-US" sz="1800" dirty="0"/>
              <a:t>Most of the actual web content will be generated by the TS/React code</a:t>
            </a:r>
          </a:p>
          <a:p>
            <a:pPr lvl="1"/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index.tsx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1800" dirty="0"/>
              <a:t>Starting point of code – runs when the page loads</a:t>
            </a:r>
          </a:p>
          <a:p>
            <a:pPr lvl="2"/>
            <a:r>
              <a:rPr lang="en-US" sz="1800" dirty="0"/>
              <a:t>Starts React</a:t>
            </a:r>
          </a:p>
          <a:p>
            <a:pPr lvl="1"/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App.tsx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1800" dirty="0"/>
              <a:t>Our first component – the App component</a:t>
            </a:r>
          </a:p>
          <a:p>
            <a:pPr lvl="2"/>
            <a:endParaRPr lang="en-US" sz="1800" dirty="0"/>
          </a:p>
          <a:p>
            <a:r>
              <a:rPr lang="en-US" sz="1800" dirty="0"/>
              <a:t>When we build the React app, all these files will be incorporated into what is sent to the browser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98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E643EF-382F-B844-A52D-A0B6EA7C1060}"/>
              </a:ext>
            </a:extLst>
          </p:cNvPr>
          <p:cNvSpPr txBox="1"/>
          <p:nvPr/>
        </p:nvSpPr>
        <p:spPr>
          <a:xfrm>
            <a:off x="688247" y="1512020"/>
            <a:ext cx="80618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index.html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&lt;html lang="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&lt;head&gt;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&lt;title&gt;Lecture Demo&lt;/title&gt;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&lt;/head&gt;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&lt;body&gt;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&lt;div id="root"&gt;&lt;/div&gt;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index.tsx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ReactDOM.render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(&lt;App /&gt;,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('root'));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6A697F-C76C-A040-96F5-AEA24A53319F}"/>
              </a:ext>
            </a:extLst>
          </p:cNvPr>
          <p:cNvSpPr txBox="1"/>
          <p:nvPr/>
        </p:nvSpPr>
        <p:spPr>
          <a:xfrm>
            <a:off x="875514" y="5238258"/>
            <a:ext cx="7469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We tell React: Put the App component into this div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React is then responsible for the content of the div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54B67A-4EE7-C146-95B9-2D1DEC4484B6}"/>
              </a:ext>
            </a:extLst>
          </p:cNvPr>
          <p:cNvSpPr txBox="1"/>
          <p:nvPr/>
        </p:nvSpPr>
        <p:spPr>
          <a:xfrm>
            <a:off x="4865265" y="2910841"/>
            <a:ext cx="39851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Only thing on the page is an empty div</a:t>
            </a:r>
          </a:p>
          <a:p>
            <a:r>
              <a:rPr lang="en-US" sz="1600" dirty="0"/>
              <a:t>  - Initially contains nothing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63D9872-99D0-9442-B298-461703BC3984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3913815" y="3142331"/>
            <a:ext cx="951450" cy="608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61455EF-6520-ED4A-A1CE-4AF48147CAA8}"/>
              </a:ext>
            </a:extLst>
          </p:cNvPr>
          <p:cNvCxnSpPr>
            <a:cxnSpLocks/>
          </p:cNvCxnSpPr>
          <p:nvPr/>
        </p:nvCxnSpPr>
        <p:spPr>
          <a:xfrm flipV="1">
            <a:off x="6857825" y="4559008"/>
            <a:ext cx="214094" cy="7334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E911C78-BCAF-0046-A0C5-A3C213207F82}"/>
              </a:ext>
            </a:extLst>
          </p:cNvPr>
          <p:cNvCxnSpPr>
            <a:cxnSpLocks/>
          </p:cNvCxnSpPr>
          <p:nvPr/>
        </p:nvCxnSpPr>
        <p:spPr>
          <a:xfrm flipH="1" flipV="1">
            <a:off x="3189779" y="4569067"/>
            <a:ext cx="724036" cy="6691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Google Shape;201;p11">
            <a:extLst>
              <a:ext uri="{FF2B5EF4-FFF2-40B4-BE49-F238E27FC236}">
                <a16:creationId xmlns:a16="http://schemas.microsoft.com/office/drawing/2014/main" id="{674758FA-04AC-7D4E-A8FB-A7BC9B5400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1: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React Boilerplate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643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1: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React Boilerplate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8021972" cy="4495800"/>
          </a:xfrm>
        </p:spPr>
        <p:txBody>
          <a:bodyPr/>
          <a:lstStyle/>
          <a:p>
            <a:pPr marL="114300" indent="0">
              <a:buNone/>
            </a:pPr>
            <a:r>
              <a:rPr lang="en-US" sz="17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index.tsx</a:t>
            </a:r>
            <a:endParaRPr lang="en-US" sz="17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ReactDOM.render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(&lt;App /&gt;, </a:t>
            </a:r>
            <a:r>
              <a:rPr lang="en-US" sz="1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sz="1700" dirty="0">
                <a:latin typeface="Courier New" panose="02070309020205020404" pitchFamily="49" charset="0"/>
                <a:cs typeface="Courier New" panose="02070309020205020404" pitchFamily="49" charset="0"/>
              </a:rPr>
              <a:t>('root'));</a:t>
            </a:r>
          </a:p>
          <a:p>
            <a:endParaRPr lang="en-US" dirty="0"/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&lt;App /&gt;</a:t>
            </a:r>
            <a:r>
              <a:rPr lang="en-US" sz="2000" dirty="0"/>
              <a:t> is "an instance of the App component"</a:t>
            </a:r>
          </a:p>
          <a:p>
            <a:pPr lvl="1"/>
            <a:r>
              <a:rPr lang="en-US" sz="2000" dirty="0"/>
              <a:t>Looks like an HTML tag</a:t>
            </a:r>
          </a:p>
          <a:p>
            <a:pPr lvl="1"/>
            <a:r>
              <a:rPr lang="en-US" sz="2000" dirty="0"/>
              <a:t>Difference: begins with a capital letter (all components must)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This is special React syntax (called JSX or TSX)</a:t>
            </a:r>
          </a:p>
          <a:p>
            <a:pPr lvl="2"/>
            <a:r>
              <a:rPr lang="en-US" sz="2000" dirty="0"/>
              <a:t>Behaves basically like constructor (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new App()</a:t>
            </a:r>
            <a:r>
              <a:rPr lang="en-US" sz="2000" dirty="0">
                <a:cs typeface="Courier New" panose="02070309020205020404" pitchFamily="49" charset="0"/>
              </a:rPr>
              <a:t>)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dirty="0"/>
          </a:p>
          <a:p>
            <a:r>
              <a:rPr lang="en-US" sz="2000" dirty="0"/>
              <a:t>React will </a:t>
            </a:r>
            <a:r>
              <a:rPr lang="en-US" sz="2000" i="1" dirty="0"/>
              <a:t>render</a:t>
            </a:r>
            <a:r>
              <a:rPr lang="en-US" sz="2000" dirty="0"/>
              <a:t> the App component into the webpage.</a:t>
            </a:r>
          </a:p>
          <a:p>
            <a:pPr lvl="1"/>
            <a:r>
              <a:rPr lang="en-US" sz="2000" dirty="0"/>
              <a:t>App gets to decide how it should appear on the page</a:t>
            </a:r>
          </a:p>
          <a:p>
            <a:pPr lvl="1"/>
            <a:r>
              <a:rPr lang="en-US" sz="2000" dirty="0"/>
              <a:t>Let's see what </a:t>
            </a:r>
            <a:r>
              <a:rPr lang="en-US" sz="2000" dirty="0" err="1"/>
              <a:t>App.tsx</a:t>
            </a:r>
            <a:r>
              <a:rPr lang="en-US" sz="2000" dirty="0"/>
              <a:t> looks like…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1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01;p11">
            <a:extLst>
              <a:ext uri="{FF2B5EF4-FFF2-40B4-BE49-F238E27FC236}">
                <a16:creationId xmlns:a16="http://schemas.microsoft.com/office/drawing/2014/main" id="{40BA5ED6-921C-3346-95D7-9397C382D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600" dirty="0"/>
              <a:t>Example 1:</a:t>
            </a:r>
            <a:endParaRPr sz="1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React Boilerplate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A126878-A311-0840-A6B8-AE2D7055B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2206305"/>
            <a:ext cx="8214919" cy="4194495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App.tsx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1430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class App extends Component&lt;{}, {}&gt; {</a:t>
            </a:r>
          </a:p>
          <a:p>
            <a:pPr marL="11430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render() {</a:t>
            </a:r>
          </a:p>
          <a:p>
            <a:pPr marL="11430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(&lt;p&gt;Hello World&lt;/p&gt;);</a:t>
            </a:r>
          </a:p>
          <a:p>
            <a:pPr marL="11430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11430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All components override the render method</a:t>
            </a:r>
          </a:p>
          <a:p>
            <a:pPr lvl="1"/>
            <a:r>
              <a:rPr lang="en-US" sz="2000" dirty="0">
                <a:latin typeface="+mn-lt"/>
                <a:cs typeface="Courier New" panose="02070309020205020404" pitchFamily="49" charset="0"/>
              </a:rPr>
              <a:t>There's no @Override in TypeScript </a:t>
            </a:r>
            <a:r>
              <a:rPr lang="en-US" sz="2000" dirty="0">
                <a:latin typeface="+mn-lt"/>
                <a:cs typeface="Courier New" panose="02070309020205020404" pitchFamily="49" charset="0"/>
                <a:sym typeface="Wingdings" pitchFamily="2" charset="2"/>
              </a:rPr>
              <a:t></a:t>
            </a:r>
            <a:endParaRPr lang="en-US" sz="2000" dirty="0">
              <a:latin typeface="+mn-lt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Whenever React renders a component, it calls the render method</a:t>
            </a: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Component returns the HTML it wants to have added to the page</a:t>
            </a: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React inserts that HTML into the page where it's needed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59FE2-D93F-6A48-9E03-444AEEC942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UW CSE 331 Winter 2021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3D5108-6765-5D43-BF00-431529F462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CE09F4E-1AB7-3B4B-98B5-57EA3A823AD0}"/>
              </a:ext>
            </a:extLst>
          </p:cNvPr>
          <p:cNvCxnSpPr>
            <a:cxnSpLocks/>
          </p:cNvCxnSpPr>
          <p:nvPr/>
        </p:nvCxnSpPr>
        <p:spPr>
          <a:xfrm flipH="1">
            <a:off x="5410899" y="2072081"/>
            <a:ext cx="201336" cy="4865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7D6D97A-8D7C-4D4A-A546-0CE52971D0CB}"/>
              </a:ext>
            </a:extLst>
          </p:cNvPr>
          <p:cNvCxnSpPr>
            <a:cxnSpLocks/>
          </p:cNvCxnSpPr>
          <p:nvPr/>
        </p:nvCxnSpPr>
        <p:spPr>
          <a:xfrm>
            <a:off x="5612235" y="2083965"/>
            <a:ext cx="234892" cy="4746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3B77DA2-C1C0-634F-9E90-B6D993564037}"/>
              </a:ext>
            </a:extLst>
          </p:cNvPr>
          <p:cNvSpPr txBox="1"/>
          <p:nvPr/>
        </p:nvSpPr>
        <p:spPr>
          <a:xfrm>
            <a:off x="4400026" y="1525093"/>
            <a:ext cx="2525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Two generic type parameters</a:t>
            </a:r>
          </a:p>
          <a:p>
            <a:r>
              <a:rPr lang="en-US" dirty="0"/>
              <a:t>We'll learn about these later </a:t>
            </a:r>
          </a:p>
        </p:txBody>
      </p:sp>
    </p:spTree>
    <p:extLst>
      <p:ext uri="{BB962C8B-B14F-4D97-AF65-F5344CB8AC3E}">
        <p14:creationId xmlns:p14="http://schemas.microsoft.com/office/powerpoint/2010/main" val="150582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simpl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2541</Words>
  <Application>Microsoft Macintosh PowerPoint</Application>
  <PresentationFormat>On-screen Show (4:3)</PresentationFormat>
  <Paragraphs>415</Paragraphs>
  <Slides>29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Courier New</vt:lpstr>
      <vt:lpstr>System Font Regular</vt:lpstr>
      <vt:lpstr>Times New Roman</vt:lpstr>
      <vt:lpstr>simple</vt:lpstr>
      <vt:lpstr>CSE 331 Software Design &amp; Implementation</vt:lpstr>
      <vt:lpstr>The Road So Far…</vt:lpstr>
      <vt:lpstr>Reminder: Our Stack</vt:lpstr>
      <vt:lpstr>Making the Jump to React</vt:lpstr>
      <vt:lpstr>The Contract</vt:lpstr>
      <vt:lpstr>"Hello, World"</vt:lpstr>
      <vt:lpstr>Example 1: React Boilerplate</vt:lpstr>
      <vt:lpstr>Example 1: React Boilerplate</vt:lpstr>
      <vt:lpstr>Example 1: React Boilerplate</vt:lpstr>
      <vt:lpstr>The Timeline (v1)</vt:lpstr>
      <vt:lpstr>Example 2: Introducing Canvas</vt:lpstr>
      <vt:lpstr>Example 2: Introducing Canvas</vt:lpstr>
      <vt:lpstr>The Timeline (v2)</vt:lpstr>
      <vt:lpstr>Example 3: Our First Button</vt:lpstr>
      <vt:lpstr>Example 4: Basic State</vt:lpstr>
      <vt:lpstr>Example 4: Basic State</vt:lpstr>
      <vt:lpstr>Example 5: Changing State</vt:lpstr>
      <vt:lpstr>The Timeline (v3)</vt:lpstr>
      <vt:lpstr>Example 6: Changing State (v2)</vt:lpstr>
      <vt:lpstr>The Timeline (v4)</vt:lpstr>
      <vt:lpstr>Side Note: why do we call setState?</vt:lpstr>
      <vt:lpstr>Example 7: Multiple Components</vt:lpstr>
      <vt:lpstr>Example 7: Multiple Components</vt:lpstr>
      <vt:lpstr>Example 7: Multiple Components</vt:lpstr>
      <vt:lpstr>Example 7: Multiple Components</vt:lpstr>
      <vt:lpstr>Example 8: Button Group</vt:lpstr>
      <vt:lpstr>Example 8: Button Group</vt:lpstr>
      <vt:lpstr>The Flow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331 Software Design &amp; Implementation</dc:title>
  <dc:creator>Hal Perkins</dc:creator>
  <cp:lastModifiedBy>Hal Perkins</cp:lastModifiedBy>
  <cp:revision>59</cp:revision>
  <cp:lastPrinted>2021-02-24T02:21:41Z</cp:lastPrinted>
  <dcterms:created xsi:type="dcterms:W3CDTF">2012-02-17T18:07:42Z</dcterms:created>
  <dcterms:modified xsi:type="dcterms:W3CDTF">2021-02-24T02:21:48Z</dcterms:modified>
</cp:coreProperties>
</file>