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359" r:id="rId2"/>
    <p:sldId id="459" r:id="rId3"/>
    <p:sldId id="393" r:id="rId4"/>
    <p:sldId id="425" r:id="rId5"/>
    <p:sldId id="396" r:id="rId6"/>
    <p:sldId id="398" r:id="rId7"/>
    <p:sldId id="415" r:id="rId8"/>
    <p:sldId id="399" r:id="rId9"/>
    <p:sldId id="400" r:id="rId10"/>
    <p:sldId id="426" r:id="rId11"/>
    <p:sldId id="427" r:id="rId12"/>
    <p:sldId id="428" r:id="rId13"/>
    <p:sldId id="397" r:id="rId14"/>
    <p:sldId id="416" r:id="rId15"/>
    <p:sldId id="257" r:id="rId16"/>
    <p:sldId id="455" r:id="rId17"/>
    <p:sldId id="442" r:id="rId18"/>
    <p:sldId id="258" r:id="rId19"/>
    <p:sldId id="285" r:id="rId20"/>
    <p:sldId id="259" r:id="rId21"/>
    <p:sldId id="454" r:id="rId22"/>
    <p:sldId id="429" r:id="rId23"/>
    <p:sldId id="452" r:id="rId24"/>
    <p:sldId id="456" r:id="rId25"/>
    <p:sldId id="457" r:id="rId26"/>
    <p:sldId id="453" r:id="rId27"/>
    <p:sldId id="458" r:id="rId28"/>
  </p:sldIdLst>
  <p:sldSz cx="9144000" cy="6858000" type="screen4x3"/>
  <p:notesSz cx="6934200" cy="9220200"/>
  <p:custDataLst>
    <p:tags r:id="rId3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4">
          <p15:clr>
            <a:srgbClr val="A4A3A4"/>
          </p15:clr>
        </p15:guide>
        <p15:guide id="2" pos="218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loop="1"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800080"/>
    <a:srgbClr val="009900"/>
    <a:srgbClr val="CC9E1C"/>
    <a:srgbClr val="AC8215"/>
    <a:srgbClr val="FFFF99"/>
    <a:srgbClr val="FFA7BC"/>
    <a:srgbClr val="FFFF00"/>
    <a:srgbClr val="FF00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 autoAdjust="0"/>
    <p:restoredTop sz="96049" autoAdjust="0"/>
  </p:normalViewPr>
  <p:slideViewPr>
    <p:cSldViewPr>
      <p:cViewPr varScale="1">
        <p:scale>
          <a:sx n="108" d="100"/>
          <a:sy n="108" d="100"/>
        </p:scale>
        <p:origin x="1040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3432" y="192"/>
      </p:cViewPr>
      <p:guideLst>
        <p:guide orient="horz" pos="2904"/>
        <p:guide pos="218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59800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>
              <a:defRPr sz="1300" dirty="0"/>
            </a:lvl1pPr>
          </a:lstStyle>
          <a:p>
            <a:pPr>
              <a:defRPr/>
            </a:pPr>
            <a:r>
              <a:rPr lang="en-US" dirty="0"/>
              <a:t>CSE 331 21wi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9080" y="8759800"/>
            <a:ext cx="3005120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r>
              <a:rPr lang="en-US" dirty="0"/>
              <a:t>15-</a:t>
            </a:r>
            <a:fld id="{4490ECC9-DBDA-4236-ABEF-47C2FD79DC3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5996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9080" y="1"/>
            <a:ext cx="3005120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2050" y="692150"/>
            <a:ext cx="4610100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58" y="4379901"/>
            <a:ext cx="5086284" cy="414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9800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9080" y="8759800"/>
            <a:ext cx="3005120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C0C86982-0651-4A87-8CCD-A426161CC6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757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C86982-0651-4A87-8CCD-A426161CC69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0668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4:notes"/>
          <p:cNvSpPr txBox="1">
            <a:spLocks noGrp="1"/>
          </p:cNvSpPr>
          <p:nvPr>
            <p:ph type="body" idx="1"/>
          </p:nvPr>
        </p:nvSpPr>
        <p:spPr>
          <a:xfrm>
            <a:off x="923958" y="4379901"/>
            <a:ext cx="5086284" cy="4148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275" tIns="46125" rIns="92275" bIns="461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5" name="Google Shape;13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692150"/>
            <a:ext cx="4610100" cy="3457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652403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4:notes"/>
          <p:cNvSpPr txBox="1">
            <a:spLocks noGrp="1"/>
          </p:cNvSpPr>
          <p:nvPr>
            <p:ph type="body" idx="1"/>
          </p:nvPr>
        </p:nvSpPr>
        <p:spPr>
          <a:xfrm>
            <a:off x="923958" y="4379901"/>
            <a:ext cx="5086284" cy="4148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275" tIns="46125" rIns="92275" bIns="461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35" name="Google Shape;13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692150"/>
            <a:ext cx="4610100" cy="3457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9948514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4:notes"/>
          <p:cNvSpPr txBox="1">
            <a:spLocks noGrp="1"/>
          </p:cNvSpPr>
          <p:nvPr>
            <p:ph type="body" idx="1"/>
          </p:nvPr>
        </p:nvSpPr>
        <p:spPr>
          <a:xfrm>
            <a:off x="923958" y="4379901"/>
            <a:ext cx="5086284" cy="4148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275" tIns="46125" rIns="92275" bIns="461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35" name="Google Shape;13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692150"/>
            <a:ext cx="4610100" cy="3457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3057042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4:notes"/>
          <p:cNvSpPr txBox="1">
            <a:spLocks noGrp="1"/>
          </p:cNvSpPr>
          <p:nvPr>
            <p:ph type="body" idx="1"/>
          </p:nvPr>
        </p:nvSpPr>
        <p:spPr>
          <a:xfrm>
            <a:off x="923958" y="4379901"/>
            <a:ext cx="5086284" cy="4148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275" tIns="46125" rIns="92275" bIns="461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35" name="Google Shape;13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692150"/>
            <a:ext cx="4610100" cy="3457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0725641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4:notes"/>
          <p:cNvSpPr txBox="1">
            <a:spLocks noGrp="1"/>
          </p:cNvSpPr>
          <p:nvPr>
            <p:ph type="body" idx="1"/>
          </p:nvPr>
        </p:nvSpPr>
        <p:spPr>
          <a:xfrm>
            <a:off x="923958" y="4379901"/>
            <a:ext cx="5086284" cy="4148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275" tIns="46125" rIns="92275" bIns="461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35" name="Google Shape;13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692150"/>
            <a:ext cx="4610100" cy="3457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0650048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C86982-0651-4A87-8CCD-A426161CC69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6937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C86982-0651-4A87-8CCD-A426161CC69C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5487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/>
          <p:cNvSpPr txBox="1">
            <a:spLocks noGrp="1"/>
          </p:cNvSpPr>
          <p:nvPr>
            <p:ph type="body" idx="1"/>
          </p:nvPr>
        </p:nvSpPr>
        <p:spPr>
          <a:xfrm>
            <a:off x="923958" y="4379901"/>
            <a:ext cx="5086284" cy="4148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275" tIns="46125" rIns="92275" bIns="461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2" name="Google Shape;10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692150"/>
            <a:ext cx="4610100" cy="3457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821022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4:notes"/>
          <p:cNvSpPr txBox="1">
            <a:spLocks noGrp="1"/>
          </p:cNvSpPr>
          <p:nvPr>
            <p:ph type="body" idx="1"/>
          </p:nvPr>
        </p:nvSpPr>
        <p:spPr>
          <a:xfrm>
            <a:off x="923958" y="4379901"/>
            <a:ext cx="5086284" cy="4148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275" tIns="46125" rIns="92275" bIns="461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5" name="Google Shape;13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692150"/>
            <a:ext cx="4610100" cy="3457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1436037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:notes"/>
          <p:cNvSpPr txBox="1">
            <a:spLocks noGrp="1"/>
          </p:cNvSpPr>
          <p:nvPr>
            <p:ph type="body" idx="1"/>
          </p:nvPr>
        </p:nvSpPr>
        <p:spPr>
          <a:xfrm>
            <a:off x="923958" y="4379901"/>
            <a:ext cx="5086284" cy="4148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275" tIns="46125" rIns="92275" bIns="461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0" name="Google Shape;11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692150"/>
            <a:ext cx="4610100" cy="3457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076176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:notes"/>
          <p:cNvSpPr txBox="1">
            <a:spLocks noGrp="1"/>
          </p:cNvSpPr>
          <p:nvPr>
            <p:ph type="body" idx="1"/>
          </p:nvPr>
        </p:nvSpPr>
        <p:spPr>
          <a:xfrm>
            <a:off x="923958" y="4379901"/>
            <a:ext cx="5086284" cy="4148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275" tIns="46125" rIns="92275" bIns="461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0" name="Google Shape;11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692150"/>
            <a:ext cx="4610100" cy="3457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0681861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:notes"/>
          <p:cNvSpPr txBox="1">
            <a:spLocks noGrp="1"/>
          </p:cNvSpPr>
          <p:nvPr>
            <p:ph type="body" idx="1"/>
          </p:nvPr>
        </p:nvSpPr>
        <p:spPr>
          <a:xfrm>
            <a:off x="923958" y="4379901"/>
            <a:ext cx="5086284" cy="4148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275" tIns="46125" rIns="92275" bIns="461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0" name="Google Shape;11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692150"/>
            <a:ext cx="4610100" cy="3457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1149464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4:notes"/>
          <p:cNvSpPr txBox="1">
            <a:spLocks noGrp="1"/>
          </p:cNvSpPr>
          <p:nvPr>
            <p:ph type="body" idx="1"/>
          </p:nvPr>
        </p:nvSpPr>
        <p:spPr>
          <a:xfrm>
            <a:off x="923958" y="4379901"/>
            <a:ext cx="5086284" cy="4148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275" tIns="46125" rIns="92275" bIns="461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5" name="Google Shape;13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692150"/>
            <a:ext cx="4610100" cy="3457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637737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762000" y="1295400"/>
            <a:ext cx="75438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762000" y="5791200"/>
            <a:ext cx="75438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800080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fld id="{41F6C098-13F0-41FA-8110-EA511399211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010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3ACDB-C1BA-4139-A3B5-ECE71C1D9E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827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C5BC84-1DEC-4E9D-8DD0-2C203C7304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6164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396"/>
            <a:ext cx="9122394" cy="84645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71252" y="1451063"/>
            <a:ext cx="3834488" cy="23176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4023" y="1451063"/>
            <a:ext cx="3834488" cy="23176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671251" y="3906930"/>
            <a:ext cx="7807259" cy="23176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75707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DACF16-E0F0-4B7F-BDAB-0ED6A37A38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020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C4CED-1F2F-4C0D-A4F7-58F3EB91B2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248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FEBA81-96FB-474D-A3C6-C60125E85A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550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C9CD30-6C9D-46DE-B266-6B0D81F438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393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E8722-9256-42EB-B779-63A99D304B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777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983B7-E459-4701-B580-D0BD95C5F3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540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E64B7-D971-4815-8FF7-96068F85D2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831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115EA6-3B7E-4A7B-BCDE-0EB3FFF829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232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95600" y="6400800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fld id="{12A14B3B-27EA-4853-B4FC-2EDFCA0593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762000" y="1295400"/>
            <a:ext cx="75438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  <p:sldLayoutId id="2147483792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info.cern.ch/hypertext/DataSources/Top.html" TargetMode="External"/><Relationship Id="rId13" Type="http://schemas.openxmlformats.org/officeDocument/2006/relationships/hyperlink" Target="http://info.cern.ch/hypertext/WWW/LineMode/Browser.html" TargetMode="External"/><Relationship Id="rId18" Type="http://schemas.openxmlformats.org/officeDocument/2006/relationships/hyperlink" Target="http://info.cern.ch/hypertext/WWW/MailRobot/Overview.html" TargetMode="External"/><Relationship Id="rId26" Type="http://schemas.openxmlformats.org/officeDocument/2006/relationships/hyperlink" Target="http://info.cern.ch/hypertext/WWW/LineMode/Defaults/Distribution.html" TargetMode="External"/><Relationship Id="rId3" Type="http://schemas.openxmlformats.org/officeDocument/2006/relationships/hyperlink" Target="http://info.cern.ch/hypertext/WWW/Summary.html" TargetMode="External"/><Relationship Id="rId21" Type="http://schemas.openxmlformats.org/officeDocument/2006/relationships/hyperlink" Target="http://info.cern.ch/hypertext/WWW/Bibliography.html" TargetMode="External"/><Relationship Id="rId7" Type="http://schemas.openxmlformats.org/officeDocument/2006/relationships/hyperlink" Target="http://info.cern.ch/hypertext/WWW/FAQ/List.html" TargetMode="External"/><Relationship Id="rId12" Type="http://schemas.openxmlformats.org/officeDocument/2006/relationships/hyperlink" Target="http://info.cern.ch/hypertext/WWW/Status.html" TargetMode="External"/><Relationship Id="rId17" Type="http://schemas.openxmlformats.org/officeDocument/2006/relationships/hyperlink" Target="http://info.cern.ch/hypertext/WWW/Tools/Overview.html" TargetMode="External"/><Relationship Id="rId25" Type="http://schemas.openxmlformats.org/officeDocument/2006/relationships/hyperlink" Target="http://info.cern.ch/hypertext/README.html" TargetMode="External"/><Relationship Id="rId2" Type="http://schemas.openxmlformats.org/officeDocument/2006/relationships/hyperlink" Target="http://info.cern.ch/hypertext/WWW/WhatIs.html" TargetMode="External"/><Relationship Id="rId16" Type="http://schemas.openxmlformats.org/officeDocument/2006/relationships/hyperlink" Target="http://info.cern.ch/hypertext/WWW/Daemon/Overview.html" TargetMode="External"/><Relationship Id="rId20" Type="http://schemas.openxmlformats.org/officeDocument/2006/relationships/hyperlink" Target="http://info.cern.ch/hypertext/WWW/Technical.html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info.cern.ch/hypertext/WWW/News/9211.html" TargetMode="External"/><Relationship Id="rId11" Type="http://schemas.openxmlformats.org/officeDocument/2006/relationships/hyperlink" Target="http://info.cern.ch/hypertext/WWW/Help.html" TargetMode="External"/><Relationship Id="rId24" Type="http://schemas.openxmlformats.org/officeDocument/2006/relationships/hyperlink" Target="http://info.cern.ch/hypertext/WWW/Helping.html" TargetMode="External"/><Relationship Id="rId5" Type="http://schemas.openxmlformats.org/officeDocument/2006/relationships/hyperlink" Target="http://info.cern.ch/hypertext/WWW/Policy.html" TargetMode="External"/><Relationship Id="rId15" Type="http://schemas.openxmlformats.org/officeDocument/2006/relationships/hyperlink" Target="http://info.cern.ch/hypertext/WWW/NeXT/WorldWideWeb.html" TargetMode="External"/><Relationship Id="rId23" Type="http://schemas.openxmlformats.org/officeDocument/2006/relationships/hyperlink" Target="http://info.cern.ch/hypertext/WWW/History.html" TargetMode="External"/><Relationship Id="rId10" Type="http://schemas.openxmlformats.org/officeDocument/2006/relationships/hyperlink" Target="http://info.cern.ch/hypertext/DataSources/WWW/Servers.html" TargetMode="External"/><Relationship Id="rId19" Type="http://schemas.openxmlformats.org/officeDocument/2006/relationships/hyperlink" Target="http://info.cern.ch/hypertext/WWW/Status.html#57" TargetMode="External"/><Relationship Id="rId4" Type="http://schemas.openxmlformats.org/officeDocument/2006/relationships/hyperlink" Target="http://info.cern.ch/hypertext/WWW/Administration/Mailing/Overview.html" TargetMode="External"/><Relationship Id="rId9" Type="http://schemas.openxmlformats.org/officeDocument/2006/relationships/hyperlink" Target="http://info.cern.ch/hypertext/DataSources/bySubject/Overview.html" TargetMode="External"/><Relationship Id="rId14" Type="http://schemas.openxmlformats.org/officeDocument/2006/relationships/hyperlink" Target="http://info.cern.ch/hypertext/WWW/Status.html#35" TargetMode="External"/><Relationship Id="rId22" Type="http://schemas.openxmlformats.org/officeDocument/2006/relationships/hyperlink" Target="http://info.cern.ch/hypertext/WWW/People.html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CSE 331</a:t>
            </a:r>
            <a:br>
              <a:rPr lang="en-US" dirty="0"/>
            </a:br>
            <a:r>
              <a:rPr lang="en-US" dirty="0"/>
              <a:t>Software Design &amp; Implementation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0550" y="3886200"/>
            <a:ext cx="7962900" cy="1752600"/>
          </a:xfrm>
        </p:spPr>
        <p:txBody>
          <a:bodyPr/>
          <a:lstStyle/>
          <a:p>
            <a:r>
              <a:rPr lang="en-US" dirty="0"/>
              <a:t>Andrew </a:t>
            </a:r>
            <a:r>
              <a:rPr lang="en-US" dirty="0" err="1"/>
              <a:t>Gies</a:t>
            </a:r>
            <a:r>
              <a:rPr lang="en-US" dirty="0"/>
              <a:t> &amp; Hal Perkins</a:t>
            </a:r>
          </a:p>
          <a:p>
            <a:r>
              <a:rPr lang="en-US" dirty="0"/>
              <a:t>Winter 2021</a:t>
            </a:r>
          </a:p>
          <a:p>
            <a:r>
              <a:rPr lang="en-US" dirty="0"/>
              <a:t>HTML + TypeScript Overview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CD8A7E-4C8B-5340-BF6F-1C6055C60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89C6F4-A82E-1B49-BF41-769A20158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6C098-13F0-41FA-8110-EA5113992111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2022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B1E8F-AA90-7440-A7B1-4C8551757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Context…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9AE255-ED1C-A54C-9C10-D0535F0D0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6C2867-E61C-0B45-BBEF-D6911919F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922E5B6-75FC-1F4D-9D4F-FB55BF3EAAB1}"/>
              </a:ext>
            </a:extLst>
          </p:cNvPr>
          <p:cNvSpPr/>
          <p:nvPr/>
        </p:nvSpPr>
        <p:spPr>
          <a:xfrm>
            <a:off x="2057400" y="4960614"/>
            <a:ext cx="1981200" cy="58730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HTML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EB3EDF-17CF-0F49-A638-3F5391ACE815}"/>
              </a:ext>
            </a:extLst>
          </p:cNvPr>
          <p:cNvSpPr/>
          <p:nvPr/>
        </p:nvSpPr>
        <p:spPr>
          <a:xfrm>
            <a:off x="2057400" y="3429000"/>
            <a:ext cx="1981200" cy="5334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JavaScript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2704ABB-AFA9-D84C-9F0E-13474858C867}"/>
              </a:ext>
            </a:extLst>
          </p:cNvPr>
          <p:cNvCxnSpPr>
            <a:cxnSpLocks/>
            <a:stCxn id="7" idx="2"/>
            <a:endCxn id="6" idx="0"/>
          </p:cNvCxnSpPr>
          <p:nvPr/>
        </p:nvCxnSpPr>
        <p:spPr>
          <a:xfrm>
            <a:off x="3048000" y="3962400"/>
            <a:ext cx="0" cy="998214"/>
          </a:xfrm>
          <a:prstGeom prst="straightConnector1">
            <a:avLst/>
          </a:prstGeom>
          <a:ln w="571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3DA8B30A-FBDA-6642-AB5B-DD4A89EF28AD}"/>
              </a:ext>
            </a:extLst>
          </p:cNvPr>
          <p:cNvSpPr txBox="1"/>
          <p:nvPr/>
        </p:nvSpPr>
        <p:spPr>
          <a:xfrm>
            <a:off x="4114800" y="3464867"/>
            <a:ext cx="449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n-lt"/>
              </a:rPr>
              <a:t>Interactivity/Animation/Changes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52E4576-3089-9A41-B2DB-5E6D2CF98A83}"/>
              </a:ext>
            </a:extLst>
          </p:cNvPr>
          <p:cNvSpPr txBox="1"/>
          <p:nvPr/>
        </p:nvSpPr>
        <p:spPr>
          <a:xfrm>
            <a:off x="2516633" y="4204173"/>
            <a:ext cx="106273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Modifies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C702A83-8B5C-B444-A28F-36F63DC0AA9B}"/>
              </a:ext>
            </a:extLst>
          </p:cNvPr>
          <p:cNvSpPr txBox="1"/>
          <p:nvPr/>
        </p:nvSpPr>
        <p:spPr>
          <a:xfrm>
            <a:off x="4114800" y="5023434"/>
            <a:ext cx="441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n-lt"/>
              </a:rPr>
              <a:t>Document Structure &amp; Content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95E98ED-9219-2C40-93D9-9A61CFA3F9B9}"/>
              </a:ext>
            </a:extLst>
          </p:cNvPr>
          <p:cNvSpPr txBox="1"/>
          <p:nvPr/>
        </p:nvSpPr>
        <p:spPr>
          <a:xfrm>
            <a:off x="1695450" y="1707966"/>
            <a:ext cx="57531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+mn-lt"/>
              </a:rPr>
              <a:t>The "Original" Model of (Dynamic) Web Development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90932E1-B275-6348-A8EE-5A0A2D3214B1}"/>
              </a:ext>
            </a:extLst>
          </p:cNvPr>
          <p:cNvSpPr txBox="1"/>
          <p:nvPr/>
        </p:nvSpPr>
        <p:spPr>
          <a:xfrm>
            <a:off x="533400" y="3494722"/>
            <a:ext cx="16002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+mn-lt"/>
              </a:rPr>
              <a:t>(small amount)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4B54DF8-A135-534C-BB0C-2B1CBE1543E9}"/>
              </a:ext>
            </a:extLst>
          </p:cNvPr>
          <p:cNvSpPr txBox="1"/>
          <p:nvPr/>
        </p:nvSpPr>
        <p:spPr>
          <a:xfrm>
            <a:off x="838200" y="5076174"/>
            <a:ext cx="16002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+mn-lt"/>
              </a:rPr>
              <a:t>(lots of this)</a:t>
            </a:r>
          </a:p>
        </p:txBody>
      </p:sp>
    </p:spTree>
    <p:extLst>
      <p:ext uri="{BB962C8B-B14F-4D97-AF65-F5344CB8AC3E}">
        <p14:creationId xmlns:p14="http://schemas.microsoft.com/office/powerpoint/2010/main" val="11205550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B1E8F-AA90-7440-A7B1-4C8551757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 that's what we're doing, right?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DD04D8-FAE8-824A-AF5A-FE01C6DB3D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00200"/>
            <a:ext cx="8153400" cy="4495800"/>
          </a:xfrm>
        </p:spPr>
        <p:txBody>
          <a:bodyPr/>
          <a:lstStyle/>
          <a:p>
            <a:r>
              <a:rPr lang="en-US" dirty="0"/>
              <a:t>Not quite…</a:t>
            </a:r>
          </a:p>
          <a:p>
            <a:r>
              <a:rPr lang="en-US" dirty="0"/>
              <a:t>The original model was meant for simple things</a:t>
            </a:r>
          </a:p>
          <a:p>
            <a:pPr lvl="1"/>
            <a:r>
              <a:rPr lang="en-US" dirty="0"/>
              <a:t>click a button to submit a form, change a color, etc..</a:t>
            </a:r>
          </a:p>
          <a:p>
            <a:r>
              <a:rPr lang="en-US" dirty="0"/>
              <a:t>The modern web now hosts full-fledged </a:t>
            </a:r>
            <a:r>
              <a:rPr lang="en-US" i="1" dirty="0"/>
              <a:t>applications</a:t>
            </a:r>
            <a:r>
              <a:rPr lang="en-US" dirty="0"/>
              <a:t> entirely using web technology</a:t>
            </a:r>
          </a:p>
          <a:p>
            <a:pPr lvl="1"/>
            <a:r>
              <a:rPr lang="en-US" dirty="0"/>
              <a:t>JS + HTML were never designed for this</a:t>
            </a:r>
          </a:p>
          <a:p>
            <a:r>
              <a:rPr lang="en-US" dirty="0"/>
              <a:t>The "old" way:</a:t>
            </a:r>
          </a:p>
          <a:p>
            <a:pPr lvl="1"/>
            <a:r>
              <a:rPr lang="en-US" dirty="0"/>
              <a:t>Language + tooling doesn't help much, difficult to write big programs correctly/safely/efficiently</a:t>
            </a:r>
          </a:p>
          <a:p>
            <a:pPr lvl="1"/>
            <a:r>
              <a:rPr lang="en-US" dirty="0"/>
              <a:t>Managing large parts of the webpage with pure JS is difficult to get right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9AE255-ED1C-A54C-9C10-D0535F0D0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6C2867-E61C-0B45-BBEF-D6911919F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414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B1E8F-AA90-7440-A7B1-4C8551757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One* Modern Alternative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9AE255-ED1C-A54C-9C10-D0535F0D0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6C2867-E61C-0B45-BBEF-D6911919F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922E5B6-75FC-1F4D-9D4F-FB55BF3EAAB1}"/>
              </a:ext>
            </a:extLst>
          </p:cNvPr>
          <p:cNvSpPr/>
          <p:nvPr/>
        </p:nvSpPr>
        <p:spPr>
          <a:xfrm>
            <a:off x="1524000" y="5428371"/>
            <a:ext cx="1981200" cy="58730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HTML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EB3EDF-17CF-0F49-A638-3F5391ACE815}"/>
              </a:ext>
            </a:extLst>
          </p:cNvPr>
          <p:cNvSpPr/>
          <p:nvPr/>
        </p:nvSpPr>
        <p:spPr>
          <a:xfrm>
            <a:off x="1524000" y="3896757"/>
            <a:ext cx="1981200" cy="5334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JavaScript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2704ABB-AFA9-D84C-9F0E-13474858C867}"/>
              </a:ext>
            </a:extLst>
          </p:cNvPr>
          <p:cNvCxnSpPr>
            <a:cxnSpLocks/>
            <a:stCxn id="7" idx="2"/>
            <a:endCxn id="6" idx="0"/>
          </p:cNvCxnSpPr>
          <p:nvPr/>
        </p:nvCxnSpPr>
        <p:spPr>
          <a:xfrm>
            <a:off x="2514600" y="4430157"/>
            <a:ext cx="0" cy="998214"/>
          </a:xfrm>
          <a:prstGeom prst="straightConnector1">
            <a:avLst/>
          </a:prstGeom>
          <a:ln w="571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752E4576-3089-9A41-B2DB-5E6D2CF98A83}"/>
              </a:ext>
            </a:extLst>
          </p:cNvPr>
          <p:cNvSpPr txBox="1"/>
          <p:nvPr/>
        </p:nvSpPr>
        <p:spPr>
          <a:xfrm>
            <a:off x="1030738" y="4680036"/>
            <a:ext cx="304596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Modifies + Creates Content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90932E1-B275-6348-A8EE-5A0A2D3214B1}"/>
              </a:ext>
            </a:extLst>
          </p:cNvPr>
          <p:cNvSpPr txBox="1"/>
          <p:nvPr/>
        </p:nvSpPr>
        <p:spPr>
          <a:xfrm>
            <a:off x="305817" y="1892883"/>
            <a:ext cx="1295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+mn-lt"/>
              </a:rPr>
              <a:t>(lots of this)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4B54DF8-A135-534C-BB0C-2B1CBE1543E9}"/>
              </a:ext>
            </a:extLst>
          </p:cNvPr>
          <p:cNvSpPr txBox="1"/>
          <p:nvPr/>
        </p:nvSpPr>
        <p:spPr>
          <a:xfrm>
            <a:off x="383033" y="5552746"/>
            <a:ext cx="11409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+mn-lt"/>
              </a:rPr>
              <a:t>(very little)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55B3B2A-6107-4C4F-817A-D9F4BAFEFE8E}"/>
              </a:ext>
            </a:extLst>
          </p:cNvPr>
          <p:cNvSpPr txBox="1"/>
          <p:nvPr/>
        </p:nvSpPr>
        <p:spPr>
          <a:xfrm>
            <a:off x="6098039" y="36092"/>
            <a:ext cx="30459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latin typeface="+mn-lt"/>
              </a:rPr>
              <a:t>* There are a lot of ways to do things in modern web dev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D714EFCF-DBCE-D241-8924-4BFBE54D1BDD}"/>
              </a:ext>
            </a:extLst>
          </p:cNvPr>
          <p:cNvCxnSpPr>
            <a:cxnSpLocks/>
            <a:stCxn id="25" idx="2"/>
            <a:endCxn id="7" idx="0"/>
          </p:cNvCxnSpPr>
          <p:nvPr/>
        </p:nvCxnSpPr>
        <p:spPr>
          <a:xfrm flipH="1">
            <a:off x="2514600" y="2592315"/>
            <a:ext cx="1621" cy="1304442"/>
          </a:xfrm>
          <a:prstGeom prst="straightConnector1">
            <a:avLst/>
          </a:prstGeom>
          <a:ln w="571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67036BB6-18A4-C94A-A9D3-6B349387D6F8}"/>
              </a:ext>
            </a:extLst>
          </p:cNvPr>
          <p:cNvSpPr txBox="1"/>
          <p:nvPr/>
        </p:nvSpPr>
        <p:spPr>
          <a:xfrm>
            <a:off x="1030738" y="3013182"/>
            <a:ext cx="304596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Compiled Into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81D14BC4-8AB3-5845-978B-0737E134FD50}"/>
              </a:ext>
            </a:extLst>
          </p:cNvPr>
          <p:cNvGrpSpPr/>
          <p:nvPr/>
        </p:nvGrpSpPr>
        <p:grpSpPr>
          <a:xfrm>
            <a:off x="1524000" y="1524000"/>
            <a:ext cx="1982821" cy="1068315"/>
            <a:chOff x="1524000" y="1524000"/>
            <a:chExt cx="1982821" cy="1068315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796B3B2B-95A2-8449-A196-92DCB32B470E}"/>
                </a:ext>
              </a:extLst>
            </p:cNvPr>
            <p:cNvSpPr/>
            <p:nvPr/>
          </p:nvSpPr>
          <p:spPr>
            <a:xfrm>
              <a:off x="1524000" y="1524000"/>
              <a:ext cx="1981200" cy="533400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TypeScript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F7682819-3283-C24D-AAD2-D673426CCECA}"/>
                </a:ext>
              </a:extLst>
            </p:cNvPr>
            <p:cNvSpPr/>
            <p:nvPr/>
          </p:nvSpPr>
          <p:spPr>
            <a:xfrm>
              <a:off x="1525621" y="2058915"/>
              <a:ext cx="1981200" cy="533400"/>
            </a:xfrm>
            <a:prstGeom prst="rect">
              <a:avLst/>
            </a:prstGeom>
            <a:solidFill>
              <a:srgbClr val="CC9E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React</a:t>
              </a: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5E98FAD0-89CF-B74F-97CD-C9F333782DBE}"/>
              </a:ext>
            </a:extLst>
          </p:cNvPr>
          <p:cNvSpPr txBox="1"/>
          <p:nvPr/>
        </p:nvSpPr>
        <p:spPr>
          <a:xfrm>
            <a:off x="4953000" y="1524000"/>
            <a:ext cx="4191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</a:rPr>
              <a:t>TS = JS with extra features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</a:rPr>
              <a:t>Type System (!)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</a:rPr>
              <a:t>The compiler is </a:t>
            </a:r>
            <a:r>
              <a:rPr lang="en-US" sz="1800" i="1" dirty="0">
                <a:latin typeface="+mn-lt"/>
              </a:rPr>
              <a:t>smart</a:t>
            </a:r>
            <a:r>
              <a:rPr lang="en-US" sz="1800" dirty="0">
                <a:latin typeface="+mn-lt"/>
              </a:rPr>
              <a:t> – helps you find bugs, just like Java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</a:rPr>
              <a:t>React = UI Library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</a:rPr>
              <a:t>Main idea: users create the content with JS/TS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</a:rPr>
              <a:t>Uses data to create the web content – change the data to change the content</a:t>
            </a: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D9958DBB-FC00-3241-9E0E-A9A74EDF25D7}"/>
              </a:ext>
            </a:extLst>
          </p:cNvPr>
          <p:cNvGrpSpPr/>
          <p:nvPr/>
        </p:nvGrpSpPr>
        <p:grpSpPr>
          <a:xfrm>
            <a:off x="3657600" y="4176658"/>
            <a:ext cx="1331430" cy="2180242"/>
            <a:chOff x="3657600" y="4176658"/>
            <a:chExt cx="1331430" cy="2180242"/>
          </a:xfrm>
        </p:grpSpPr>
        <p:sp>
          <p:nvSpPr>
            <p:cNvPr id="24" name="Left Brace 23">
              <a:extLst>
                <a:ext uri="{FF2B5EF4-FFF2-40B4-BE49-F238E27FC236}">
                  <a16:creationId xmlns:a16="http://schemas.microsoft.com/office/drawing/2014/main" id="{F57664B5-AB27-3549-85A1-AF566ED6700F}"/>
                </a:ext>
              </a:extLst>
            </p:cNvPr>
            <p:cNvSpPr/>
            <p:nvPr/>
          </p:nvSpPr>
          <p:spPr>
            <a:xfrm>
              <a:off x="4610100" y="4602574"/>
              <a:ext cx="378930" cy="1754326"/>
            </a:xfrm>
            <a:prstGeom prst="leftBrace">
              <a:avLst>
                <a:gd name="adj1" fmla="val 8333"/>
                <a:gd name="adj2" fmla="val 15353"/>
              </a:avLst>
            </a:prstGeom>
            <a:ln w="44450">
              <a:solidFill>
                <a:srgbClr val="00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0" name="Elbow Connector 29">
              <a:extLst>
                <a:ext uri="{FF2B5EF4-FFF2-40B4-BE49-F238E27FC236}">
                  <a16:creationId xmlns:a16="http://schemas.microsoft.com/office/drawing/2014/main" id="{98E0355A-FCBA-9349-A0F1-84E8803BA696}"/>
                </a:ext>
              </a:extLst>
            </p:cNvPr>
            <p:cNvCxnSpPr>
              <a:cxnSpLocks/>
              <a:endCxn id="24" idx="1"/>
            </p:cNvCxnSpPr>
            <p:nvPr/>
          </p:nvCxnSpPr>
          <p:spPr>
            <a:xfrm>
              <a:off x="3657600" y="4176658"/>
              <a:ext cx="952500" cy="695258"/>
            </a:xfrm>
            <a:prstGeom prst="bentConnector3">
              <a:avLst/>
            </a:prstGeom>
            <a:ln w="44450">
              <a:solidFill>
                <a:srgbClr val="009900"/>
              </a:solidFill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56C482C7-7EAC-9148-84EB-12812AED4405}"/>
              </a:ext>
            </a:extLst>
          </p:cNvPr>
          <p:cNvGrpSpPr/>
          <p:nvPr/>
        </p:nvGrpSpPr>
        <p:grpSpPr>
          <a:xfrm>
            <a:off x="3657600" y="1523999"/>
            <a:ext cx="1333500" cy="2855153"/>
            <a:chOff x="3657600" y="1523999"/>
            <a:chExt cx="1333500" cy="2855153"/>
          </a:xfrm>
        </p:grpSpPr>
        <p:sp>
          <p:nvSpPr>
            <p:cNvPr id="11" name="Left Brace 10">
              <a:extLst>
                <a:ext uri="{FF2B5EF4-FFF2-40B4-BE49-F238E27FC236}">
                  <a16:creationId xmlns:a16="http://schemas.microsoft.com/office/drawing/2014/main" id="{343E66E7-4A3F-0645-AF36-E0815A23BA6D}"/>
                </a:ext>
              </a:extLst>
            </p:cNvPr>
            <p:cNvSpPr/>
            <p:nvPr/>
          </p:nvSpPr>
          <p:spPr>
            <a:xfrm>
              <a:off x="4610100" y="1523999"/>
              <a:ext cx="381000" cy="2855153"/>
            </a:xfrm>
            <a:prstGeom prst="leftBrace">
              <a:avLst>
                <a:gd name="adj1" fmla="val 8333"/>
                <a:gd name="adj2" fmla="val 18681"/>
              </a:avLst>
            </a:prstGeom>
            <a:ln w="444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16A46718-7C6A-1E48-AD53-B073853BA47F}"/>
                </a:ext>
              </a:extLst>
            </p:cNvPr>
            <p:cNvCxnSpPr>
              <a:cxnSpLocks/>
              <a:stCxn id="11" idx="1"/>
            </p:cNvCxnSpPr>
            <p:nvPr/>
          </p:nvCxnSpPr>
          <p:spPr>
            <a:xfrm flipH="1">
              <a:off x="3657600" y="2057370"/>
              <a:ext cx="952500" cy="0"/>
            </a:xfrm>
            <a:prstGeom prst="line">
              <a:avLst/>
            </a:prstGeom>
            <a:ln w="44450">
              <a:solidFill>
                <a:srgbClr val="7030A0"/>
              </a:solidFill>
              <a:headEnd type="none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0C89A525-77A5-CB4C-8712-8EB109A41993}"/>
              </a:ext>
            </a:extLst>
          </p:cNvPr>
          <p:cNvSpPr txBox="1"/>
          <p:nvPr/>
        </p:nvSpPr>
        <p:spPr>
          <a:xfrm>
            <a:off x="4953000" y="4630807"/>
            <a:ext cx="419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</a:rPr>
              <a:t>Browsers don't speak 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</a:rPr>
              <a:t>Need to convert to JS before running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</a:rPr>
              <a:t>We don't need to read/write (we write TS), but you should know that this is what's happening</a:t>
            </a:r>
          </a:p>
        </p:txBody>
      </p:sp>
    </p:spTree>
    <p:extLst>
      <p:ext uri="{BB962C8B-B14F-4D97-AF65-F5344CB8AC3E}">
        <p14:creationId xmlns:p14="http://schemas.microsoft.com/office/powerpoint/2010/main" val="1593309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5" grpId="0" animBg="1"/>
      <p:bldP spid="20" grpId="0"/>
      <p:bldP spid="21" grpId="0"/>
      <p:bldP spid="2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F0563-54DF-2544-B8FC-E8A32FDDC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D3875C-7446-9E41-B600-C09F59BC53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00200"/>
            <a:ext cx="8305800" cy="48006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Lectures will (try to) point out key things</a:t>
            </a:r>
          </a:p>
          <a:p>
            <a:endParaRPr lang="en-US" dirty="0"/>
          </a:p>
          <a:p>
            <a:r>
              <a:rPr lang="en-US" dirty="0"/>
              <a:t>TypeScript is </a:t>
            </a:r>
            <a:r>
              <a:rPr lang="en-US" i="1" dirty="0"/>
              <a:t>mostly</a:t>
            </a:r>
            <a:r>
              <a:rPr lang="en-US" dirty="0"/>
              <a:t> JavaScript – only big difference is types</a:t>
            </a:r>
          </a:p>
          <a:p>
            <a:pPr lvl="1"/>
            <a:r>
              <a:rPr lang="en-US" sz="2200" dirty="0"/>
              <a:t>Wondering how to do something? Look for JavaScript answers</a:t>
            </a:r>
          </a:p>
          <a:p>
            <a:pPr lvl="1"/>
            <a:r>
              <a:rPr lang="en-US" sz="2200" dirty="0"/>
              <a:t>Wondering how to type something? Look for TypeScript answers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For more…</a:t>
            </a:r>
          </a:p>
          <a:p>
            <a:pPr lvl="1"/>
            <a:r>
              <a:rPr lang="en-US" sz="2200" dirty="0"/>
              <a:t>Mozilla (MDN) tutorials are good</a:t>
            </a:r>
          </a:p>
          <a:p>
            <a:pPr lvl="1"/>
            <a:r>
              <a:rPr lang="en-US" sz="2200" dirty="0" err="1"/>
              <a:t>CodeAcademy</a:t>
            </a:r>
            <a:r>
              <a:rPr lang="en-US" sz="2200" dirty="0"/>
              <a:t> JavaScript basics</a:t>
            </a:r>
          </a:p>
          <a:p>
            <a:pPr lvl="1"/>
            <a:r>
              <a:rPr lang="en-US" sz="2200" dirty="0"/>
              <a:t>React documentation – small doses, way more info than we need</a:t>
            </a:r>
          </a:p>
          <a:p>
            <a:pPr lvl="1"/>
            <a:r>
              <a:rPr lang="en-US" sz="2200" dirty="0"/>
              <a:t>TypeScript documentation – focused on the "new stuff" in TS vs JS</a:t>
            </a:r>
          </a:p>
          <a:p>
            <a:endParaRPr lang="en-US" dirty="0">
              <a:solidFill>
                <a:schemeClr val="accent6"/>
              </a:solidFill>
            </a:endParaRPr>
          </a:p>
          <a:p>
            <a:r>
              <a:rPr lang="en-US" dirty="0">
                <a:solidFill>
                  <a:schemeClr val="accent6"/>
                </a:solidFill>
              </a:rPr>
              <a:t>Be very careful about web searches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There are 1000 ways to do anything, many of which may be different than what we're doing</a:t>
            </a:r>
          </a:p>
          <a:p>
            <a:pPr lvl="1"/>
            <a:r>
              <a:rPr lang="en-US" dirty="0"/>
              <a:t>Code snippets from the web may lead you </a:t>
            </a:r>
            <a:r>
              <a:rPr lang="en-US" i="1" dirty="0">
                <a:solidFill>
                  <a:srgbClr val="FF0000"/>
                </a:solidFill>
              </a:rPr>
              <a:t>way</a:t>
            </a:r>
            <a:r>
              <a:rPr lang="en-US" dirty="0"/>
              <a:t> off.</a:t>
            </a:r>
          </a:p>
          <a:p>
            <a:pPr lvl="1"/>
            <a:r>
              <a:rPr lang="en-US" dirty="0"/>
              <a:t>When in doubt, make an Ed post!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8FEC05-D011-7C44-A1C8-68AAF17FC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6C05A7-39DC-B246-9DDE-ECB4C34A0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451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24B45-14E7-774C-96CC-18E4F6154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plan…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6378E-8D4C-1F48-A7F6-EE0E1E2941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00200"/>
            <a:ext cx="8229600" cy="44958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First, look at basic HTML on its own</a:t>
            </a:r>
          </a:p>
          <a:p>
            <a:pPr lvl="1"/>
            <a:r>
              <a:rPr lang="en-US" dirty="0"/>
              <a:t>No scripting, no dynamic content</a:t>
            </a:r>
          </a:p>
          <a:p>
            <a:pPr lvl="1"/>
            <a:r>
              <a:rPr lang="en-US" dirty="0"/>
              <a:t>Just how content/structure is communicated to the  browser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Second, look at basic TypeScript on its own</a:t>
            </a:r>
          </a:p>
          <a:p>
            <a:pPr lvl="1"/>
            <a:r>
              <a:rPr lang="en-US" dirty="0"/>
              <a:t>No browser, no HTML, just the language</a:t>
            </a:r>
          </a:p>
          <a:p>
            <a:pPr lvl="1"/>
            <a:r>
              <a:rPr lang="en-US" dirty="0"/>
              <a:t>Get a feel for what's different from Java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Third, use TypeScript with React with HTML</a:t>
            </a:r>
          </a:p>
          <a:p>
            <a:pPr lvl="1"/>
            <a:r>
              <a:rPr lang="en-US" dirty="0"/>
              <a:t>Write TypeScript code, using the React library</a:t>
            </a:r>
          </a:p>
          <a:p>
            <a:pPr lvl="1"/>
            <a:r>
              <a:rPr lang="en-US" dirty="0"/>
              <a:t>Generates the page content using HTML-like syntax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E318F3-20AE-3E42-A03C-405D4FAD2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B8778A-B93A-634A-A208-BAB3F751E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939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"/>
          <p:cNvSpPr txBox="1"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HTML, Formally</a:t>
            </a:r>
            <a:endParaRPr/>
          </a:p>
        </p:txBody>
      </p:sp>
      <p:sp>
        <p:nvSpPr>
          <p:cNvPr id="105" name="Google Shape;105;p2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000" dirty="0"/>
              <a:t>HTML - </a:t>
            </a:r>
            <a:r>
              <a:rPr lang="en-US" sz="2000" u="sng" dirty="0"/>
              <a:t>H</a:t>
            </a:r>
            <a:r>
              <a:rPr lang="en-US" sz="2000" dirty="0"/>
              <a:t>yper</a:t>
            </a:r>
            <a:r>
              <a:rPr lang="en-US" sz="2000" u="sng" dirty="0"/>
              <a:t>T</a:t>
            </a:r>
            <a:r>
              <a:rPr lang="en-US" sz="2000" dirty="0"/>
              <a:t>ext </a:t>
            </a:r>
            <a:r>
              <a:rPr lang="en-US" sz="2000" u="sng" dirty="0"/>
              <a:t>M</a:t>
            </a:r>
            <a:r>
              <a:rPr lang="en-US" sz="2000" dirty="0"/>
              <a:t>arkup </a:t>
            </a:r>
            <a:r>
              <a:rPr lang="en-US" sz="2000" u="sng" dirty="0"/>
              <a:t>L</a:t>
            </a:r>
            <a:r>
              <a:rPr lang="en-US" sz="2000" dirty="0"/>
              <a:t>anguage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endParaRPr sz="2000" dirty="0"/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2000" dirty="0"/>
              <a:t>Consists of </a:t>
            </a:r>
            <a:r>
              <a:rPr lang="en-US" sz="2000" i="1" dirty="0"/>
              <a:t>tags</a:t>
            </a:r>
            <a:r>
              <a:rPr lang="en-US" sz="2000" dirty="0"/>
              <a:t> and their contents</a:t>
            </a:r>
            <a:endParaRPr sz="2000" dirty="0"/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–"/>
            </a:pPr>
            <a:r>
              <a:rPr lang="en-US" sz="2000" dirty="0"/>
              <a:t>Each tag has a different meaning</a:t>
            </a:r>
          </a:p>
          <a:p>
            <a:pPr marL="1200150" lvl="2" indent="-285750">
              <a:spcBef>
                <a:spcPts val="0"/>
              </a:spcBef>
              <a:buChar char="–"/>
            </a:pPr>
            <a:r>
              <a:rPr lang="en-US" sz="2000" dirty="0"/>
              <a:t>button, paragraph, link, </a:t>
            </a:r>
            <a:r>
              <a:rPr lang="en-US" sz="2000" dirty="0" err="1"/>
              <a:t>etc</a:t>
            </a:r>
            <a:r>
              <a:rPr lang="en-US" sz="2000" dirty="0"/>
              <a:t>…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–"/>
            </a:pPr>
            <a:r>
              <a:rPr lang="en-US" sz="2000" dirty="0"/>
              <a:t>Each one has a beginning and end.</a:t>
            </a:r>
            <a:endParaRPr sz="2000" dirty="0"/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–"/>
            </a:pPr>
            <a:r>
              <a:rPr lang="en-US" sz="2000" dirty="0"/>
              <a:t>Can contain text (content) and other tags.</a:t>
            </a:r>
            <a:r>
              <a:rPr sz="2000" dirty="0"/>
              <a:t> </a:t>
            </a:r>
            <a:r>
              <a:rPr lang="en-US" sz="2000" dirty="0"/>
              <a:t>Optional attributes (organized as key-value pairs)</a:t>
            </a:r>
          </a:p>
          <a:p>
            <a:pPr marL="1200150" lvl="2" indent="-285750">
              <a:spcBef>
                <a:spcPts val="0"/>
              </a:spcBef>
            </a:pPr>
            <a:r>
              <a:rPr lang="en-US" sz="2000" dirty="0"/>
              <a:t>Can think of them like “constructor parameters”: pieces of data that specify extra info about the tag.</a:t>
            </a:r>
          </a:p>
          <a:p>
            <a:pPr marL="1200150" lvl="2" indent="-285750">
              <a:spcBef>
                <a:spcPts val="0"/>
              </a:spcBef>
            </a:pPr>
            <a:endParaRPr lang="en-US" sz="2000" dirty="0"/>
          </a:p>
          <a:p>
            <a:pPr marL="285750" indent="-285750">
              <a:spcBef>
                <a:spcPts val="0"/>
              </a:spcBef>
            </a:pPr>
            <a:r>
              <a:rPr lang="en-US" sz="2000" dirty="0"/>
              <a:t>Define document </a:t>
            </a:r>
            <a:r>
              <a:rPr lang="en-US" sz="2000" i="1" u="sng" dirty="0"/>
              <a:t>structure and content</a:t>
            </a:r>
            <a:endParaRPr sz="2000" u="sng" dirty="0"/>
          </a:p>
          <a:p>
            <a:pPr marL="11430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endParaRPr dirty="0"/>
          </a:p>
        </p:txBody>
      </p:sp>
      <p:sp>
        <p:nvSpPr>
          <p:cNvPr id="106" name="Google Shape;106;p2"/>
          <p:cNvSpPr txBox="1">
            <a:spLocks noGrp="1"/>
          </p:cNvSpPr>
          <p:nvPr>
            <p:ph type="ftr" idx="11"/>
          </p:nvPr>
        </p:nvSpPr>
        <p:spPr>
          <a:xfrm>
            <a:off x="2895600" y="6400800"/>
            <a:ext cx="3429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UW CSE 331 Winter 2021</a:t>
            </a:r>
            <a:endParaRPr dirty="0"/>
          </a:p>
        </p:txBody>
      </p:sp>
      <p:sp>
        <p:nvSpPr>
          <p:cNvPr id="107" name="Google Shape;107;p2"/>
          <p:cNvSpPr txBox="1">
            <a:spLocks noGrp="1"/>
          </p:cNvSpPr>
          <p:nvPr>
            <p:ph type="sldNum" idx="12"/>
          </p:nvPr>
        </p:nvSpPr>
        <p:spPr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162325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"/>
          <p:cNvSpPr txBox="1"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Demo</a:t>
            </a:r>
          </a:p>
        </p:txBody>
      </p:sp>
      <p:sp>
        <p:nvSpPr>
          <p:cNvPr id="139" name="Google Shape;139;p4"/>
          <p:cNvSpPr txBox="1">
            <a:spLocks noGrp="1"/>
          </p:cNvSpPr>
          <p:nvPr>
            <p:ph type="ftr" idx="11"/>
          </p:nvPr>
        </p:nvSpPr>
        <p:spPr>
          <a:xfrm>
            <a:off x="2895600" y="6400800"/>
            <a:ext cx="3429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UW CSE 331 Winter 2021</a:t>
            </a:r>
            <a:endParaRPr lang="en-US" dirty="0"/>
          </a:p>
        </p:txBody>
      </p:sp>
      <p:sp>
        <p:nvSpPr>
          <p:cNvPr id="140" name="Google Shape;140;p4"/>
          <p:cNvSpPr txBox="1">
            <a:spLocks noGrp="1"/>
          </p:cNvSpPr>
          <p:nvPr>
            <p:ph type="sldNum" idx="12"/>
          </p:nvPr>
        </p:nvSpPr>
        <p:spPr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 smtClean="0"/>
              <a:t>16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9B56BD-F324-A64C-AF0C-570746CD30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2286000"/>
            <a:ext cx="8458200" cy="3886200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&lt;html lang="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&lt;head&gt;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&lt;title&gt;331 Example Webpage&lt;/title&gt;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&lt;/head&gt;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&lt;body&gt;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&lt;h1&gt;The Allen School&lt;/h1&gt;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&lt;div&gt;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&lt;p&gt;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The Allen School is a Computer Science school at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UW. The best course in &lt;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/&gt; the Allen School is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&lt;a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="https://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cs.uw.edu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/331"&gt;CSE 331&lt;/a&gt;.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&lt;/p&gt;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&lt;button&gt;Click Me!&lt;/button&gt;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&lt;/div&gt;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&lt;/body&gt;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&lt;/html&gt;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5" name="Picture 4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2E7694BA-7798-D445-A73F-1BD31A2290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5982" y="151646"/>
            <a:ext cx="4933214" cy="251535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012472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3"/>
          <p:cNvSpPr txBox="1"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Anatomy of a Tag</a:t>
            </a:r>
            <a:endParaRPr/>
          </a:p>
        </p:txBody>
      </p:sp>
      <p:sp>
        <p:nvSpPr>
          <p:cNvPr id="113" name="Google Shape;113;p3"/>
          <p:cNvSpPr txBox="1">
            <a:spLocks noGrp="1"/>
          </p:cNvSpPr>
          <p:nvPr>
            <p:ph type="body" idx="1"/>
          </p:nvPr>
        </p:nvSpPr>
        <p:spPr>
          <a:xfrm>
            <a:off x="685800" y="2208863"/>
            <a:ext cx="7772400" cy="56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200" dirty="0">
                <a:latin typeface="Courier New"/>
                <a:ea typeface="Courier New"/>
                <a:cs typeface="Courier New"/>
                <a:sym typeface="Courier New"/>
              </a:rPr>
              <a:t>&lt;p&gt; Some Text &lt;/p&gt;</a:t>
            </a:r>
            <a:endParaRPr sz="2200" dirty="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14" name="Google Shape;114;p3"/>
          <p:cNvSpPr txBox="1">
            <a:spLocks noGrp="1"/>
          </p:cNvSpPr>
          <p:nvPr>
            <p:ph type="ftr" idx="11"/>
          </p:nvPr>
        </p:nvSpPr>
        <p:spPr>
          <a:xfrm>
            <a:off x="2895600" y="6400800"/>
            <a:ext cx="3429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spcAft>
                <a:spcPts val="0"/>
              </a:spcAft>
              <a:buSzPts val="1400"/>
            </a:pPr>
            <a:r>
              <a:rPr lang="en-US" dirty="0"/>
              <a:t>CSE 331 Fall 2020</a:t>
            </a:r>
          </a:p>
        </p:txBody>
      </p:sp>
      <p:sp>
        <p:nvSpPr>
          <p:cNvPr id="115" name="Google Shape;115;p3"/>
          <p:cNvSpPr txBox="1">
            <a:spLocks noGrp="1"/>
          </p:cNvSpPr>
          <p:nvPr>
            <p:ph type="sldNum" idx="12"/>
          </p:nvPr>
        </p:nvSpPr>
        <p:spPr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17</a:t>
            </a:fld>
            <a:endParaRPr/>
          </a:p>
        </p:txBody>
      </p:sp>
      <p:cxnSp>
        <p:nvCxnSpPr>
          <p:cNvPr id="117" name="Google Shape;117;p3"/>
          <p:cNvCxnSpPr>
            <a:stCxn id="118" idx="0"/>
          </p:cNvCxnSpPr>
          <p:nvPr/>
        </p:nvCxnSpPr>
        <p:spPr>
          <a:xfrm rot="10800000" flipH="1">
            <a:off x="3032351" y="2624775"/>
            <a:ext cx="213300" cy="5403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23" name="Google Shape;123;p3"/>
          <p:cNvCxnSpPr>
            <a:stCxn id="124" idx="0"/>
          </p:cNvCxnSpPr>
          <p:nvPr/>
        </p:nvCxnSpPr>
        <p:spPr>
          <a:xfrm rot="10800000" flipH="1">
            <a:off x="4568112" y="2649501"/>
            <a:ext cx="9000" cy="4830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25" name="Google Shape;125;p3"/>
          <p:cNvCxnSpPr>
            <a:stCxn id="126" idx="0"/>
          </p:cNvCxnSpPr>
          <p:nvPr/>
        </p:nvCxnSpPr>
        <p:spPr>
          <a:xfrm rot="10800000" flipH="1">
            <a:off x="5864887" y="2649501"/>
            <a:ext cx="2100" cy="8547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18" name="Google Shape;118;p3"/>
          <p:cNvSpPr txBox="1"/>
          <p:nvPr/>
        </p:nvSpPr>
        <p:spPr>
          <a:xfrm>
            <a:off x="2422601" y="3165075"/>
            <a:ext cx="1219500" cy="37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Tag Name</a:t>
            </a:r>
            <a:endParaRPr sz="1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3"/>
          <p:cNvSpPr txBox="1"/>
          <p:nvPr/>
        </p:nvSpPr>
        <p:spPr>
          <a:xfrm>
            <a:off x="4113462" y="3132501"/>
            <a:ext cx="909300" cy="37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Content</a:t>
            </a:r>
            <a:endParaRPr sz="1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3"/>
          <p:cNvSpPr txBox="1"/>
          <p:nvPr/>
        </p:nvSpPr>
        <p:spPr>
          <a:xfrm>
            <a:off x="5219737" y="3504201"/>
            <a:ext cx="1290300" cy="37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Closing Tag</a:t>
            </a:r>
            <a:endParaRPr sz="1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3"/>
          <p:cNvSpPr/>
          <p:nvPr/>
        </p:nvSpPr>
        <p:spPr>
          <a:xfrm rot="5400000">
            <a:off x="4515150" y="393925"/>
            <a:ext cx="318900" cy="3342000"/>
          </a:xfrm>
          <a:prstGeom prst="leftBrace">
            <a:avLst>
              <a:gd name="adj1" fmla="val 97522"/>
              <a:gd name="adj2" fmla="val 49734"/>
            </a:avLst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3"/>
          <p:cNvSpPr txBox="1"/>
          <p:nvPr/>
        </p:nvSpPr>
        <p:spPr>
          <a:xfrm>
            <a:off x="4076850" y="1496275"/>
            <a:ext cx="990300" cy="40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Element</a:t>
            </a:r>
            <a:endParaRPr sz="1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342340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3"/>
          <p:cNvSpPr txBox="1"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Anatomy of a Tag</a:t>
            </a:r>
            <a:endParaRPr/>
          </a:p>
        </p:txBody>
      </p:sp>
      <p:sp>
        <p:nvSpPr>
          <p:cNvPr id="113" name="Google Shape;113;p3"/>
          <p:cNvSpPr txBox="1">
            <a:spLocks noGrp="1"/>
          </p:cNvSpPr>
          <p:nvPr>
            <p:ph type="body" idx="1"/>
          </p:nvPr>
        </p:nvSpPr>
        <p:spPr>
          <a:xfrm>
            <a:off x="685800" y="2208863"/>
            <a:ext cx="7772400" cy="56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200">
                <a:latin typeface="Courier New"/>
                <a:ea typeface="Courier New"/>
                <a:cs typeface="Courier New"/>
                <a:sym typeface="Courier New"/>
              </a:rPr>
              <a:t>&lt;p id=”firstParagraph”&gt; Some Text &lt;/p&gt;</a:t>
            </a:r>
            <a:endParaRPr sz="22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14" name="Google Shape;114;p3"/>
          <p:cNvSpPr txBox="1">
            <a:spLocks noGrp="1"/>
          </p:cNvSpPr>
          <p:nvPr>
            <p:ph type="ftr" idx="11"/>
          </p:nvPr>
        </p:nvSpPr>
        <p:spPr>
          <a:xfrm>
            <a:off x="2895600" y="6400800"/>
            <a:ext cx="3429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UW CSE 331 Winter 2021</a:t>
            </a:r>
            <a:endParaRPr dirty="0"/>
          </a:p>
        </p:txBody>
      </p:sp>
      <p:sp>
        <p:nvSpPr>
          <p:cNvPr id="115" name="Google Shape;115;p3"/>
          <p:cNvSpPr txBox="1">
            <a:spLocks noGrp="1"/>
          </p:cNvSpPr>
          <p:nvPr>
            <p:ph type="sldNum" idx="12"/>
          </p:nvPr>
        </p:nvSpPr>
        <p:spPr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18</a:t>
            </a:fld>
            <a:endParaRPr/>
          </a:p>
        </p:txBody>
      </p:sp>
      <p:sp>
        <p:nvSpPr>
          <p:cNvPr id="116" name="Google Shape;116;p3"/>
          <p:cNvSpPr txBox="1">
            <a:spLocks noGrp="1"/>
          </p:cNvSpPr>
          <p:nvPr>
            <p:ph type="body" idx="1"/>
          </p:nvPr>
        </p:nvSpPr>
        <p:spPr>
          <a:xfrm>
            <a:off x="3304875" y="5380938"/>
            <a:ext cx="2733300" cy="56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200">
                <a:latin typeface="Courier New"/>
                <a:ea typeface="Courier New"/>
                <a:cs typeface="Courier New"/>
                <a:sym typeface="Courier New"/>
              </a:rPr>
              <a:t>&lt;br /&gt;</a:t>
            </a:r>
            <a:endParaRPr sz="2200"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117" name="Google Shape;117;p3"/>
          <p:cNvCxnSpPr>
            <a:stCxn id="118" idx="0"/>
          </p:cNvCxnSpPr>
          <p:nvPr/>
        </p:nvCxnSpPr>
        <p:spPr>
          <a:xfrm rot="10800000" flipH="1">
            <a:off x="1390925" y="2682050"/>
            <a:ext cx="213300" cy="5403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19" name="Google Shape;119;p3"/>
          <p:cNvCxnSpPr>
            <a:stCxn id="120" idx="0"/>
          </p:cNvCxnSpPr>
          <p:nvPr/>
        </p:nvCxnSpPr>
        <p:spPr>
          <a:xfrm rot="10800000">
            <a:off x="2127750" y="2693750"/>
            <a:ext cx="318900" cy="9003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21" name="Google Shape;121;p3"/>
          <p:cNvCxnSpPr>
            <a:stCxn id="122" idx="0"/>
          </p:cNvCxnSpPr>
          <p:nvPr/>
        </p:nvCxnSpPr>
        <p:spPr>
          <a:xfrm rot="10800000">
            <a:off x="3627450" y="2682075"/>
            <a:ext cx="45300" cy="4830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23" name="Google Shape;123;p3"/>
          <p:cNvCxnSpPr>
            <a:stCxn id="124" idx="0"/>
          </p:cNvCxnSpPr>
          <p:nvPr/>
        </p:nvCxnSpPr>
        <p:spPr>
          <a:xfrm rot="10800000" flipH="1">
            <a:off x="6111650" y="2682075"/>
            <a:ext cx="9000" cy="4830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25" name="Google Shape;125;p3"/>
          <p:cNvCxnSpPr>
            <a:stCxn id="126" idx="0"/>
          </p:cNvCxnSpPr>
          <p:nvPr/>
        </p:nvCxnSpPr>
        <p:spPr>
          <a:xfrm rot="10800000" flipH="1">
            <a:off x="7408425" y="2682075"/>
            <a:ext cx="2100" cy="8547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18" name="Google Shape;118;p3"/>
          <p:cNvSpPr txBox="1"/>
          <p:nvPr/>
        </p:nvSpPr>
        <p:spPr>
          <a:xfrm>
            <a:off x="781175" y="3222350"/>
            <a:ext cx="1219500" cy="37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Tag Name</a:t>
            </a:r>
            <a:endParaRPr sz="1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3"/>
          <p:cNvSpPr txBox="1"/>
          <p:nvPr/>
        </p:nvSpPr>
        <p:spPr>
          <a:xfrm>
            <a:off x="1669500" y="3594050"/>
            <a:ext cx="1554300" cy="37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Attribute Name</a:t>
            </a:r>
            <a:endParaRPr sz="1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3"/>
          <p:cNvSpPr txBox="1"/>
          <p:nvPr/>
        </p:nvSpPr>
        <p:spPr>
          <a:xfrm>
            <a:off x="2895600" y="3165075"/>
            <a:ext cx="1554300" cy="37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Attribute Value</a:t>
            </a:r>
            <a:endParaRPr sz="1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3"/>
          <p:cNvSpPr txBox="1"/>
          <p:nvPr/>
        </p:nvSpPr>
        <p:spPr>
          <a:xfrm>
            <a:off x="5657000" y="3165075"/>
            <a:ext cx="909300" cy="37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Content</a:t>
            </a:r>
            <a:endParaRPr sz="1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3"/>
          <p:cNvSpPr txBox="1"/>
          <p:nvPr/>
        </p:nvSpPr>
        <p:spPr>
          <a:xfrm>
            <a:off x="6763275" y="3536775"/>
            <a:ext cx="1290300" cy="37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Closing Tag</a:t>
            </a:r>
            <a:endParaRPr sz="1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3"/>
          <p:cNvSpPr txBox="1"/>
          <p:nvPr/>
        </p:nvSpPr>
        <p:spPr>
          <a:xfrm>
            <a:off x="3051225" y="4387938"/>
            <a:ext cx="3205200" cy="37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Self-Closing Tag (No Content)</a:t>
            </a:r>
            <a:endParaRPr sz="1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28" name="Google Shape;128;p3"/>
          <p:cNvCxnSpPr>
            <a:stCxn id="127" idx="2"/>
          </p:cNvCxnSpPr>
          <p:nvPr/>
        </p:nvCxnSpPr>
        <p:spPr>
          <a:xfrm>
            <a:off x="4653825" y="4759638"/>
            <a:ext cx="35400" cy="6213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29" name="Google Shape;129;p3"/>
          <p:cNvCxnSpPr/>
          <p:nvPr/>
        </p:nvCxnSpPr>
        <p:spPr>
          <a:xfrm>
            <a:off x="781175" y="4242788"/>
            <a:ext cx="7340700" cy="8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0" name="Google Shape;130;p3"/>
          <p:cNvSpPr txBox="1"/>
          <p:nvPr/>
        </p:nvSpPr>
        <p:spPr>
          <a:xfrm>
            <a:off x="685800" y="5945550"/>
            <a:ext cx="7340700" cy="40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We’ll see what &lt;p&gt; and &lt;</a:t>
            </a:r>
            <a:r>
              <a:rPr lang="en-US" sz="1600" b="0" i="1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br</a:t>
            </a:r>
            <a:r>
              <a:rPr lang="en-US" sz="16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&gt; mean soon...</a:t>
            </a:r>
            <a:endParaRPr sz="1600" b="0" i="1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3"/>
          <p:cNvSpPr/>
          <p:nvPr/>
        </p:nvSpPr>
        <p:spPr>
          <a:xfrm rot="5400000">
            <a:off x="4412550" y="-1176725"/>
            <a:ext cx="318900" cy="6483300"/>
          </a:xfrm>
          <a:prstGeom prst="leftBrace">
            <a:avLst>
              <a:gd name="adj1" fmla="val 97522"/>
              <a:gd name="adj2" fmla="val 49734"/>
            </a:avLst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3"/>
          <p:cNvSpPr txBox="1"/>
          <p:nvPr/>
        </p:nvSpPr>
        <p:spPr>
          <a:xfrm>
            <a:off x="4076850" y="1496275"/>
            <a:ext cx="990300" cy="40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Element</a:t>
            </a:r>
            <a:endParaRPr sz="1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772651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3"/>
          <p:cNvSpPr txBox="1"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Tags form a Tree</a:t>
            </a:r>
            <a:endParaRPr dirty="0"/>
          </a:p>
        </p:txBody>
      </p:sp>
      <p:sp>
        <p:nvSpPr>
          <p:cNvPr id="113" name="Google Shape;113;p3"/>
          <p:cNvSpPr txBox="1">
            <a:spLocks noGrp="1"/>
          </p:cNvSpPr>
          <p:nvPr>
            <p:ph type="body" idx="1"/>
          </p:nvPr>
        </p:nvSpPr>
        <p:spPr>
          <a:xfrm>
            <a:off x="576941" y="1523999"/>
            <a:ext cx="7772400" cy="25363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200" dirty="0">
                <a:latin typeface="Courier New"/>
                <a:ea typeface="Courier New"/>
                <a:cs typeface="Courier New"/>
                <a:sym typeface="Courier New"/>
              </a:rPr>
              <a:t>&lt;div&gt;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200" dirty="0">
                <a:latin typeface="Courier New"/>
                <a:ea typeface="Courier New"/>
                <a:cs typeface="Courier New"/>
                <a:sym typeface="Courier New"/>
              </a:rPr>
              <a:t>   &lt;p id=”</a:t>
            </a:r>
            <a:r>
              <a:rPr lang="en-US" sz="2200" dirty="0" err="1">
                <a:latin typeface="Courier New"/>
                <a:ea typeface="Courier New"/>
                <a:cs typeface="Courier New"/>
                <a:sym typeface="Courier New"/>
              </a:rPr>
              <a:t>firstParagraph</a:t>
            </a:r>
            <a:r>
              <a:rPr lang="en-US" sz="2200" dirty="0">
                <a:latin typeface="Courier New"/>
                <a:ea typeface="Courier New"/>
                <a:cs typeface="Courier New"/>
                <a:sym typeface="Courier New"/>
              </a:rPr>
              <a:t>”&gt; Some Text &lt;/p&gt;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200" dirty="0">
                <a:latin typeface="Courier New"/>
                <a:ea typeface="Courier New"/>
                <a:cs typeface="Courier New"/>
                <a:sym typeface="Courier New"/>
              </a:rPr>
              <a:t>   &lt;</a:t>
            </a:r>
            <a:r>
              <a:rPr lang="en-US" sz="2200" dirty="0" err="1">
                <a:latin typeface="Courier New"/>
                <a:ea typeface="Courier New"/>
                <a:cs typeface="Courier New"/>
                <a:sym typeface="Courier New"/>
              </a:rPr>
              <a:t>br</a:t>
            </a:r>
            <a:r>
              <a:rPr lang="en-US" sz="2200" dirty="0">
                <a:latin typeface="Courier New"/>
                <a:ea typeface="Courier New"/>
                <a:cs typeface="Courier New"/>
                <a:sym typeface="Courier New"/>
              </a:rPr>
              <a:t> /&gt;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200" dirty="0">
                <a:latin typeface="Courier New"/>
                <a:ea typeface="Courier New"/>
                <a:cs typeface="Courier New"/>
                <a:sym typeface="Courier New"/>
              </a:rPr>
              <a:t>   &lt;div&gt;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200" dirty="0">
                <a:latin typeface="Courier New"/>
                <a:ea typeface="Courier New"/>
                <a:cs typeface="Courier New"/>
                <a:sym typeface="Courier New"/>
              </a:rPr>
              <a:t>      &lt;p&gt;Hello&lt;/p&gt;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200" dirty="0">
                <a:latin typeface="Courier New"/>
                <a:ea typeface="Courier New"/>
                <a:cs typeface="Courier New"/>
                <a:sym typeface="Courier New"/>
              </a:rPr>
              <a:t>   &lt;/div&gt;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200" dirty="0">
                <a:latin typeface="Courier New"/>
                <a:ea typeface="Courier New"/>
                <a:cs typeface="Courier New"/>
                <a:sym typeface="Courier New"/>
              </a:rPr>
              <a:t>&lt;/div&gt;</a:t>
            </a:r>
            <a:endParaRPr sz="2200" dirty="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14" name="Google Shape;114;p3"/>
          <p:cNvSpPr txBox="1">
            <a:spLocks noGrp="1"/>
          </p:cNvSpPr>
          <p:nvPr>
            <p:ph type="ftr" idx="11"/>
          </p:nvPr>
        </p:nvSpPr>
        <p:spPr>
          <a:xfrm>
            <a:off x="2895600" y="6400800"/>
            <a:ext cx="3429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UW CSE 331 Winter 2021</a:t>
            </a:r>
            <a:endParaRPr dirty="0"/>
          </a:p>
        </p:txBody>
      </p:sp>
      <p:sp>
        <p:nvSpPr>
          <p:cNvPr id="115" name="Google Shape;115;p3"/>
          <p:cNvSpPr txBox="1">
            <a:spLocks noGrp="1"/>
          </p:cNvSpPr>
          <p:nvPr>
            <p:ph type="sldNum" idx="12"/>
          </p:nvPr>
        </p:nvSpPr>
        <p:spPr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19</a:t>
            </a:fld>
            <a:endParaRPr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098E6C0-AA07-694D-8FF1-8A10461D149F}"/>
              </a:ext>
            </a:extLst>
          </p:cNvPr>
          <p:cNvSpPr/>
          <p:nvPr/>
        </p:nvSpPr>
        <p:spPr>
          <a:xfrm>
            <a:off x="5133974" y="2966362"/>
            <a:ext cx="1126672" cy="457200"/>
          </a:xfrm>
          <a:prstGeom prst="rect">
            <a:avLst/>
          </a:prstGeom>
          <a:solidFill>
            <a:schemeClr val="accent2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div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6CD4C6E-E06C-124D-B70C-C2EC55ABAFD7}"/>
              </a:ext>
            </a:extLst>
          </p:cNvPr>
          <p:cNvSpPr/>
          <p:nvPr/>
        </p:nvSpPr>
        <p:spPr>
          <a:xfrm>
            <a:off x="3565071" y="4267202"/>
            <a:ext cx="1126672" cy="457200"/>
          </a:xfrm>
          <a:prstGeom prst="rect">
            <a:avLst/>
          </a:prstGeom>
          <a:solidFill>
            <a:schemeClr val="accent2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BC0D46D-CAF9-AC4B-A757-E62FD13F344D}"/>
              </a:ext>
            </a:extLst>
          </p:cNvPr>
          <p:cNvSpPr/>
          <p:nvPr/>
        </p:nvSpPr>
        <p:spPr>
          <a:xfrm>
            <a:off x="5133974" y="4267202"/>
            <a:ext cx="1126672" cy="457200"/>
          </a:xfrm>
          <a:prstGeom prst="rect">
            <a:avLst/>
          </a:prstGeom>
          <a:solidFill>
            <a:schemeClr val="accent2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FDB07EA-5D25-BD42-A031-423E52D5C644}"/>
              </a:ext>
            </a:extLst>
          </p:cNvPr>
          <p:cNvSpPr/>
          <p:nvPr/>
        </p:nvSpPr>
        <p:spPr>
          <a:xfrm>
            <a:off x="6702877" y="4267202"/>
            <a:ext cx="1126672" cy="457200"/>
          </a:xfrm>
          <a:prstGeom prst="rect">
            <a:avLst/>
          </a:prstGeom>
          <a:solidFill>
            <a:schemeClr val="accent2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div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C9132CB-89D4-454D-815F-29BDE9A17E85}"/>
              </a:ext>
            </a:extLst>
          </p:cNvPr>
          <p:cNvSpPr/>
          <p:nvPr/>
        </p:nvSpPr>
        <p:spPr>
          <a:xfrm>
            <a:off x="6702877" y="5486400"/>
            <a:ext cx="1126672" cy="457200"/>
          </a:xfrm>
          <a:prstGeom prst="rect">
            <a:avLst/>
          </a:prstGeom>
          <a:solidFill>
            <a:schemeClr val="accent2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AA78F47-CA8F-024A-9D08-C43D533938AA}"/>
              </a:ext>
            </a:extLst>
          </p:cNvPr>
          <p:cNvCxnSpPr>
            <a:stCxn id="5" idx="2"/>
            <a:endCxn id="28" idx="0"/>
          </p:cNvCxnSpPr>
          <p:nvPr/>
        </p:nvCxnSpPr>
        <p:spPr>
          <a:xfrm flipH="1">
            <a:off x="4128407" y="3423562"/>
            <a:ext cx="1568903" cy="843640"/>
          </a:xfrm>
          <a:prstGeom prst="straightConnector1">
            <a:avLst/>
          </a:prstGeom>
          <a:ln w="41275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F8ADF59-185A-CA45-92A2-D2E68A084974}"/>
              </a:ext>
            </a:extLst>
          </p:cNvPr>
          <p:cNvCxnSpPr>
            <a:cxnSpLocks/>
            <a:endCxn id="29" idx="0"/>
          </p:cNvCxnSpPr>
          <p:nvPr/>
        </p:nvCxnSpPr>
        <p:spPr>
          <a:xfrm>
            <a:off x="5697310" y="3423562"/>
            <a:ext cx="0" cy="843640"/>
          </a:xfrm>
          <a:prstGeom prst="straightConnector1">
            <a:avLst/>
          </a:prstGeom>
          <a:ln w="41275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B36FEAAF-B761-A94E-88BF-D77FDD41C632}"/>
              </a:ext>
            </a:extLst>
          </p:cNvPr>
          <p:cNvCxnSpPr>
            <a:cxnSpLocks/>
            <a:stCxn id="5" idx="2"/>
            <a:endCxn id="30" idx="0"/>
          </p:cNvCxnSpPr>
          <p:nvPr/>
        </p:nvCxnSpPr>
        <p:spPr>
          <a:xfrm>
            <a:off x="5697310" y="3423562"/>
            <a:ext cx="1568903" cy="843640"/>
          </a:xfrm>
          <a:prstGeom prst="straightConnector1">
            <a:avLst/>
          </a:prstGeom>
          <a:ln w="41275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A13D19E9-6BE5-2A41-A22C-4890E0A48404}"/>
              </a:ext>
            </a:extLst>
          </p:cNvPr>
          <p:cNvCxnSpPr>
            <a:cxnSpLocks/>
            <a:stCxn id="30" idx="2"/>
            <a:endCxn id="31" idx="0"/>
          </p:cNvCxnSpPr>
          <p:nvPr/>
        </p:nvCxnSpPr>
        <p:spPr>
          <a:xfrm>
            <a:off x="7266213" y="4724402"/>
            <a:ext cx="0" cy="761998"/>
          </a:xfrm>
          <a:prstGeom prst="straightConnector1">
            <a:avLst/>
          </a:prstGeom>
          <a:ln w="41275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34E6F81-BE7F-CF42-BB5C-8D492E91A006}"/>
              </a:ext>
            </a:extLst>
          </p:cNvPr>
          <p:cNvSpPr txBox="1"/>
          <p:nvPr/>
        </p:nvSpPr>
        <p:spPr>
          <a:xfrm>
            <a:off x="339408" y="4364505"/>
            <a:ext cx="316579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This tree data structure, which lives in the browser, is often called the "DOM" – </a:t>
            </a:r>
            <a:r>
              <a:rPr lang="en-US" sz="2400" i="1" dirty="0"/>
              <a:t>Document Object Model</a:t>
            </a:r>
          </a:p>
        </p:txBody>
      </p:sp>
    </p:spTree>
    <p:extLst>
      <p:ext uri="{BB962C8B-B14F-4D97-AF65-F5344CB8AC3E}">
        <p14:creationId xmlns:p14="http://schemas.microsoft.com/office/powerpoint/2010/main" val="2234722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4659B-E595-4B44-B6B8-452257B90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Administrivia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0FE699-C9BC-0A45-A3B7-8D950DF0B4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Quiz 3 out now – finish by 7 pm tonight</a:t>
            </a:r>
          </a:p>
          <a:p>
            <a:endParaRPr lang="en-US" dirty="0"/>
          </a:p>
          <a:p>
            <a:r>
              <a:rPr lang="en-US" dirty="0"/>
              <a:t>TypeScript code demo video on </a:t>
            </a:r>
            <a:r>
              <a:rPr lang="en-US"/>
              <a:t>331 course canvas </a:t>
            </a:r>
            <a:r>
              <a:rPr lang="en-US" dirty="0" err="1"/>
              <a:t>panopto</a:t>
            </a:r>
            <a:r>
              <a:rPr lang="en-US" dirty="0"/>
              <a:t> page</a:t>
            </a:r>
          </a:p>
          <a:p>
            <a:pPr lvl="1"/>
            <a:r>
              <a:rPr lang="en-US" dirty="0"/>
              <a:t>Must watch this before Wednesday’s class (or else that will be </a:t>
            </a:r>
            <a:r>
              <a:rPr lang="en-US" i="1" dirty="0"/>
              <a:t>really</a:t>
            </a:r>
            <a:r>
              <a:rPr lang="en-US" dirty="0"/>
              <a:t> confusing/mysterious)</a:t>
            </a:r>
          </a:p>
          <a:p>
            <a:pPr lvl="1"/>
            <a:r>
              <a:rPr lang="en-US" dirty="0"/>
              <a:t>Extended TypeScript Q&amp;A </a:t>
            </a:r>
            <a:r>
              <a:rPr lang="en-US" dirty="0" err="1"/>
              <a:t>zoomathon</a:t>
            </a:r>
            <a:r>
              <a:rPr lang="en-US" dirty="0"/>
              <a:t> with Andrew tomorrow afternoon 4-6 pm.  Zoom link on the course canvas calendar</a:t>
            </a:r>
          </a:p>
          <a:p>
            <a:endParaRPr lang="en-US" dirty="0"/>
          </a:p>
          <a:p>
            <a:r>
              <a:rPr lang="en-US" dirty="0"/>
              <a:t>And keep going on hw7 – due Thursday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149C01-E1A6-A24A-9333-821EBD4E6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831858-0603-3445-B2BF-352ACD219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872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"/>
          <p:cNvSpPr txBox="1"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A Few Useful Tags</a:t>
            </a:r>
            <a:endParaRPr/>
          </a:p>
        </p:txBody>
      </p:sp>
      <p:sp>
        <p:nvSpPr>
          <p:cNvPr id="138" name="Google Shape;138;p4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lvl="0" indent="-330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lang="en-US" sz="2000" dirty="0">
                <a:latin typeface="+mn-lt"/>
                <a:ea typeface="Courier New"/>
                <a:cs typeface="Courier New"/>
                <a:sym typeface="Courier New"/>
              </a:rPr>
              <a:t>A few worth mentioning here:</a:t>
            </a:r>
          </a:p>
          <a:p>
            <a:pPr marL="800100" lvl="1" indent="-330200">
              <a:lnSpc>
                <a:spcPct val="90000"/>
              </a:lnSpc>
              <a:spcBef>
                <a:spcPts val="0"/>
              </a:spcBef>
              <a:buSzPts val="2200"/>
              <a:buFont typeface="Arial"/>
              <a:buChar char="•"/>
            </a:pPr>
            <a:r>
              <a:rPr lang="en-US" sz="2000" dirty="0">
                <a:latin typeface="Courier New"/>
                <a:ea typeface="Courier New"/>
                <a:cs typeface="Courier New"/>
                <a:sym typeface="Courier New"/>
              </a:rPr>
              <a:t>&lt;html&gt;</a:t>
            </a:r>
            <a:r>
              <a:rPr lang="en-US" sz="2000" dirty="0"/>
              <a:t> and </a:t>
            </a:r>
            <a:r>
              <a:rPr lang="en-US" sz="2000" dirty="0">
                <a:latin typeface="Courier New"/>
                <a:ea typeface="Courier New"/>
                <a:cs typeface="Courier New"/>
                <a:sym typeface="Courier New"/>
              </a:rPr>
              <a:t>&lt;head&gt;</a:t>
            </a:r>
            <a:r>
              <a:rPr lang="en-US" sz="2000" dirty="0"/>
              <a:t> and </a:t>
            </a:r>
            <a:r>
              <a:rPr lang="en-US" sz="2000" dirty="0">
                <a:latin typeface="Courier New"/>
                <a:ea typeface="Courier New"/>
                <a:cs typeface="Courier New"/>
                <a:sym typeface="Courier New"/>
              </a:rPr>
              <a:t>&lt;body&gt;</a:t>
            </a:r>
            <a:r>
              <a:rPr lang="en-US" sz="2000" dirty="0"/>
              <a:t> - Used to organize a basic HTML document.</a:t>
            </a:r>
          </a:p>
          <a:p>
            <a:pPr marL="800100" lvl="1" indent="-330200">
              <a:lnSpc>
                <a:spcPct val="90000"/>
              </a:lnSpc>
              <a:spcBef>
                <a:spcPts val="0"/>
              </a:spcBef>
              <a:buSzPts val="2200"/>
              <a:buFont typeface="Arial"/>
              <a:buChar char="•"/>
            </a:pPr>
            <a:r>
              <a:rPr lang="en-US" sz="2000" dirty="0">
                <a:latin typeface="Courier New"/>
                <a:ea typeface="Courier New"/>
                <a:cs typeface="Courier New"/>
                <a:sym typeface="Courier New"/>
              </a:rPr>
              <a:t>&lt;title&gt;</a:t>
            </a:r>
            <a:r>
              <a:rPr lang="en-US" sz="2000" dirty="0"/>
              <a:t> - Sets the title of the webpage</a:t>
            </a:r>
            <a:endParaRPr lang="en-US" sz="2000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800100" lvl="1" indent="-330200">
              <a:lnSpc>
                <a:spcPct val="90000"/>
              </a:lnSpc>
              <a:spcBef>
                <a:spcPts val="0"/>
              </a:spcBef>
              <a:buSzPts val="2200"/>
              <a:buFont typeface="Arial"/>
              <a:buChar char="•"/>
            </a:pPr>
            <a:r>
              <a:rPr lang="en-US" sz="2000" dirty="0">
                <a:latin typeface="Courier New"/>
                <a:ea typeface="Courier New"/>
                <a:cs typeface="Courier New"/>
                <a:sym typeface="Courier New"/>
              </a:rPr>
              <a:t>&lt;p&gt;</a:t>
            </a:r>
            <a:r>
              <a:rPr lang="en-US" sz="2000" dirty="0"/>
              <a:t> - Paragraph tag, surrounds text with whitespace/line breaks.</a:t>
            </a:r>
          </a:p>
          <a:p>
            <a:pPr marL="800100" lvl="1" indent="-330200">
              <a:lnSpc>
                <a:spcPct val="90000"/>
              </a:lnSpc>
              <a:spcBef>
                <a:spcPts val="0"/>
              </a:spcBef>
              <a:buSzPts val="2200"/>
              <a:buFont typeface="Arial"/>
              <a:buChar char="•"/>
            </a:pPr>
            <a:r>
              <a:rPr lang="en-US" sz="2000" dirty="0">
                <a:latin typeface="Courier New"/>
                <a:ea typeface="Courier New"/>
                <a:cs typeface="Courier New"/>
                <a:sym typeface="Courier New"/>
              </a:rPr>
              <a:t>&lt;a&gt;</a:t>
            </a:r>
            <a:r>
              <a:rPr lang="en-US" sz="2000" dirty="0"/>
              <a:t> - Link tag – links to another webpage.</a:t>
            </a:r>
            <a:endParaRPr sz="2000" dirty="0"/>
          </a:p>
          <a:p>
            <a:pPr marL="800100" lvl="1" indent="-330200">
              <a:lnSpc>
                <a:spcPct val="90000"/>
              </a:lnSpc>
              <a:spcBef>
                <a:spcPts val="0"/>
              </a:spcBef>
              <a:buSzPts val="2200"/>
              <a:buChar char="•"/>
            </a:pPr>
            <a:r>
              <a:rPr lang="en-US" sz="2000" dirty="0">
                <a:latin typeface="Courier New"/>
                <a:ea typeface="Courier New"/>
                <a:cs typeface="Courier New"/>
                <a:sym typeface="Courier New"/>
              </a:rPr>
              <a:t>&lt;div&gt;</a:t>
            </a:r>
            <a:r>
              <a:rPr lang="en-US" sz="2000" dirty="0"/>
              <a:t> - “The curly braces of HTML” - used for grouping other tags. Surrounds its content with whitespace/line breaks.</a:t>
            </a:r>
            <a:endParaRPr sz="2000" dirty="0"/>
          </a:p>
          <a:p>
            <a:pPr marL="800100" lvl="1" indent="-330200">
              <a:lnSpc>
                <a:spcPct val="90000"/>
              </a:lnSpc>
              <a:spcBef>
                <a:spcPts val="0"/>
              </a:spcBef>
              <a:buSzPts val="2200"/>
              <a:buChar char="•"/>
            </a:pPr>
            <a:r>
              <a:rPr lang="en-US" sz="2000" dirty="0">
                <a:latin typeface="Courier New"/>
                <a:ea typeface="Courier New"/>
                <a:cs typeface="Courier New"/>
                <a:sym typeface="Courier New"/>
              </a:rPr>
              <a:t>&lt;span&gt;</a:t>
            </a:r>
            <a:r>
              <a:rPr lang="en-US" sz="2000" dirty="0"/>
              <a:t> - Like </a:t>
            </a:r>
            <a:r>
              <a:rPr lang="en-US" sz="2000" dirty="0">
                <a:latin typeface="Courier New"/>
                <a:ea typeface="Courier New"/>
                <a:cs typeface="Courier New"/>
                <a:sym typeface="Courier New"/>
              </a:rPr>
              <a:t>&lt;div&gt;</a:t>
            </a:r>
            <a:r>
              <a:rPr lang="en-US" sz="2000" dirty="0"/>
              <a:t>, but no whitespace/line breaks.</a:t>
            </a:r>
            <a:endParaRPr sz="2000" dirty="0"/>
          </a:p>
          <a:p>
            <a:pPr marL="800100" lvl="1" indent="-330200">
              <a:lnSpc>
                <a:spcPct val="90000"/>
              </a:lnSpc>
              <a:spcBef>
                <a:spcPts val="0"/>
              </a:spcBef>
              <a:buSzPts val="2200"/>
              <a:buChar char="•"/>
            </a:pPr>
            <a:r>
              <a:rPr lang="en-US" sz="2000" dirty="0"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lang="en-US" sz="2000" dirty="0" err="1">
                <a:latin typeface="Courier New"/>
                <a:ea typeface="Courier New"/>
                <a:cs typeface="Courier New"/>
                <a:sym typeface="Courier New"/>
              </a:rPr>
              <a:t>br</a:t>
            </a:r>
            <a:r>
              <a:rPr lang="en-US" sz="2000" dirty="0">
                <a:latin typeface="Courier New"/>
                <a:ea typeface="Courier New"/>
                <a:cs typeface="Courier New"/>
                <a:sym typeface="Courier New"/>
              </a:rPr>
              <a:t> /&gt;</a:t>
            </a:r>
            <a:r>
              <a:rPr lang="en-US" sz="2000" dirty="0"/>
              <a:t> - Forces a new line (like “\n”). Has no content.</a:t>
            </a:r>
            <a:endParaRPr sz="2000" dirty="0"/>
          </a:p>
          <a:p>
            <a:pPr marL="800100" lvl="1" indent="-330200">
              <a:lnSpc>
                <a:spcPct val="90000"/>
              </a:lnSpc>
              <a:spcBef>
                <a:spcPts val="0"/>
              </a:spcBef>
              <a:buSzPts val="2200"/>
              <a:buChar char="•"/>
            </a:pPr>
            <a:r>
              <a:rPr lang="en-US" sz="2000" dirty="0">
                <a:latin typeface="Courier New"/>
                <a:ea typeface="Courier New"/>
                <a:cs typeface="Courier New"/>
                <a:sym typeface="Courier New"/>
              </a:rPr>
              <a:t>&lt;button&gt;</a:t>
            </a:r>
            <a:r>
              <a:rPr lang="en-US" sz="2000" dirty="0"/>
              <a:t> - Create a clickable button on the screen</a:t>
            </a:r>
          </a:p>
          <a:p>
            <a:pPr marL="127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endParaRPr sz="2000" dirty="0"/>
          </a:p>
          <a:p>
            <a:pPr marL="342900" lvl="0" indent="-330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endParaRPr lang="en-US" sz="2200" dirty="0"/>
          </a:p>
          <a:p>
            <a:pPr marL="342900" lvl="0" indent="-330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en-US" sz="2200" dirty="0"/>
              <a:t>See the W3Schools HTML reference for a complete list, along with all their supported attributes.</a:t>
            </a:r>
            <a:endParaRPr sz="2200" dirty="0"/>
          </a:p>
          <a:p>
            <a:pPr marL="742950" lvl="1" indent="-13335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200" dirty="0"/>
          </a:p>
        </p:txBody>
      </p:sp>
      <p:sp>
        <p:nvSpPr>
          <p:cNvPr id="139" name="Google Shape;139;p4"/>
          <p:cNvSpPr txBox="1">
            <a:spLocks noGrp="1"/>
          </p:cNvSpPr>
          <p:nvPr>
            <p:ph type="ftr" idx="11"/>
          </p:nvPr>
        </p:nvSpPr>
        <p:spPr>
          <a:xfrm>
            <a:off x="2895600" y="6400800"/>
            <a:ext cx="3429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UW CSE 331 Winter 2021</a:t>
            </a:r>
            <a:endParaRPr dirty="0"/>
          </a:p>
        </p:txBody>
      </p:sp>
      <p:sp>
        <p:nvSpPr>
          <p:cNvPr id="140" name="Google Shape;140;p4"/>
          <p:cNvSpPr txBox="1">
            <a:spLocks noGrp="1"/>
          </p:cNvSpPr>
          <p:nvPr>
            <p:ph type="sldNum" idx="12"/>
          </p:nvPr>
        </p:nvSpPr>
        <p:spPr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97201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"/>
          <p:cNvSpPr txBox="1"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Demo Again</a:t>
            </a:r>
          </a:p>
        </p:txBody>
      </p:sp>
      <p:sp>
        <p:nvSpPr>
          <p:cNvPr id="139" name="Google Shape;139;p4"/>
          <p:cNvSpPr txBox="1">
            <a:spLocks noGrp="1"/>
          </p:cNvSpPr>
          <p:nvPr>
            <p:ph type="ftr" idx="11"/>
          </p:nvPr>
        </p:nvSpPr>
        <p:spPr>
          <a:xfrm>
            <a:off x="2895600" y="6400800"/>
            <a:ext cx="3429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UW CSE 331 Winter 2021</a:t>
            </a:r>
            <a:endParaRPr lang="en-US" dirty="0"/>
          </a:p>
        </p:txBody>
      </p:sp>
      <p:sp>
        <p:nvSpPr>
          <p:cNvPr id="140" name="Google Shape;140;p4"/>
          <p:cNvSpPr txBox="1">
            <a:spLocks noGrp="1"/>
          </p:cNvSpPr>
          <p:nvPr>
            <p:ph type="sldNum" idx="12"/>
          </p:nvPr>
        </p:nvSpPr>
        <p:spPr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 smtClean="0"/>
              <a:t>21</a:t>
            </a:fld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C2C3F0B-C2DD-544D-8C4C-1687A8E23B0A}"/>
              </a:ext>
            </a:extLst>
          </p:cNvPr>
          <p:cNvSpPr txBox="1">
            <a:spLocks/>
          </p:cNvSpPr>
          <p:nvPr/>
        </p:nvSpPr>
        <p:spPr bwMode="auto">
          <a:xfrm>
            <a:off x="381000" y="2286000"/>
            <a:ext cx="84582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sz="1600" kern="0">
                <a:latin typeface="Courier New" panose="02070309020205020404" pitchFamily="49" charset="0"/>
                <a:cs typeface="Courier New" panose="02070309020205020404" pitchFamily="49" charset="0"/>
              </a:rPr>
              <a:t>&lt;html lang="en"&gt;</a:t>
            </a:r>
            <a:br>
              <a:rPr lang="en-US" sz="1600" ker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kern="0">
                <a:latin typeface="Courier New" panose="02070309020205020404" pitchFamily="49" charset="0"/>
                <a:cs typeface="Courier New" panose="02070309020205020404" pitchFamily="49" charset="0"/>
              </a:rPr>
              <a:t>  &lt;head&gt;</a:t>
            </a:r>
            <a:br>
              <a:rPr lang="en-US" sz="1600" ker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kern="0">
                <a:latin typeface="Courier New" panose="02070309020205020404" pitchFamily="49" charset="0"/>
                <a:cs typeface="Courier New" panose="02070309020205020404" pitchFamily="49" charset="0"/>
              </a:rPr>
              <a:t>    &lt;title&gt;331 Example Webpage&lt;/title&gt;</a:t>
            </a:r>
            <a:br>
              <a:rPr lang="en-US" sz="1600" ker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kern="0">
                <a:latin typeface="Courier New" panose="02070309020205020404" pitchFamily="49" charset="0"/>
                <a:cs typeface="Courier New" panose="02070309020205020404" pitchFamily="49" charset="0"/>
              </a:rPr>
              <a:t>  &lt;/head&gt;</a:t>
            </a:r>
            <a:br>
              <a:rPr lang="en-US" sz="1600" ker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kern="0">
                <a:latin typeface="Courier New" panose="02070309020205020404" pitchFamily="49" charset="0"/>
                <a:cs typeface="Courier New" panose="02070309020205020404" pitchFamily="49" charset="0"/>
              </a:rPr>
              <a:t>  &lt;body&gt;</a:t>
            </a:r>
            <a:br>
              <a:rPr lang="en-US" sz="1600" ker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kern="0">
                <a:latin typeface="Courier New" panose="02070309020205020404" pitchFamily="49" charset="0"/>
                <a:cs typeface="Courier New" panose="02070309020205020404" pitchFamily="49" charset="0"/>
              </a:rPr>
              <a:t>    &lt;h1&gt;The Allen School&lt;/h1&gt;</a:t>
            </a:r>
            <a:br>
              <a:rPr lang="en-US" sz="1600" ker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kern="0">
                <a:latin typeface="Courier New" panose="02070309020205020404" pitchFamily="49" charset="0"/>
                <a:cs typeface="Courier New" panose="02070309020205020404" pitchFamily="49" charset="0"/>
              </a:rPr>
              <a:t>    &lt;div&gt;</a:t>
            </a:r>
            <a:br>
              <a:rPr lang="en-US" sz="1600" ker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kern="0">
                <a:latin typeface="Courier New" panose="02070309020205020404" pitchFamily="49" charset="0"/>
                <a:cs typeface="Courier New" panose="02070309020205020404" pitchFamily="49" charset="0"/>
              </a:rPr>
              <a:t>      &lt;p&gt;</a:t>
            </a:r>
            <a:br>
              <a:rPr lang="en-US" sz="1600" ker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kern="0">
                <a:latin typeface="Courier New" panose="02070309020205020404" pitchFamily="49" charset="0"/>
                <a:cs typeface="Courier New" panose="02070309020205020404" pitchFamily="49" charset="0"/>
              </a:rPr>
              <a:t>        The Allen School is a Computer Science school at</a:t>
            </a:r>
            <a:br>
              <a:rPr lang="en-US" sz="1600" ker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kern="0">
                <a:latin typeface="Courier New" panose="02070309020205020404" pitchFamily="49" charset="0"/>
                <a:cs typeface="Courier New" panose="02070309020205020404" pitchFamily="49" charset="0"/>
              </a:rPr>
              <a:t>        UW. The best course in &lt;br/&gt; the Allen School is</a:t>
            </a:r>
            <a:br>
              <a:rPr lang="en-US" sz="1600" ker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kern="0">
                <a:latin typeface="Courier New" panose="02070309020205020404" pitchFamily="49" charset="0"/>
                <a:cs typeface="Courier New" panose="02070309020205020404" pitchFamily="49" charset="0"/>
              </a:rPr>
              <a:t>        &lt;a href="https://cs.uw.edu/331"&gt;CSE 331&lt;/a&gt;.</a:t>
            </a:r>
            <a:br>
              <a:rPr lang="en-US" sz="1600" ker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kern="0">
                <a:latin typeface="Courier New" panose="02070309020205020404" pitchFamily="49" charset="0"/>
                <a:cs typeface="Courier New" panose="02070309020205020404" pitchFamily="49" charset="0"/>
              </a:rPr>
              <a:t>      &lt;/p&gt;</a:t>
            </a:r>
            <a:br>
              <a:rPr lang="en-US" sz="1600" ker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kern="0">
                <a:latin typeface="Courier New" panose="02070309020205020404" pitchFamily="49" charset="0"/>
                <a:cs typeface="Courier New" panose="02070309020205020404" pitchFamily="49" charset="0"/>
              </a:rPr>
              <a:t>      &lt;button&gt;Click Me!&lt;/button&gt;</a:t>
            </a:r>
            <a:br>
              <a:rPr lang="en-US" sz="1600" ker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kern="0">
                <a:latin typeface="Courier New" panose="02070309020205020404" pitchFamily="49" charset="0"/>
                <a:cs typeface="Courier New" panose="02070309020205020404" pitchFamily="49" charset="0"/>
              </a:rPr>
              <a:t>    &lt;/div&gt;</a:t>
            </a:r>
            <a:br>
              <a:rPr lang="en-US" sz="1600" ker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kern="0">
                <a:latin typeface="Courier New" panose="02070309020205020404" pitchFamily="49" charset="0"/>
                <a:cs typeface="Courier New" panose="02070309020205020404" pitchFamily="49" charset="0"/>
              </a:rPr>
              <a:t>  &lt;/body&gt;</a:t>
            </a:r>
            <a:br>
              <a:rPr lang="en-US" sz="1600" ker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kern="0">
                <a:latin typeface="Courier New" panose="02070309020205020404" pitchFamily="49" charset="0"/>
                <a:cs typeface="Courier New" panose="02070309020205020404" pitchFamily="49" charset="0"/>
              </a:rPr>
              <a:t>&lt;/html&gt;</a:t>
            </a:r>
            <a:br>
              <a:rPr lang="en-US" sz="1600" ker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10" name="Picture 9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B46A5087-BFE4-B643-A130-BA98181CC5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5982" y="151646"/>
            <a:ext cx="4933214" cy="251535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8807428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24B45-14E7-774C-96CC-18E4F6154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What's next?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6378E-8D4C-1F48-A7F6-EE0E1E2941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00200"/>
            <a:ext cx="8229600" cy="44958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Done:</a:t>
            </a:r>
          </a:p>
          <a:p>
            <a:r>
              <a:rPr lang="en-US" dirty="0"/>
              <a:t>First, look at basic HTML on its own</a:t>
            </a:r>
          </a:p>
          <a:p>
            <a:pPr lvl="1"/>
            <a:r>
              <a:rPr lang="en-US" dirty="0"/>
              <a:t>No scripting, no dynamic content</a:t>
            </a:r>
          </a:p>
          <a:p>
            <a:pPr lvl="1"/>
            <a:r>
              <a:rPr lang="en-US" dirty="0"/>
              <a:t>Just how content/structure is communicated to the  browser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Now:</a:t>
            </a:r>
          </a:p>
          <a:p>
            <a:r>
              <a:rPr lang="en-US" dirty="0">
                <a:solidFill>
                  <a:srgbClr val="0000FF"/>
                </a:solidFill>
              </a:rPr>
              <a:t>Second, look at basic TypeScript on its own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No browser, no HTML, just the language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Get a feel for what's different from Java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Third, use TypeScript with React with HTML</a:t>
            </a:r>
          </a:p>
          <a:p>
            <a:pPr lvl="1"/>
            <a:r>
              <a:rPr lang="en-US" dirty="0"/>
              <a:t>Write TypeScript code, using the React library</a:t>
            </a:r>
          </a:p>
          <a:p>
            <a:pPr lvl="1"/>
            <a:r>
              <a:rPr lang="en-US" dirty="0"/>
              <a:t>Generates the page content using HTML-like syntax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E318F3-20AE-3E42-A03C-405D4FAD2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B8778A-B93A-634A-A208-BAB3F751E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9523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"/>
          <p:cNvSpPr txBox="1"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JavaScript (1)</a:t>
            </a:r>
            <a:endParaRPr dirty="0"/>
          </a:p>
        </p:txBody>
      </p:sp>
      <p:sp>
        <p:nvSpPr>
          <p:cNvPr id="138" name="Google Shape;138;p4"/>
          <p:cNvSpPr txBox="1">
            <a:spLocks noGrp="1"/>
          </p:cNvSpPr>
          <p:nvPr>
            <p:ph type="body" idx="1"/>
          </p:nvPr>
        </p:nvSpPr>
        <p:spPr>
          <a:xfrm>
            <a:off x="685800" y="1524000"/>
            <a:ext cx="8153400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270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rPr lang="en-US" sz="2000" dirty="0"/>
              <a:t>Like Java in many ways:</a:t>
            </a:r>
          </a:p>
          <a:p>
            <a:pPr marL="1270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endParaRPr lang="en-US" sz="1050" dirty="0"/>
          </a:p>
          <a:p>
            <a:pPr marL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2000" dirty="0"/>
              <a:t>Variables:</a:t>
            </a:r>
          </a:p>
          <a:p>
            <a:pPr marL="755650" lv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let</a:t>
            </a:r>
            <a:r>
              <a:rPr lang="en-US" sz="2000" dirty="0"/>
              <a:t> allows rebinding</a:t>
            </a:r>
          </a:p>
          <a:p>
            <a:pPr marL="755650" lv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2000" dirty="0"/>
              <a:t> is like Java's final – can't change after creation</a:t>
            </a:r>
          </a:p>
          <a:p>
            <a:pPr marL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endParaRPr lang="en-US" sz="2000" dirty="0"/>
          </a:p>
          <a:p>
            <a:pPr marL="1270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endParaRPr lang="en-US" sz="2000" dirty="0"/>
          </a:p>
          <a:p>
            <a:pPr marL="1270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endParaRPr lang="en-US" sz="2000" dirty="0"/>
          </a:p>
          <a:p>
            <a:pPr marL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endParaRPr lang="en-US" sz="2000" dirty="0"/>
          </a:p>
          <a:p>
            <a:pPr marL="355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2000" dirty="0"/>
              <a:t>Types of values: </a:t>
            </a:r>
          </a:p>
          <a:p>
            <a:pPr marL="755650"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number</a:t>
            </a:r>
            <a:r>
              <a:rPr lang="en-US" sz="2000" dirty="0"/>
              <a:t> – floating point only, no integer type</a:t>
            </a:r>
          </a:p>
          <a:p>
            <a:pPr marL="755650"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sz="2000" dirty="0"/>
              <a:t> – true/false</a:t>
            </a:r>
          </a:p>
          <a:p>
            <a:pPr marL="755650"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en-US" sz="2000" dirty="0"/>
              <a:t> – similar to Java's strings</a:t>
            </a:r>
          </a:p>
          <a:p>
            <a:pPr marL="755650"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undefined</a:t>
            </a:r>
            <a:r>
              <a:rPr lang="en-US" sz="2000" dirty="0"/>
              <a:t> – "unset" values</a:t>
            </a:r>
          </a:p>
          <a:p>
            <a:pPr marL="755650"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object</a:t>
            </a:r>
            <a:r>
              <a:rPr lang="en-US" sz="2000" dirty="0"/>
              <a:t> (includes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sz="2000" dirty="0">
                <a:cs typeface="Courier New" panose="02070309020205020404" pitchFamily="49" charset="0"/>
              </a:rPr>
              <a:t>) – more info later</a:t>
            </a:r>
            <a:endParaRPr lang="en-US" sz="2000" dirty="0"/>
          </a:p>
        </p:txBody>
      </p:sp>
      <p:sp>
        <p:nvSpPr>
          <p:cNvPr id="139" name="Google Shape;139;p4"/>
          <p:cNvSpPr txBox="1">
            <a:spLocks noGrp="1"/>
          </p:cNvSpPr>
          <p:nvPr>
            <p:ph type="ftr" idx="11"/>
          </p:nvPr>
        </p:nvSpPr>
        <p:spPr>
          <a:xfrm>
            <a:off x="2895600" y="6400800"/>
            <a:ext cx="3429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UW CSE 331 Winter 2021</a:t>
            </a:r>
            <a:endParaRPr dirty="0"/>
          </a:p>
        </p:txBody>
      </p:sp>
      <p:sp>
        <p:nvSpPr>
          <p:cNvPr id="140" name="Google Shape;140;p4"/>
          <p:cNvSpPr txBox="1">
            <a:spLocks noGrp="1"/>
          </p:cNvSpPr>
          <p:nvPr>
            <p:ph type="sldNum" idx="12"/>
          </p:nvPr>
        </p:nvSpPr>
        <p:spPr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23</a:t>
            </a:fld>
            <a:endParaRPr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3D0BF4-D11D-DD49-BB75-3ACF1E84C921}"/>
              </a:ext>
            </a:extLst>
          </p:cNvPr>
          <p:cNvSpPr txBox="1"/>
          <p:nvPr/>
        </p:nvSpPr>
        <p:spPr>
          <a:xfrm>
            <a:off x="2152650" y="2971800"/>
            <a:ext cx="4838700" cy="5978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let something = "hello, world";</a:t>
            </a:r>
          </a:p>
          <a:p>
            <a:pPr marL="127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const pi = 3.1415;</a:t>
            </a:r>
          </a:p>
        </p:txBody>
      </p:sp>
    </p:spTree>
    <p:extLst>
      <p:ext uri="{BB962C8B-B14F-4D97-AF65-F5344CB8AC3E}">
        <p14:creationId xmlns:p14="http://schemas.microsoft.com/office/powerpoint/2010/main" val="4874641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"/>
          <p:cNvSpPr txBox="1"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JavaScript (2)</a:t>
            </a:r>
            <a:endParaRPr dirty="0"/>
          </a:p>
        </p:txBody>
      </p:sp>
      <p:sp>
        <p:nvSpPr>
          <p:cNvPr id="138" name="Google Shape;138;p4"/>
          <p:cNvSpPr txBox="1">
            <a:spLocks noGrp="1"/>
          </p:cNvSpPr>
          <p:nvPr>
            <p:ph type="body" idx="1"/>
          </p:nvPr>
        </p:nvSpPr>
        <p:spPr>
          <a:xfrm>
            <a:off x="685800" y="1524000"/>
            <a:ext cx="8153400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2000" dirty="0"/>
              <a:t>/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else if</a:t>
            </a:r>
            <a:r>
              <a:rPr lang="en-US" sz="2000" dirty="0"/>
              <a:t>/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en-US" sz="2000" dirty="0"/>
              <a:t> statements</a:t>
            </a:r>
          </a:p>
          <a:p>
            <a:pPr marL="755650" lv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2000" dirty="0"/>
              <a:t>Structurally identical to Java</a:t>
            </a:r>
          </a:p>
          <a:p>
            <a:pPr marL="755650" lv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2000" i="1" dirty="0"/>
              <a:t>Any value</a:t>
            </a:r>
            <a:r>
              <a:rPr lang="en-US" sz="2000" dirty="0"/>
              <a:t> can be used as a </a:t>
            </a:r>
            <a:r>
              <a:rPr lang="en-US" sz="2000" dirty="0" err="1"/>
              <a:t>boolean</a:t>
            </a:r>
            <a:r>
              <a:rPr lang="en-US" sz="2000" dirty="0"/>
              <a:t>:</a:t>
            </a:r>
          </a:p>
          <a:p>
            <a:pPr marL="1155700" lvl="2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false, 0, "", null, undefined,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/>
              <a:t>behave as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</a:p>
          <a:p>
            <a:pPr marL="1155700" lvl="2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1800" dirty="0">
                <a:cs typeface="Courier New" panose="02070309020205020404" pitchFamily="49" charset="0"/>
              </a:rPr>
              <a:t>Everything else (!) behaves as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</a:p>
          <a:p>
            <a:pPr marL="1155700" lvl="2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1800" dirty="0">
                <a:cs typeface="Courier New" panose="02070309020205020404" pitchFamily="49" charset="0"/>
              </a:rPr>
              <a:t>Values are described as "</a:t>
            </a:r>
            <a:r>
              <a:rPr lang="en-US" sz="1800" dirty="0" err="1">
                <a:cs typeface="Courier New" panose="02070309020205020404" pitchFamily="49" charset="0"/>
              </a:rPr>
              <a:t>falsey</a:t>
            </a:r>
            <a:r>
              <a:rPr lang="en-US" sz="1800" dirty="0">
                <a:cs typeface="Courier New" panose="02070309020205020404" pitchFamily="49" charset="0"/>
              </a:rPr>
              <a:t>" and "truthy"</a:t>
            </a:r>
          </a:p>
          <a:p>
            <a:pPr marL="469900" lvl="1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endParaRPr lang="en-US" sz="2000" dirty="0"/>
          </a:p>
          <a:p>
            <a:pPr marL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2000" dirty="0"/>
              <a:t>Loops </a:t>
            </a:r>
          </a:p>
          <a:p>
            <a:pPr marL="755650" lv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2000" dirty="0"/>
              <a:t> &amp;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sz="2000" dirty="0"/>
              <a:t> – same as Java</a:t>
            </a:r>
          </a:p>
          <a:p>
            <a:pPr marL="755650" lv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2000" dirty="0"/>
              <a:t>for-in and for-of are like Java's for-each</a:t>
            </a:r>
          </a:p>
          <a:p>
            <a:pPr marL="1155700" lvl="2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1800" dirty="0"/>
              <a:t>Be careful with for-in and for-of, they're tricky</a:t>
            </a:r>
          </a:p>
          <a:p>
            <a:pPr marL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endParaRPr lang="en-US" sz="2000" dirty="0"/>
          </a:p>
          <a:p>
            <a:pPr marL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2000" dirty="0"/>
              <a:t>Arrays </a:t>
            </a:r>
          </a:p>
          <a:p>
            <a:pPr marL="755650" lv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2000" dirty="0"/>
              <a:t>Can mix types in the array –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[123, "hello", false]</a:t>
            </a:r>
          </a:p>
          <a:p>
            <a:pPr marL="755650" lv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2000" dirty="0"/>
              <a:t>No bounds checks, possible to access after the end</a:t>
            </a:r>
          </a:p>
          <a:p>
            <a:pPr marL="755650" lv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2000" dirty="0"/>
              <a:t>Versatile: behave as stacks/queues/lists</a:t>
            </a:r>
          </a:p>
        </p:txBody>
      </p:sp>
      <p:sp>
        <p:nvSpPr>
          <p:cNvPr id="139" name="Google Shape;139;p4"/>
          <p:cNvSpPr txBox="1">
            <a:spLocks noGrp="1"/>
          </p:cNvSpPr>
          <p:nvPr>
            <p:ph type="ftr" idx="11"/>
          </p:nvPr>
        </p:nvSpPr>
        <p:spPr>
          <a:xfrm>
            <a:off x="2895600" y="6400800"/>
            <a:ext cx="3429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UW CSE 331 Winter 2021</a:t>
            </a:r>
            <a:endParaRPr dirty="0"/>
          </a:p>
        </p:txBody>
      </p:sp>
      <p:sp>
        <p:nvSpPr>
          <p:cNvPr id="140" name="Google Shape;140;p4"/>
          <p:cNvSpPr txBox="1">
            <a:spLocks noGrp="1"/>
          </p:cNvSpPr>
          <p:nvPr>
            <p:ph type="sldNum" idx="12"/>
          </p:nvPr>
        </p:nvSpPr>
        <p:spPr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06778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"/>
          <p:cNvSpPr txBox="1"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JavaScript (3)</a:t>
            </a:r>
            <a:endParaRPr dirty="0"/>
          </a:p>
        </p:txBody>
      </p:sp>
      <p:sp>
        <p:nvSpPr>
          <p:cNvPr id="138" name="Google Shape;138;p4"/>
          <p:cNvSpPr txBox="1">
            <a:spLocks noGrp="1"/>
          </p:cNvSpPr>
          <p:nvPr>
            <p:ph type="body" idx="1"/>
          </p:nvPr>
        </p:nvSpPr>
        <p:spPr>
          <a:xfrm>
            <a:off x="609600" y="1524000"/>
            <a:ext cx="4426767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2000" dirty="0"/>
              <a:t>Functions</a:t>
            </a:r>
          </a:p>
          <a:p>
            <a:pPr marL="755650" lv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2000" dirty="0"/>
              <a:t>Can exist outside of classes/objects</a:t>
            </a:r>
          </a:p>
          <a:p>
            <a:pPr marL="755650" lv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2000" dirty="0"/>
              <a:t>Functions are</a:t>
            </a:r>
            <a:r>
              <a:rPr lang="en-US" sz="2000" i="1" dirty="0"/>
              <a:t> values</a:t>
            </a:r>
          </a:p>
          <a:p>
            <a:pPr marL="1155700" lvl="2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2000" dirty="0"/>
              <a:t>Put them in variables</a:t>
            </a:r>
          </a:p>
          <a:p>
            <a:pPr marL="1155700" lvl="2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2000" dirty="0"/>
              <a:t>Pass them to functions</a:t>
            </a:r>
          </a:p>
          <a:p>
            <a:pPr marL="1155700" lvl="2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2000" dirty="0"/>
              <a:t>(more in demo)</a:t>
            </a:r>
          </a:p>
          <a:p>
            <a:pPr marL="469900" lvl="1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endParaRPr lang="en-US" sz="2000" dirty="0"/>
          </a:p>
          <a:p>
            <a:pPr marL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2000" dirty="0"/>
              <a:t>Objects</a:t>
            </a:r>
          </a:p>
          <a:p>
            <a:pPr marL="755650" lv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2000" dirty="0"/>
              <a:t>Similar to a Java HashMap</a:t>
            </a:r>
          </a:p>
          <a:p>
            <a:pPr marL="1155700" lvl="2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2000" dirty="0"/>
              <a:t>key/value pairs</a:t>
            </a:r>
          </a:p>
          <a:p>
            <a:pPr marL="755650" lv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2000" dirty="0"/>
              <a:t>The values can be functions</a:t>
            </a:r>
          </a:p>
          <a:p>
            <a:pPr marL="1155700" lvl="2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2000" dirty="0"/>
              <a:t>This is how we get methods!</a:t>
            </a:r>
          </a:p>
          <a:p>
            <a:pPr marL="755650" lv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2000" dirty="0"/>
              <a:t>Written using { and } </a:t>
            </a:r>
          </a:p>
          <a:p>
            <a:pPr marL="1155700" lvl="2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2000" dirty="0"/>
              <a:t>(more in demo)</a:t>
            </a:r>
          </a:p>
        </p:txBody>
      </p:sp>
      <p:sp>
        <p:nvSpPr>
          <p:cNvPr id="139" name="Google Shape;139;p4"/>
          <p:cNvSpPr txBox="1">
            <a:spLocks noGrp="1"/>
          </p:cNvSpPr>
          <p:nvPr>
            <p:ph type="ftr" idx="11"/>
          </p:nvPr>
        </p:nvSpPr>
        <p:spPr>
          <a:xfrm>
            <a:off x="2895600" y="6400800"/>
            <a:ext cx="3429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UW CSE 331 Winter 2021</a:t>
            </a:r>
            <a:endParaRPr dirty="0"/>
          </a:p>
        </p:txBody>
      </p:sp>
      <p:sp>
        <p:nvSpPr>
          <p:cNvPr id="140" name="Google Shape;140;p4"/>
          <p:cNvSpPr txBox="1">
            <a:spLocks noGrp="1"/>
          </p:cNvSpPr>
          <p:nvPr>
            <p:ph type="sldNum" idx="12"/>
          </p:nvPr>
        </p:nvSpPr>
        <p:spPr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25</a:t>
            </a:fld>
            <a:endParaRPr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74E38D-8E67-5740-8C0F-4F4595F338C9}"/>
              </a:ext>
            </a:extLst>
          </p:cNvPr>
          <p:cNvSpPr txBox="1"/>
          <p:nvPr/>
        </p:nvSpPr>
        <p:spPr>
          <a:xfrm>
            <a:off x="5105400" y="2356970"/>
            <a:ext cx="3810000" cy="8471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let add = function(x, y) {</a:t>
            </a:r>
          </a:p>
          <a:p>
            <a:pPr marL="127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return x + y;</a:t>
            </a:r>
          </a:p>
          <a:p>
            <a:pPr marL="127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AB32EAE-7E92-6E4E-8886-E56AC8607C18}"/>
              </a:ext>
            </a:extLst>
          </p:cNvPr>
          <p:cNvSpPr txBox="1"/>
          <p:nvPr/>
        </p:nvSpPr>
        <p:spPr>
          <a:xfrm>
            <a:off x="5112567" y="1476469"/>
            <a:ext cx="3962400" cy="8471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let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mul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function(x, y) {</a:t>
            </a:r>
          </a:p>
          <a:p>
            <a:pPr marL="127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return x * y;</a:t>
            </a:r>
          </a:p>
          <a:p>
            <a:pPr marL="127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2B7691C-5E59-0441-A071-C30732858416}"/>
              </a:ext>
            </a:extLst>
          </p:cNvPr>
          <p:cNvSpPr txBox="1"/>
          <p:nvPr/>
        </p:nvSpPr>
        <p:spPr>
          <a:xfrm>
            <a:off x="5112566" y="3262364"/>
            <a:ext cx="3802834" cy="8471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add(2, 3);  </a:t>
            </a:r>
            <a:r>
              <a:rPr lang="en-US" sz="18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result is 5</a:t>
            </a:r>
          </a:p>
          <a:p>
            <a:pPr marL="127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add =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mul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127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add(2, 3);  </a:t>
            </a:r>
            <a:r>
              <a:rPr lang="en-US" sz="18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result is 6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E5D763A-ED70-984D-8070-05DC04F85A4C}"/>
              </a:ext>
            </a:extLst>
          </p:cNvPr>
          <p:cNvSpPr txBox="1"/>
          <p:nvPr/>
        </p:nvSpPr>
        <p:spPr>
          <a:xfrm>
            <a:off x="5072203" y="4582283"/>
            <a:ext cx="3962399" cy="1595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let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simpleObj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{</a:t>
            </a:r>
          </a:p>
          <a:p>
            <a:pPr marL="127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x: 8,</a:t>
            </a:r>
          </a:p>
          <a:p>
            <a:pPr marL="127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y: "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abc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",</a:t>
            </a:r>
          </a:p>
          <a:p>
            <a:pPr marL="127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z: true</a:t>
            </a:r>
          </a:p>
          <a:p>
            <a:pPr marL="127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127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simpleObj.x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18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result is 8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93091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"/>
          <p:cNvSpPr txBox="1"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Why TypeScript?</a:t>
            </a:r>
            <a:endParaRPr dirty="0"/>
          </a:p>
        </p:txBody>
      </p:sp>
      <p:sp>
        <p:nvSpPr>
          <p:cNvPr id="138" name="Google Shape;138;p4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2000" dirty="0"/>
              <a:t>JS variables are </a:t>
            </a:r>
            <a:r>
              <a:rPr lang="en-US" sz="2000" i="1" dirty="0"/>
              <a:t>dynamically typed</a:t>
            </a:r>
            <a:endParaRPr lang="en-US" sz="2000" dirty="0"/>
          </a:p>
          <a:p>
            <a:pPr marL="755650" lv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2000" dirty="0"/>
              <a:t>The type of a variable can change based on its value</a:t>
            </a:r>
          </a:p>
          <a:p>
            <a:pPr marL="755650" lv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2000" dirty="0"/>
              <a:t>JS will attempt to convert values where it can</a:t>
            </a:r>
          </a:p>
          <a:p>
            <a:pPr marL="755650" lv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2000" dirty="0"/>
              <a:t>This leads to tricky bugs</a:t>
            </a:r>
          </a:p>
          <a:p>
            <a:pPr marL="527050" lvl="1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endParaRPr lang="en-US" sz="2000" dirty="0"/>
          </a:p>
          <a:p>
            <a:pPr marL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endParaRPr lang="en-US" sz="2000" dirty="0"/>
          </a:p>
          <a:p>
            <a:pPr marL="1270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endParaRPr lang="en-US" sz="2000" dirty="0"/>
          </a:p>
          <a:p>
            <a:pPr marL="1270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endParaRPr lang="en-US" sz="2000" dirty="0"/>
          </a:p>
          <a:p>
            <a:pPr marL="1270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endParaRPr lang="en-US" sz="2000" dirty="0"/>
          </a:p>
          <a:p>
            <a:pPr marL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2000" dirty="0"/>
              <a:t>TS = Mostly JS, but adds </a:t>
            </a:r>
            <a:r>
              <a:rPr lang="en-US" sz="2000" i="1" dirty="0"/>
              <a:t>static</a:t>
            </a:r>
            <a:r>
              <a:rPr lang="en-US" sz="2000" dirty="0"/>
              <a:t> types (like Java)</a:t>
            </a:r>
          </a:p>
          <a:p>
            <a:pPr marL="755650" lv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2000" dirty="0"/>
              <a:t>Can declare type when creating a variable</a:t>
            </a:r>
          </a:p>
          <a:p>
            <a:pPr marL="755650" lv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2000" dirty="0"/>
              <a:t>TypeScript compiler will enforce this – prevents bugs!</a:t>
            </a:r>
          </a:p>
        </p:txBody>
      </p:sp>
      <p:sp>
        <p:nvSpPr>
          <p:cNvPr id="139" name="Google Shape;139;p4"/>
          <p:cNvSpPr txBox="1">
            <a:spLocks noGrp="1"/>
          </p:cNvSpPr>
          <p:nvPr>
            <p:ph type="ftr" idx="11"/>
          </p:nvPr>
        </p:nvSpPr>
        <p:spPr>
          <a:xfrm>
            <a:off x="2895600" y="6400800"/>
            <a:ext cx="3429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UW CSE 331 Winter 2021</a:t>
            </a:r>
            <a:endParaRPr dirty="0"/>
          </a:p>
        </p:txBody>
      </p:sp>
      <p:sp>
        <p:nvSpPr>
          <p:cNvPr id="140" name="Google Shape;140;p4"/>
          <p:cNvSpPr txBox="1">
            <a:spLocks noGrp="1"/>
          </p:cNvSpPr>
          <p:nvPr>
            <p:ph type="sldNum" idx="12"/>
          </p:nvPr>
        </p:nvSpPr>
        <p:spPr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26</a:t>
            </a:fld>
            <a:endParaRPr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9667ECE-07BC-434A-B6B8-09E1644A138C}"/>
              </a:ext>
            </a:extLst>
          </p:cNvPr>
          <p:cNvSpPr txBox="1"/>
          <p:nvPr/>
        </p:nvSpPr>
        <p:spPr>
          <a:xfrm>
            <a:off x="2095500" y="5193344"/>
            <a:ext cx="4838700" cy="5978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let x: number = 5;</a:t>
            </a:r>
          </a:p>
          <a:p>
            <a:pPr marL="127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x = "35";   </a:t>
            </a:r>
            <a:r>
              <a:rPr lang="en-US" sz="18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TypeScript error!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B74EB59-D270-F643-B552-C46F63095DC3}"/>
              </a:ext>
            </a:extLst>
          </p:cNvPr>
          <p:cNvSpPr txBox="1"/>
          <p:nvPr/>
        </p:nvSpPr>
        <p:spPr>
          <a:xfrm>
            <a:off x="2095500" y="2962845"/>
            <a:ext cx="5143500" cy="8471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let x = 5;  </a:t>
            </a:r>
            <a:r>
              <a:rPr lang="en-US" sz="18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x holds a number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27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x = "35";   </a:t>
            </a:r>
            <a:r>
              <a:rPr lang="en-US" sz="18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x now holds a string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27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x += 7;     </a:t>
            </a:r>
            <a:r>
              <a:rPr lang="en-US" sz="18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x = "357"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8952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24B45-14E7-774C-96CC-18E4F6154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 Next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6378E-8D4C-1F48-A7F6-EE0E1E2941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00200"/>
            <a:ext cx="8229600" cy="44958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Finish the current quiz before 7pm tonight</a:t>
            </a:r>
          </a:p>
          <a:p>
            <a:endParaRPr lang="en-US" dirty="0"/>
          </a:p>
          <a:p>
            <a:r>
              <a:rPr lang="en-US" dirty="0"/>
              <a:t>Watch the TS Demo video before Wednesday</a:t>
            </a:r>
          </a:p>
          <a:p>
            <a:pPr lvl="1"/>
            <a:r>
              <a:rPr lang="en-US" dirty="0"/>
              <a:t>On Canvas under "Panopto Recordings"</a:t>
            </a:r>
          </a:p>
          <a:p>
            <a:pPr lvl="1"/>
            <a:r>
              <a:rPr lang="en-US" dirty="0"/>
              <a:t>Details on how the language works</a:t>
            </a:r>
          </a:p>
          <a:p>
            <a:pPr lvl="1"/>
            <a:r>
              <a:rPr lang="en-US" dirty="0"/>
              <a:t>Then zoom Q&amp;A tomorrow on TS, 4-6 pm, optional but likely really useful</a:t>
            </a:r>
          </a:p>
          <a:p>
            <a:endParaRPr lang="en-US" dirty="0"/>
          </a:p>
          <a:p>
            <a:r>
              <a:rPr lang="en-US" dirty="0"/>
              <a:t>Wednesday class: Using React + TS to create websites</a:t>
            </a:r>
          </a:p>
          <a:p>
            <a:endParaRPr lang="en-US" dirty="0"/>
          </a:p>
          <a:p>
            <a:r>
              <a:rPr lang="en-US" dirty="0"/>
              <a:t>Thursday sections: HW8, TS + React Practice, Q+A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E318F3-20AE-3E42-A03C-405D4FAD2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B8778A-B93A-634A-A208-BAB3F751E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299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85F05-2199-524B-8EE4-1890585D9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Weeks Ahead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B40383-BD5A-264B-AD54-F06D7CC84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We’re building an application that can find walking paths on the campus (hw7)</a:t>
            </a:r>
          </a:p>
          <a:p>
            <a:r>
              <a:rPr lang="en-US" dirty="0"/>
              <a:t>We’d like to add a graphical user interface front-end (hw9)</a:t>
            </a:r>
          </a:p>
          <a:p>
            <a:pPr lvl="1"/>
            <a:r>
              <a:rPr lang="en-US" dirty="0"/>
              <a:t>The web is a common way to build/distribute apps</a:t>
            </a:r>
          </a:p>
          <a:p>
            <a:pPr lvl="1"/>
            <a:r>
              <a:rPr lang="en-US" dirty="0"/>
              <a:t>Web programming uses the same concepts we're learning</a:t>
            </a:r>
          </a:p>
          <a:p>
            <a:pPr lvl="1"/>
            <a:r>
              <a:rPr lang="en-US" dirty="0"/>
              <a:t>So: We're going to make a webapp for this.</a:t>
            </a:r>
          </a:p>
          <a:p>
            <a:pPr lvl="1"/>
            <a:r>
              <a:rPr lang="en-US" dirty="0"/>
              <a:t>Therefore: Let's learn how to do this!</a:t>
            </a:r>
          </a:p>
          <a:p>
            <a:pPr lvl="1"/>
            <a:r>
              <a:rPr lang="en-US" dirty="0"/>
              <a:t>Note: There are </a:t>
            </a:r>
            <a:r>
              <a:rPr lang="en-US" i="1" dirty="0"/>
              <a:t>many</a:t>
            </a:r>
            <a:r>
              <a:rPr lang="en-US" dirty="0"/>
              <a:t> ways to approach web programming. We're doing just one…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E9B69A-2B47-ED44-BC0F-9FF033CF8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AD10CD-1D8D-4E4C-B8F0-AA00E803D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512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85F05-2199-524B-8EE4-1890585D9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B40383-BD5A-264B-AD54-F06D7CC84C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800600"/>
          </a:xfrm>
        </p:spPr>
        <p:txBody>
          <a:bodyPr/>
          <a:lstStyle/>
          <a:p>
            <a:r>
              <a:rPr lang="en-US" dirty="0"/>
              <a:t>We're going to be using several different pieces:</a:t>
            </a:r>
          </a:p>
          <a:p>
            <a:pPr lvl="1"/>
            <a:r>
              <a:rPr lang="en-US" dirty="0"/>
              <a:t>HTML</a:t>
            </a:r>
          </a:p>
          <a:p>
            <a:pPr lvl="2"/>
            <a:r>
              <a:rPr lang="en-US" dirty="0"/>
              <a:t>The language that web browsers render</a:t>
            </a:r>
          </a:p>
          <a:p>
            <a:pPr lvl="2"/>
            <a:r>
              <a:rPr lang="en-US" dirty="0"/>
              <a:t>Describes the structure and content of the page</a:t>
            </a:r>
          </a:p>
          <a:p>
            <a:pPr lvl="1"/>
            <a:r>
              <a:rPr lang="en-US" dirty="0"/>
              <a:t>TypeScript (TS)</a:t>
            </a:r>
          </a:p>
          <a:p>
            <a:pPr lvl="2"/>
            <a:r>
              <a:rPr lang="en-US" dirty="0"/>
              <a:t>A version of JavaScript that adds type-safety</a:t>
            </a:r>
          </a:p>
          <a:p>
            <a:pPr lvl="2"/>
            <a:r>
              <a:rPr lang="en-US" dirty="0"/>
              <a:t>Used to create the bulk of our application</a:t>
            </a:r>
          </a:p>
          <a:p>
            <a:pPr lvl="2"/>
            <a:r>
              <a:rPr lang="en-US" dirty="0"/>
              <a:t>Adds interactivity to the webpage</a:t>
            </a:r>
          </a:p>
          <a:p>
            <a:pPr lvl="1"/>
            <a:r>
              <a:rPr lang="en-US" dirty="0"/>
              <a:t>React</a:t>
            </a:r>
          </a:p>
          <a:p>
            <a:pPr lvl="2"/>
            <a:r>
              <a:rPr lang="en-US" dirty="0"/>
              <a:t>A UI library – handles the interactions between TS and HTML, makes UI programming easier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E9B69A-2B47-ED44-BC0F-9FF033CF8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AD10CD-1D8D-4E4C-B8F0-AA00E803D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76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B1E8F-AA90-7440-A7B1-4C8551757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Approach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2B90B1-6B97-9541-9E12-B5BBA1BFA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00200"/>
            <a:ext cx="7924800" cy="48006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We’re going to learn just enough to display a map, allow users to select endpoints, and draw a path</a:t>
            </a:r>
          </a:p>
          <a:p>
            <a:pPr lvl="1"/>
            <a:r>
              <a:rPr lang="en-US" dirty="0"/>
              <a:t>So we we’ll focus on the basics, particularly key differences between what we're doing and Java</a:t>
            </a:r>
          </a:p>
          <a:p>
            <a:pPr lvl="1"/>
            <a:r>
              <a:rPr lang="en-US" dirty="0"/>
              <a:t>But also realize our goal isn’t to exhaustively cover everything – don’t have time, so core ideas only</a:t>
            </a:r>
          </a:p>
          <a:p>
            <a:r>
              <a:rPr lang="en-US" dirty="0"/>
              <a:t>Will probably be outside your comfort zone – this is new stuff!</a:t>
            </a:r>
          </a:p>
          <a:p>
            <a:pPr lvl="1"/>
            <a:r>
              <a:rPr lang="en-US" dirty="0"/>
              <a:t>Remember to ask questions </a:t>
            </a:r>
            <a:r>
              <a:rPr lang="en-US" dirty="0">
                <a:sym typeface="Wingdings" pitchFamily="2" charset="2"/>
              </a:rPr>
              <a:t>	</a:t>
            </a:r>
            <a:endParaRPr lang="en-US" dirty="0"/>
          </a:p>
          <a:p>
            <a:r>
              <a:rPr lang="en-US" dirty="0"/>
              <a:t>Last two assignments this quarter: </a:t>
            </a:r>
          </a:p>
          <a:p>
            <a:pPr lvl="1"/>
            <a:r>
              <a:rPr lang="en-US" dirty="0"/>
              <a:t>HW8 draw dots and lines on an image (using TS/React)</a:t>
            </a:r>
          </a:p>
          <a:p>
            <a:pPr lvl="1"/>
            <a:r>
              <a:rPr lang="en-US" dirty="0"/>
              <a:t>HW9: use HW8 framework to build campus path GUI, use your existing Java graph/pathfinding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9AE255-ED1C-A54C-9C10-D0535F0D0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6C2867-E61C-0B45-BBEF-D6911919F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12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F5461D-06EE-9948-9660-6AD3AE08EC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Credits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708A2A-1BEA-AE43-A644-414C54876C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CSE 331 JS/TS project due to Andrew Gies and </a:t>
            </a:r>
            <a:r>
              <a:rPr lang="en-US" dirty="0" err="1"/>
              <a:t>Avi</a:t>
            </a:r>
            <a:r>
              <a:rPr lang="en-US" dirty="0"/>
              <a:t> Bhagat</a:t>
            </a:r>
          </a:p>
          <a:p>
            <a:r>
              <a:rPr lang="en-US" dirty="0"/>
              <a:t>Slides due to Andrew Gies, Hal Perkins &amp; Kevin </a:t>
            </a:r>
            <a:r>
              <a:rPr lang="en-US" dirty="0" err="1"/>
              <a:t>Zatloukal</a:t>
            </a:r>
            <a:endParaRPr lang="en-US" dirty="0"/>
          </a:p>
          <a:p>
            <a:r>
              <a:rPr lang="en-US" dirty="0"/>
              <a:t>Thanks to Lauren Bricker and CSE 154 crew for some recent notes (even if you took 154 recently this stuff probably will look different)</a:t>
            </a:r>
          </a:p>
          <a:p>
            <a:r>
              <a:rPr lang="en-US" dirty="0"/>
              <a:t>And from wherever we can find useful things…</a:t>
            </a:r>
          </a:p>
          <a:p>
            <a:endParaRPr lang="en-US" dirty="0"/>
          </a:p>
          <a:p>
            <a:r>
              <a:rPr lang="en-US" dirty="0"/>
              <a:t>Notes: JS = JavaScript.  ECMAScript is the official standard version (we’re using v6/2015) so you’ll also see ES or ES6 or ES2015, etc.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AFE7E8-CBFF-544B-B3C9-0161272BD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051782-A8C3-B34D-9E95-5F2716CF1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3281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6B899-388D-1141-ACA4-4D9766F2C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little 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FB127D-BE9A-844A-BD36-991A6B05BE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3886200" cy="4495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/>
              <a:t>In the beginning was the web page</a:t>
            </a:r>
          </a:p>
          <a:p>
            <a:r>
              <a:rPr lang="en-US" sz="1800" dirty="0"/>
              <a:t>It was displayed in a browser</a:t>
            </a:r>
          </a:p>
          <a:p>
            <a:r>
              <a:rPr lang="en-US" sz="1800" dirty="0"/>
              <a:t>It had links</a:t>
            </a:r>
          </a:p>
          <a:p>
            <a:r>
              <a:rPr lang="en-US" sz="1800" dirty="0"/>
              <a:t>But it was static</a:t>
            </a:r>
          </a:p>
          <a:p>
            <a:r>
              <a:rPr lang="en-US" sz="1800" dirty="0"/>
              <a:t>There was no way to update or compute content dynamically or interact with users</a:t>
            </a:r>
          </a:p>
          <a:p>
            <a:r>
              <a:rPr lang="en-US" sz="1800" dirty="0"/>
              <a:t>Solution: add a scripting language to the browser</a:t>
            </a:r>
          </a:p>
          <a:p>
            <a:pPr lvl="1"/>
            <a:r>
              <a:rPr lang="en-US" sz="1800" dirty="0"/>
              <a:t>Users (page developers) should be able to write code</a:t>
            </a:r>
          </a:p>
          <a:p>
            <a:pPr lvl="1"/>
            <a:r>
              <a:rPr lang="en-US" sz="1800" dirty="0"/>
              <a:t>Code should be able to interact with the browser’s data structures to read / update / modify the page contents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2015F7A-6C38-9F42-BB1A-439A07EEAC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19600" y="1600200"/>
            <a:ext cx="4495800" cy="4495800"/>
          </a:xfrm>
          <a:ln>
            <a:solidFill>
              <a:schemeClr val="tx1"/>
            </a:solidFill>
          </a:ln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b="1" dirty="0"/>
              <a:t>World Wide Web</a:t>
            </a:r>
          </a:p>
          <a:p>
            <a:pPr marL="0" indent="0">
              <a:buNone/>
            </a:pPr>
            <a:r>
              <a:rPr lang="en-US" dirty="0"/>
              <a:t>The </a:t>
            </a:r>
            <a:r>
              <a:rPr lang="en-US" dirty="0" err="1"/>
              <a:t>WorldWideWeb</a:t>
            </a:r>
            <a:r>
              <a:rPr lang="en-US" dirty="0"/>
              <a:t> (W3) is a wide-area</a:t>
            </a:r>
            <a:r>
              <a:rPr lang="en-US" dirty="0">
                <a:hlinkClick r:id="rId2"/>
              </a:rPr>
              <a:t> hypermedia</a:t>
            </a:r>
            <a:r>
              <a:rPr lang="en-US" dirty="0"/>
              <a:t> information retrieval initiative aiming to give universal access to a large universe of documents.</a:t>
            </a:r>
          </a:p>
          <a:p>
            <a:pPr marL="0" indent="0">
              <a:buNone/>
            </a:pPr>
            <a:r>
              <a:rPr lang="en-US" dirty="0"/>
              <a:t>Everything there is online about W3 is linked directly or indirectly to this document, including an </a:t>
            </a:r>
            <a:r>
              <a:rPr lang="en-US" dirty="0">
                <a:hlinkClick r:id="rId3"/>
              </a:rPr>
              <a:t>executive summary</a:t>
            </a:r>
            <a:r>
              <a:rPr lang="en-US" dirty="0"/>
              <a:t> of the project, </a:t>
            </a:r>
            <a:r>
              <a:rPr lang="en-US" dirty="0">
                <a:hlinkClick r:id="rId4"/>
              </a:rPr>
              <a:t>Mailing lists</a:t>
            </a:r>
            <a:r>
              <a:rPr lang="en-US" dirty="0"/>
              <a:t> , </a:t>
            </a:r>
            <a:r>
              <a:rPr lang="en-US" dirty="0">
                <a:hlinkClick r:id="rId5"/>
              </a:rPr>
              <a:t>Policy</a:t>
            </a:r>
            <a:r>
              <a:rPr lang="en-US" dirty="0"/>
              <a:t> , November's </a:t>
            </a:r>
            <a:r>
              <a:rPr lang="en-US" dirty="0">
                <a:hlinkClick r:id="rId6"/>
              </a:rPr>
              <a:t>W3 news</a:t>
            </a:r>
            <a:r>
              <a:rPr lang="en-US" dirty="0"/>
              <a:t> , </a:t>
            </a:r>
            <a:r>
              <a:rPr lang="en-US" dirty="0">
                <a:hlinkClick r:id="rId7"/>
              </a:rPr>
              <a:t>Frequently Asked Questions</a:t>
            </a:r>
            <a:r>
              <a:rPr lang="en-US" dirty="0"/>
              <a:t> . </a:t>
            </a:r>
          </a:p>
          <a:p>
            <a:pPr marL="0" indent="0">
              <a:buNone/>
            </a:pPr>
            <a:r>
              <a:rPr lang="en-US" dirty="0">
                <a:hlinkClick r:id="rId8"/>
              </a:rPr>
              <a:t>What's out there?</a:t>
            </a:r>
            <a:r>
              <a:rPr lang="en-US" dirty="0"/>
              <a:t> Pointers to the world's online information,</a:t>
            </a:r>
            <a:r>
              <a:rPr lang="en-US" dirty="0">
                <a:hlinkClick r:id="rId9"/>
              </a:rPr>
              <a:t> subjects</a:t>
            </a:r>
            <a:r>
              <a:rPr lang="en-US" dirty="0"/>
              <a:t> , </a:t>
            </a:r>
            <a:r>
              <a:rPr lang="en-US" dirty="0">
                <a:hlinkClick r:id="rId10"/>
              </a:rPr>
              <a:t>W3 servers</a:t>
            </a:r>
            <a:r>
              <a:rPr lang="en-US" dirty="0"/>
              <a:t>, etc. </a:t>
            </a:r>
          </a:p>
          <a:p>
            <a:pPr marL="0" indent="0">
              <a:buNone/>
            </a:pPr>
            <a:r>
              <a:rPr lang="en-US" dirty="0">
                <a:hlinkClick r:id="rId11"/>
              </a:rPr>
              <a:t>Help</a:t>
            </a:r>
            <a:r>
              <a:rPr lang="en-US" dirty="0"/>
              <a:t> on the browser you are using </a:t>
            </a:r>
          </a:p>
          <a:p>
            <a:pPr marL="0" indent="0">
              <a:buNone/>
            </a:pPr>
            <a:r>
              <a:rPr lang="en-US" dirty="0">
                <a:hlinkClick r:id="rId12"/>
              </a:rPr>
              <a:t>Software Products</a:t>
            </a:r>
            <a:r>
              <a:rPr lang="en-US" dirty="0"/>
              <a:t> A list of W3 project components and their current state. (e.g. </a:t>
            </a:r>
            <a:r>
              <a:rPr lang="en-US" dirty="0">
                <a:hlinkClick r:id="rId13"/>
              </a:rPr>
              <a:t>Line Mode</a:t>
            </a:r>
            <a:r>
              <a:rPr lang="en-US" dirty="0"/>
              <a:t> ,X11 </a:t>
            </a:r>
            <a:r>
              <a:rPr lang="en-US" dirty="0">
                <a:hlinkClick r:id="rId14"/>
              </a:rPr>
              <a:t>Viola</a:t>
            </a:r>
            <a:r>
              <a:rPr lang="en-US" dirty="0"/>
              <a:t> , </a:t>
            </a:r>
            <a:r>
              <a:rPr lang="en-US" dirty="0">
                <a:hlinkClick r:id="rId15"/>
              </a:rPr>
              <a:t>NeXTStep</a:t>
            </a:r>
            <a:r>
              <a:rPr lang="en-US" dirty="0"/>
              <a:t> , </a:t>
            </a:r>
            <a:r>
              <a:rPr lang="en-US" dirty="0">
                <a:hlinkClick r:id="rId16"/>
              </a:rPr>
              <a:t>Servers</a:t>
            </a:r>
            <a:r>
              <a:rPr lang="en-US" dirty="0"/>
              <a:t> , </a:t>
            </a:r>
            <a:r>
              <a:rPr lang="en-US" dirty="0">
                <a:hlinkClick r:id="rId17"/>
              </a:rPr>
              <a:t>Tools</a:t>
            </a:r>
            <a:r>
              <a:rPr lang="en-US" dirty="0"/>
              <a:t> ,</a:t>
            </a:r>
            <a:r>
              <a:rPr lang="en-US" dirty="0">
                <a:hlinkClick r:id="rId18"/>
              </a:rPr>
              <a:t> Mail robot</a:t>
            </a:r>
            <a:r>
              <a:rPr lang="en-US" dirty="0"/>
              <a:t> ,</a:t>
            </a:r>
            <a:r>
              <a:rPr lang="en-US" dirty="0">
                <a:hlinkClick r:id="rId19"/>
              </a:rPr>
              <a:t> Library</a:t>
            </a:r>
            <a:r>
              <a:rPr lang="en-US" dirty="0"/>
              <a:t> ) </a:t>
            </a:r>
          </a:p>
          <a:p>
            <a:pPr marL="0" indent="0">
              <a:buNone/>
            </a:pPr>
            <a:r>
              <a:rPr lang="en-US" dirty="0">
                <a:hlinkClick r:id="rId20"/>
              </a:rPr>
              <a:t>Technical</a:t>
            </a:r>
            <a:r>
              <a:rPr lang="en-US" dirty="0"/>
              <a:t> Details of protocols, formats, program internals </a:t>
            </a:r>
            <a:r>
              <a:rPr lang="en-US" dirty="0" err="1"/>
              <a:t>etc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>
                <a:hlinkClick r:id="rId21"/>
              </a:rPr>
              <a:t>Bibliography</a:t>
            </a:r>
            <a:r>
              <a:rPr lang="en-US" dirty="0"/>
              <a:t> Paper documentation on W3 and references. </a:t>
            </a:r>
          </a:p>
          <a:p>
            <a:pPr marL="0" indent="0">
              <a:buNone/>
            </a:pPr>
            <a:r>
              <a:rPr lang="en-US" dirty="0">
                <a:hlinkClick r:id="rId22"/>
              </a:rPr>
              <a:t>People</a:t>
            </a:r>
            <a:r>
              <a:rPr lang="en-US" dirty="0"/>
              <a:t> A list of some people involved in the project. </a:t>
            </a:r>
          </a:p>
          <a:p>
            <a:pPr marL="0" indent="0">
              <a:buNone/>
            </a:pPr>
            <a:r>
              <a:rPr lang="en-US" dirty="0">
                <a:hlinkClick r:id="rId23"/>
              </a:rPr>
              <a:t>History</a:t>
            </a:r>
            <a:r>
              <a:rPr lang="en-US" dirty="0"/>
              <a:t> A summary of the history of the project. </a:t>
            </a:r>
          </a:p>
          <a:p>
            <a:pPr marL="0" indent="0">
              <a:buNone/>
            </a:pPr>
            <a:r>
              <a:rPr lang="en-US" dirty="0">
                <a:hlinkClick r:id="rId24"/>
              </a:rPr>
              <a:t>How can I help</a:t>
            </a:r>
            <a:r>
              <a:rPr lang="en-US" dirty="0"/>
              <a:t> ? If you would like to support the web.. </a:t>
            </a:r>
          </a:p>
          <a:p>
            <a:pPr marL="0" indent="0">
              <a:buNone/>
            </a:pPr>
            <a:r>
              <a:rPr lang="en-US" dirty="0">
                <a:hlinkClick r:id="rId25"/>
              </a:rPr>
              <a:t>Getting code</a:t>
            </a:r>
            <a:r>
              <a:rPr lang="en-US" dirty="0"/>
              <a:t> Getting the code by</a:t>
            </a:r>
            <a:r>
              <a:rPr lang="en-US" dirty="0">
                <a:hlinkClick r:id="rId26"/>
              </a:rPr>
              <a:t> anonymous FTP</a:t>
            </a:r>
            <a:r>
              <a:rPr lang="en-US" dirty="0"/>
              <a:t> , etc.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337579-6445-F749-B9AF-6299ECFC4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C20FD7-DF9C-F64A-96CD-0637452A0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124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27981-6FAA-D447-B307-C7F79F18A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Enter JavaScript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03FC82-3144-DC42-BCE5-9425C7E6C4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Created in 1995 by Brenden </a:t>
            </a:r>
            <a:r>
              <a:rPr lang="en-US" dirty="0" err="1"/>
              <a:t>Eich</a:t>
            </a:r>
            <a:r>
              <a:rPr lang="en-US" dirty="0"/>
              <a:t> as a “scripting language” for Mozilla’s browser</a:t>
            </a:r>
          </a:p>
          <a:p>
            <a:pPr lvl="1"/>
            <a:r>
              <a:rPr lang="en-US" dirty="0"/>
              <a:t>Done in 10 days! </a:t>
            </a:r>
          </a:p>
          <a:p>
            <a:r>
              <a:rPr lang="en-US" dirty="0"/>
              <a:t>Used to make web pages interactive:</a:t>
            </a:r>
          </a:p>
          <a:p>
            <a:pPr lvl="1"/>
            <a:r>
              <a:rPr lang="en-US" dirty="0"/>
              <a:t>Change the content/structure in HTML</a:t>
            </a:r>
          </a:p>
          <a:p>
            <a:pPr lvl="1"/>
            <a:r>
              <a:rPr lang="en-US" dirty="0"/>
              <a:t>React to events (page load, user clicks)</a:t>
            </a:r>
          </a:p>
          <a:p>
            <a:pPr lvl="1"/>
            <a:r>
              <a:rPr lang="en-US" dirty="0"/>
              <a:t>Discover info about local computer</a:t>
            </a:r>
          </a:p>
          <a:p>
            <a:pPr lvl="1"/>
            <a:r>
              <a:rPr lang="en-US" dirty="0"/>
              <a:t>Do local calculations</a:t>
            </a:r>
          </a:p>
          <a:p>
            <a:r>
              <a:rPr lang="en-US" dirty="0"/>
              <a:t>No relation to Java other than trying to piggyback on all the Java hype at that time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60492E-75C4-EA42-B906-3D9F892F6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FAED49-E51E-3A48-8DC4-F6207E10C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8837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302DCB-00C9-BC40-B829-561CF73D8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JavaScript now?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B9B53A-34C7-4246-A097-5AC499F7E4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00200"/>
            <a:ext cx="7924800" cy="4953000"/>
          </a:xfrm>
        </p:spPr>
        <p:txBody>
          <a:bodyPr>
            <a:normAutofit/>
          </a:bodyPr>
          <a:lstStyle/>
          <a:p>
            <a:r>
              <a:rPr lang="en-US" sz="2000" dirty="0"/>
              <a:t>JavaScript is a web standard &amp; ships in every browser</a:t>
            </a:r>
          </a:p>
          <a:p>
            <a:pPr lvl="1"/>
            <a:r>
              <a:rPr lang="en-US" sz="2000" dirty="0"/>
              <a:t>But not supported identically by all of them </a:t>
            </a:r>
            <a:r>
              <a:rPr lang="en-US" sz="2000" dirty="0">
                <a:sym typeface="Wingdings" pitchFamily="2" charset="2"/>
              </a:rPr>
              <a:t>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De facto execution engine for dynamic code on web</a:t>
            </a:r>
          </a:p>
          <a:p>
            <a:pPr lvl="1"/>
            <a:r>
              <a:rPr lang="en-US" sz="2000" dirty="0"/>
              <a:t>If a website is doing something interesting, there's probably JavaScript inside</a:t>
            </a:r>
          </a:p>
          <a:p>
            <a:endParaRPr lang="en-US" sz="2000" dirty="0"/>
          </a:p>
          <a:p>
            <a:r>
              <a:rPr lang="en-US" sz="2000" dirty="0"/>
              <a:t>We will try to stick to portable, generic stuff</a:t>
            </a:r>
          </a:p>
          <a:p>
            <a:pPr lvl="1"/>
            <a:r>
              <a:rPr lang="en-US" sz="2000" dirty="0"/>
              <a:t>We use tooling that "smooths out" the difference between browsers as much as possible (it's the wild west out there)</a:t>
            </a:r>
          </a:p>
          <a:p>
            <a:pPr lvl="1"/>
            <a:r>
              <a:rPr lang="en-US" sz="2000" dirty="0"/>
              <a:t>But for hw8/hw9 we’re only supporting Chrome (at least this time around) to avoid cross-platform grief</a:t>
            </a:r>
          </a:p>
          <a:p>
            <a:pPr lvl="2"/>
            <a:r>
              <a:rPr lang="en-US" sz="2000" dirty="0"/>
              <a:t>Install and update to current version please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7622CC-4858-6C42-983C-BE6FFC702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7D2D56-29BA-CC44-BD6A-7FE6B115F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451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simple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simple</Template>
  <TotalTime>23333</TotalTime>
  <Words>2719</Words>
  <Application>Microsoft Macintosh PowerPoint</Application>
  <PresentationFormat>On-screen Show (4:3)</PresentationFormat>
  <Paragraphs>378</Paragraphs>
  <Slides>27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Courier New</vt:lpstr>
      <vt:lpstr>Times New Roman</vt:lpstr>
      <vt:lpstr>simple</vt:lpstr>
      <vt:lpstr>CSE 331 Software Design &amp; Implementation</vt:lpstr>
      <vt:lpstr>Administrivia</vt:lpstr>
      <vt:lpstr>The Weeks Ahead</vt:lpstr>
      <vt:lpstr>Our Approach</vt:lpstr>
      <vt:lpstr>Our Approach (2)</vt:lpstr>
      <vt:lpstr>Credits</vt:lpstr>
      <vt:lpstr>A little history</vt:lpstr>
      <vt:lpstr>Enter JavaScript</vt:lpstr>
      <vt:lpstr>Why JavaScript now?</vt:lpstr>
      <vt:lpstr>In Context…</vt:lpstr>
      <vt:lpstr>So that's what we're doing, right?</vt:lpstr>
      <vt:lpstr>One* Modern Alternative</vt:lpstr>
      <vt:lpstr>Resources</vt:lpstr>
      <vt:lpstr>Our plan…</vt:lpstr>
      <vt:lpstr>HTML, Formally</vt:lpstr>
      <vt:lpstr>Demo</vt:lpstr>
      <vt:lpstr>Anatomy of a Tag</vt:lpstr>
      <vt:lpstr>Anatomy of a Tag</vt:lpstr>
      <vt:lpstr>Tags form a Tree</vt:lpstr>
      <vt:lpstr>A Few Useful Tags</vt:lpstr>
      <vt:lpstr>Demo Again</vt:lpstr>
      <vt:lpstr>What's next?</vt:lpstr>
      <vt:lpstr>JavaScript (1)</vt:lpstr>
      <vt:lpstr>JavaScript (2)</vt:lpstr>
      <vt:lpstr>JavaScript (3)</vt:lpstr>
      <vt:lpstr>Why TypeScript?</vt:lpstr>
      <vt:lpstr>Up Next</vt:lpstr>
    </vt:vector>
  </TitlesOfParts>
  <Company>uw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331 Software Design &amp; Implementation</dc:title>
  <dc:creator>Hal Perkins</dc:creator>
  <cp:lastModifiedBy>Hal Perkins</cp:lastModifiedBy>
  <cp:revision>461</cp:revision>
  <cp:lastPrinted>2017-06-16T22:36:22Z</cp:lastPrinted>
  <dcterms:created xsi:type="dcterms:W3CDTF">2012-02-17T18:07:42Z</dcterms:created>
  <dcterms:modified xsi:type="dcterms:W3CDTF">2021-02-22T20:18:12Z</dcterms:modified>
</cp:coreProperties>
</file>