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5"/>
  </p:notesMasterIdLst>
  <p:handoutMasterIdLst>
    <p:handoutMasterId r:id="rId66"/>
  </p:handoutMasterIdLst>
  <p:sldIdLst>
    <p:sldId id="359" r:id="rId2"/>
    <p:sldId id="448" r:id="rId3"/>
    <p:sldId id="449" r:id="rId4"/>
    <p:sldId id="360" r:id="rId5"/>
    <p:sldId id="361" r:id="rId6"/>
    <p:sldId id="399" r:id="rId7"/>
    <p:sldId id="362" r:id="rId8"/>
    <p:sldId id="364" r:id="rId9"/>
    <p:sldId id="365" r:id="rId10"/>
    <p:sldId id="366" r:id="rId11"/>
    <p:sldId id="367" r:id="rId12"/>
    <p:sldId id="400" r:id="rId13"/>
    <p:sldId id="369" r:id="rId14"/>
    <p:sldId id="368" r:id="rId15"/>
    <p:sldId id="402" r:id="rId16"/>
    <p:sldId id="370" r:id="rId17"/>
    <p:sldId id="404" r:id="rId18"/>
    <p:sldId id="405" r:id="rId19"/>
    <p:sldId id="407" r:id="rId20"/>
    <p:sldId id="373" r:id="rId21"/>
    <p:sldId id="408" r:id="rId22"/>
    <p:sldId id="376" r:id="rId23"/>
    <p:sldId id="377" r:id="rId24"/>
    <p:sldId id="447" r:id="rId25"/>
    <p:sldId id="409" r:id="rId26"/>
    <p:sldId id="412" r:id="rId27"/>
    <p:sldId id="413" r:id="rId28"/>
    <p:sldId id="414" r:id="rId29"/>
    <p:sldId id="415" r:id="rId30"/>
    <p:sldId id="416" r:id="rId31"/>
    <p:sldId id="417" r:id="rId32"/>
    <p:sldId id="422" r:id="rId33"/>
    <p:sldId id="423" r:id="rId34"/>
    <p:sldId id="424" r:id="rId35"/>
    <p:sldId id="425" r:id="rId36"/>
    <p:sldId id="421" r:id="rId37"/>
    <p:sldId id="426" r:id="rId38"/>
    <p:sldId id="427" r:id="rId39"/>
    <p:sldId id="428" r:id="rId40"/>
    <p:sldId id="430" r:id="rId41"/>
    <p:sldId id="446" r:id="rId42"/>
    <p:sldId id="429" r:id="rId43"/>
    <p:sldId id="380" r:id="rId44"/>
    <p:sldId id="381" r:id="rId45"/>
    <p:sldId id="419" r:id="rId46"/>
    <p:sldId id="433" r:id="rId47"/>
    <p:sldId id="420" r:id="rId48"/>
    <p:sldId id="434" r:id="rId49"/>
    <p:sldId id="435" r:id="rId50"/>
    <p:sldId id="436" r:id="rId51"/>
    <p:sldId id="437" r:id="rId52"/>
    <p:sldId id="438" r:id="rId53"/>
    <p:sldId id="439" r:id="rId54"/>
    <p:sldId id="384" r:id="rId55"/>
    <p:sldId id="385" r:id="rId56"/>
    <p:sldId id="386" r:id="rId57"/>
    <p:sldId id="387" r:id="rId58"/>
    <p:sldId id="441" r:id="rId59"/>
    <p:sldId id="442" r:id="rId60"/>
    <p:sldId id="443" r:id="rId61"/>
    <p:sldId id="445" r:id="rId62"/>
    <p:sldId id="444" r:id="rId63"/>
    <p:sldId id="390" r:id="rId64"/>
  </p:sldIdLst>
  <p:sldSz cx="9144000" cy="6858000" type="screen4x3"/>
  <p:notesSz cx="6934200" cy="9220200"/>
  <p:custDataLst>
    <p:tags r:id="rId6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4">
          <p15:clr>
            <a:srgbClr val="A4A3A4"/>
          </p15:clr>
        </p15:guide>
        <p15:guide id="2" pos="2184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SE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FFFF99"/>
    <a:srgbClr val="FFFF00"/>
    <a:srgbClr val="009900"/>
    <a:srgbClr val="FF00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81" autoAdjust="0"/>
    <p:restoredTop sz="93390" autoAdjust="0"/>
  </p:normalViewPr>
  <p:slideViewPr>
    <p:cSldViewPr>
      <p:cViewPr varScale="1">
        <p:scale>
          <a:sx n="107" d="100"/>
          <a:sy n="107" d="100"/>
        </p:scale>
        <p:origin x="1560" y="1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 varScale="1">
        <p:scale>
          <a:sx n="96" d="100"/>
          <a:sy n="96" d="100"/>
        </p:scale>
        <p:origin x="4312" y="168"/>
      </p:cViewPr>
      <p:guideLst>
        <p:guide orient="horz" pos="2904"/>
        <p:guide pos="218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commentAuthors" Target="commentAuthors.xml"/><Relationship Id="rId7" Type="http://schemas.openxmlformats.org/officeDocument/2006/relationships/slide" Target="slides/slide6.xml"/><Relationship Id="rId71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gs" Target="tags/tag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59800"/>
            <a:ext cx="3005121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>
              <a:defRPr sz="1300" dirty="0"/>
            </a:lvl1pPr>
          </a:lstStyle>
          <a:p>
            <a:pPr>
              <a:defRPr/>
            </a:pPr>
            <a:r>
              <a:rPr lang="en-US" dirty="0"/>
              <a:t>CSE 331 21wi</a:t>
            </a:r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9080" y="8759800"/>
            <a:ext cx="3005120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r>
              <a:rPr lang="en-US" dirty="0"/>
              <a:t>13-</a:t>
            </a:r>
            <a:fld id="{4490ECC9-DBDA-4236-ABEF-47C2FD79DC3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59969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05121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9080" y="1"/>
            <a:ext cx="3005120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2050" y="692150"/>
            <a:ext cx="4610100" cy="3457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58" y="4379901"/>
            <a:ext cx="5086284" cy="414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59800"/>
            <a:ext cx="3005121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9080" y="8759800"/>
            <a:ext cx="3005120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C0C86982-0651-4A87-8CCD-A426161CC6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757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TypeErasure.java</a:t>
            </a:r>
            <a:r>
              <a:rPr lang="en-US" dirty="0"/>
              <a:t>: comments at the beginning of the code explain what to show.  Helps clarify the difference between source code and compiled code (i.e., the runnable program is </a:t>
            </a:r>
            <a:r>
              <a:rPr lang="en-US" i="1" dirty="0"/>
              <a:t>not</a:t>
            </a:r>
            <a:r>
              <a:rPr lang="en-US" i="0" dirty="0"/>
              <a:t> the thing in the editor window), and then can look at bytecode to see that type info does not exist in compiled code.  (Don’t get hung up on bytecode details – just point out the lack of type parameter info.)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0C86982-0651-4A87-8CCD-A426161CC69C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1718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0C86982-0651-4A87-8CCD-A426161CC69C}" type="slidenum">
              <a:rPr lang="en-US" smtClean="0"/>
              <a:pPr>
                <a:defRPr/>
              </a:pPr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817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Why do we care?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D875E4-8BF0-4950-A2F7-DD6161208773}" type="slidenum">
              <a:rPr lang="en-US" smtClean="0"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4937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762000" y="1295400"/>
            <a:ext cx="7543800" cy="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762000" y="5791200"/>
            <a:ext cx="7543800" cy="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800080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fld id="{41F6C098-13F0-41FA-8110-EA511399211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010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43ACDB-C1BA-4139-A3B5-ECE71C1D9E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827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4800"/>
            <a:ext cx="194310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67690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C5BC84-1DEC-4E9D-8DD0-2C203C7304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6164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>
  <p:cSld name="Title and 2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4396"/>
            <a:ext cx="9122394" cy="84645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71252" y="1451063"/>
            <a:ext cx="3834488" cy="23176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4023" y="1451063"/>
            <a:ext cx="3834488" cy="23176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671251" y="3906930"/>
            <a:ext cx="7807259" cy="23176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75707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DACF16-E0F0-4B7F-BDAB-0ED6A37A38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020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1C4CED-1F2F-4C0D-A4F7-58F3EB91B2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248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FEBA81-96FB-474D-A3C6-C60125E85A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550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C9CD30-6C9D-46DE-B266-6B0D81F438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393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AE8722-9256-42EB-B779-63A99D304B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777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3983B7-E459-4701-B580-D0BD95C5F3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540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E64B7-D971-4815-8FF7-96068F85D2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831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115EA6-3B7E-4A7B-BCDE-0EB3FFF829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232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95600" y="6400800"/>
            <a:ext cx="342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fld id="{12A14B3B-27EA-4853-B4FC-2EDFCA0593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762000" y="1295400"/>
            <a:ext cx="7543800" cy="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  <p:sldLayoutId id="2147483792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CSE 331</a:t>
            </a:r>
            <a:br>
              <a:rPr lang="en-US" dirty="0"/>
            </a:br>
            <a:r>
              <a:rPr lang="en-US" dirty="0"/>
              <a:t>Software Design &amp; Implementation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86200"/>
            <a:ext cx="8077200" cy="1752600"/>
          </a:xfrm>
        </p:spPr>
        <p:txBody>
          <a:bodyPr/>
          <a:lstStyle/>
          <a:p>
            <a:r>
              <a:rPr lang="en-US" dirty="0"/>
              <a:t>Hal Perkins</a:t>
            </a:r>
          </a:p>
          <a:p>
            <a:r>
              <a:rPr lang="de-DE" dirty="0"/>
              <a:t>Winter 2021</a:t>
            </a:r>
            <a:endParaRPr lang="en-US" dirty="0"/>
          </a:p>
          <a:p>
            <a:r>
              <a:rPr lang="en-US" dirty="0"/>
              <a:t>Generics (Polymorphism)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950A47-B56E-B448-B0CA-E57BAE4D8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4F942F-C801-E843-B171-4407ABDA3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F6C098-13F0-41FA-8110-EA5113992111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2022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Restricting instantiations by clients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boolean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add1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Object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elt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boolean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add2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Number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elt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add1(new Date());  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OK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add2(new Date());  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compile-time error</a:t>
            </a:r>
          </a:p>
          <a:p>
            <a:endParaRPr lang="en-US" sz="2000" dirty="0"/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interface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ObjList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E extends Object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&gt; {…}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interface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NumList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E extends Number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&gt; {…}</a:t>
            </a:r>
            <a:endParaRPr lang="en-US" sz="2000" dirty="0"/>
          </a:p>
          <a:p>
            <a:pPr marL="0" indent="0">
              <a:buNone/>
            </a:pPr>
            <a:endParaRPr lang="en-US" sz="8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ObjList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&lt;Date&gt; 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OK, Date is a subtype of Object</a:t>
            </a:r>
          </a:p>
          <a:p>
            <a:pPr marL="0" indent="0">
              <a:buNone/>
            </a:pPr>
            <a:endParaRPr lang="en-US" sz="8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NumList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&lt;Date&gt; 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compile-time error, Date is not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             // a subtype of Number</a:t>
            </a:r>
            <a:b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</a:br>
            <a:endParaRPr lang="en-US" sz="2000" b="1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6" name="Rectangular Callout 5"/>
          <p:cNvSpPr/>
          <p:nvPr/>
        </p:nvSpPr>
        <p:spPr>
          <a:xfrm>
            <a:off x="7086600" y="2438400"/>
            <a:ext cx="1828800" cy="457200"/>
          </a:xfrm>
          <a:prstGeom prst="wedgeRectCallout">
            <a:avLst>
              <a:gd name="adj1" fmla="val -137542"/>
              <a:gd name="adj2" fmla="val 190416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Upper bounds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1F37453A-F357-F047-A51E-76A204DFC5DE}"/>
              </a:ext>
            </a:extLst>
          </p:cNvPr>
          <p:cNvSpPr/>
          <p:nvPr/>
        </p:nvSpPr>
        <p:spPr>
          <a:xfrm>
            <a:off x="7086600" y="2438400"/>
            <a:ext cx="1828800" cy="457200"/>
          </a:xfrm>
          <a:prstGeom prst="wedgeRectCallout">
            <a:avLst>
              <a:gd name="adj1" fmla="val -136954"/>
              <a:gd name="adj2" fmla="val 26571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Upper bounds</a:t>
            </a:r>
          </a:p>
        </p:txBody>
      </p:sp>
    </p:spTree>
    <p:extLst>
      <p:ext uri="{BB962C8B-B14F-4D97-AF65-F5344CB8AC3E}">
        <p14:creationId xmlns:p14="http://schemas.microsoft.com/office/powerpoint/2010/main" val="3343768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/>
              <a:t>Using type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724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/>
              <a:t>Code can perform any operation permitted by the bound</a:t>
            </a:r>
          </a:p>
          <a:p>
            <a:pPr lvl="1"/>
            <a:r>
              <a:rPr lang="en-US" sz="2000" dirty="0"/>
              <a:t>Because we know all instantiations will be subtypes!</a:t>
            </a:r>
          </a:p>
          <a:p>
            <a:pPr lvl="1"/>
            <a:r>
              <a:rPr lang="en-US" sz="2000" dirty="0"/>
              <a:t>An enforced precondition on type instantiations</a:t>
            </a:r>
          </a:p>
          <a:p>
            <a:endParaRPr lang="en-US" sz="1000" dirty="0"/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Foo1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</a:t>
            </a:r>
            <a:r>
              <a:rPr lang="en-US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extends Object&gt;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void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m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arg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arg.asInt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();  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compiler error, E might not</a:t>
            </a:r>
            <a:b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			// support </a:t>
            </a:r>
            <a:r>
              <a:rPr lang="en-US" sz="2000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asInt</a:t>
            </a:r>
            <a:endParaRPr lang="en-US" sz="2000" b="1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endParaRPr lang="en-US" sz="1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Foo2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</a:t>
            </a:r>
            <a:r>
              <a:rPr lang="en-US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extends Number&gt;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void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m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arg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arg.asInt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();  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OK, since Number and its</a:t>
            </a:r>
            <a:b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                 // subtypes support </a:t>
            </a:r>
            <a:r>
              <a:rPr lang="en-US" sz="2000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asInt</a:t>
            </a:r>
            <a:endParaRPr lang="en-US" sz="2000" b="1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ACF16-E0F0-4B7F-BDAB-0ED6A37A383D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92543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Generalized definition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7772400" cy="48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Name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TypeVar1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extends Type1, </a:t>
            </a:r>
          </a:p>
          <a:p>
            <a:pPr marL="0" indent="0">
              <a:buNone/>
            </a:pP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          ...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, </a:t>
            </a:r>
          </a:p>
          <a:p>
            <a:pPr marL="0" indent="0">
              <a:buNone/>
            </a:pP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         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TypeVarN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extends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TypeN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&gt; {…}</a:t>
            </a:r>
          </a:p>
          <a:p>
            <a:pPr lvl="1"/>
            <a:r>
              <a:rPr lang="en-US" sz="2000" dirty="0">
                <a:latin typeface="+mj-lt"/>
                <a:cs typeface="Courier New" pitchFamily="49" charset="0"/>
              </a:rPr>
              <a:t>(same for interface definitions)</a:t>
            </a:r>
          </a:p>
          <a:p>
            <a:pPr lvl="1"/>
            <a:r>
              <a:rPr lang="en-US" sz="2000" dirty="0">
                <a:latin typeface="+mj-lt"/>
                <a:cs typeface="Courier New" pitchFamily="49" charset="0"/>
              </a:rPr>
              <a:t>(default upper bound is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Object</a:t>
            </a:r>
            <a:r>
              <a:rPr lang="en-US" sz="2000" dirty="0">
                <a:latin typeface="+mj-lt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To instantiate a generic class/interface, client supplies type arguments: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Name&lt;Type1, …,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TypeN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marL="0" indent="0">
              <a:buNone/>
            </a:pP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>
                <a:latin typeface="+mj-lt"/>
                <a:cs typeface="Courier New" pitchFamily="49" charset="0"/>
              </a:rPr>
              <a:t>Compile-time error if type is not a subtype of the upper bound</a:t>
            </a:r>
          </a:p>
          <a:p>
            <a:pPr lvl="1"/>
            <a:r>
              <a:rPr lang="en-US" sz="2000" dirty="0">
                <a:latin typeface="+mj-lt"/>
                <a:cs typeface="Courier New" pitchFamily="49" charset="0"/>
              </a:rPr>
              <a:t>Convention: </a:t>
            </a:r>
            <a:r>
              <a:rPr lang="en-US" sz="2000" i="1" dirty="0">
                <a:latin typeface="+mj-lt"/>
                <a:cs typeface="Courier New" pitchFamily="49" charset="0"/>
              </a:rPr>
              <a:t>every type T is a subtype of itself</a:t>
            </a:r>
            <a:endParaRPr lang="en-US" sz="2000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240445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bounds</a:t>
            </a:r>
          </a:p>
        </p:txBody>
      </p:sp>
      <p:sp>
        <p:nvSpPr>
          <p:cNvPr id="497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4876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TypeVar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extends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SuperType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marL="708660" lvl="1" indent="-342900"/>
            <a:r>
              <a:rPr lang="en-US" sz="2000" dirty="0"/>
              <a:t>An </a:t>
            </a:r>
            <a:r>
              <a:rPr lang="en-US" sz="2000" i="1" dirty="0">
                <a:solidFill>
                  <a:schemeClr val="accent2"/>
                </a:solidFill>
              </a:rPr>
              <a:t>upper bound</a:t>
            </a:r>
            <a:r>
              <a:rPr lang="en-US" sz="2000" dirty="0"/>
              <a:t>; accepts given </a:t>
            </a:r>
            <a:r>
              <a:rPr lang="en-US" sz="2000" dirty="0" err="1"/>
              <a:t>supertype</a:t>
            </a:r>
            <a:r>
              <a:rPr lang="en-US" sz="2000" dirty="0"/>
              <a:t> or any of its subtypes</a:t>
            </a:r>
          </a:p>
          <a:p>
            <a:pPr marL="365760" lvl="1" indent="0">
              <a:buNone/>
            </a:pPr>
            <a:endParaRPr lang="en-US" sz="14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TypeVar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extends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ClassA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&amp;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InterfaceB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&amp;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InterfaceC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&amp; …&gt;</a:t>
            </a:r>
          </a:p>
          <a:p>
            <a:pPr marL="708660" lvl="1" indent="-342900"/>
            <a:r>
              <a:rPr lang="en-US" sz="2000" i="1" dirty="0">
                <a:solidFill>
                  <a:schemeClr val="accent2"/>
                </a:solidFill>
              </a:rPr>
              <a:t>Multiple</a:t>
            </a:r>
            <a:r>
              <a:rPr lang="en-US" sz="2000" dirty="0"/>
              <a:t> upper bounds (superclass/interfaces) with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&amp;</a:t>
            </a:r>
            <a:r>
              <a:rPr lang="en-US" sz="2000" dirty="0"/>
              <a:t> </a:t>
            </a:r>
          </a:p>
          <a:p>
            <a:pPr marL="457200" lvl="1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2000" dirty="0"/>
              <a:t>Example:</a:t>
            </a:r>
          </a:p>
          <a:p>
            <a:pPr marL="365760" lvl="1" indent="0"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tree set works for any comparable type</a:t>
            </a:r>
          </a:p>
          <a:p>
            <a:pPr marL="365760" lvl="1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TreeSet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extends Comparable&lt;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&gt;&gt; {</a:t>
            </a:r>
          </a:p>
          <a:p>
            <a:pPr marL="365760" lvl="1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…</a:t>
            </a:r>
          </a:p>
          <a:p>
            <a:pPr marL="365760" lvl="1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4764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8305800" cy="4495800"/>
          </a:xfrm>
        </p:spPr>
        <p:txBody>
          <a:bodyPr/>
          <a:lstStyle/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public class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</a:rPr>
              <a:t>Graph</a:t>
            </a:r>
            <a:r>
              <a:rPr lang="en-US" sz="2000" b="1" dirty="0">
                <a:latin typeface="Courier New" pitchFamily="49" charset="0"/>
              </a:rPr>
              <a:t>&lt;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</a:rPr>
              <a:t>N</a:t>
            </a:r>
            <a:r>
              <a:rPr lang="en-US" sz="2000" b="1" dirty="0">
                <a:latin typeface="Courier New" pitchFamily="49" charset="0"/>
              </a:rPr>
              <a:t>&gt; implements </a:t>
            </a:r>
            <a:r>
              <a:rPr lang="en-US" sz="2000" b="1" dirty="0" err="1">
                <a:latin typeface="Courier New" pitchFamily="49" charset="0"/>
              </a:rPr>
              <a:t>Iterable</a:t>
            </a:r>
            <a:r>
              <a:rPr lang="en-US" sz="2000" b="1" dirty="0">
                <a:latin typeface="Courier New" pitchFamily="49" charset="0"/>
              </a:rPr>
              <a:t>&lt;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</a:rPr>
              <a:t>N</a:t>
            </a:r>
            <a:r>
              <a:rPr lang="en-US" sz="2000" b="1" dirty="0">
                <a:latin typeface="Courier New" pitchFamily="49" charset="0"/>
              </a:rPr>
              <a:t>&gt; {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private final Map&lt;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</a:rPr>
              <a:t>N</a:t>
            </a:r>
            <a:r>
              <a:rPr lang="en-US" sz="2000" b="1" dirty="0">
                <a:latin typeface="Courier New" pitchFamily="49" charset="0"/>
              </a:rPr>
              <a:t>, Set&lt;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</a:rPr>
              <a:t>N</a:t>
            </a:r>
            <a:r>
              <a:rPr lang="en-US" sz="2000" b="1" dirty="0">
                <a:latin typeface="Courier New" pitchFamily="49" charset="0"/>
              </a:rPr>
              <a:t>&gt;&gt;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</a:rPr>
              <a:t>node2neighbors</a:t>
            </a:r>
            <a:r>
              <a:rPr lang="en-US" sz="2000" b="1" dirty="0">
                <a:latin typeface="Courier New" pitchFamily="49" charset="0"/>
              </a:rPr>
              <a:t>;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public Graph(Set&lt;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</a:rPr>
              <a:t>N</a:t>
            </a:r>
            <a:r>
              <a:rPr lang="en-US" sz="2000" b="1" dirty="0">
                <a:latin typeface="Courier New" pitchFamily="49" charset="0"/>
              </a:rPr>
              <a:t>&gt;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</a:rPr>
              <a:t>nodes</a:t>
            </a:r>
            <a:r>
              <a:rPr lang="en-US" sz="2000" b="1" dirty="0">
                <a:latin typeface="Courier New" pitchFamily="49" charset="0"/>
              </a:rPr>
              <a:t>, Set&lt;Tuple&lt;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</a:rPr>
              <a:t>N</a:t>
            </a:r>
            <a:r>
              <a:rPr lang="en-US" sz="2000" b="1" dirty="0">
                <a:latin typeface="Courier New" pitchFamily="49" charset="0"/>
              </a:rPr>
              <a:t>,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</a:rPr>
              <a:t>N</a:t>
            </a:r>
            <a:r>
              <a:rPr lang="en-US" sz="2000" b="1" dirty="0">
                <a:latin typeface="Courier New" pitchFamily="49" charset="0"/>
              </a:rPr>
              <a:t>&gt;&gt;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</a:rPr>
              <a:t>edges</a:t>
            </a:r>
            <a:r>
              <a:rPr lang="en-US" sz="2000" b="1" dirty="0">
                <a:latin typeface="Courier New" pitchFamily="49" charset="0"/>
              </a:rPr>
              <a:t>){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   …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}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}</a:t>
            </a:r>
          </a:p>
          <a:p>
            <a:pPr marL="0" lvl="1" indent="0">
              <a:spcBef>
                <a:spcPts val="0"/>
              </a:spcBef>
              <a:buNone/>
            </a:pPr>
            <a:endParaRPr lang="en-US" sz="2000" b="1" dirty="0">
              <a:latin typeface="Courier New" pitchFamily="49" charset="0"/>
            </a:endParaRP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public interface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</a:rPr>
              <a:t>Path</a:t>
            </a:r>
            <a:r>
              <a:rPr lang="en-US" sz="2000" b="1" dirty="0">
                <a:latin typeface="Courier New" pitchFamily="49" charset="0"/>
              </a:rPr>
              <a:t>&lt;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</a:rPr>
              <a:t>N</a:t>
            </a:r>
            <a:r>
              <a:rPr lang="en-US" sz="2000" b="1" dirty="0">
                <a:latin typeface="Courier New" pitchFamily="49" charset="0"/>
              </a:rPr>
              <a:t>,</a:t>
            </a:r>
            <a:r>
              <a:rPr lang="en-US" sz="2000" b="1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</a:rPr>
              <a:t>P</a:t>
            </a:r>
            <a:r>
              <a:rPr lang="en-US" sz="2000" b="1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</a:rPr>
              <a:t>extends Path&lt;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</a:rPr>
              <a:t>N</a:t>
            </a:r>
            <a:r>
              <a:rPr lang="en-US" sz="2000" b="1" dirty="0">
                <a:latin typeface="Courier New" pitchFamily="49" charset="0"/>
              </a:rPr>
              <a:t>,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</a:rPr>
              <a:t>P</a:t>
            </a:r>
            <a:r>
              <a:rPr lang="en-US" sz="2000" b="1" dirty="0">
                <a:latin typeface="Courier New" pitchFamily="49" charset="0"/>
              </a:rPr>
              <a:t>&gt;&gt; 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extends </a:t>
            </a:r>
            <a:r>
              <a:rPr lang="en-US" sz="2000" b="1" dirty="0" err="1">
                <a:latin typeface="Courier New" pitchFamily="49" charset="0"/>
              </a:rPr>
              <a:t>Iterable</a:t>
            </a:r>
            <a:r>
              <a:rPr lang="en-US" sz="2000" b="1" dirty="0">
                <a:latin typeface="Courier New" pitchFamily="49" charset="0"/>
              </a:rPr>
              <a:t>&lt;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</a:rPr>
              <a:t>N</a:t>
            </a:r>
            <a:r>
              <a:rPr lang="en-US" sz="2000" b="1" dirty="0">
                <a:latin typeface="Courier New" pitchFamily="49" charset="0"/>
              </a:rPr>
              <a:t>&gt;, Comparable&lt;Path&lt;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</a:rPr>
              <a:t>?</a:t>
            </a:r>
            <a:r>
              <a:rPr lang="en-US" sz="2000" b="1" dirty="0">
                <a:latin typeface="Courier New" pitchFamily="49" charset="0"/>
              </a:rPr>
              <a:t>, 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</a:rPr>
              <a:t>?</a:t>
            </a:r>
            <a:r>
              <a:rPr lang="en-US" sz="2000" b="1" dirty="0">
                <a:latin typeface="Courier New" pitchFamily="49" charset="0"/>
              </a:rPr>
              <a:t>&gt;&gt; {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public Iterator&lt;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</a:rPr>
              <a:t>N</a:t>
            </a:r>
            <a:r>
              <a:rPr lang="en-US" sz="2000" b="1" dirty="0">
                <a:latin typeface="Courier New" pitchFamily="49" charset="0"/>
              </a:rPr>
              <a:t>&gt;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</a:rPr>
              <a:t>iterator</a:t>
            </a:r>
            <a:r>
              <a:rPr lang="en-US" sz="2000" b="1" dirty="0">
                <a:latin typeface="Courier New" pitchFamily="49" charset="0"/>
              </a:rPr>
              <a:t>();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…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}</a:t>
            </a:r>
          </a:p>
          <a:p>
            <a:pPr>
              <a:buNone/>
            </a:pPr>
            <a:endParaRPr lang="en-US" sz="1000" b="1" dirty="0"/>
          </a:p>
          <a:p>
            <a:pPr marL="0" indent="0">
              <a:buNone/>
            </a:pPr>
            <a:r>
              <a:rPr lang="en-US" sz="2000" dirty="0"/>
              <a:t>Do </a:t>
            </a:r>
            <a:r>
              <a:rPr lang="en-US" sz="2000" b="1" i="1" dirty="0">
                <a:solidFill>
                  <a:srgbClr val="C00000"/>
                </a:solidFill>
              </a:rPr>
              <a:t>NOT</a:t>
            </a:r>
            <a:r>
              <a:rPr lang="en-US" sz="2000" dirty="0">
                <a:solidFill>
                  <a:srgbClr val="FF8000"/>
                </a:solidFill>
              </a:rPr>
              <a:t> </a:t>
            </a:r>
            <a:r>
              <a:rPr lang="en-US" sz="2000" dirty="0"/>
              <a:t>copy/paste this stuff into your project unless it is what you want </a:t>
            </a:r>
          </a:p>
          <a:p>
            <a:pPr lvl="1"/>
            <a:r>
              <a:rPr lang="en-US" sz="2000" i="1" u="sng" dirty="0"/>
              <a:t>And</a:t>
            </a:r>
            <a:r>
              <a:rPr lang="en-US" sz="2000" dirty="0"/>
              <a:t> you understand it!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358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are we?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4495800"/>
          </a:xfrm>
        </p:spPr>
        <p:txBody>
          <a:bodyPr/>
          <a:lstStyle/>
          <a:p>
            <a:r>
              <a:rPr lang="en-US" sz="2000" dirty="0"/>
              <a:t>Done:</a:t>
            </a:r>
          </a:p>
          <a:p>
            <a:pPr lvl="1"/>
            <a:r>
              <a:rPr lang="en-US" sz="2000" dirty="0"/>
              <a:t>Basics of generic types for classes and interfaces</a:t>
            </a:r>
          </a:p>
          <a:p>
            <a:pPr lvl="1"/>
            <a:r>
              <a:rPr lang="en-US" sz="2000" dirty="0"/>
              <a:t>Basics of </a:t>
            </a:r>
            <a:r>
              <a:rPr lang="en-US" sz="2000" i="1" dirty="0"/>
              <a:t>bounding</a:t>
            </a:r>
            <a:r>
              <a:rPr lang="en-US" sz="2000" dirty="0"/>
              <a:t> generics</a:t>
            </a:r>
          </a:p>
          <a:p>
            <a:pPr lvl="1"/>
            <a:endParaRPr lang="en-US" sz="1200" dirty="0"/>
          </a:p>
          <a:p>
            <a:r>
              <a:rPr lang="en-US" sz="2000" dirty="0"/>
              <a:t>Now:</a:t>
            </a:r>
          </a:p>
          <a:p>
            <a:pPr lvl="1"/>
            <a:r>
              <a:rPr lang="en-US" sz="2000" dirty="0">
                <a:solidFill>
                  <a:srgbClr val="0000FF"/>
                </a:solidFill>
              </a:rPr>
              <a:t>Generic </a:t>
            </a:r>
            <a:r>
              <a:rPr lang="en-US" sz="2000" i="1" dirty="0">
                <a:solidFill>
                  <a:srgbClr val="0000FF"/>
                </a:solidFill>
              </a:rPr>
              <a:t>methods</a:t>
            </a:r>
            <a:r>
              <a:rPr lang="en-US" sz="2000" dirty="0">
                <a:solidFill>
                  <a:srgbClr val="0000FF"/>
                </a:solidFill>
              </a:rPr>
              <a:t> [not just using type parameters of class]</a:t>
            </a:r>
            <a:endParaRPr lang="en-US" sz="2000" dirty="0"/>
          </a:p>
          <a:p>
            <a:pPr lvl="1"/>
            <a:r>
              <a:rPr lang="en-US" sz="2000" dirty="0"/>
              <a:t>Generics and </a:t>
            </a:r>
            <a:r>
              <a:rPr lang="en-US" sz="2000" i="1" dirty="0"/>
              <a:t>subtyping</a:t>
            </a:r>
          </a:p>
          <a:p>
            <a:pPr lvl="1"/>
            <a:r>
              <a:rPr lang="en-US" sz="2000" dirty="0"/>
              <a:t>Using </a:t>
            </a:r>
            <a:r>
              <a:rPr lang="en-US" sz="2000" i="1" dirty="0"/>
              <a:t>bounds</a:t>
            </a:r>
            <a:r>
              <a:rPr lang="en-US" sz="2000" dirty="0"/>
              <a:t> for more flexible subtyping</a:t>
            </a:r>
          </a:p>
          <a:p>
            <a:pPr lvl="1"/>
            <a:r>
              <a:rPr lang="en-US" sz="2000" dirty="0"/>
              <a:t>Using </a:t>
            </a:r>
            <a:r>
              <a:rPr lang="en-US" sz="2000" i="1" dirty="0"/>
              <a:t>wildcards</a:t>
            </a:r>
            <a:r>
              <a:rPr lang="en-US" sz="2000" dirty="0"/>
              <a:t> for more convenient bounds</a:t>
            </a:r>
          </a:p>
          <a:p>
            <a:pPr lvl="1"/>
            <a:r>
              <a:rPr lang="en-US" sz="2000" dirty="0"/>
              <a:t>Related digression: Java’s </a:t>
            </a:r>
            <a:r>
              <a:rPr lang="en-US" sz="2000" i="1" dirty="0"/>
              <a:t>array subtyping</a:t>
            </a:r>
          </a:p>
          <a:p>
            <a:pPr lvl="1"/>
            <a:r>
              <a:rPr lang="en-US" sz="2000" dirty="0"/>
              <a:t>Java realities: type erasure</a:t>
            </a:r>
          </a:p>
          <a:p>
            <a:pPr lvl="2"/>
            <a:r>
              <a:rPr lang="en-US" sz="2000" dirty="0"/>
              <a:t>Unchecked casts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equals</a:t>
            </a:r>
            <a:r>
              <a:rPr lang="en-US" sz="2000" dirty="0"/>
              <a:t> interactions</a:t>
            </a:r>
          </a:p>
          <a:p>
            <a:pPr lvl="2"/>
            <a:r>
              <a:rPr lang="en-US" sz="2000" dirty="0"/>
              <a:t>Creating generic arrays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428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Not all generics are for collections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spcBef>
                <a:spcPts val="30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2000" b="1" dirty="0" err="1">
                <a:solidFill>
                  <a:srgbClr val="0066FF"/>
                </a:solidFill>
                <a:latin typeface="Courier New" pitchFamily="49" charset="0"/>
                <a:cs typeface="Courier New" pitchFamily="49" charset="0"/>
              </a:rPr>
              <a:t>Utils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static double </a:t>
            </a:r>
            <a:r>
              <a:rPr lang="en-US" sz="2000" b="1" dirty="0" err="1">
                <a:solidFill>
                  <a:srgbClr val="0066FF"/>
                </a:solidFill>
                <a:latin typeface="Courier New" pitchFamily="49" charset="0"/>
                <a:cs typeface="Courier New" pitchFamily="49" charset="0"/>
              </a:rPr>
              <a:t>sumList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(List&lt;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Number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&gt; </a:t>
            </a:r>
            <a:r>
              <a:rPr lang="en-US" sz="2000" b="1" dirty="0" err="1">
                <a:solidFill>
                  <a:srgbClr val="0066FF"/>
                </a:solidFill>
                <a:latin typeface="Courier New" pitchFamily="49" charset="0"/>
                <a:cs typeface="Courier New" pitchFamily="49" charset="0"/>
              </a:rPr>
              <a:t>lst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double </a:t>
            </a:r>
            <a:r>
              <a:rPr lang="en-US" sz="2000" b="1" dirty="0">
                <a:solidFill>
                  <a:srgbClr val="0066FF"/>
                </a:solidFill>
                <a:latin typeface="Courier New" pitchFamily="49" charset="0"/>
                <a:cs typeface="Courier New" pitchFamily="49" charset="0"/>
              </a:rPr>
              <a:t>result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= 0.0;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for (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Number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rgbClr val="0066FF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: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lst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  result +=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n.doubleValue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}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return result;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static 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Number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choose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(List&lt;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Number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&gt;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lst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= … </a:t>
            </a:r>
            <a:r>
              <a:rPr lang="en-US" sz="2000" b="1" dirty="0">
                <a:solidFill>
                  <a:srgbClr val="800080"/>
                </a:solidFill>
                <a:latin typeface="Courier New" pitchFamily="49" charset="0"/>
                <a:cs typeface="Courier New" pitchFamily="49" charset="0"/>
              </a:rPr>
              <a:t>// random number &lt; </a:t>
            </a:r>
            <a:r>
              <a:rPr lang="en-US" sz="2000" b="1" dirty="0" err="1">
                <a:solidFill>
                  <a:srgbClr val="800080"/>
                </a:solidFill>
                <a:latin typeface="Courier New" pitchFamily="49" charset="0"/>
                <a:cs typeface="Courier New" pitchFamily="49" charset="0"/>
              </a:rPr>
              <a:t>lst.size</a:t>
            </a:r>
            <a:endParaRPr lang="en-US" sz="2000" b="1" dirty="0">
              <a:solidFill>
                <a:srgbClr val="80008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ts val="30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return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lst.get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64459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Weaknesses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Would like to use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sumList</a:t>
            </a:r>
            <a:r>
              <a:rPr lang="en-US" sz="2000" dirty="0"/>
              <a:t> for any subtype of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Number</a:t>
            </a:r>
          </a:p>
          <a:p>
            <a:pPr lvl="1"/>
            <a:r>
              <a:rPr lang="en-US" sz="2000" dirty="0"/>
              <a:t>For example,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Double</a:t>
            </a:r>
            <a:r>
              <a:rPr lang="en-US" sz="2000" dirty="0"/>
              <a:t> or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Integer</a:t>
            </a:r>
          </a:p>
          <a:p>
            <a:pPr lvl="1"/>
            <a:r>
              <a:rPr lang="en-US" sz="2000" dirty="0"/>
              <a:t>But as we will see,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List&lt;Double&gt;</a:t>
            </a:r>
            <a:r>
              <a:rPr lang="en-US" sz="2000" dirty="0"/>
              <a:t> is not a subtype of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List&lt;Number&gt;</a:t>
            </a:r>
          </a:p>
          <a:p>
            <a:pPr lvl="1"/>
            <a:endParaRPr lang="en-US" sz="2000" dirty="0">
              <a:sym typeface="Wingdings" panose="05000000000000000000" pitchFamily="2" charset="2"/>
            </a:endParaRPr>
          </a:p>
          <a:p>
            <a:r>
              <a:rPr lang="en-US" sz="2000" dirty="0">
                <a:sym typeface="Wingdings" panose="05000000000000000000" pitchFamily="2" charset="2"/>
              </a:rPr>
              <a:t>Would like to use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choose</a:t>
            </a:r>
            <a:r>
              <a:rPr lang="en-US" sz="2000" dirty="0">
                <a:sym typeface="Wingdings" panose="05000000000000000000" pitchFamily="2" charset="2"/>
              </a:rPr>
              <a:t> for any element type</a:t>
            </a:r>
          </a:p>
          <a:p>
            <a:pPr lvl="1"/>
            <a:r>
              <a:rPr lang="en-US" sz="2000" dirty="0">
                <a:sym typeface="Wingdings" panose="05000000000000000000" pitchFamily="2" charset="2"/>
              </a:rPr>
              <a:t>I.e., any subclass of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Object</a:t>
            </a:r>
          </a:p>
          <a:p>
            <a:pPr lvl="1"/>
            <a:r>
              <a:rPr lang="en-US" sz="2000" dirty="0">
                <a:sym typeface="Wingdings" panose="05000000000000000000" pitchFamily="2" charset="2"/>
              </a:rPr>
              <a:t>No need to restrict to subclasses of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Number</a:t>
            </a:r>
          </a:p>
          <a:p>
            <a:pPr lvl="1"/>
            <a:r>
              <a:rPr lang="en-US" sz="2000" dirty="0">
                <a:sym typeface="Wingdings" panose="05000000000000000000" pitchFamily="2" charset="2"/>
              </a:rPr>
              <a:t>Want to tell clients more about return type than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Object</a:t>
            </a:r>
          </a:p>
          <a:p>
            <a:pPr lvl="1"/>
            <a:endParaRPr lang="en-US" sz="2000" dirty="0">
              <a:sym typeface="Wingdings" panose="05000000000000000000" pitchFamily="2" charset="2"/>
            </a:endParaRPr>
          </a:p>
          <a:p>
            <a:r>
              <a:rPr lang="en-US" sz="2000" dirty="0">
                <a:sym typeface="Wingdings" panose="05000000000000000000" pitchFamily="2" charset="2"/>
              </a:rPr>
              <a:t>Class</a:t>
            </a:r>
            <a:r>
              <a:rPr lang="en-US" sz="2000">
                <a:sym typeface="Wingdings" panose="05000000000000000000" pitchFamily="2" charset="2"/>
              </a:rPr>
              <a:t>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Utils</a:t>
            </a:r>
            <a:r>
              <a:rPr lang="en-US" sz="2000">
                <a:sym typeface="Wingdings" panose="05000000000000000000" pitchFamily="2" charset="2"/>
              </a:rPr>
              <a:t> </a:t>
            </a:r>
            <a:r>
              <a:rPr lang="en-US" sz="2000" dirty="0">
                <a:sym typeface="Wingdings" panose="05000000000000000000" pitchFamily="2" charset="2"/>
              </a:rPr>
              <a:t>is not generic</a:t>
            </a:r>
            <a:r>
              <a:rPr lang="en-US" sz="2000">
                <a:sym typeface="Wingdings" panose="05000000000000000000" pitchFamily="2" charset="2"/>
              </a:rPr>
              <a:t>, </a:t>
            </a:r>
            <a:r>
              <a:rPr lang="en-US" sz="2000" dirty="0">
                <a:sym typeface="Wingdings" panose="05000000000000000000" pitchFamily="2" charset="2"/>
              </a:rPr>
              <a:t>but</a:t>
            </a:r>
            <a:r>
              <a:rPr lang="en-US" sz="2000">
                <a:sym typeface="Wingdings" panose="05000000000000000000" pitchFamily="2" charset="2"/>
              </a:rPr>
              <a:t> the </a:t>
            </a:r>
            <a:r>
              <a:rPr lang="en-US" sz="2000" i="1">
                <a:sym typeface="Wingdings" panose="05000000000000000000" pitchFamily="2" charset="2"/>
              </a:rPr>
              <a:t>methods</a:t>
            </a:r>
            <a:r>
              <a:rPr lang="en-US" sz="2000">
                <a:sym typeface="Wingdings" panose="05000000000000000000" pitchFamily="2" charset="2"/>
              </a:rPr>
              <a:t> should </a:t>
            </a:r>
            <a:r>
              <a:rPr lang="en-US" sz="2000" dirty="0">
                <a:sym typeface="Wingdings" panose="05000000000000000000" pitchFamily="2" charset="2"/>
              </a:rPr>
              <a:t>be generic</a:t>
            </a: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8584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Much better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30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2000" b="1" dirty="0" err="1">
                <a:solidFill>
                  <a:srgbClr val="0066FF"/>
                </a:solidFill>
                <a:latin typeface="Courier New" pitchFamily="49" charset="0"/>
                <a:cs typeface="Courier New" pitchFamily="49" charset="0"/>
              </a:rPr>
              <a:t>Utils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static &lt;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extends Number&gt;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double </a:t>
            </a:r>
            <a:r>
              <a:rPr lang="en-US" sz="2000" b="1" dirty="0" err="1">
                <a:solidFill>
                  <a:srgbClr val="0066FF"/>
                </a:solidFill>
                <a:latin typeface="Courier New" pitchFamily="49" charset="0"/>
                <a:cs typeface="Courier New" pitchFamily="49" charset="0"/>
              </a:rPr>
              <a:t>sumList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(List&lt;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&gt; </a:t>
            </a:r>
            <a:r>
              <a:rPr lang="en-US" sz="2000" b="1" dirty="0" err="1">
                <a:solidFill>
                  <a:srgbClr val="0066FF"/>
                </a:solidFill>
                <a:latin typeface="Courier New" pitchFamily="49" charset="0"/>
                <a:cs typeface="Courier New" pitchFamily="49" charset="0"/>
              </a:rPr>
              <a:t>lst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double </a:t>
            </a:r>
            <a:r>
              <a:rPr lang="en-US" sz="2000" b="1" dirty="0">
                <a:solidFill>
                  <a:srgbClr val="0066FF"/>
                </a:solidFill>
                <a:latin typeface="Courier New" pitchFamily="49" charset="0"/>
                <a:cs typeface="Courier New" pitchFamily="49" charset="0"/>
              </a:rPr>
              <a:t>result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= 0.0;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for (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Number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rgbClr val="0066FF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: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lst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 { 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E also works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  result +=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n.doubleValue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}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return result;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static &lt;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&gt; 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 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choose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(List&lt;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&gt;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lst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= … </a:t>
            </a:r>
            <a:r>
              <a:rPr lang="en-US" sz="2000" b="1" dirty="0">
                <a:solidFill>
                  <a:srgbClr val="800080"/>
                </a:solidFill>
                <a:latin typeface="Courier New" pitchFamily="49" charset="0"/>
                <a:cs typeface="Courier New" pitchFamily="49" charset="0"/>
              </a:rPr>
              <a:t>// random number &lt; </a:t>
            </a:r>
            <a:r>
              <a:rPr lang="en-US" sz="2000" b="1" dirty="0" err="1">
                <a:solidFill>
                  <a:srgbClr val="800080"/>
                </a:solidFill>
                <a:latin typeface="Courier New" pitchFamily="49" charset="0"/>
                <a:cs typeface="Courier New" pitchFamily="49" charset="0"/>
              </a:rPr>
              <a:t>lst.size</a:t>
            </a:r>
            <a:endParaRPr lang="en-US" sz="2000" b="1" dirty="0">
              <a:solidFill>
                <a:srgbClr val="80008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ts val="30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return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lst.get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6" name="Rectangular Callout 5"/>
          <p:cNvSpPr/>
          <p:nvPr/>
        </p:nvSpPr>
        <p:spPr>
          <a:xfrm>
            <a:off x="4267200" y="4333374"/>
            <a:ext cx="2590800" cy="685800"/>
          </a:xfrm>
          <a:prstGeom prst="wedgeRectCallout">
            <a:avLst>
              <a:gd name="adj1" fmla="val -110985"/>
              <a:gd name="adj2" fmla="val 3763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Have to declare type parameter(s)</a:t>
            </a:r>
          </a:p>
        </p:txBody>
      </p:sp>
      <p:sp>
        <p:nvSpPr>
          <p:cNvPr id="7" name="Rectangular Callout 6"/>
          <p:cNvSpPr/>
          <p:nvPr/>
        </p:nvSpPr>
        <p:spPr>
          <a:xfrm>
            <a:off x="6477000" y="1600200"/>
            <a:ext cx="2590800" cy="685800"/>
          </a:xfrm>
          <a:prstGeom prst="wedgeRectCallout">
            <a:avLst>
              <a:gd name="adj1" fmla="val -110985"/>
              <a:gd name="adj2" fmla="val 3763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Have to declare type parameter(s)</a:t>
            </a:r>
          </a:p>
        </p:txBody>
      </p:sp>
    </p:spTree>
    <p:extLst>
      <p:ext uri="{BB962C8B-B14F-4D97-AF65-F5344CB8AC3E}">
        <p14:creationId xmlns:p14="http://schemas.microsoft.com/office/powerpoint/2010/main" val="1016722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generics in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3810000"/>
          </a:xfrm>
        </p:spPr>
        <p:txBody>
          <a:bodyPr/>
          <a:lstStyle/>
          <a:p>
            <a:r>
              <a:rPr lang="en-US" sz="2000" dirty="0"/>
              <a:t>Instance methods can use type parameters of the class</a:t>
            </a:r>
          </a:p>
          <a:p>
            <a:pPr lvl="1"/>
            <a:r>
              <a:rPr lang="en-US" sz="2000" dirty="0"/>
              <a:t>(if the enclosing class has type parameters, of course)</a:t>
            </a:r>
          </a:p>
          <a:p>
            <a:endParaRPr lang="en-US" sz="2000" dirty="0"/>
          </a:p>
          <a:p>
            <a:r>
              <a:rPr lang="en-US" sz="2000" dirty="0"/>
              <a:t>Instance methods and static methods can have their own type parameters</a:t>
            </a:r>
          </a:p>
          <a:p>
            <a:pPr lvl="1"/>
            <a:r>
              <a:rPr lang="en-US" sz="2000" dirty="0"/>
              <a:t>Generic methods</a:t>
            </a:r>
          </a:p>
          <a:p>
            <a:endParaRPr lang="en-US" sz="2000" dirty="0"/>
          </a:p>
          <a:p>
            <a:r>
              <a:rPr lang="en-US" sz="2000" dirty="0"/>
              <a:t>Callers to generic methods need not explicitly instantiate the methods’ type parameters</a:t>
            </a:r>
          </a:p>
          <a:p>
            <a:pPr lvl="1"/>
            <a:r>
              <a:rPr lang="en-US" sz="2000" dirty="0"/>
              <a:t>Compiler just figures it out for you</a:t>
            </a:r>
          </a:p>
          <a:p>
            <a:pPr lvl="1"/>
            <a:r>
              <a:rPr lang="en-US" sz="2000" i="1" dirty="0"/>
              <a:t>Type inference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5170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7F7A2B-627B-D548-B365-6AB22DE35A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Administrivia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EDE9EB-DF0F-EA44-B03A-149EE2A21A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Happy New Year and Valentine’s day!  </a:t>
            </a:r>
            <a:r>
              <a:rPr lang="en-US" sz="3900" dirty="0"/>
              <a:t>🐂 💘</a:t>
            </a:r>
            <a:endParaRPr lang="en-US" dirty="0"/>
          </a:p>
          <a:p>
            <a:r>
              <a:rPr lang="en-US" dirty="0"/>
              <a:t>HW6 out now, due next Thur.</a:t>
            </a:r>
          </a:p>
          <a:p>
            <a:r>
              <a:rPr lang="en-US" dirty="0"/>
              <a:t>President’s day holiday next Monday</a:t>
            </a:r>
          </a:p>
          <a:p>
            <a:pPr lvl="1"/>
            <a:r>
              <a:rPr lang="en-US" dirty="0"/>
              <a:t>No class</a:t>
            </a:r>
          </a:p>
          <a:p>
            <a:pPr lvl="1"/>
            <a:r>
              <a:rPr lang="en-US" dirty="0"/>
              <a:t>Regular office hours (thanks TAs!)</a:t>
            </a:r>
          </a:p>
          <a:p>
            <a:pPr lvl="1"/>
            <a:r>
              <a:rPr lang="en-US" dirty="0"/>
              <a:t>Next quiz: choices were out Sun. close Mon. or out Mon. close Tue.  Based on discussion board, clear choice seems to be:</a:t>
            </a:r>
          </a:p>
          <a:p>
            <a:pPr lvl="2"/>
            <a:r>
              <a:rPr lang="en-US" dirty="0"/>
              <a:t>Yes!</a:t>
            </a:r>
          </a:p>
          <a:p>
            <a:pPr lvl="2"/>
            <a:r>
              <a:rPr lang="en-US" dirty="0"/>
              <a:t>Will release mid-day Sun. close Tue. 7pm.; two tries allowed, 1 hour max each try</a:t>
            </a:r>
          </a:p>
          <a:p>
            <a:pPr lvl="2"/>
            <a:r>
              <a:rPr lang="en-US" dirty="0"/>
              <a:t>One change: will only show answers and scores right after you finish, not later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AC0B5B-136C-C84C-BE6E-056EC9889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19C312-4355-7642-AC6B-55DB2DA91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000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More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1"/>
            <a:ext cx="8001000" cy="43434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1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extends Comparable&lt;E&gt;&gt; E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max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(Collection&lt;E&gt;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c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…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endParaRPr lang="en-US" sz="1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sz="1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extends Comparable&lt;E&gt;&gt;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2000" b="1" dirty="0">
                <a:solidFill>
                  <a:srgbClr val="0066FF"/>
                </a:solidFill>
                <a:latin typeface="Courier New" pitchFamily="49" charset="0"/>
                <a:cs typeface="Courier New" pitchFamily="49" charset="0"/>
              </a:rPr>
              <a:t>sort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(List&lt;E&gt; </a:t>
            </a:r>
            <a:r>
              <a:rPr lang="en-US" sz="2000" b="1" dirty="0">
                <a:solidFill>
                  <a:srgbClr val="0066FF"/>
                </a:solidFill>
                <a:latin typeface="Courier New" pitchFamily="49" charset="0"/>
                <a:cs typeface="Courier New" pitchFamily="49" charset="0"/>
              </a:rPr>
              <a:t>list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… use </a:t>
            </a:r>
            <a:r>
              <a:rPr lang="en-US" sz="2000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list.get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() and E’s </a:t>
            </a:r>
            <a:r>
              <a:rPr lang="en-US" sz="2000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compareTo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endParaRPr lang="en-US" sz="1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sz="1000" b="1" dirty="0">
              <a:latin typeface="Courier New" pitchFamily="49" charset="0"/>
              <a:cs typeface="Courier New" pitchFamily="49" charset="0"/>
            </a:endParaRPr>
          </a:p>
          <a:p>
            <a:pPr marL="45720" indent="0">
              <a:spcBef>
                <a:spcPts val="0"/>
              </a:spcBef>
              <a:buNone/>
            </a:pPr>
            <a:r>
              <a:rPr lang="en-US" sz="2000" dirty="0">
                <a:cs typeface="Courier New" pitchFamily="49" charset="0"/>
              </a:rPr>
              <a:t>(This one “works” but we will make it even more useful later by adding more type bounds)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 marL="4572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&gt; void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copyTo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(List&lt;E&gt;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dst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, List&lt;E&gt;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src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 marL="4572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for (E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: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src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4572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dst.add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(e);</a:t>
            </a:r>
          </a:p>
          <a:p>
            <a:pPr marL="4572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endParaRPr lang="en-US" sz="20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29303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are we?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495800"/>
          </a:xfrm>
        </p:spPr>
        <p:txBody>
          <a:bodyPr/>
          <a:lstStyle/>
          <a:p>
            <a:r>
              <a:rPr lang="en-US" sz="2000" dirty="0"/>
              <a:t>Done:</a:t>
            </a:r>
          </a:p>
          <a:p>
            <a:pPr lvl="1"/>
            <a:r>
              <a:rPr lang="en-US" sz="2000" dirty="0"/>
              <a:t>Basics of generic types for classes and interfaces</a:t>
            </a:r>
          </a:p>
          <a:p>
            <a:pPr lvl="1"/>
            <a:r>
              <a:rPr lang="en-US" sz="2000" dirty="0"/>
              <a:t>Basics of </a:t>
            </a:r>
            <a:r>
              <a:rPr lang="en-US" sz="2000" i="1" dirty="0"/>
              <a:t>bounding</a:t>
            </a:r>
            <a:r>
              <a:rPr lang="en-US" sz="2000" dirty="0"/>
              <a:t> generics</a:t>
            </a:r>
          </a:p>
          <a:p>
            <a:pPr lvl="1"/>
            <a:endParaRPr lang="en-US" sz="1200" dirty="0"/>
          </a:p>
          <a:p>
            <a:r>
              <a:rPr lang="en-US" sz="2000" dirty="0"/>
              <a:t>Now:</a:t>
            </a:r>
          </a:p>
          <a:p>
            <a:pPr lvl="1"/>
            <a:r>
              <a:rPr lang="en-US" sz="2000" dirty="0"/>
              <a:t>Generic </a:t>
            </a:r>
            <a:r>
              <a:rPr lang="en-US" sz="2000" i="1" dirty="0"/>
              <a:t>methods</a:t>
            </a:r>
            <a:r>
              <a:rPr lang="en-US" sz="2000" dirty="0"/>
              <a:t> [not just using type parameters of class]</a:t>
            </a:r>
          </a:p>
          <a:p>
            <a:pPr lvl="1"/>
            <a:r>
              <a:rPr lang="en-US" sz="2000" dirty="0">
                <a:solidFill>
                  <a:schemeClr val="accent2"/>
                </a:solidFill>
              </a:rPr>
              <a:t>Generics and </a:t>
            </a:r>
            <a:r>
              <a:rPr lang="en-US" sz="2000" i="1" dirty="0">
                <a:solidFill>
                  <a:schemeClr val="accent2"/>
                </a:solidFill>
              </a:rPr>
              <a:t>subtyping</a:t>
            </a:r>
          </a:p>
          <a:p>
            <a:pPr lvl="1"/>
            <a:r>
              <a:rPr lang="en-US" sz="2000" dirty="0"/>
              <a:t>Using </a:t>
            </a:r>
            <a:r>
              <a:rPr lang="en-US" sz="2000" i="1" dirty="0"/>
              <a:t>bounds</a:t>
            </a:r>
            <a:r>
              <a:rPr lang="en-US" sz="2000" dirty="0"/>
              <a:t> for more flexible subtyping</a:t>
            </a:r>
          </a:p>
          <a:p>
            <a:pPr lvl="1"/>
            <a:r>
              <a:rPr lang="en-US" sz="2000" dirty="0"/>
              <a:t>Using </a:t>
            </a:r>
            <a:r>
              <a:rPr lang="en-US" sz="2000" i="1" dirty="0"/>
              <a:t>wildcards</a:t>
            </a:r>
            <a:r>
              <a:rPr lang="en-US" sz="2000" dirty="0"/>
              <a:t> for more convenient bounds</a:t>
            </a:r>
          </a:p>
          <a:p>
            <a:pPr lvl="1"/>
            <a:r>
              <a:rPr lang="en-US" sz="2000" dirty="0"/>
              <a:t>Related digression: Java’s </a:t>
            </a:r>
            <a:r>
              <a:rPr lang="en-US" sz="2000" i="1" dirty="0"/>
              <a:t>array subtyping</a:t>
            </a:r>
          </a:p>
          <a:p>
            <a:pPr lvl="1"/>
            <a:r>
              <a:rPr lang="en-US" sz="2000" dirty="0"/>
              <a:t>Java realities: type erasure</a:t>
            </a:r>
          </a:p>
          <a:p>
            <a:pPr lvl="2"/>
            <a:r>
              <a:rPr lang="en-US" sz="2000" dirty="0"/>
              <a:t>Unchecked casts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equals</a:t>
            </a:r>
            <a:r>
              <a:rPr lang="en-US" sz="2000" dirty="0"/>
              <a:t> interactions</a:t>
            </a:r>
          </a:p>
          <a:p>
            <a:pPr lvl="2"/>
            <a:r>
              <a:rPr lang="en-US" sz="2000" dirty="0"/>
              <a:t>Creating generic arrays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8003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Generics and subtyping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733800"/>
            <a:ext cx="8305800" cy="2057400"/>
          </a:xfrm>
        </p:spPr>
        <p:txBody>
          <a:bodyPr/>
          <a:lstStyle/>
          <a:p>
            <a:r>
              <a:rPr lang="en-US" sz="2000" b="1" dirty="0">
                <a:latin typeface="Courier New" pitchFamily="49" charset="0"/>
                <a:cs typeface="Courier New" pitchFamily="49" charset="0"/>
              </a:rPr>
              <a:t>Integer</a:t>
            </a:r>
            <a:r>
              <a:rPr lang="en-US" sz="2000" dirty="0"/>
              <a:t> is a subtype of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Number</a:t>
            </a:r>
          </a:p>
          <a:p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/>
              <a:t>Is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List&lt;Integer</a:t>
            </a:r>
            <a:r>
              <a:rPr lang="en-US" sz="2000" dirty="0"/>
              <a:t>&gt; a subtype of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List&lt;Number</a:t>
            </a:r>
            <a:r>
              <a:rPr lang="en-US" sz="2000" dirty="0"/>
              <a:t>&gt;?</a:t>
            </a:r>
          </a:p>
          <a:p>
            <a:endParaRPr lang="en-US" sz="2000" dirty="0"/>
          </a:p>
          <a:p>
            <a:r>
              <a:rPr lang="en-US" sz="2000" dirty="0"/>
              <a:t>Use subtyping rules (stronger, weaker) to find out…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962850" y="1949580"/>
            <a:ext cx="1024639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/>
              <a:t>Number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20650" y="2724090"/>
            <a:ext cx="909223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/>
              <a:t>Integer</a:t>
            </a:r>
          </a:p>
        </p:txBody>
      </p:sp>
      <p:cxnSp>
        <p:nvCxnSpPr>
          <p:cNvPr id="6" name="Straight Arrow Connector 5"/>
          <p:cNvCxnSpPr>
            <a:stCxn id="5" idx="0"/>
            <a:endCxn id="4" idx="2"/>
          </p:cNvCxnSpPr>
          <p:nvPr/>
        </p:nvCxnSpPr>
        <p:spPr>
          <a:xfrm flipH="1" flipV="1">
            <a:off x="3475170" y="2349690"/>
            <a:ext cx="92" cy="374400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147275" y="1917960"/>
            <a:ext cx="1710725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/>
              <a:t>List&lt;Number&gt;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210247" y="2692470"/>
            <a:ext cx="1595309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/>
              <a:t>List&lt;Integer&gt;</a:t>
            </a:r>
          </a:p>
        </p:txBody>
      </p:sp>
      <p:cxnSp>
        <p:nvCxnSpPr>
          <p:cNvPr id="9" name="Straight Arrow Connector 8"/>
          <p:cNvCxnSpPr>
            <a:stCxn id="8" idx="0"/>
            <a:endCxn id="7" idx="2"/>
          </p:cNvCxnSpPr>
          <p:nvPr/>
        </p:nvCxnSpPr>
        <p:spPr>
          <a:xfrm flipH="1" flipV="1">
            <a:off x="6002638" y="2318070"/>
            <a:ext cx="5264" cy="374400"/>
          </a:xfrm>
          <a:prstGeom prst="straightConnector1">
            <a:avLst/>
          </a:prstGeom>
          <a:ln w="25400">
            <a:solidFill>
              <a:srgbClr val="FF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137875" y="2311470"/>
            <a:ext cx="2984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8317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>
                <a:latin typeface="Courier New" pitchFamily="49" charset="0"/>
                <a:cs typeface="Courier New" pitchFamily="49" charset="0"/>
              </a:rPr>
              <a:t>List&lt;Number&gt;</a:t>
            </a:r>
            <a:r>
              <a:rPr lang="en-US" dirty="0"/>
              <a:t> and </a:t>
            </a:r>
            <a:r>
              <a:rPr lang="en-US" sz="3600" b="1" dirty="0">
                <a:latin typeface="Courier New" pitchFamily="49" charset="0"/>
                <a:cs typeface="Courier New" pitchFamily="49" charset="0"/>
              </a:rPr>
              <a:t>List&lt;Integer</a:t>
            </a:r>
            <a:r>
              <a:rPr lang="en-US" dirty="0"/>
              <a:t>&gt;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8229600" cy="5029200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interface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List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&gt;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(E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elt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E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get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(int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index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spcBef>
                <a:spcPts val="0"/>
              </a:spcBef>
              <a:buNone/>
            </a:pPr>
            <a:endParaRPr lang="en-US" sz="14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+mj-lt"/>
                <a:cs typeface="Courier New" pitchFamily="49" charset="0"/>
              </a:rPr>
              <a:t>So type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List&lt;Number&gt;</a:t>
            </a:r>
            <a:r>
              <a:rPr lang="en-US" sz="2000" dirty="0">
                <a:latin typeface="+mj-lt"/>
                <a:cs typeface="Courier New" pitchFamily="49" charset="0"/>
              </a:rPr>
              <a:t> has: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boolean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(Number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elt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Number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get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(int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index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spcBef>
                <a:spcPts val="0"/>
              </a:spcBef>
              <a:buNone/>
            </a:pPr>
            <a:endParaRPr lang="en-US" sz="14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cs typeface="Courier New" pitchFamily="49" charset="0"/>
              </a:rPr>
              <a:t>So type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List&lt;Integer&gt;</a:t>
            </a:r>
            <a:r>
              <a:rPr lang="en-US" sz="2000" dirty="0">
                <a:cs typeface="Courier New" pitchFamily="49" charset="0"/>
              </a:rPr>
              <a:t> has: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boolean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(Integer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elt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Integer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get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(int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index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spcBef>
                <a:spcPts val="0"/>
              </a:spcBef>
              <a:buNone/>
            </a:pPr>
            <a:endParaRPr lang="en-US" sz="1400" dirty="0"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cs typeface="Courier New" pitchFamily="49" charset="0"/>
              </a:rPr>
              <a:t>Java subtyping is </a:t>
            </a:r>
            <a:r>
              <a:rPr lang="en-US" sz="2000" i="1" dirty="0">
                <a:solidFill>
                  <a:srgbClr val="C00000"/>
                </a:solidFill>
                <a:cs typeface="Courier New" pitchFamily="49" charset="0"/>
              </a:rPr>
              <a:t>invariant</a:t>
            </a:r>
            <a:r>
              <a:rPr lang="en-US" sz="2000" dirty="0">
                <a:cs typeface="Courier New" pitchFamily="49" charset="0"/>
              </a:rPr>
              <a:t> with respect to generics</a:t>
            </a:r>
          </a:p>
          <a:p>
            <a:pPr lvl="1" indent="-342900">
              <a:spcBef>
                <a:spcPts val="0"/>
              </a:spcBef>
            </a:pPr>
            <a:r>
              <a:rPr lang="en-US" sz="2000" dirty="0">
                <a:cs typeface="Courier New" pitchFamily="49" charset="0"/>
              </a:rPr>
              <a:t>Not covariant and not </a:t>
            </a:r>
            <a:r>
              <a:rPr lang="en-US" sz="2000" dirty="0" err="1">
                <a:cs typeface="Courier New" pitchFamily="49" charset="0"/>
              </a:rPr>
              <a:t>contravariant</a:t>
            </a:r>
            <a:endParaRPr lang="en-US" sz="2000" dirty="0">
              <a:cs typeface="Courier New" pitchFamily="49" charset="0"/>
            </a:endParaRPr>
          </a:p>
          <a:p>
            <a:pPr lvl="1" indent="-342900">
              <a:spcBef>
                <a:spcPts val="0"/>
              </a:spcBef>
            </a:pPr>
            <a:r>
              <a:rPr lang="en-US" sz="2000" dirty="0">
                <a:cs typeface="Courier New" pitchFamily="49" charset="0"/>
              </a:rPr>
              <a:t>Neither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List&lt;Number&gt;</a:t>
            </a:r>
            <a:r>
              <a:rPr lang="en-US" sz="2000" dirty="0">
                <a:cs typeface="Courier New" pitchFamily="49" charset="0"/>
              </a:rPr>
              <a:t> nor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List&lt;Integer&gt;</a:t>
            </a:r>
            <a:r>
              <a:rPr lang="en-US" sz="2000" dirty="0">
                <a:cs typeface="Courier New" pitchFamily="49" charset="0"/>
              </a:rPr>
              <a:t> subtype of other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324600" y="1828800"/>
            <a:ext cx="1024639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/>
              <a:t>Number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382400" y="2603310"/>
            <a:ext cx="909223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/>
              <a:t>Integer</a:t>
            </a:r>
          </a:p>
        </p:txBody>
      </p:sp>
      <p:cxnSp>
        <p:nvCxnSpPr>
          <p:cNvPr id="8" name="Straight Arrow Connector 7"/>
          <p:cNvCxnSpPr>
            <a:stCxn id="7" idx="0"/>
            <a:endCxn id="6" idx="2"/>
          </p:cNvCxnSpPr>
          <p:nvPr/>
        </p:nvCxnSpPr>
        <p:spPr>
          <a:xfrm flipH="1" flipV="1">
            <a:off x="6836920" y="2228910"/>
            <a:ext cx="92" cy="374400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9657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6F20EC-AA10-084C-A2F4-A701C0D03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Aside: covariant/contravariant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E55117-EDA7-C14D-82D4-6A1B5AFF04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00200"/>
            <a:ext cx="5867400" cy="44958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These are fancy ways of saying whether one relationship “goes the same direction” as another</a:t>
            </a:r>
          </a:p>
          <a:p>
            <a:r>
              <a:rPr lang="en-US" dirty="0"/>
              <a:t>We know Integer is a subtype of Number</a:t>
            </a:r>
          </a:p>
          <a:p>
            <a:r>
              <a:rPr lang="en-US" dirty="0"/>
              <a:t>If List&lt;Integer&gt; were a subtype of List&lt;Number&gt; we would say that the type relationship is </a:t>
            </a:r>
            <a:r>
              <a:rPr lang="en-US" dirty="0">
                <a:solidFill>
                  <a:schemeClr val="accent6"/>
                </a:solidFill>
              </a:rPr>
              <a:t>covariant</a:t>
            </a:r>
            <a:r>
              <a:rPr lang="en-US" dirty="0"/>
              <a:t> (same direction)</a:t>
            </a:r>
          </a:p>
          <a:p>
            <a:r>
              <a:rPr lang="en-US" dirty="0"/>
              <a:t>If List&lt;Number&gt; were a subtype of List&lt;Integer&gt; it would be </a:t>
            </a:r>
            <a:r>
              <a:rPr lang="en-US" dirty="0">
                <a:solidFill>
                  <a:schemeClr val="accent6"/>
                </a:solidFill>
              </a:rPr>
              <a:t>contravariant</a:t>
            </a:r>
            <a:r>
              <a:rPr lang="en-US" dirty="0"/>
              <a:t> (type relationship opposite of parameter type relationship)</a:t>
            </a:r>
          </a:p>
          <a:p>
            <a:r>
              <a:rPr lang="en-US" dirty="0"/>
              <a:t>But in this case the relationship is </a:t>
            </a:r>
            <a:r>
              <a:rPr lang="en-US" dirty="0">
                <a:solidFill>
                  <a:schemeClr val="accent6"/>
                </a:solidFill>
              </a:rPr>
              <a:t>invariant</a:t>
            </a:r>
            <a:r>
              <a:rPr lang="en-US" dirty="0"/>
              <a:t>: it’s neither of the above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671C9A-631E-3249-A7FC-60C8C3D32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E3168B-4141-FC4F-8035-5567B7121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CF0C8E1-150A-CC4C-B0E2-69B18DD12F37}"/>
              </a:ext>
            </a:extLst>
          </p:cNvPr>
          <p:cNvSpPr txBox="1"/>
          <p:nvPr/>
        </p:nvSpPr>
        <p:spPr>
          <a:xfrm>
            <a:off x="7052561" y="1828800"/>
            <a:ext cx="1024639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/>
              <a:t>Number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1F2DC58-F80E-4940-A144-B02769A1C92D}"/>
              </a:ext>
            </a:extLst>
          </p:cNvPr>
          <p:cNvSpPr txBox="1"/>
          <p:nvPr/>
        </p:nvSpPr>
        <p:spPr>
          <a:xfrm>
            <a:off x="7110361" y="2603310"/>
            <a:ext cx="909223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/>
              <a:t>Integer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12C31493-A2A7-7B48-A437-AE5CA0166781}"/>
              </a:ext>
            </a:extLst>
          </p:cNvPr>
          <p:cNvCxnSpPr>
            <a:stCxn id="7" idx="0"/>
            <a:endCxn id="6" idx="2"/>
          </p:cNvCxnSpPr>
          <p:nvPr/>
        </p:nvCxnSpPr>
        <p:spPr>
          <a:xfrm flipH="1" flipV="1">
            <a:off x="7564881" y="2228910"/>
            <a:ext cx="92" cy="374400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A655AD4A-CAF4-E948-B21E-C3BAAB4FA9F3}"/>
              </a:ext>
            </a:extLst>
          </p:cNvPr>
          <p:cNvSpPr txBox="1"/>
          <p:nvPr/>
        </p:nvSpPr>
        <p:spPr>
          <a:xfrm>
            <a:off x="6747475" y="3702180"/>
            <a:ext cx="1710725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/>
              <a:t>List&lt;Number&gt;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ABF7874-6F69-A243-93C6-3F824A2FEB7A}"/>
              </a:ext>
            </a:extLst>
          </p:cNvPr>
          <p:cNvSpPr txBox="1"/>
          <p:nvPr/>
        </p:nvSpPr>
        <p:spPr>
          <a:xfrm>
            <a:off x="6810447" y="4476690"/>
            <a:ext cx="1595309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/>
              <a:t>List&lt;Integer&gt;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A9930A5-F8AA-7645-9A1F-3B9EFE12F5FB}"/>
              </a:ext>
            </a:extLst>
          </p:cNvPr>
          <p:cNvCxnSpPr>
            <a:stCxn id="10" idx="0"/>
            <a:endCxn id="9" idx="2"/>
          </p:cNvCxnSpPr>
          <p:nvPr/>
        </p:nvCxnSpPr>
        <p:spPr>
          <a:xfrm flipH="1" flipV="1">
            <a:off x="7602838" y="4102290"/>
            <a:ext cx="5264" cy="374400"/>
          </a:xfrm>
          <a:prstGeom prst="straightConnector1">
            <a:avLst/>
          </a:prstGeom>
          <a:ln w="25400">
            <a:solidFill>
              <a:srgbClr val="FF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43BA894C-CE3F-6943-AC34-601FBB5AE4C7}"/>
              </a:ext>
            </a:extLst>
          </p:cNvPr>
          <p:cNvSpPr txBox="1"/>
          <p:nvPr/>
        </p:nvSpPr>
        <p:spPr>
          <a:xfrm>
            <a:off x="7738075" y="4095690"/>
            <a:ext cx="2984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9519978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dirty="0"/>
              <a:t>Generic subtyping: </a:t>
            </a:r>
            <a:br>
              <a:rPr lang="en-US" dirty="0"/>
            </a:br>
            <a:r>
              <a:rPr lang="en-US" dirty="0"/>
              <a:t>Hard to remember?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If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2000" dirty="0"/>
              <a:t> and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sz="2000" dirty="0"/>
              <a:t> are different, </a:t>
            </a:r>
          </a:p>
          <a:p>
            <a:pPr marL="0" indent="0">
              <a:buNone/>
            </a:pPr>
            <a:r>
              <a:rPr lang="en-US" sz="2000" dirty="0"/>
              <a:t>then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Type1&lt;A&gt;</a:t>
            </a:r>
            <a:r>
              <a:rPr lang="en-US" sz="2000" dirty="0"/>
              <a:t> is </a:t>
            </a:r>
            <a:r>
              <a:rPr lang="en-US" sz="2000" i="1" dirty="0"/>
              <a:t>not</a:t>
            </a:r>
            <a:r>
              <a:rPr lang="en-US" sz="2000" dirty="0"/>
              <a:t> a subtype of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Type1&lt;B&gt;</a:t>
            </a:r>
            <a:r>
              <a:rPr lang="en-US" sz="2000" dirty="0"/>
              <a:t> 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Previous example shows why:</a:t>
            </a:r>
          </a:p>
          <a:p>
            <a:pPr lvl="1"/>
            <a:r>
              <a:rPr lang="en-US" sz="2000" dirty="0"/>
              <a:t>Observer method prevents “one direction”</a:t>
            </a:r>
          </a:p>
          <a:p>
            <a:pPr lvl="1"/>
            <a:r>
              <a:rPr lang="en-US" sz="2000" dirty="0" err="1"/>
              <a:t>Mutator</a:t>
            </a:r>
            <a:r>
              <a:rPr lang="en-US" sz="2000" dirty="0"/>
              <a:t>/producer method prevents “the other direction”</a:t>
            </a:r>
          </a:p>
          <a:p>
            <a:pPr lvl="1"/>
            <a:endParaRPr lang="en-US" sz="2000" dirty="0"/>
          </a:p>
          <a:p>
            <a:pPr marL="0" indent="0">
              <a:buNone/>
            </a:pPr>
            <a:r>
              <a:rPr lang="en-US" sz="2000" i="1" dirty="0"/>
              <a:t>If</a:t>
            </a:r>
            <a:r>
              <a:rPr lang="en-US" sz="2000" dirty="0"/>
              <a:t> our types have only observers or only </a:t>
            </a:r>
            <a:r>
              <a:rPr lang="en-US" sz="2000" dirty="0" err="1"/>
              <a:t>mutators</a:t>
            </a:r>
            <a:r>
              <a:rPr lang="en-US" sz="2000" dirty="0"/>
              <a:t>, then one direction of subtyping would be sound</a:t>
            </a:r>
          </a:p>
          <a:p>
            <a:pPr lvl="1"/>
            <a:r>
              <a:rPr lang="en-US" sz="2000" dirty="0"/>
              <a:t>But Java’s type system does not “notice this” so such subtyping is never allowed in Java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7227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cs typeface="Courier New" pitchFamily="49" charset="0"/>
              </a:rPr>
              <a:t>Read-only allows covariance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8229600" cy="5029200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interface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List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&gt;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E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get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index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spcBef>
                <a:spcPts val="0"/>
              </a:spcBef>
              <a:buNone/>
            </a:pPr>
            <a:endParaRPr lang="en-US" sz="14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+mj-lt"/>
                <a:cs typeface="Courier New" pitchFamily="49" charset="0"/>
              </a:rPr>
              <a:t>So type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List&lt;Number&gt;</a:t>
            </a:r>
            <a:r>
              <a:rPr lang="en-US" sz="2000" dirty="0">
                <a:latin typeface="+mj-lt"/>
                <a:cs typeface="Courier New" pitchFamily="49" charset="0"/>
              </a:rPr>
              <a:t> has: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Number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get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(int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index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spcBef>
                <a:spcPts val="0"/>
              </a:spcBef>
              <a:buNone/>
            </a:pPr>
            <a:endParaRPr lang="en-US" sz="14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cs typeface="Courier New" pitchFamily="49" charset="0"/>
              </a:rPr>
              <a:t>So type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List&lt;Integer&gt;</a:t>
            </a:r>
            <a:r>
              <a:rPr lang="en-US" sz="2000" dirty="0">
                <a:cs typeface="Courier New" pitchFamily="49" charset="0"/>
              </a:rPr>
              <a:t> has: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Integer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get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(int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index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spcBef>
                <a:spcPts val="0"/>
              </a:spcBef>
              <a:buNone/>
            </a:pPr>
            <a:endParaRPr lang="en-US" sz="1400" dirty="0"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cs typeface="Courier New" pitchFamily="49" charset="0"/>
              </a:rPr>
              <a:t>So </a:t>
            </a:r>
            <a:r>
              <a:rPr lang="en-US" sz="2000" i="1" dirty="0">
                <a:cs typeface="Courier New" pitchFamily="49" charset="0"/>
              </a:rPr>
              <a:t>covariant</a:t>
            </a:r>
            <a:r>
              <a:rPr lang="en-US" sz="2000" dirty="0">
                <a:cs typeface="Courier New" pitchFamily="49" charset="0"/>
              </a:rPr>
              <a:t>  subtyping would be correct: </a:t>
            </a:r>
          </a:p>
          <a:p>
            <a:pPr lvl="1" indent="-342900">
              <a:spcBef>
                <a:spcPts val="0"/>
              </a:spcBef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List&lt;Integer&gt;</a:t>
            </a:r>
            <a:r>
              <a:rPr lang="en-US" sz="2000" dirty="0">
                <a:cs typeface="Courier New" pitchFamily="49" charset="0"/>
              </a:rPr>
              <a:t> a subtype of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List&lt;Number&gt;</a:t>
            </a:r>
          </a:p>
          <a:p>
            <a:pPr lvl="1" indent="-342900">
              <a:spcBef>
                <a:spcPts val="0"/>
              </a:spcBef>
            </a:pP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+mj-lt"/>
                <a:cs typeface="Courier New" panose="02070309020205020404" pitchFamily="49" charset="0"/>
              </a:rPr>
              <a:t>But Java does not analyze interface definitions like this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latin typeface="+mj-lt"/>
                <a:cs typeface="Courier New" panose="02070309020205020404" pitchFamily="49" charset="0"/>
              </a:rPr>
              <a:t>Conservatively disallows this subtyping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324600" y="1828800"/>
            <a:ext cx="1024639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/>
              <a:t>Number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382400" y="2603310"/>
            <a:ext cx="909223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/>
              <a:t>Integer</a:t>
            </a:r>
          </a:p>
        </p:txBody>
      </p:sp>
      <p:cxnSp>
        <p:nvCxnSpPr>
          <p:cNvPr id="8" name="Straight Arrow Connector 7"/>
          <p:cNvCxnSpPr>
            <a:stCxn id="7" idx="0"/>
            <a:endCxn id="6" idx="2"/>
          </p:cNvCxnSpPr>
          <p:nvPr/>
        </p:nvCxnSpPr>
        <p:spPr>
          <a:xfrm flipH="1" flipV="1">
            <a:off x="6836920" y="2228910"/>
            <a:ext cx="92" cy="374400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3166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cs typeface="Courier New" pitchFamily="49" charset="0"/>
              </a:rPr>
              <a:t>Write-only allows </a:t>
            </a:r>
            <a:r>
              <a:rPr lang="en-US" sz="3600" dirty="0" err="1">
                <a:cs typeface="Courier New" pitchFamily="49" charset="0"/>
              </a:rPr>
              <a:t>contravariance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8229600" cy="5029200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interface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List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&gt;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(E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elt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spcBef>
                <a:spcPts val="0"/>
              </a:spcBef>
              <a:buNone/>
            </a:pPr>
            <a:endParaRPr lang="en-US" sz="14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+mj-lt"/>
                <a:cs typeface="Courier New" pitchFamily="49" charset="0"/>
              </a:rPr>
              <a:t>So type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List&lt;Number&gt;</a:t>
            </a:r>
            <a:r>
              <a:rPr lang="en-US" sz="2000" dirty="0">
                <a:latin typeface="+mj-lt"/>
                <a:cs typeface="Courier New" pitchFamily="49" charset="0"/>
              </a:rPr>
              <a:t> has: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(Number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elt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spcBef>
                <a:spcPts val="0"/>
              </a:spcBef>
              <a:buNone/>
            </a:pPr>
            <a:endParaRPr lang="en-US" sz="14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cs typeface="Courier New" pitchFamily="49" charset="0"/>
              </a:rPr>
              <a:t>So type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List&lt;Integer&gt;</a:t>
            </a:r>
            <a:r>
              <a:rPr lang="en-US" sz="2000" dirty="0">
                <a:cs typeface="Courier New" pitchFamily="49" charset="0"/>
              </a:rPr>
              <a:t> has: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(Integer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elt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spcBef>
                <a:spcPts val="0"/>
              </a:spcBef>
              <a:buNone/>
            </a:pPr>
            <a:endParaRPr lang="en-US" sz="1400" dirty="0"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cs typeface="Courier New" pitchFamily="49" charset="0"/>
              </a:rPr>
              <a:t>So </a:t>
            </a:r>
            <a:r>
              <a:rPr lang="en-US" sz="2000" i="1" dirty="0" err="1">
                <a:cs typeface="Courier New" pitchFamily="49" charset="0"/>
              </a:rPr>
              <a:t>contravariant</a:t>
            </a:r>
            <a:r>
              <a:rPr lang="en-US" sz="2000" dirty="0">
                <a:cs typeface="Courier New" pitchFamily="49" charset="0"/>
              </a:rPr>
              <a:t>  subtyping would be correct: </a:t>
            </a:r>
          </a:p>
          <a:p>
            <a:pPr lvl="1" indent="-342900">
              <a:spcBef>
                <a:spcPts val="0"/>
              </a:spcBef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List&lt;Number&gt;</a:t>
            </a:r>
            <a:r>
              <a:rPr lang="en-US" sz="2000" dirty="0">
                <a:cs typeface="Courier New" pitchFamily="49" charset="0"/>
              </a:rPr>
              <a:t> a subtype of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List&lt;Integer&gt;</a:t>
            </a:r>
          </a:p>
          <a:p>
            <a:pPr lvl="1" indent="-342900">
              <a:spcBef>
                <a:spcPts val="0"/>
              </a:spcBef>
            </a:pP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+mj-lt"/>
                <a:cs typeface="Courier New" panose="02070309020205020404" pitchFamily="49" charset="0"/>
              </a:rPr>
              <a:t>But Java does not analyze interface definitions like this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latin typeface="+mj-lt"/>
                <a:cs typeface="Courier New" panose="02070309020205020404" pitchFamily="49" charset="0"/>
              </a:rPr>
              <a:t>Conservatively disallows this subtyping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324600" y="1828800"/>
            <a:ext cx="1024639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/>
              <a:t>Number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382400" y="2603310"/>
            <a:ext cx="909223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/>
              <a:t>Integer</a:t>
            </a:r>
          </a:p>
        </p:txBody>
      </p:sp>
      <p:cxnSp>
        <p:nvCxnSpPr>
          <p:cNvPr id="8" name="Straight Arrow Connector 7"/>
          <p:cNvCxnSpPr>
            <a:stCxn id="7" idx="0"/>
            <a:endCxn id="6" idx="2"/>
          </p:cNvCxnSpPr>
          <p:nvPr/>
        </p:nvCxnSpPr>
        <p:spPr>
          <a:xfrm flipH="1" flipV="1">
            <a:off x="6836920" y="2228910"/>
            <a:ext cx="92" cy="374400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6857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the parameters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So we have seen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List&lt;Integer&gt;</a:t>
            </a:r>
            <a:r>
              <a:rPr lang="en-US" sz="2000" dirty="0">
                <a:cs typeface="Courier New" pitchFamily="49" charset="0"/>
              </a:rPr>
              <a:t> and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List&lt;Number&gt;</a:t>
            </a:r>
            <a:r>
              <a:rPr lang="en-US" sz="2000" dirty="0"/>
              <a:t> are not subtype-related</a:t>
            </a:r>
          </a:p>
          <a:p>
            <a:endParaRPr lang="en-US" sz="2000" dirty="0"/>
          </a:p>
          <a:p>
            <a:r>
              <a:rPr lang="en-US" sz="2000" dirty="0"/>
              <a:t>But there is subtyping “as expected” on the generic types themselves</a:t>
            </a:r>
          </a:p>
          <a:p>
            <a:endParaRPr lang="en-US" sz="2000" dirty="0"/>
          </a:p>
          <a:p>
            <a:r>
              <a:rPr lang="en-US" sz="2000" dirty="0"/>
              <a:t>Example: If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HeftyBag</a:t>
            </a:r>
            <a:r>
              <a:rPr lang="en-US" sz="2000" dirty="0"/>
              <a:t> extends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Bag</a:t>
            </a:r>
            <a:r>
              <a:rPr lang="en-US" sz="2000" dirty="0"/>
              <a:t>, then </a:t>
            </a:r>
          </a:p>
          <a:p>
            <a:pPr lvl="1"/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HeftyBag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&lt;Integer&gt;</a:t>
            </a:r>
            <a:r>
              <a:rPr lang="en-US" sz="2000" dirty="0"/>
              <a:t> is a subtype of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Bag&lt;Integer&gt;</a:t>
            </a:r>
          </a:p>
          <a:p>
            <a:pPr lvl="1"/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HeftyBag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&lt;Number&gt;</a:t>
            </a:r>
            <a:r>
              <a:rPr lang="en-US" sz="2000" dirty="0"/>
              <a:t> is a subtype of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Bag&lt;Number&gt;</a:t>
            </a:r>
          </a:p>
          <a:p>
            <a:pPr lvl="1"/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HeftyBag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&lt;String&gt;</a:t>
            </a:r>
            <a:r>
              <a:rPr lang="en-US" sz="2000" dirty="0"/>
              <a:t> is a subtype of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Bag&lt;String&gt;</a:t>
            </a:r>
          </a:p>
          <a:p>
            <a:pPr lvl="1"/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  <a:p>
            <a:pPr lvl="1"/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02747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are we?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4495800"/>
          </a:xfrm>
        </p:spPr>
        <p:txBody>
          <a:bodyPr/>
          <a:lstStyle/>
          <a:p>
            <a:r>
              <a:rPr lang="en-US" sz="2000" dirty="0"/>
              <a:t>Done:</a:t>
            </a:r>
          </a:p>
          <a:p>
            <a:pPr lvl="1"/>
            <a:r>
              <a:rPr lang="en-US" sz="2000" dirty="0"/>
              <a:t>Basics of generic types for classes and interfaces</a:t>
            </a:r>
          </a:p>
          <a:p>
            <a:pPr lvl="1"/>
            <a:r>
              <a:rPr lang="en-US" sz="2000" dirty="0"/>
              <a:t>Basics of </a:t>
            </a:r>
            <a:r>
              <a:rPr lang="en-US" sz="2000" i="1" dirty="0"/>
              <a:t>bounding</a:t>
            </a:r>
            <a:r>
              <a:rPr lang="en-US" sz="2000" dirty="0"/>
              <a:t> generics</a:t>
            </a:r>
          </a:p>
          <a:p>
            <a:pPr lvl="1"/>
            <a:endParaRPr lang="en-US" sz="1200" dirty="0"/>
          </a:p>
          <a:p>
            <a:r>
              <a:rPr lang="en-US" sz="2000" dirty="0"/>
              <a:t>Now:</a:t>
            </a:r>
          </a:p>
          <a:p>
            <a:pPr lvl="1"/>
            <a:r>
              <a:rPr lang="en-US" sz="2000" dirty="0"/>
              <a:t>Generic </a:t>
            </a:r>
            <a:r>
              <a:rPr lang="en-US" sz="2000" i="1" dirty="0"/>
              <a:t>methods</a:t>
            </a:r>
            <a:r>
              <a:rPr lang="en-US" sz="2000" dirty="0"/>
              <a:t> [not just using type parameters of class]</a:t>
            </a:r>
          </a:p>
          <a:p>
            <a:pPr lvl="1"/>
            <a:r>
              <a:rPr lang="en-US" sz="2000" dirty="0"/>
              <a:t>Generics and </a:t>
            </a:r>
            <a:r>
              <a:rPr lang="en-US" sz="2000" i="1" dirty="0"/>
              <a:t>subtyping</a:t>
            </a:r>
          </a:p>
          <a:p>
            <a:pPr lvl="1"/>
            <a:r>
              <a:rPr lang="en-US" sz="2000" dirty="0">
                <a:solidFill>
                  <a:schemeClr val="accent2"/>
                </a:solidFill>
              </a:rPr>
              <a:t>Using </a:t>
            </a:r>
            <a:r>
              <a:rPr lang="en-US" sz="2000" i="1" dirty="0">
                <a:solidFill>
                  <a:schemeClr val="accent2"/>
                </a:solidFill>
              </a:rPr>
              <a:t>bounds</a:t>
            </a:r>
            <a:r>
              <a:rPr lang="en-US" sz="2000" dirty="0">
                <a:solidFill>
                  <a:schemeClr val="accent2"/>
                </a:solidFill>
              </a:rPr>
              <a:t> for more flexible subtyping</a:t>
            </a:r>
          </a:p>
          <a:p>
            <a:pPr lvl="1"/>
            <a:r>
              <a:rPr lang="en-US" sz="2000" dirty="0"/>
              <a:t>Using </a:t>
            </a:r>
            <a:r>
              <a:rPr lang="en-US" sz="2000" i="1" dirty="0"/>
              <a:t>wildcards</a:t>
            </a:r>
            <a:r>
              <a:rPr lang="en-US" sz="2000" dirty="0"/>
              <a:t> for more convenient bounds</a:t>
            </a:r>
          </a:p>
          <a:p>
            <a:pPr lvl="1"/>
            <a:r>
              <a:rPr lang="en-US" sz="2000" dirty="0"/>
              <a:t>Related digression: Java’s </a:t>
            </a:r>
            <a:r>
              <a:rPr lang="en-US" sz="2000" i="1" dirty="0"/>
              <a:t>array subtyping</a:t>
            </a:r>
          </a:p>
          <a:p>
            <a:pPr lvl="1"/>
            <a:r>
              <a:rPr lang="en-US" sz="2000" dirty="0"/>
              <a:t>Java realities: type erasure</a:t>
            </a:r>
          </a:p>
          <a:p>
            <a:pPr lvl="2"/>
            <a:r>
              <a:rPr lang="en-US" sz="2000" dirty="0"/>
              <a:t>Unchecked casts</a:t>
            </a:r>
          </a:p>
          <a:p>
            <a:pPr lvl="2"/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equals</a:t>
            </a:r>
            <a:r>
              <a:rPr lang="en-US" sz="2000" dirty="0"/>
              <a:t> interactions</a:t>
            </a:r>
          </a:p>
          <a:p>
            <a:pPr lvl="2"/>
            <a:r>
              <a:rPr lang="en-US" sz="2000" dirty="0"/>
              <a:t>Creating generic arrays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25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96D040-6E8F-2D41-B629-3D455FF64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Administrivia (added Wed.)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05D22F-4340-1641-8D21-A40D47D35F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HW6 due tomorrow night</a:t>
            </a:r>
          </a:p>
          <a:p>
            <a:pPr lvl="1"/>
            <a:r>
              <a:rPr lang="en-US" dirty="0"/>
              <a:t>Be sure you haven’t modified the data file (needs to have all the tabs, spaces, and other warts)</a:t>
            </a:r>
          </a:p>
          <a:p>
            <a:pPr lvl="1"/>
            <a:r>
              <a:rPr lang="en-US" dirty="0" err="1"/>
              <a:t>MarvelPaths</a:t>
            </a:r>
            <a:r>
              <a:rPr lang="en-US" dirty="0"/>
              <a:t> is a class, but likely not an ADT</a:t>
            </a:r>
          </a:p>
          <a:p>
            <a:pPr lvl="2"/>
            <a:r>
              <a:rPr lang="en-US" dirty="0"/>
              <a:t>Not all classes are Data Abstractions</a:t>
            </a:r>
          </a:p>
          <a:p>
            <a:pPr lvl="2"/>
            <a:r>
              <a:rPr lang="en-US" dirty="0"/>
              <a:t>But all Java code needs to appear in a class (Java peculiarity), even </a:t>
            </a:r>
            <a:r>
              <a:rPr lang="en-US" dirty="0" err="1"/>
              <a:t>publicstaticvoidmain</a:t>
            </a:r>
            <a:endParaRPr lang="en-US" dirty="0"/>
          </a:p>
          <a:p>
            <a:r>
              <a:rPr lang="en-US" dirty="0"/>
              <a:t>Sections tomorrow: hw7, shortest weighted path searches (Dijkstra’s method), new </a:t>
            </a:r>
            <a:r>
              <a:rPr lang="en-US"/>
              <a:t>data format, etc.</a:t>
            </a:r>
            <a:endParaRPr lang="en-US" dirty="0"/>
          </a:p>
          <a:p>
            <a:r>
              <a:rPr lang="en-US" dirty="0"/>
              <a:t>Discussion board request: please try to write good subject headings so we can all find relevant postings</a:t>
            </a:r>
          </a:p>
          <a:p>
            <a:pPr lvl="2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3F955F-97C2-6C47-BB3E-99BA8377B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D42875-8483-3048-8B1B-5ED236DB0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214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verbose first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Now:</a:t>
            </a:r>
          </a:p>
          <a:p>
            <a:pPr lvl="1"/>
            <a:r>
              <a:rPr lang="en-US" sz="2000" dirty="0"/>
              <a:t>How to use </a:t>
            </a:r>
            <a:r>
              <a:rPr lang="en-US" sz="2000" i="1" dirty="0">
                <a:solidFill>
                  <a:schemeClr val="accent2"/>
                </a:solidFill>
              </a:rPr>
              <a:t>type bounds</a:t>
            </a:r>
            <a:r>
              <a:rPr lang="en-US" sz="2000" dirty="0"/>
              <a:t> to write reusable code despite invariant subtyping</a:t>
            </a:r>
          </a:p>
          <a:p>
            <a:pPr lvl="1"/>
            <a:r>
              <a:rPr lang="en-US" sz="2000" dirty="0"/>
              <a:t>Elegant technique using generic methods</a:t>
            </a:r>
          </a:p>
          <a:p>
            <a:pPr lvl="1"/>
            <a:r>
              <a:rPr lang="en-US" sz="2000" dirty="0"/>
              <a:t>General guidelines for making code as reusable as possible</a:t>
            </a:r>
          </a:p>
          <a:p>
            <a:pPr lvl="1"/>
            <a:endParaRPr lang="en-US" sz="2000" dirty="0"/>
          </a:p>
          <a:p>
            <a:pPr marL="0" indent="0">
              <a:buNone/>
            </a:pPr>
            <a:r>
              <a:rPr lang="en-US" sz="2000" dirty="0"/>
              <a:t>Then: </a:t>
            </a:r>
            <a:r>
              <a:rPr lang="en-US" sz="2000" i="1" dirty="0">
                <a:solidFill>
                  <a:schemeClr val="accent2"/>
                </a:solidFill>
              </a:rPr>
              <a:t>Java wildcards</a:t>
            </a:r>
            <a:endParaRPr lang="en-US" sz="2000" dirty="0"/>
          </a:p>
          <a:p>
            <a:pPr lvl="1"/>
            <a:r>
              <a:rPr lang="en-US" sz="2000" dirty="0"/>
              <a:t>Essentially provide the same expressiveness</a:t>
            </a:r>
          </a:p>
          <a:p>
            <a:pPr lvl="1"/>
            <a:r>
              <a:rPr lang="en-US" sz="2000" i="1" dirty="0"/>
              <a:t>Less verbose</a:t>
            </a:r>
            <a:r>
              <a:rPr lang="en-US" sz="2000" dirty="0"/>
              <a:t>: No need to declare type parameters that would be used only once</a:t>
            </a:r>
          </a:p>
          <a:p>
            <a:pPr lvl="1"/>
            <a:r>
              <a:rPr lang="en-US" sz="2000" i="1" dirty="0"/>
              <a:t>Better style</a:t>
            </a:r>
            <a:r>
              <a:rPr lang="en-US" sz="2000" dirty="0"/>
              <a:t> because Java programmers recognize how wildcards are used for common idioms</a:t>
            </a:r>
          </a:p>
          <a:p>
            <a:pPr lvl="2"/>
            <a:r>
              <a:rPr lang="en-US" sz="2000" dirty="0"/>
              <a:t>Easier to read (?) once you get used to it</a:t>
            </a:r>
          </a:p>
          <a:p>
            <a:pPr lvl="2"/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4902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Best type for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addAll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b="1" dirty="0">
                <a:latin typeface="Courier New" pitchFamily="49" charset="0"/>
              </a:rPr>
              <a:t>interface </a:t>
            </a:r>
            <a:r>
              <a:rPr lang="en-GB" sz="2000" b="1" dirty="0">
                <a:solidFill>
                  <a:srgbClr val="0066FF"/>
                </a:solidFill>
                <a:latin typeface="Courier New" pitchFamily="49" charset="0"/>
              </a:rPr>
              <a:t>Set</a:t>
            </a:r>
            <a:r>
              <a:rPr lang="en-GB" sz="2000" b="1" dirty="0">
                <a:latin typeface="Courier New" pitchFamily="49" charset="0"/>
              </a:rPr>
              <a:t>&lt;</a:t>
            </a:r>
            <a:r>
              <a:rPr lang="en-GB" sz="2000" b="1" dirty="0">
                <a:solidFill>
                  <a:srgbClr val="0066FF"/>
                </a:solidFill>
                <a:latin typeface="Courier New" pitchFamily="49" charset="0"/>
              </a:rPr>
              <a:t>E</a:t>
            </a:r>
            <a:r>
              <a:rPr lang="en-GB" sz="2000" b="1" dirty="0">
                <a:latin typeface="Courier New" pitchFamily="49" charset="0"/>
              </a:rPr>
              <a:t>&gt; {</a:t>
            </a:r>
          </a:p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b="1" dirty="0">
                <a:solidFill>
                  <a:srgbClr val="7030A0"/>
                </a:solidFill>
                <a:latin typeface="Courier New" pitchFamily="49" charset="0"/>
              </a:rPr>
              <a:t>  //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</a:rPr>
              <a:t> Adds all elements in c to this set</a:t>
            </a:r>
          </a:p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</a:rPr>
              <a:t>  // (that are not already present)</a:t>
            </a:r>
          </a:p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US" sz="2000" b="1" dirty="0">
                <a:latin typeface="Courier New" pitchFamily="49" charset="0"/>
              </a:rPr>
              <a:t>  void </a:t>
            </a:r>
            <a:r>
              <a:rPr lang="en-GB" sz="2000" b="1" dirty="0" err="1">
                <a:solidFill>
                  <a:srgbClr val="0066FF"/>
                </a:solidFill>
                <a:latin typeface="Courier New" pitchFamily="49" charset="0"/>
              </a:rPr>
              <a:t>addAll</a:t>
            </a:r>
            <a:r>
              <a:rPr lang="en-GB" sz="2000" b="1" dirty="0">
                <a:latin typeface="Courier New" pitchFamily="49" charset="0"/>
              </a:rPr>
              <a:t>(_______ </a:t>
            </a:r>
            <a:r>
              <a:rPr lang="en-GB" sz="2000" b="1" dirty="0">
                <a:solidFill>
                  <a:srgbClr val="0066FF"/>
                </a:solidFill>
                <a:latin typeface="Courier New" pitchFamily="49" charset="0"/>
              </a:rPr>
              <a:t>c</a:t>
            </a:r>
            <a:r>
              <a:rPr lang="en-GB" sz="2000" b="1" dirty="0">
                <a:latin typeface="Courier New" pitchFamily="49" charset="0"/>
              </a:rPr>
              <a:t>);</a:t>
            </a:r>
          </a:p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b="1" dirty="0">
                <a:latin typeface="Courier New" pitchFamily="49" charset="0"/>
              </a:rPr>
              <a:t>}</a:t>
            </a:r>
          </a:p>
          <a:p>
            <a:pPr>
              <a:lnSpc>
                <a:spcPct val="116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endParaRPr lang="en-GB" sz="2000" b="1" dirty="0">
              <a:latin typeface="Courier New" pitchFamily="49" charset="0"/>
            </a:endParaRPr>
          </a:p>
          <a:p>
            <a:pPr>
              <a:lnSpc>
                <a:spcPct val="116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dirty="0">
                <a:latin typeface="+mj-lt"/>
              </a:rPr>
              <a:t>What is the best type for </a:t>
            </a:r>
            <a:r>
              <a:rPr lang="en-GB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addAll</a:t>
            </a:r>
            <a:r>
              <a:rPr lang="en-GB" sz="2000" dirty="0" err="1">
                <a:latin typeface="+mj-lt"/>
              </a:rPr>
              <a:t>’s</a:t>
            </a:r>
            <a:r>
              <a:rPr lang="en-GB" sz="2000" dirty="0">
                <a:latin typeface="+mj-lt"/>
              </a:rPr>
              <a:t> parameter?</a:t>
            </a:r>
          </a:p>
          <a:p>
            <a:pPr lvl="1">
              <a:lnSpc>
                <a:spcPct val="116000"/>
              </a:lnSpc>
              <a:spcBef>
                <a:spcPts val="0"/>
              </a:spcBef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dirty="0">
                <a:latin typeface="+mj-lt"/>
              </a:rPr>
              <a:t>Allow as many clients as possible…</a:t>
            </a:r>
          </a:p>
          <a:p>
            <a:pPr lvl="1">
              <a:lnSpc>
                <a:spcPct val="116000"/>
              </a:lnSpc>
              <a:spcBef>
                <a:spcPts val="0"/>
              </a:spcBef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dirty="0">
                <a:latin typeface="+mj-lt"/>
              </a:rPr>
              <a:t>… while allowing correct implementations</a:t>
            </a:r>
          </a:p>
          <a:p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39886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Best type for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addAll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8153400" cy="4495800"/>
          </a:xfrm>
        </p:spPr>
        <p:txBody>
          <a:bodyPr/>
          <a:lstStyle/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b="1" dirty="0">
                <a:latin typeface="Courier New" pitchFamily="49" charset="0"/>
              </a:rPr>
              <a:t>interface </a:t>
            </a:r>
            <a:r>
              <a:rPr lang="en-GB" sz="2000" b="1" dirty="0">
                <a:solidFill>
                  <a:srgbClr val="0066FF"/>
                </a:solidFill>
                <a:latin typeface="Courier New" pitchFamily="49" charset="0"/>
              </a:rPr>
              <a:t>Set</a:t>
            </a:r>
            <a:r>
              <a:rPr lang="en-GB" sz="2000" b="1" dirty="0">
                <a:latin typeface="Courier New" pitchFamily="49" charset="0"/>
              </a:rPr>
              <a:t>&lt;</a:t>
            </a:r>
            <a:r>
              <a:rPr lang="en-GB" sz="2000" b="1" dirty="0">
                <a:solidFill>
                  <a:srgbClr val="0066FF"/>
                </a:solidFill>
                <a:latin typeface="Courier New" pitchFamily="49" charset="0"/>
              </a:rPr>
              <a:t>E</a:t>
            </a:r>
            <a:r>
              <a:rPr lang="en-GB" sz="2000" b="1" dirty="0">
                <a:latin typeface="Courier New" pitchFamily="49" charset="0"/>
              </a:rPr>
              <a:t>&gt; {</a:t>
            </a:r>
          </a:p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b="1" dirty="0">
                <a:solidFill>
                  <a:srgbClr val="7030A0"/>
                </a:solidFill>
                <a:latin typeface="Courier New" pitchFamily="49" charset="0"/>
              </a:rPr>
              <a:t>  //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</a:rPr>
              <a:t> Adds all elements in c to this set</a:t>
            </a:r>
          </a:p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</a:rPr>
              <a:t>  // (that are not already present)</a:t>
            </a:r>
          </a:p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US" sz="2000" b="1" dirty="0">
                <a:latin typeface="Courier New" pitchFamily="49" charset="0"/>
              </a:rPr>
              <a:t>  void </a:t>
            </a:r>
            <a:r>
              <a:rPr lang="en-GB" sz="2000" b="1" dirty="0" err="1">
                <a:solidFill>
                  <a:srgbClr val="0066FF"/>
                </a:solidFill>
                <a:latin typeface="Courier New" pitchFamily="49" charset="0"/>
              </a:rPr>
              <a:t>addAll</a:t>
            </a:r>
            <a:r>
              <a:rPr lang="en-GB" sz="2000" b="1" dirty="0">
                <a:latin typeface="Courier New" pitchFamily="49" charset="0"/>
              </a:rPr>
              <a:t>(_______ </a:t>
            </a:r>
            <a:r>
              <a:rPr lang="en-GB" sz="2000" b="1" dirty="0">
                <a:solidFill>
                  <a:srgbClr val="0066FF"/>
                </a:solidFill>
                <a:latin typeface="Courier New" pitchFamily="49" charset="0"/>
              </a:rPr>
              <a:t>c</a:t>
            </a:r>
            <a:r>
              <a:rPr lang="en-GB" sz="2000" b="1" dirty="0">
                <a:latin typeface="Courier New" pitchFamily="49" charset="0"/>
              </a:rPr>
              <a:t>);</a:t>
            </a:r>
          </a:p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b="1" dirty="0">
                <a:latin typeface="Courier New" pitchFamily="49" charset="0"/>
              </a:rPr>
              <a:t>}</a:t>
            </a:r>
          </a:p>
          <a:p>
            <a:pPr>
              <a:lnSpc>
                <a:spcPct val="116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endParaRPr lang="en-GB" sz="2000" b="1" dirty="0">
              <a:latin typeface="Courier New" pitchFamily="49" charset="0"/>
            </a:endParaRPr>
          </a:p>
          <a:p>
            <a:pPr>
              <a:lnSpc>
                <a:spcPct val="116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US" sz="2000" b="1" dirty="0">
                <a:latin typeface="Courier New" pitchFamily="49" charset="0"/>
              </a:rPr>
              <a:t>void </a:t>
            </a:r>
            <a:r>
              <a:rPr lang="en-GB" sz="2000" b="1" dirty="0" err="1">
                <a:solidFill>
                  <a:srgbClr val="0066FF"/>
                </a:solidFill>
                <a:latin typeface="Courier New" pitchFamily="49" charset="0"/>
              </a:rPr>
              <a:t>addAll</a:t>
            </a:r>
            <a:r>
              <a:rPr lang="en-GB" sz="2000" b="1" dirty="0">
                <a:latin typeface="Courier New" pitchFamily="49" charset="0"/>
              </a:rPr>
              <a:t>(Set&lt;E&gt; </a:t>
            </a:r>
            <a:r>
              <a:rPr lang="en-GB" sz="2000" b="1" dirty="0">
                <a:solidFill>
                  <a:srgbClr val="0066FF"/>
                </a:solidFill>
                <a:latin typeface="Courier New" pitchFamily="49" charset="0"/>
              </a:rPr>
              <a:t>c</a:t>
            </a:r>
            <a:r>
              <a:rPr lang="en-GB" sz="2000" b="1" dirty="0">
                <a:latin typeface="Courier New" pitchFamily="49" charset="0"/>
              </a:rPr>
              <a:t>);</a:t>
            </a:r>
          </a:p>
          <a:p>
            <a:pPr>
              <a:lnSpc>
                <a:spcPct val="116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endParaRPr lang="en-GB" sz="2000" b="1" dirty="0">
              <a:latin typeface="Courier New" pitchFamily="49" charset="0"/>
            </a:endParaRPr>
          </a:p>
          <a:p>
            <a:pPr>
              <a:lnSpc>
                <a:spcPct val="116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dirty="0">
                <a:latin typeface="+mj-lt"/>
              </a:rPr>
              <a:t>Too restrictive:</a:t>
            </a:r>
          </a:p>
          <a:p>
            <a:pPr lvl="1">
              <a:lnSpc>
                <a:spcPct val="116000"/>
              </a:lnSpc>
              <a:spcBef>
                <a:spcPts val="0"/>
              </a:spcBef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dirty="0">
                <a:latin typeface="+mj-lt"/>
              </a:rPr>
              <a:t>Does not let clients pass other collections, like 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List&lt;E&gt;</a:t>
            </a:r>
          </a:p>
          <a:p>
            <a:pPr lvl="1">
              <a:lnSpc>
                <a:spcPct val="116000"/>
              </a:lnSpc>
              <a:spcBef>
                <a:spcPts val="0"/>
              </a:spcBef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dirty="0"/>
              <a:t>Better: use a </a:t>
            </a:r>
            <a:r>
              <a:rPr lang="en-GB" sz="2000" dirty="0" err="1"/>
              <a:t>supertype</a:t>
            </a:r>
            <a:r>
              <a:rPr lang="en-GB" sz="2000" dirty="0"/>
              <a:t> interface with just what </a:t>
            </a:r>
            <a:r>
              <a:rPr lang="en-GB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addAll</a:t>
            </a:r>
            <a:r>
              <a:rPr lang="en-GB" sz="2000" dirty="0"/>
              <a:t> needs</a:t>
            </a:r>
          </a:p>
          <a:p>
            <a:pPr lvl="1">
              <a:lnSpc>
                <a:spcPct val="116000"/>
              </a:lnSpc>
              <a:spcBef>
                <a:spcPts val="0"/>
              </a:spcBef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dirty="0"/>
              <a:t>This is not related to invariant subtyping [yet]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254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Best type for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addAll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8153400" cy="4495800"/>
          </a:xfrm>
        </p:spPr>
        <p:txBody>
          <a:bodyPr/>
          <a:lstStyle/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b="1" dirty="0">
                <a:latin typeface="Courier New" pitchFamily="49" charset="0"/>
              </a:rPr>
              <a:t>interface </a:t>
            </a:r>
            <a:r>
              <a:rPr lang="en-GB" sz="2000" b="1" dirty="0">
                <a:solidFill>
                  <a:srgbClr val="0066FF"/>
                </a:solidFill>
                <a:latin typeface="Courier New" pitchFamily="49" charset="0"/>
              </a:rPr>
              <a:t>Set</a:t>
            </a:r>
            <a:r>
              <a:rPr lang="en-GB" sz="2000" b="1" dirty="0">
                <a:latin typeface="Courier New" pitchFamily="49" charset="0"/>
              </a:rPr>
              <a:t>&lt;</a:t>
            </a:r>
            <a:r>
              <a:rPr lang="en-GB" sz="2000" b="1" dirty="0">
                <a:solidFill>
                  <a:srgbClr val="0066FF"/>
                </a:solidFill>
                <a:latin typeface="Courier New" pitchFamily="49" charset="0"/>
              </a:rPr>
              <a:t>E</a:t>
            </a:r>
            <a:r>
              <a:rPr lang="en-GB" sz="2000" b="1" dirty="0">
                <a:latin typeface="Courier New" pitchFamily="49" charset="0"/>
              </a:rPr>
              <a:t>&gt; {</a:t>
            </a:r>
          </a:p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b="1" dirty="0">
                <a:solidFill>
                  <a:srgbClr val="7030A0"/>
                </a:solidFill>
                <a:latin typeface="Courier New" pitchFamily="49" charset="0"/>
              </a:rPr>
              <a:t>  //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</a:rPr>
              <a:t> Adds all elements in c to this set</a:t>
            </a:r>
          </a:p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</a:rPr>
              <a:t>  // (that are not already present)</a:t>
            </a:r>
          </a:p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US" sz="2000" b="1" dirty="0">
                <a:latin typeface="Courier New" pitchFamily="49" charset="0"/>
              </a:rPr>
              <a:t>  void </a:t>
            </a:r>
            <a:r>
              <a:rPr lang="en-GB" sz="2000" b="1" dirty="0" err="1">
                <a:solidFill>
                  <a:srgbClr val="0066FF"/>
                </a:solidFill>
                <a:latin typeface="Courier New" pitchFamily="49" charset="0"/>
              </a:rPr>
              <a:t>addAll</a:t>
            </a:r>
            <a:r>
              <a:rPr lang="en-GB" sz="2000" b="1" dirty="0">
                <a:latin typeface="Courier New" pitchFamily="49" charset="0"/>
              </a:rPr>
              <a:t>(_______ </a:t>
            </a:r>
            <a:r>
              <a:rPr lang="en-GB" sz="2000" b="1" dirty="0">
                <a:solidFill>
                  <a:srgbClr val="0066FF"/>
                </a:solidFill>
                <a:latin typeface="Courier New" pitchFamily="49" charset="0"/>
              </a:rPr>
              <a:t>c</a:t>
            </a:r>
            <a:r>
              <a:rPr lang="en-GB" sz="2000" b="1" dirty="0">
                <a:latin typeface="Courier New" pitchFamily="49" charset="0"/>
              </a:rPr>
              <a:t>);</a:t>
            </a:r>
          </a:p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b="1" dirty="0">
                <a:latin typeface="Courier New" pitchFamily="49" charset="0"/>
              </a:rPr>
              <a:t>}</a:t>
            </a:r>
          </a:p>
          <a:p>
            <a:pPr>
              <a:lnSpc>
                <a:spcPct val="116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endParaRPr lang="en-GB" sz="1200" b="1" dirty="0">
              <a:latin typeface="Courier New" pitchFamily="49" charset="0"/>
            </a:endParaRPr>
          </a:p>
          <a:p>
            <a:pPr>
              <a:lnSpc>
                <a:spcPct val="116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US" sz="2000" b="1" dirty="0">
                <a:latin typeface="Courier New" pitchFamily="49" charset="0"/>
              </a:rPr>
              <a:t>void </a:t>
            </a:r>
            <a:r>
              <a:rPr lang="en-GB" sz="2000" b="1" dirty="0" err="1">
                <a:solidFill>
                  <a:srgbClr val="0066FF"/>
                </a:solidFill>
                <a:latin typeface="Courier New" pitchFamily="49" charset="0"/>
              </a:rPr>
              <a:t>addAll</a:t>
            </a:r>
            <a:r>
              <a:rPr lang="en-GB" sz="2000" b="1" dirty="0">
                <a:latin typeface="Courier New" pitchFamily="49" charset="0"/>
              </a:rPr>
              <a:t>(Collection&lt;E&gt; </a:t>
            </a:r>
            <a:r>
              <a:rPr lang="en-GB" sz="2000" b="1" dirty="0">
                <a:solidFill>
                  <a:srgbClr val="0066FF"/>
                </a:solidFill>
                <a:latin typeface="Courier New" pitchFamily="49" charset="0"/>
              </a:rPr>
              <a:t>c</a:t>
            </a:r>
            <a:r>
              <a:rPr lang="en-GB" sz="2000" b="1" dirty="0">
                <a:latin typeface="Courier New" pitchFamily="49" charset="0"/>
              </a:rPr>
              <a:t>);</a:t>
            </a:r>
          </a:p>
          <a:p>
            <a:pPr>
              <a:lnSpc>
                <a:spcPct val="116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endParaRPr lang="en-GB" sz="1200" b="1" dirty="0">
              <a:latin typeface="Courier New" pitchFamily="49" charset="0"/>
            </a:endParaRPr>
          </a:p>
          <a:p>
            <a:pPr>
              <a:lnSpc>
                <a:spcPct val="116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dirty="0">
                <a:latin typeface="+mj-lt"/>
              </a:rPr>
              <a:t>Too restrictive:</a:t>
            </a:r>
          </a:p>
          <a:p>
            <a:pPr lvl="1">
              <a:lnSpc>
                <a:spcPct val="116000"/>
              </a:lnSpc>
              <a:spcBef>
                <a:spcPts val="0"/>
              </a:spcBef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dirty="0">
                <a:latin typeface="+mj-lt"/>
              </a:rPr>
              <a:t>Client cannot pass a 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List&lt;Integer&gt;</a:t>
            </a:r>
            <a:r>
              <a:rPr lang="en-GB" sz="2000" dirty="0">
                <a:latin typeface="+mj-lt"/>
              </a:rPr>
              <a:t> to </a:t>
            </a:r>
            <a:r>
              <a:rPr lang="en-GB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addAll</a:t>
            </a:r>
            <a:r>
              <a:rPr lang="en-GB" sz="2000" dirty="0">
                <a:latin typeface="+mj-lt"/>
              </a:rPr>
              <a:t> for a 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Set&lt;Number&gt;</a:t>
            </a:r>
          </a:p>
          <a:p>
            <a:pPr lvl="1">
              <a:lnSpc>
                <a:spcPct val="116000"/>
              </a:lnSpc>
              <a:spcBef>
                <a:spcPts val="0"/>
              </a:spcBef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dirty="0"/>
              <a:t>Should be okay because </a:t>
            </a:r>
            <a:r>
              <a:rPr lang="en-GB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addAll</a:t>
            </a:r>
            <a:r>
              <a:rPr lang="en-GB" sz="2000" dirty="0"/>
              <a:t> implementations only need to read from 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GB" sz="2000" dirty="0"/>
              <a:t>, not put elements in it</a:t>
            </a:r>
          </a:p>
          <a:p>
            <a:pPr lvl="1">
              <a:lnSpc>
                <a:spcPct val="116000"/>
              </a:lnSpc>
              <a:spcBef>
                <a:spcPts val="0"/>
              </a:spcBef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dirty="0"/>
              <a:t>This is the invariant-subtyping limitation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322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Best type for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addAll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8153400" cy="4495800"/>
          </a:xfrm>
        </p:spPr>
        <p:txBody>
          <a:bodyPr/>
          <a:lstStyle/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b="1" dirty="0">
                <a:latin typeface="Courier New" pitchFamily="49" charset="0"/>
              </a:rPr>
              <a:t>interface </a:t>
            </a:r>
            <a:r>
              <a:rPr lang="en-GB" sz="2000" b="1" dirty="0">
                <a:solidFill>
                  <a:srgbClr val="0066FF"/>
                </a:solidFill>
                <a:latin typeface="Courier New" pitchFamily="49" charset="0"/>
              </a:rPr>
              <a:t>Set</a:t>
            </a:r>
            <a:r>
              <a:rPr lang="en-GB" sz="2000" b="1" dirty="0">
                <a:latin typeface="Courier New" pitchFamily="49" charset="0"/>
              </a:rPr>
              <a:t>&lt;</a:t>
            </a:r>
            <a:r>
              <a:rPr lang="en-GB" sz="2000" b="1" dirty="0">
                <a:solidFill>
                  <a:srgbClr val="0066FF"/>
                </a:solidFill>
                <a:latin typeface="Courier New" pitchFamily="49" charset="0"/>
              </a:rPr>
              <a:t>E</a:t>
            </a:r>
            <a:r>
              <a:rPr lang="en-GB" sz="2000" b="1" dirty="0">
                <a:latin typeface="Courier New" pitchFamily="49" charset="0"/>
              </a:rPr>
              <a:t>&gt; {</a:t>
            </a:r>
          </a:p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b="1" dirty="0">
                <a:solidFill>
                  <a:srgbClr val="7030A0"/>
                </a:solidFill>
                <a:latin typeface="Courier New" pitchFamily="49" charset="0"/>
              </a:rPr>
              <a:t>  //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</a:rPr>
              <a:t> Adds all elements in c to this set</a:t>
            </a:r>
          </a:p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</a:rPr>
              <a:t>  // (that are not already present)</a:t>
            </a:r>
          </a:p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US" sz="2000" b="1" dirty="0">
                <a:latin typeface="Courier New" pitchFamily="49" charset="0"/>
              </a:rPr>
              <a:t>  void </a:t>
            </a:r>
            <a:r>
              <a:rPr lang="en-GB" sz="2000" b="1" dirty="0" err="1">
                <a:solidFill>
                  <a:srgbClr val="0066FF"/>
                </a:solidFill>
                <a:latin typeface="Courier New" pitchFamily="49" charset="0"/>
              </a:rPr>
              <a:t>addAll</a:t>
            </a:r>
            <a:r>
              <a:rPr lang="en-GB" sz="2000" b="1" dirty="0">
                <a:latin typeface="Courier New" pitchFamily="49" charset="0"/>
              </a:rPr>
              <a:t>(_______ </a:t>
            </a:r>
            <a:r>
              <a:rPr lang="en-GB" sz="2000" b="1" dirty="0">
                <a:solidFill>
                  <a:srgbClr val="0066FF"/>
                </a:solidFill>
                <a:latin typeface="Courier New" pitchFamily="49" charset="0"/>
              </a:rPr>
              <a:t>c</a:t>
            </a:r>
            <a:r>
              <a:rPr lang="en-GB" sz="2000" b="1" dirty="0">
                <a:latin typeface="Courier New" pitchFamily="49" charset="0"/>
              </a:rPr>
              <a:t>);</a:t>
            </a:r>
          </a:p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b="1" dirty="0">
                <a:latin typeface="Courier New" pitchFamily="49" charset="0"/>
              </a:rPr>
              <a:t>}</a:t>
            </a:r>
          </a:p>
          <a:p>
            <a:pPr>
              <a:lnSpc>
                <a:spcPct val="116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endParaRPr lang="en-GB" sz="1200" b="1" dirty="0">
              <a:latin typeface="Courier New" pitchFamily="49" charset="0"/>
            </a:endParaRPr>
          </a:p>
          <a:p>
            <a:pPr>
              <a:lnSpc>
                <a:spcPct val="116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US" sz="2000" b="1" dirty="0">
                <a:latin typeface="Courier New" pitchFamily="49" charset="0"/>
              </a:rPr>
              <a:t>&lt;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</a:rPr>
              <a:t>T</a:t>
            </a:r>
            <a:r>
              <a:rPr lang="en-US" sz="2000" b="1" dirty="0">
                <a:latin typeface="Courier New" pitchFamily="49" charset="0"/>
              </a:rPr>
              <a:t> extends E&gt; void </a:t>
            </a:r>
            <a:r>
              <a:rPr lang="en-GB" sz="2000" b="1" dirty="0" err="1">
                <a:solidFill>
                  <a:srgbClr val="0066FF"/>
                </a:solidFill>
                <a:latin typeface="Courier New" pitchFamily="49" charset="0"/>
              </a:rPr>
              <a:t>addAll</a:t>
            </a:r>
            <a:r>
              <a:rPr lang="en-GB" sz="2000" b="1" dirty="0">
                <a:latin typeface="Courier New" pitchFamily="49" charset="0"/>
              </a:rPr>
              <a:t>(Collection&lt;</a:t>
            </a:r>
            <a:r>
              <a:rPr lang="en-GB" sz="2000" b="1" dirty="0">
                <a:solidFill>
                  <a:srgbClr val="C00000"/>
                </a:solidFill>
                <a:latin typeface="Courier New" pitchFamily="49" charset="0"/>
              </a:rPr>
              <a:t>T</a:t>
            </a:r>
            <a:r>
              <a:rPr lang="en-GB" sz="2000" b="1" dirty="0">
                <a:latin typeface="Courier New" pitchFamily="49" charset="0"/>
              </a:rPr>
              <a:t>&gt; </a:t>
            </a:r>
            <a:r>
              <a:rPr lang="en-GB" sz="2000" b="1" dirty="0">
                <a:solidFill>
                  <a:srgbClr val="0066FF"/>
                </a:solidFill>
                <a:latin typeface="Courier New" pitchFamily="49" charset="0"/>
              </a:rPr>
              <a:t>c</a:t>
            </a:r>
            <a:r>
              <a:rPr lang="en-GB" sz="2000" b="1" dirty="0">
                <a:latin typeface="Courier New" pitchFamily="49" charset="0"/>
              </a:rPr>
              <a:t>);</a:t>
            </a:r>
          </a:p>
          <a:p>
            <a:pPr>
              <a:lnSpc>
                <a:spcPct val="116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endParaRPr lang="en-GB" sz="1200" b="1" dirty="0">
              <a:latin typeface="Courier New" pitchFamily="49" charset="0"/>
            </a:endParaRPr>
          </a:p>
          <a:p>
            <a:pPr>
              <a:lnSpc>
                <a:spcPct val="116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dirty="0">
                <a:latin typeface="+mj-lt"/>
              </a:rPr>
              <a:t>The fix: A bounded generic type parameter</a:t>
            </a:r>
          </a:p>
          <a:p>
            <a:pPr lvl="1">
              <a:lnSpc>
                <a:spcPct val="116000"/>
              </a:lnSpc>
              <a:spcBef>
                <a:spcPts val="0"/>
              </a:spcBef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dirty="0">
                <a:latin typeface="+mj-lt"/>
              </a:rPr>
              <a:t>Now client </a:t>
            </a:r>
            <a:r>
              <a:rPr lang="en-GB" sz="2000" i="1" dirty="0">
                <a:latin typeface="+mj-lt"/>
              </a:rPr>
              <a:t>can</a:t>
            </a:r>
            <a:r>
              <a:rPr lang="en-GB" sz="2000" dirty="0">
                <a:latin typeface="+mj-lt"/>
              </a:rPr>
              <a:t> pass a 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List&lt;Integer&gt;</a:t>
            </a:r>
            <a:r>
              <a:rPr lang="en-GB" sz="2000" dirty="0">
                <a:latin typeface="+mj-lt"/>
              </a:rPr>
              <a:t> to </a:t>
            </a:r>
            <a:r>
              <a:rPr lang="en-GB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addAll</a:t>
            </a:r>
            <a:r>
              <a:rPr lang="en-GB" sz="2000" dirty="0">
                <a:latin typeface="+mj-lt"/>
              </a:rPr>
              <a:t> for a 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Set&lt;Number&gt;</a:t>
            </a:r>
          </a:p>
          <a:p>
            <a:pPr lvl="1">
              <a:lnSpc>
                <a:spcPct val="116000"/>
              </a:lnSpc>
              <a:spcBef>
                <a:spcPts val="0"/>
              </a:spcBef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addAll</a:t>
            </a:r>
            <a:r>
              <a:rPr lang="en-GB" sz="2000" dirty="0"/>
              <a:t> implementations won’t know what element type 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GB" sz="2000" dirty="0"/>
              <a:t> is, but will know it is a subtype of 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</a:p>
          <a:p>
            <a:pPr lvl="2">
              <a:lnSpc>
                <a:spcPct val="116000"/>
              </a:lnSpc>
              <a:spcBef>
                <a:spcPts val="0"/>
              </a:spcBef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dirty="0"/>
              <a:t>So it cannot add anything to collection 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GB" sz="2000" dirty="0"/>
              <a:t> refers to</a:t>
            </a:r>
          </a:p>
          <a:p>
            <a:pPr lvl="2">
              <a:lnSpc>
                <a:spcPct val="116000"/>
              </a:lnSpc>
              <a:spcBef>
                <a:spcPts val="0"/>
              </a:spcBef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dirty="0"/>
              <a:t>But this is enough to implement </a:t>
            </a:r>
            <a:r>
              <a:rPr lang="en-GB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addAll</a:t>
            </a:r>
            <a:endParaRPr lang="en-GB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895600" y="6477000"/>
            <a:ext cx="3429000" cy="457200"/>
          </a:xfrm>
        </p:spPr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07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Revisit copy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Earlier we saw this:</a:t>
            </a:r>
          </a:p>
          <a:p>
            <a:pPr marL="45720" indent="0">
              <a:spcBef>
                <a:spcPts val="0"/>
              </a:spcBef>
              <a:buNone/>
            </a:pPr>
            <a:endParaRPr lang="en-US" sz="600" b="1" dirty="0">
              <a:latin typeface="Courier New" pitchFamily="49" charset="0"/>
              <a:cs typeface="Courier New" pitchFamily="49" charset="0"/>
            </a:endParaRPr>
          </a:p>
          <a:p>
            <a:pPr marL="4572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&gt; void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copyTo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(List&lt;E&gt;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dst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, List&lt;E&gt;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src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 marL="4572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for (E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: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src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4572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dst.add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(t);</a:t>
            </a:r>
          </a:p>
          <a:p>
            <a:pPr marL="4572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endParaRPr lang="en-US" sz="1000" dirty="0"/>
          </a:p>
          <a:p>
            <a:pPr marL="0" indent="0">
              <a:buNone/>
            </a:pPr>
            <a:r>
              <a:rPr lang="en-US" sz="2000" dirty="0"/>
              <a:t>Now we can do this, which is more useful to clients:</a:t>
            </a:r>
          </a:p>
          <a:p>
            <a:pPr marL="45720" indent="0">
              <a:spcBef>
                <a:spcPts val="0"/>
              </a:spcBef>
              <a:buNone/>
            </a:pPr>
            <a:endParaRPr lang="en-US" sz="600" b="1" dirty="0">
              <a:latin typeface="Courier New" pitchFamily="49" charset="0"/>
              <a:cs typeface="Courier New" pitchFamily="49" charset="0"/>
            </a:endParaRPr>
          </a:p>
          <a:p>
            <a:pPr marL="4572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E1, E2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extends E1&gt; void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copyTo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(List&lt;E1&gt;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dst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,  </a:t>
            </a:r>
          </a:p>
          <a:p>
            <a:pPr marL="4572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                          List&lt;E2&gt;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src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 marL="4572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for (E2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: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src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4572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dst.add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(e);</a:t>
            </a:r>
          </a:p>
          <a:p>
            <a:pPr marL="4572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49608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are we?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4495800"/>
          </a:xfrm>
        </p:spPr>
        <p:txBody>
          <a:bodyPr/>
          <a:lstStyle/>
          <a:p>
            <a:r>
              <a:rPr lang="en-US" sz="2000" dirty="0"/>
              <a:t>Done:</a:t>
            </a:r>
          </a:p>
          <a:p>
            <a:pPr lvl="1"/>
            <a:r>
              <a:rPr lang="en-US" sz="2000" dirty="0"/>
              <a:t>Basics of generic types for classes and interfaces</a:t>
            </a:r>
          </a:p>
          <a:p>
            <a:pPr lvl="1"/>
            <a:r>
              <a:rPr lang="en-US" sz="2000" dirty="0"/>
              <a:t>Basics of </a:t>
            </a:r>
            <a:r>
              <a:rPr lang="en-US" sz="2000" i="1" dirty="0"/>
              <a:t>bounding</a:t>
            </a:r>
            <a:r>
              <a:rPr lang="en-US" sz="2000" dirty="0"/>
              <a:t> generics</a:t>
            </a:r>
          </a:p>
          <a:p>
            <a:pPr lvl="1"/>
            <a:endParaRPr lang="en-US" sz="1200" dirty="0"/>
          </a:p>
          <a:p>
            <a:r>
              <a:rPr lang="en-US" sz="2000" dirty="0"/>
              <a:t>Now:</a:t>
            </a:r>
          </a:p>
          <a:p>
            <a:pPr lvl="1"/>
            <a:r>
              <a:rPr lang="en-US" sz="2000" dirty="0"/>
              <a:t>Generic </a:t>
            </a:r>
            <a:r>
              <a:rPr lang="en-US" sz="2000" i="1" dirty="0"/>
              <a:t>methods</a:t>
            </a:r>
            <a:r>
              <a:rPr lang="en-US" sz="2000" dirty="0"/>
              <a:t> [not just using type parameters of class]</a:t>
            </a:r>
          </a:p>
          <a:p>
            <a:pPr lvl="1"/>
            <a:r>
              <a:rPr lang="en-US" sz="2000" dirty="0"/>
              <a:t>Generics and </a:t>
            </a:r>
            <a:r>
              <a:rPr lang="en-US" sz="2000" i="1" dirty="0"/>
              <a:t>subtyping</a:t>
            </a:r>
          </a:p>
          <a:p>
            <a:pPr lvl="1"/>
            <a:r>
              <a:rPr lang="en-US" sz="2000" dirty="0"/>
              <a:t>Using </a:t>
            </a:r>
            <a:r>
              <a:rPr lang="en-US" sz="2000" i="1" dirty="0"/>
              <a:t>bounds</a:t>
            </a:r>
            <a:r>
              <a:rPr lang="en-US" sz="2000" dirty="0"/>
              <a:t> for more flexible subtyping</a:t>
            </a:r>
          </a:p>
          <a:p>
            <a:pPr lvl="1"/>
            <a:r>
              <a:rPr lang="en-US" sz="2000" dirty="0">
                <a:solidFill>
                  <a:schemeClr val="accent2"/>
                </a:solidFill>
              </a:rPr>
              <a:t>Using </a:t>
            </a:r>
            <a:r>
              <a:rPr lang="en-US" sz="2000" i="1" dirty="0">
                <a:solidFill>
                  <a:schemeClr val="accent2"/>
                </a:solidFill>
              </a:rPr>
              <a:t>wildcards</a:t>
            </a:r>
            <a:r>
              <a:rPr lang="en-US" sz="2000" dirty="0">
                <a:solidFill>
                  <a:schemeClr val="accent2"/>
                </a:solidFill>
              </a:rPr>
              <a:t> for more convenient bounds</a:t>
            </a:r>
          </a:p>
          <a:p>
            <a:pPr lvl="1"/>
            <a:r>
              <a:rPr lang="en-US" sz="2000" dirty="0"/>
              <a:t>Related digression: Java’s </a:t>
            </a:r>
            <a:r>
              <a:rPr lang="en-US" sz="2000" i="1" dirty="0"/>
              <a:t>array subtyping</a:t>
            </a:r>
          </a:p>
          <a:p>
            <a:pPr lvl="1"/>
            <a:r>
              <a:rPr lang="en-US" sz="2000" dirty="0"/>
              <a:t>Java realities: type erasure</a:t>
            </a:r>
          </a:p>
          <a:p>
            <a:pPr lvl="2"/>
            <a:r>
              <a:rPr lang="en-US" sz="2000" dirty="0"/>
              <a:t>Unchecked casts</a:t>
            </a:r>
          </a:p>
          <a:p>
            <a:pPr lvl="2"/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equals</a:t>
            </a:r>
            <a:r>
              <a:rPr lang="en-US" sz="2000" dirty="0"/>
              <a:t> interactions</a:t>
            </a:r>
          </a:p>
          <a:p>
            <a:pPr lvl="2"/>
            <a:r>
              <a:rPr lang="en-US" sz="2000" dirty="0"/>
              <a:t>Creating generic arrays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85401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Wildcards - anonymous type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8077200" cy="44958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Syntax:  For a type-parameter instantiation (inside the &lt;…&gt;), can write:</a:t>
            </a:r>
          </a:p>
          <a:p>
            <a:pPr lvl="1"/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&lt;? extends </a:t>
            </a:r>
            <a:r>
              <a:rPr lang="en-US" sz="20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Type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r>
              <a:rPr lang="en-US" sz="2000" dirty="0"/>
              <a:t>, some unspecified subtype of </a:t>
            </a:r>
            <a:r>
              <a:rPr lang="en-US" sz="20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Type</a:t>
            </a:r>
          </a:p>
          <a:p>
            <a:pPr lvl="1"/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&lt;?&gt;</a:t>
            </a:r>
            <a:r>
              <a:rPr lang="en-US" sz="2000" dirty="0"/>
              <a:t>  is shorthand for &lt;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? extends Object&gt;</a:t>
            </a:r>
          </a:p>
          <a:p>
            <a:pPr lvl="1"/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&lt;? super </a:t>
            </a:r>
            <a:r>
              <a:rPr lang="en-US" sz="20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Type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r>
              <a:rPr lang="en-US" sz="2000" dirty="0"/>
              <a:t>, some unspecified supertype of </a:t>
            </a:r>
            <a:r>
              <a:rPr lang="en-US" sz="20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Type</a:t>
            </a:r>
          </a:p>
          <a:p>
            <a:pPr lvl="1"/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+mj-lt"/>
                <a:cs typeface="Courier New" panose="02070309020205020404" pitchFamily="49" charset="0"/>
              </a:rPr>
              <a:t>A wildcard is essentially an </a:t>
            </a:r>
            <a:r>
              <a:rPr lang="en-US" sz="2000" i="1" dirty="0">
                <a:latin typeface="+mj-lt"/>
                <a:cs typeface="Courier New" panose="02070309020205020404" pitchFamily="49" charset="0"/>
              </a:rPr>
              <a:t>anonymous type variable</a:t>
            </a:r>
          </a:p>
          <a:p>
            <a:pPr lvl="1"/>
            <a:r>
              <a:rPr lang="en-US" sz="2000" dirty="0">
                <a:latin typeface="+mj-lt"/>
                <a:cs typeface="Courier New" panose="02070309020205020404" pitchFamily="49" charset="0"/>
              </a:rPr>
              <a:t>Each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?</a:t>
            </a:r>
            <a:r>
              <a:rPr lang="en-US" sz="2000" dirty="0">
                <a:latin typeface="+mj-lt"/>
                <a:cs typeface="Courier New" panose="02070309020205020404" pitchFamily="49" charset="0"/>
              </a:rPr>
              <a:t> stands for some possibly-different unknown type</a:t>
            </a:r>
          </a:p>
          <a:p>
            <a:pPr lvl="1"/>
            <a:r>
              <a:rPr lang="en-US" sz="2000" dirty="0">
                <a:latin typeface="+mj-lt"/>
                <a:cs typeface="Courier New" panose="02070309020205020404" pitchFamily="49" charset="0"/>
              </a:rPr>
              <a:t>Use a wildcard when you would use a type variable exactly once, so there’s no need to give it a name</a:t>
            </a:r>
          </a:p>
          <a:p>
            <a:pPr lvl="1"/>
            <a:r>
              <a:rPr lang="en-US" sz="2000" dirty="0">
                <a:latin typeface="+mj-lt"/>
                <a:cs typeface="Courier New" panose="02070309020205020404" pitchFamily="49" charset="0"/>
              </a:rPr>
              <a:t>Avoids declaring generic type variables when not needed</a:t>
            </a:r>
          </a:p>
          <a:p>
            <a:pPr lvl="1"/>
            <a:r>
              <a:rPr lang="en-US" sz="2000" dirty="0">
                <a:latin typeface="+mj-lt"/>
                <a:cs typeface="Courier New" panose="02070309020205020404" pitchFamily="49" charset="0"/>
              </a:rPr>
              <a:t>Communicates to readers of your code that the type’s “identity” is not needed anywhere else</a:t>
            </a:r>
          </a:p>
          <a:p>
            <a:pPr lvl="1"/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14669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Wildcard for </a:t>
            </a:r>
            <a:r>
              <a:rPr lang="en-US" dirty="0" err="1"/>
              <a:t>addAll</a:t>
            </a:r>
            <a:r>
              <a:rPr lang="en-US" dirty="0"/>
              <a:t> collection type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[Compare to earlier versions using explicit generic types]</a:t>
            </a:r>
          </a:p>
          <a:p>
            <a:pPr marL="0" indent="0">
              <a:buNone/>
            </a:pPr>
            <a:endParaRPr lang="en-US" sz="1000" dirty="0"/>
          </a:p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b="1" dirty="0">
                <a:latin typeface="Courier New" pitchFamily="49" charset="0"/>
              </a:rPr>
              <a:t>interface </a:t>
            </a:r>
            <a:r>
              <a:rPr lang="en-GB" sz="2000" b="1" dirty="0">
                <a:solidFill>
                  <a:srgbClr val="0066FF"/>
                </a:solidFill>
                <a:latin typeface="Courier New" pitchFamily="49" charset="0"/>
              </a:rPr>
              <a:t>Set</a:t>
            </a:r>
            <a:r>
              <a:rPr lang="en-GB" sz="2000" b="1" dirty="0">
                <a:latin typeface="Courier New" pitchFamily="49" charset="0"/>
              </a:rPr>
              <a:t>&lt;</a:t>
            </a:r>
            <a:r>
              <a:rPr lang="en-GB" sz="2000" b="1" dirty="0">
                <a:solidFill>
                  <a:srgbClr val="0066FF"/>
                </a:solidFill>
                <a:latin typeface="Courier New" pitchFamily="49" charset="0"/>
              </a:rPr>
              <a:t>E</a:t>
            </a:r>
            <a:r>
              <a:rPr lang="en-GB" sz="2000" b="1" dirty="0">
                <a:latin typeface="Courier New" pitchFamily="49" charset="0"/>
              </a:rPr>
              <a:t>&gt; {</a:t>
            </a:r>
          </a:p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US" sz="2000" b="1" dirty="0">
                <a:latin typeface="Courier New" pitchFamily="49" charset="0"/>
              </a:rPr>
              <a:t>  void </a:t>
            </a:r>
            <a:r>
              <a:rPr lang="en-GB" sz="2000" b="1" dirty="0" err="1">
                <a:solidFill>
                  <a:srgbClr val="0066FF"/>
                </a:solidFill>
                <a:latin typeface="Courier New" pitchFamily="49" charset="0"/>
              </a:rPr>
              <a:t>addAll</a:t>
            </a:r>
            <a:r>
              <a:rPr lang="en-GB" sz="2000" b="1" dirty="0">
                <a:latin typeface="Courier New" pitchFamily="49" charset="0"/>
              </a:rPr>
              <a:t>(Collection&lt;? extends E&gt; </a:t>
            </a:r>
            <a:r>
              <a:rPr lang="en-GB" sz="2000" b="1" dirty="0">
                <a:solidFill>
                  <a:srgbClr val="0066FF"/>
                </a:solidFill>
                <a:latin typeface="Courier New" pitchFamily="49" charset="0"/>
              </a:rPr>
              <a:t>c</a:t>
            </a:r>
            <a:r>
              <a:rPr lang="en-GB" sz="2000" b="1" dirty="0">
                <a:latin typeface="Courier New" pitchFamily="49" charset="0"/>
              </a:rPr>
              <a:t>);</a:t>
            </a:r>
          </a:p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b="1" dirty="0">
                <a:latin typeface="Courier New" pitchFamily="49" charset="0"/>
              </a:rPr>
              <a:t>}</a:t>
            </a:r>
          </a:p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endParaRPr lang="en-GB" sz="2000" b="1" dirty="0">
              <a:latin typeface="Courier New" pitchFamily="49" charset="0"/>
            </a:endParaRPr>
          </a:p>
          <a:p>
            <a:pPr lvl="1">
              <a:spcBef>
                <a:spcPts val="0"/>
              </a:spcBef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dirty="0">
                <a:latin typeface="+mj-lt"/>
              </a:rPr>
              <a:t>More flexible than </a:t>
            </a:r>
            <a:r>
              <a:rPr lang="en-US" sz="2000" b="1" dirty="0">
                <a:latin typeface="Courier New" pitchFamily="49" charset="0"/>
              </a:rPr>
              <a:t>void </a:t>
            </a:r>
            <a:r>
              <a:rPr lang="en-GB" sz="2000" b="1" dirty="0" err="1">
                <a:solidFill>
                  <a:srgbClr val="0066FF"/>
                </a:solidFill>
                <a:latin typeface="Courier New" pitchFamily="49" charset="0"/>
              </a:rPr>
              <a:t>addAll</a:t>
            </a:r>
            <a:r>
              <a:rPr lang="en-GB" sz="2000" b="1" dirty="0">
                <a:latin typeface="Courier New" pitchFamily="49" charset="0"/>
              </a:rPr>
              <a:t>(Collection&lt;E&gt; </a:t>
            </a:r>
            <a:r>
              <a:rPr lang="en-GB" sz="2000" b="1" dirty="0">
                <a:solidFill>
                  <a:srgbClr val="0066FF"/>
                </a:solidFill>
                <a:latin typeface="Courier New" pitchFamily="49" charset="0"/>
              </a:rPr>
              <a:t>c</a:t>
            </a:r>
            <a:r>
              <a:rPr lang="en-GB" sz="2000" b="1" dirty="0">
                <a:latin typeface="Courier New" pitchFamily="49" charset="0"/>
              </a:rPr>
              <a:t>);</a:t>
            </a:r>
          </a:p>
          <a:p>
            <a:pPr lvl="1">
              <a:spcBef>
                <a:spcPts val="0"/>
              </a:spcBef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dirty="0">
                <a:latin typeface="+mj-lt"/>
              </a:rPr>
              <a:t>More idiomatic (but equally powerful</a:t>
            </a:r>
            <a:r>
              <a:rPr lang="en-GB" sz="2000">
                <a:latin typeface="+mj-lt"/>
              </a:rPr>
              <a:t>) </a:t>
            </a:r>
            <a:r>
              <a:rPr lang="en-GB" sz="2000" dirty="0">
                <a:latin typeface="+mj-lt"/>
              </a:rPr>
              <a:t>compared</a:t>
            </a:r>
            <a:r>
              <a:rPr lang="en-GB" sz="2000">
                <a:latin typeface="+mj-lt"/>
              </a:rPr>
              <a:t> to</a:t>
            </a:r>
            <a:endParaRPr lang="en-GB" sz="2000" dirty="0">
              <a:latin typeface="+mj-lt"/>
            </a:endParaRPr>
          </a:p>
          <a:p>
            <a:pPr marL="457200" lvl="1" indent="0"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US" sz="2000" b="1" dirty="0">
                <a:latin typeface="Courier New" pitchFamily="49" charset="0"/>
              </a:rPr>
              <a:t>  &lt;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</a:rPr>
              <a:t>T</a:t>
            </a:r>
            <a:r>
              <a:rPr lang="en-US" sz="2000" b="1" dirty="0">
                <a:latin typeface="Courier New" pitchFamily="49" charset="0"/>
              </a:rPr>
              <a:t> extends E&gt; void </a:t>
            </a:r>
            <a:r>
              <a:rPr lang="en-GB" sz="2000" b="1" dirty="0" err="1">
                <a:solidFill>
                  <a:srgbClr val="0066FF"/>
                </a:solidFill>
                <a:latin typeface="Courier New" pitchFamily="49" charset="0"/>
              </a:rPr>
              <a:t>addAll</a:t>
            </a:r>
            <a:r>
              <a:rPr lang="en-GB" sz="2000" b="1" dirty="0">
                <a:latin typeface="Courier New" pitchFamily="49" charset="0"/>
              </a:rPr>
              <a:t>(Collection&lt;</a:t>
            </a:r>
            <a:r>
              <a:rPr lang="en-GB" sz="2000" b="1" dirty="0">
                <a:solidFill>
                  <a:srgbClr val="C00000"/>
                </a:solidFill>
                <a:latin typeface="Courier New" pitchFamily="49" charset="0"/>
              </a:rPr>
              <a:t>T</a:t>
            </a:r>
            <a:r>
              <a:rPr lang="en-GB" sz="2000" b="1" dirty="0">
                <a:latin typeface="Courier New" pitchFamily="49" charset="0"/>
              </a:rPr>
              <a:t>&gt; </a:t>
            </a:r>
            <a:r>
              <a:rPr lang="en-GB" sz="2000" b="1" dirty="0">
                <a:solidFill>
                  <a:srgbClr val="0066FF"/>
                </a:solidFill>
                <a:latin typeface="Courier New" pitchFamily="49" charset="0"/>
              </a:rPr>
              <a:t>c</a:t>
            </a:r>
            <a:r>
              <a:rPr lang="en-GB" sz="2000" b="1" dirty="0">
                <a:latin typeface="Courier New" pitchFamily="49" charset="0"/>
              </a:rPr>
              <a:t>);</a:t>
            </a:r>
          </a:p>
          <a:p>
            <a:pPr lvl="1">
              <a:spcBef>
                <a:spcPts val="0"/>
              </a:spcBef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endParaRPr lang="en-GB" sz="2000" dirty="0">
              <a:latin typeface="+mj-lt"/>
            </a:endParaRP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14833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examples: max, </a:t>
            </a:r>
            <a:r>
              <a:rPr lang="en-US" dirty="0" err="1"/>
              <a:t>copyTo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extends Comparable&lt;E&gt;&gt; E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max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(Collection&lt;E&gt;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c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latin typeface="+mj-lt"/>
              </a:rPr>
              <a:t>No change because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-US" sz="2000" dirty="0">
                <a:latin typeface="+mj-lt"/>
              </a:rPr>
              <a:t> used more than once</a:t>
            </a:r>
          </a:p>
          <a:p>
            <a:pPr lvl="1">
              <a:spcBef>
                <a:spcPts val="0"/>
              </a:spcBef>
            </a:pPr>
            <a:endParaRPr lang="en-US" sz="2000" dirty="0">
              <a:latin typeface="+mj-lt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&gt; void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copyTo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(List&lt;? 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super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E&gt;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dst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, </a:t>
            </a:r>
            <a:br>
              <a:rPr lang="en-US" sz="2000" b="1" dirty="0">
                <a:latin typeface="Courier New" pitchFamily="49" charset="0"/>
                <a:cs typeface="Courier New" pitchFamily="49" charset="0"/>
              </a:rPr>
            </a:b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          List&lt;? 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extends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E&gt;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src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+mj-lt"/>
                <a:cs typeface="Courier New" pitchFamily="49" charset="0"/>
              </a:rPr>
              <a:t>Why this “works”?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latin typeface="+mj-lt"/>
                <a:cs typeface="Courier New" pitchFamily="49" charset="0"/>
              </a:rPr>
              <a:t>Lower bound of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-US" sz="2000" dirty="0">
                <a:latin typeface="+mj-lt"/>
                <a:cs typeface="Courier New" pitchFamily="49" charset="0"/>
              </a:rPr>
              <a:t> for where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copyTo</a:t>
            </a:r>
            <a:r>
              <a:rPr lang="en-US" sz="2000" dirty="0">
                <a:latin typeface="+mj-lt"/>
                <a:cs typeface="Courier New" pitchFamily="49" charset="0"/>
              </a:rPr>
              <a:t> puts values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latin typeface="+mj-lt"/>
                <a:cs typeface="Courier New" pitchFamily="49" charset="0"/>
              </a:rPr>
              <a:t>Upper bound of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-US" sz="2000" dirty="0">
                <a:latin typeface="+mj-lt"/>
                <a:cs typeface="Courier New" pitchFamily="49" charset="0"/>
              </a:rPr>
              <a:t> for where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copyTo</a:t>
            </a:r>
            <a:r>
              <a:rPr lang="en-US" sz="2000" dirty="0">
                <a:latin typeface="+mj-lt"/>
                <a:cs typeface="Courier New" pitchFamily="49" charset="0"/>
              </a:rPr>
              <a:t> gets values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latin typeface="+mj-lt"/>
                <a:cs typeface="Courier New" pitchFamily="49" charset="0"/>
              </a:rPr>
              <a:t>Callers get the subtyping they want</a:t>
            </a:r>
          </a:p>
          <a:p>
            <a:pPr lvl="2">
              <a:spcBef>
                <a:spcPts val="0"/>
              </a:spcBef>
            </a:pPr>
            <a:r>
              <a:rPr lang="en-US" sz="2000" dirty="0">
                <a:latin typeface="+mj-lt"/>
                <a:cs typeface="Courier New" pitchFamily="49" charset="0"/>
              </a:rPr>
              <a:t>Example: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copy(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numberList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integerList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lvl="2">
              <a:spcBef>
                <a:spcPts val="0"/>
              </a:spcBef>
            </a:pPr>
            <a:r>
              <a:rPr lang="en-US" sz="2000" dirty="0">
                <a:latin typeface="+mj-lt"/>
                <a:cs typeface="Courier New" pitchFamily="49" charset="0"/>
              </a:rPr>
              <a:t>Example: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copy(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stringList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stringList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000" dirty="0">
              <a:latin typeface="+mj-lt"/>
            </a:endParaRPr>
          </a:p>
          <a:p>
            <a:pPr lvl="1">
              <a:spcBef>
                <a:spcPts val="0"/>
              </a:spcBef>
            </a:pPr>
            <a:endParaRPr lang="en-US" sz="2000" dirty="0">
              <a:latin typeface="+mj-lt"/>
            </a:endParaRPr>
          </a:p>
          <a:p>
            <a:pPr>
              <a:spcBef>
                <a:spcPts val="0"/>
              </a:spcBef>
            </a:pPr>
            <a:endParaRPr lang="en-US" sz="2000" dirty="0">
              <a:latin typeface="+mj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35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Varieties of abstraction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Abstraction over </a:t>
            </a:r>
            <a:r>
              <a:rPr lang="en-US" sz="2000" i="1" dirty="0">
                <a:solidFill>
                  <a:schemeClr val="accent2"/>
                </a:solidFill>
              </a:rPr>
              <a:t>computation</a:t>
            </a:r>
            <a:r>
              <a:rPr lang="en-US" sz="2000" dirty="0"/>
              <a:t>:  procedures (methods)</a:t>
            </a:r>
          </a:p>
          <a:p>
            <a:pPr marL="457200" lvl="1" indent="0">
              <a:buNone/>
            </a:pP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x1, y1, x2, y2;</a:t>
            </a:r>
          </a:p>
          <a:p>
            <a:pPr marL="457200" lvl="1" indent="0">
              <a:buNone/>
            </a:pP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Math.sqrt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(x1*x1 + y1*y1);</a:t>
            </a:r>
          </a:p>
          <a:p>
            <a:pPr marL="457200" lvl="1" indent="0">
              <a:buNone/>
            </a:pP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Math.sqrt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(x2*x2 + y2*y2);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Abstraction over </a:t>
            </a:r>
            <a:r>
              <a:rPr lang="en-US" sz="2000" i="1" dirty="0">
                <a:solidFill>
                  <a:schemeClr val="accent2"/>
                </a:solidFill>
              </a:rPr>
              <a:t>data</a:t>
            </a:r>
            <a:r>
              <a:rPr lang="en-US" sz="2000" dirty="0"/>
              <a:t>:  ADTs (classes, interfaces)</a:t>
            </a:r>
          </a:p>
          <a:p>
            <a:pPr marL="457200" lvl="1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Point p1, p2;</a:t>
            </a:r>
          </a:p>
          <a:p>
            <a:pPr marL="457200" lvl="1" indent="0">
              <a:buNone/>
            </a:pP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/>
              <a:t>Abstraction over </a:t>
            </a:r>
            <a:r>
              <a:rPr lang="en-US" sz="2000" i="1" dirty="0">
                <a:solidFill>
                  <a:schemeClr val="accent2"/>
                </a:solidFill>
              </a:rPr>
              <a:t>types</a:t>
            </a:r>
            <a:r>
              <a:rPr lang="en-US" sz="2000" dirty="0"/>
              <a:t>:  polymorphism (generics)</a:t>
            </a:r>
          </a:p>
          <a:p>
            <a:pPr marL="457200" lvl="1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Point&lt;Integer&gt;, Point&lt;Double&gt;</a:t>
            </a:r>
          </a:p>
          <a:p>
            <a:pPr marL="457200" lvl="1" indent="0"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73213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PECS: </a:t>
            </a:r>
            <a:r>
              <a:rPr lang="en-US" u="sng" dirty="0"/>
              <a:t>P</a:t>
            </a:r>
            <a:r>
              <a:rPr lang="en-US" dirty="0"/>
              <a:t>roducer </a:t>
            </a:r>
            <a:r>
              <a:rPr lang="en-US" u="sng" dirty="0"/>
              <a:t>E</a:t>
            </a:r>
            <a:r>
              <a:rPr lang="en-US" dirty="0"/>
              <a:t>xtends, </a:t>
            </a:r>
            <a:r>
              <a:rPr lang="en-US" u="sng" dirty="0"/>
              <a:t>C</a:t>
            </a:r>
            <a:r>
              <a:rPr lang="en-US" dirty="0"/>
              <a:t>onsumer </a:t>
            </a:r>
            <a:r>
              <a:rPr lang="en-US" u="sng" dirty="0"/>
              <a:t>S</a:t>
            </a:r>
            <a:r>
              <a:rPr lang="en-US" dirty="0"/>
              <a:t>uper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000" dirty="0"/>
              <a:t>Where should you insert wildcards?</a:t>
            </a:r>
          </a:p>
          <a:p>
            <a:pPr marL="0" indent="0">
              <a:buNone/>
            </a:pPr>
            <a:br>
              <a:rPr lang="en-US" sz="2000" dirty="0"/>
            </a:br>
            <a:r>
              <a:rPr lang="en-US" sz="2000" dirty="0"/>
              <a:t>Should you use </a:t>
            </a:r>
            <a:r>
              <a:rPr lang="en-US" sz="2000" b="1" dirty="0">
                <a:latin typeface="Courier New"/>
                <a:cs typeface="Courier New"/>
              </a:rPr>
              <a:t>extends</a:t>
            </a:r>
            <a:r>
              <a:rPr lang="en-US" sz="2000" dirty="0"/>
              <a:t> or </a:t>
            </a:r>
            <a:r>
              <a:rPr lang="en-US" sz="2000" b="1" dirty="0">
                <a:latin typeface="Courier New"/>
                <a:cs typeface="Courier New"/>
              </a:rPr>
              <a:t>super</a:t>
            </a:r>
            <a:r>
              <a:rPr lang="en-US" sz="2000" dirty="0"/>
              <a:t> or neither?</a:t>
            </a:r>
          </a:p>
          <a:p>
            <a:pPr lvl="1"/>
            <a:r>
              <a:rPr lang="en-US" sz="2000" dirty="0"/>
              <a:t>Use  </a:t>
            </a:r>
            <a:r>
              <a:rPr lang="en-US" sz="2000" b="1" dirty="0">
                <a:latin typeface="Courier New"/>
                <a:cs typeface="Courier New"/>
              </a:rPr>
              <a:t>? extends E</a:t>
            </a:r>
            <a:r>
              <a:rPr lang="en-US" sz="2000" dirty="0"/>
              <a:t> when you </a:t>
            </a:r>
            <a:r>
              <a:rPr lang="en-US" sz="2000" i="1" dirty="0">
                <a:solidFill>
                  <a:srgbClr val="0000FF"/>
                </a:solidFill>
              </a:rPr>
              <a:t>get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/>
              <a:t>values (from a </a:t>
            </a:r>
            <a:r>
              <a:rPr lang="en-US" sz="2000" i="1" dirty="0"/>
              <a:t>producer</a:t>
            </a:r>
            <a:r>
              <a:rPr lang="en-US" sz="2000" dirty="0"/>
              <a:t>)</a:t>
            </a:r>
          </a:p>
          <a:p>
            <a:pPr lvl="2"/>
            <a:r>
              <a:rPr lang="en-US" sz="2000" dirty="0"/>
              <a:t>No problem if it’s a subtype</a:t>
            </a:r>
          </a:p>
          <a:p>
            <a:pPr lvl="1"/>
            <a:r>
              <a:rPr lang="en-US" sz="2000" dirty="0"/>
              <a:t>Use  </a:t>
            </a:r>
            <a:r>
              <a:rPr lang="en-US" sz="2000" b="1" dirty="0">
                <a:latin typeface="Courier New"/>
                <a:cs typeface="Courier New"/>
              </a:rPr>
              <a:t>? super E</a:t>
            </a:r>
            <a:r>
              <a:rPr lang="en-US" sz="2000" dirty="0"/>
              <a:t> when you </a:t>
            </a:r>
            <a:r>
              <a:rPr lang="en-US" sz="2000" i="1" dirty="0">
                <a:solidFill>
                  <a:srgbClr val="0000FF"/>
                </a:solidFill>
              </a:rPr>
              <a:t>put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/>
              <a:t>values (into a </a:t>
            </a:r>
            <a:r>
              <a:rPr lang="en-US" sz="2000" i="1" dirty="0"/>
              <a:t>consumer</a:t>
            </a:r>
            <a:r>
              <a:rPr lang="en-US" sz="2000" dirty="0"/>
              <a:t>)</a:t>
            </a:r>
          </a:p>
          <a:p>
            <a:pPr lvl="2"/>
            <a:r>
              <a:rPr lang="en-US" sz="2000" dirty="0"/>
              <a:t>No problem if it’s a </a:t>
            </a:r>
            <a:r>
              <a:rPr lang="en-US" sz="2000" dirty="0" err="1"/>
              <a:t>supertype</a:t>
            </a:r>
            <a:endParaRPr lang="en-US" sz="2000" dirty="0"/>
          </a:p>
          <a:p>
            <a:pPr lvl="1"/>
            <a:r>
              <a:rPr lang="en-US" sz="2000" dirty="0"/>
              <a:t>Use neither (just </a:t>
            </a:r>
            <a:r>
              <a:rPr lang="en-US" sz="2000" b="1" dirty="0">
                <a:latin typeface="Courier New"/>
                <a:cs typeface="Courier New"/>
              </a:rPr>
              <a:t>E</a:t>
            </a:r>
            <a:r>
              <a:rPr lang="en-US" sz="2000" dirty="0"/>
              <a:t>, not </a:t>
            </a:r>
            <a:r>
              <a:rPr lang="en-US" sz="2000" b="1" dirty="0">
                <a:latin typeface="Courier New"/>
                <a:cs typeface="Courier New"/>
              </a:rPr>
              <a:t>?</a:t>
            </a:r>
            <a:r>
              <a:rPr lang="en-US" sz="2000" dirty="0"/>
              <a:t>) if you both </a:t>
            </a:r>
            <a:r>
              <a:rPr lang="en-US" sz="2000" i="1" dirty="0">
                <a:solidFill>
                  <a:srgbClr val="0000FF"/>
                </a:solidFill>
              </a:rPr>
              <a:t>get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/>
              <a:t>and </a:t>
            </a:r>
            <a:r>
              <a:rPr lang="en-US" sz="2000" i="1" dirty="0">
                <a:solidFill>
                  <a:srgbClr val="0000FF"/>
                </a:solidFill>
              </a:rPr>
              <a:t>put</a:t>
            </a:r>
            <a:endParaRPr lang="en-US" sz="2000" dirty="0"/>
          </a:p>
          <a:p>
            <a:pPr>
              <a:buNone/>
            </a:pP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&gt; void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copyTo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(List&lt;? 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super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E&gt;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dst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, </a:t>
            </a:r>
            <a:br>
              <a:rPr lang="en-US" sz="2000" b="1" dirty="0">
                <a:latin typeface="Courier New" pitchFamily="49" charset="0"/>
                <a:cs typeface="Courier New" pitchFamily="49" charset="0"/>
              </a:rPr>
            </a:b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          List&lt;? 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extends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E&gt;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src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82216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on lower bounds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>
                <a:cs typeface="Courier New"/>
              </a:rPr>
              <a:t>As we’ve seen, lower-bound </a:t>
            </a:r>
            <a:r>
              <a:rPr lang="en-US" sz="2000" b="1" dirty="0">
                <a:latin typeface="Courier New"/>
                <a:cs typeface="Courier New"/>
              </a:rPr>
              <a:t>&lt;? super E&gt; </a:t>
            </a:r>
            <a:r>
              <a:rPr lang="en-US" sz="2000" dirty="0">
                <a:latin typeface="+mj-lt"/>
                <a:cs typeface="Courier New"/>
              </a:rPr>
              <a:t>is useful for “consumers”</a:t>
            </a:r>
          </a:p>
          <a:p>
            <a:endParaRPr lang="en-US" sz="2000" dirty="0">
              <a:latin typeface="+mj-lt"/>
              <a:cs typeface="Courier New"/>
            </a:endParaRPr>
          </a:p>
          <a:p>
            <a:r>
              <a:rPr lang="en-US" sz="2000" dirty="0">
                <a:latin typeface="+mj-lt"/>
                <a:cs typeface="Courier New"/>
              </a:rPr>
              <a:t>For upper-bound </a:t>
            </a:r>
            <a:r>
              <a:rPr lang="en-US" sz="2000" b="1" dirty="0">
                <a:latin typeface="Courier New"/>
                <a:cs typeface="Courier New"/>
              </a:rPr>
              <a:t>&lt;? extends E&gt;</a:t>
            </a:r>
            <a:r>
              <a:rPr lang="en-US" sz="2000" dirty="0">
                <a:latin typeface="+mj-lt"/>
                <a:cs typeface="Courier New"/>
              </a:rPr>
              <a:t>, we could always rewrite it not to use wildcards, but wildcards preferred style where they suffice</a:t>
            </a:r>
          </a:p>
          <a:p>
            <a:endParaRPr lang="en-US" sz="2000" dirty="0">
              <a:latin typeface="+mj-lt"/>
              <a:cs typeface="Courier New"/>
            </a:endParaRPr>
          </a:p>
          <a:p>
            <a:r>
              <a:rPr lang="en-US" sz="2000" dirty="0">
                <a:latin typeface="+mj-lt"/>
                <a:cs typeface="Courier New"/>
              </a:rPr>
              <a:t>But lower-bound is </a:t>
            </a:r>
            <a:r>
              <a:rPr lang="en-US" sz="2000" i="1" dirty="0">
                <a:latin typeface="+mj-lt"/>
                <a:cs typeface="Courier New"/>
              </a:rPr>
              <a:t>only</a:t>
            </a:r>
            <a:r>
              <a:rPr lang="en-US" sz="2000" dirty="0">
                <a:latin typeface="+mj-lt"/>
                <a:cs typeface="Courier New"/>
              </a:rPr>
              <a:t> available for wildcards in Java</a:t>
            </a:r>
          </a:p>
          <a:p>
            <a:pPr lvl="1"/>
            <a:r>
              <a:rPr lang="en-US" sz="2000" dirty="0">
                <a:latin typeface="+mj-lt"/>
                <a:cs typeface="Courier New"/>
              </a:rPr>
              <a:t>This does not parse: </a:t>
            </a:r>
          </a:p>
          <a:p>
            <a:pPr marL="457200" lvl="1" indent="0" algn="ctr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&lt;E super Foo&gt; void m(Bar&lt;E&gt; x);</a:t>
            </a:r>
          </a:p>
          <a:p>
            <a:pPr lvl="1"/>
            <a:r>
              <a:rPr lang="en-US" sz="2000" dirty="0">
                <a:latin typeface="+mj-lt"/>
                <a:cs typeface="Courier New"/>
              </a:rPr>
              <a:t>No good reason for Java not to support such lower bounds except designers decided it wasn’t useful enough to bother</a:t>
            </a:r>
          </a:p>
          <a:p>
            <a:pPr lvl="2"/>
            <a:endParaRPr lang="en-US" sz="2000" dirty="0">
              <a:latin typeface="+mj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44090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?</a:t>
            </a:r>
            <a:r>
              <a:rPr lang="en-US" dirty="0"/>
              <a:t> versus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Object</a:t>
            </a:r>
          </a:p>
        </p:txBody>
      </p:sp>
      <p:sp>
        <p:nvSpPr>
          <p:cNvPr id="498691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600200"/>
            <a:ext cx="8229600" cy="4800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?</a:t>
            </a:r>
            <a:r>
              <a:rPr lang="en-US" sz="2000" dirty="0"/>
              <a:t> indicates a particular but unknown type</a:t>
            </a:r>
          </a:p>
          <a:p>
            <a:pPr marL="365760" lvl="1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printAll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(List&lt;?&gt;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lst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 {…}</a:t>
            </a:r>
          </a:p>
          <a:p>
            <a:pPr marL="457200" lvl="1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2000" dirty="0"/>
              <a:t>Difference between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List&lt;?&gt;</a:t>
            </a:r>
            <a:r>
              <a:rPr lang="en-US" sz="2000" dirty="0"/>
              <a:t> and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List&lt;Object&gt;</a:t>
            </a:r>
            <a:r>
              <a:rPr lang="en-US" sz="2000" dirty="0"/>
              <a:t>:</a:t>
            </a:r>
          </a:p>
          <a:p>
            <a:pPr lvl="1"/>
            <a:r>
              <a:rPr lang="en-US" sz="2000" dirty="0"/>
              <a:t>Can instantiate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?</a:t>
            </a:r>
            <a:r>
              <a:rPr lang="en-US" sz="2000" dirty="0"/>
              <a:t> with any type: 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Object</a:t>
            </a:r>
            <a:r>
              <a:rPr lang="en-US" sz="2000" dirty="0"/>
              <a:t>,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sz="2000" dirty="0"/>
              <a:t>, …</a:t>
            </a:r>
          </a:p>
          <a:p>
            <a:pPr lvl="1"/>
            <a:r>
              <a:rPr lang="en-US" sz="2000" b="1" dirty="0">
                <a:latin typeface="Courier New" pitchFamily="49" charset="0"/>
                <a:cs typeface="Courier New" pitchFamily="49" charset="0"/>
              </a:rPr>
              <a:t>List&lt;Object&gt; </a:t>
            </a:r>
            <a:r>
              <a:rPr lang="en-US" sz="2000" dirty="0"/>
              <a:t>is restrictive; wouldn’t accept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List&lt;String</a:t>
            </a:r>
            <a:r>
              <a:rPr lang="en-US" sz="2000" dirty="0"/>
              <a:t>&gt;</a:t>
            </a:r>
          </a:p>
          <a:p>
            <a:pPr marL="457200" lvl="1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2000" dirty="0"/>
              <a:t>Difference between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List&lt;Foo&gt;</a:t>
            </a:r>
            <a:r>
              <a:rPr lang="en-US" sz="2000" dirty="0"/>
              <a:t> and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List&lt;? extends Foo&gt;</a:t>
            </a:r>
          </a:p>
          <a:p>
            <a:pPr lvl="1"/>
            <a:r>
              <a:rPr lang="en-US" sz="2000" dirty="0"/>
              <a:t>In latter, element type is </a:t>
            </a:r>
            <a:r>
              <a:rPr lang="en-US" sz="2000" b="1" i="1" dirty="0"/>
              <a:t>one</a:t>
            </a:r>
            <a:r>
              <a:rPr lang="en-US" sz="2000" dirty="0"/>
              <a:t> unknown subtype of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Foo</a:t>
            </a:r>
            <a:endParaRPr lang="en-US" sz="2000" dirty="0"/>
          </a:p>
          <a:p>
            <a:pPr marL="914400" lvl="2" indent="0">
              <a:buNone/>
            </a:pPr>
            <a:r>
              <a:rPr lang="en-US" sz="2000" dirty="0"/>
              <a:t>Example: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List&lt;? extends Animal&gt; </a:t>
            </a:r>
            <a:r>
              <a:rPr lang="en-US" sz="2000" dirty="0"/>
              <a:t>might store only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Giraffe</a:t>
            </a:r>
            <a:r>
              <a:rPr lang="en-US" sz="2000" dirty="0">
                <a:cs typeface="Courier New" pitchFamily="49" charset="0"/>
              </a:rPr>
              <a:t>s</a:t>
            </a:r>
            <a:r>
              <a:rPr lang="en-US" sz="2000" dirty="0"/>
              <a:t> but not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Zebra</a:t>
            </a:r>
            <a:r>
              <a:rPr lang="en-US" sz="2000" dirty="0">
                <a:latin typeface="+mj-lt"/>
                <a:cs typeface="Courier New" pitchFamily="49" charset="0"/>
              </a:rPr>
              <a:t>s</a:t>
            </a:r>
          </a:p>
          <a:p>
            <a:pPr lvl="1"/>
            <a:r>
              <a:rPr lang="en-US" sz="2000" dirty="0"/>
              <a:t>Former allows anything that is a subtype of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Foo</a:t>
            </a:r>
            <a:r>
              <a:rPr lang="en-US" sz="2000" dirty="0"/>
              <a:t> in the same list</a:t>
            </a:r>
          </a:p>
          <a:p>
            <a:pPr marL="914400" lvl="2" indent="0">
              <a:buNone/>
            </a:pPr>
            <a:r>
              <a:rPr lang="en-US" sz="2000" dirty="0"/>
              <a:t>Example: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List&lt;Animal</a:t>
            </a:r>
            <a:r>
              <a:rPr lang="en-US" sz="2000" dirty="0"/>
              <a:t>&gt; could store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Giraffe</a:t>
            </a:r>
            <a:r>
              <a:rPr lang="en-US" sz="2000" dirty="0">
                <a:cs typeface="Courier New" pitchFamily="49" charset="0"/>
              </a:rPr>
              <a:t>s</a:t>
            </a:r>
            <a:r>
              <a:rPr lang="en-US" sz="2000" dirty="0"/>
              <a:t> and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Zebra</a:t>
            </a:r>
            <a:r>
              <a:rPr lang="en-US" sz="2000" dirty="0">
                <a:cs typeface="Courier New" pitchFamily="49" charset="0"/>
              </a:rPr>
              <a:t>s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15978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Legal operations on wildcard 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162800" cy="48768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Object 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o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Number 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Integer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 err="1">
                <a:latin typeface="Courier New" pitchFamily="49" charset="0"/>
                <a:cs typeface="Courier New" pitchFamily="49" charset="0"/>
              </a:rPr>
              <a:t>PositiveInteger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p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List&lt;</a:t>
            </a: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? extends Integer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&gt; 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lei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3100" dirty="0">
                <a:cs typeface="Courier New" pitchFamily="49" charset="0"/>
              </a:rPr>
              <a:t>First, which of these is legal?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lei = new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ArrayList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&lt;Object&gt;();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lei = new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ArrayList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&lt;Number&gt;();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lei = new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ArrayList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&lt;Integer&gt;();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lei = new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ArrayList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PositiveInteger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&gt;();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lei = new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ArrayList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NegativeInteger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&gt;();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67400" y="1600200"/>
            <a:ext cx="31242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100" dirty="0">
                <a:cs typeface="Courier New" pitchFamily="49" charset="0"/>
              </a:rPr>
              <a:t>Which of these is legal?</a:t>
            </a:r>
            <a:endParaRPr lang="en-US" sz="31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err="1">
                <a:latin typeface="Courier New" pitchFamily="49" charset="0"/>
                <a:cs typeface="Courier New" pitchFamily="49" charset="0"/>
              </a:rPr>
              <a:t>lei.add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(o);</a:t>
            </a:r>
          </a:p>
          <a:p>
            <a:pPr marL="0" indent="0">
              <a:buNone/>
            </a:pPr>
            <a:r>
              <a:rPr lang="en-US" b="1" dirty="0" err="1">
                <a:latin typeface="Courier New" pitchFamily="49" charset="0"/>
                <a:cs typeface="Courier New" pitchFamily="49" charset="0"/>
              </a:rPr>
              <a:t>lei.add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(n);</a:t>
            </a:r>
          </a:p>
          <a:p>
            <a:pPr marL="0" indent="0">
              <a:buNone/>
            </a:pPr>
            <a:r>
              <a:rPr lang="en-US" b="1" dirty="0" err="1">
                <a:latin typeface="Courier New" pitchFamily="49" charset="0"/>
                <a:cs typeface="Courier New" pitchFamily="49" charset="0"/>
              </a:rPr>
              <a:t>lei.add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US" b="1" dirty="0" err="1">
                <a:latin typeface="Courier New" pitchFamily="49" charset="0"/>
                <a:cs typeface="Courier New" pitchFamily="49" charset="0"/>
              </a:rPr>
              <a:t>lei.add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(p);</a:t>
            </a:r>
          </a:p>
          <a:p>
            <a:pPr marL="0" indent="0">
              <a:buNone/>
            </a:pPr>
            <a:r>
              <a:rPr lang="en-US" b="1" dirty="0" err="1">
                <a:latin typeface="Courier New" pitchFamily="49" charset="0"/>
                <a:cs typeface="Courier New" pitchFamily="49" charset="0"/>
              </a:rPr>
              <a:t>lei.add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(null);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o =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lei.get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(0);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n =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lei.get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(0);</a:t>
            </a:r>
          </a:p>
          <a:p>
            <a:pPr marL="0" indent="0">
              <a:buNone/>
            </a:pP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lei.get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(0);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p =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lei.get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(0);</a:t>
            </a:r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5867400" y="2438400"/>
            <a:ext cx="19812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866263" y="2743200"/>
            <a:ext cx="19812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5867400" y="3124200"/>
            <a:ext cx="19812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866263" y="3429000"/>
            <a:ext cx="19812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867400" y="5105400"/>
            <a:ext cx="26670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33400" y="5181600"/>
            <a:ext cx="47244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33400" y="4800600"/>
            <a:ext cx="47244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FEBA81-96FB-474D-A3C6-C60125E85AA7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9198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Legal operations on wildcard 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6553200" cy="48006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Object 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o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Number 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Integer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 err="1">
                <a:latin typeface="Courier New" pitchFamily="49" charset="0"/>
                <a:cs typeface="Courier New" pitchFamily="49" charset="0"/>
              </a:rPr>
              <a:t>PositiveInteger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p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List&lt;</a:t>
            </a: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? super Integer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&gt;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lsi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3100" dirty="0">
                <a:cs typeface="Courier New" pitchFamily="49" charset="0"/>
              </a:rPr>
              <a:t>First, which of these is legal?</a:t>
            </a:r>
            <a:endParaRPr lang="en-US" sz="31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err="1">
                <a:latin typeface="Courier New" pitchFamily="49" charset="0"/>
                <a:cs typeface="Courier New" pitchFamily="49" charset="0"/>
              </a:rPr>
              <a:t>lsi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new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ArrayList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&lt;Object&gt;;</a:t>
            </a:r>
          </a:p>
          <a:p>
            <a:pPr marL="0" indent="0">
              <a:buNone/>
            </a:pPr>
            <a:r>
              <a:rPr lang="en-US" b="1" dirty="0" err="1">
                <a:latin typeface="Courier New" pitchFamily="49" charset="0"/>
                <a:cs typeface="Courier New" pitchFamily="49" charset="0"/>
              </a:rPr>
              <a:t>lsi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new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ArrayList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&lt;Number&gt;;</a:t>
            </a:r>
          </a:p>
          <a:p>
            <a:pPr marL="0" indent="0">
              <a:buNone/>
            </a:pPr>
            <a:r>
              <a:rPr lang="en-US" b="1" dirty="0" err="1">
                <a:latin typeface="Courier New" pitchFamily="49" charset="0"/>
                <a:cs typeface="Courier New" pitchFamily="49" charset="0"/>
              </a:rPr>
              <a:t>lsi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new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ArrayList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&lt;Integer&gt;;</a:t>
            </a:r>
          </a:p>
          <a:p>
            <a:pPr marL="0" indent="0">
              <a:buNone/>
            </a:pPr>
            <a:r>
              <a:rPr lang="en-US" b="1" dirty="0" err="1">
                <a:latin typeface="Courier New" pitchFamily="49" charset="0"/>
                <a:cs typeface="Courier New" pitchFamily="49" charset="0"/>
              </a:rPr>
              <a:t>lsi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new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ArrayList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PositiveInteger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&gt;;</a:t>
            </a:r>
          </a:p>
          <a:p>
            <a:pPr marL="0" indent="0">
              <a:buNone/>
            </a:pPr>
            <a:r>
              <a:rPr lang="en-US" b="1" dirty="0" err="1">
                <a:latin typeface="Courier New" pitchFamily="49" charset="0"/>
                <a:cs typeface="Courier New" pitchFamily="49" charset="0"/>
              </a:rPr>
              <a:t>lsi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new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ArrayList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NegativeInteger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&gt;;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67400" y="1600200"/>
            <a:ext cx="31242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100" dirty="0">
                <a:cs typeface="Courier New" pitchFamily="49" charset="0"/>
              </a:rPr>
              <a:t>Which of these is legal?</a:t>
            </a:r>
            <a:endParaRPr lang="en-US" sz="31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err="1">
                <a:latin typeface="Courier New" pitchFamily="49" charset="0"/>
                <a:cs typeface="Courier New" pitchFamily="49" charset="0"/>
              </a:rPr>
              <a:t>lsi.add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(o);</a:t>
            </a:r>
          </a:p>
          <a:p>
            <a:pPr marL="0" indent="0">
              <a:buNone/>
            </a:pPr>
            <a:r>
              <a:rPr lang="en-US" b="1" dirty="0" err="1">
                <a:latin typeface="Courier New" pitchFamily="49" charset="0"/>
                <a:cs typeface="Courier New" pitchFamily="49" charset="0"/>
              </a:rPr>
              <a:t>lsi.add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(n);</a:t>
            </a:r>
          </a:p>
          <a:p>
            <a:pPr marL="0" indent="0">
              <a:buNone/>
            </a:pPr>
            <a:r>
              <a:rPr lang="en-US" b="1" dirty="0" err="1">
                <a:latin typeface="Courier New" pitchFamily="49" charset="0"/>
                <a:cs typeface="Courier New" pitchFamily="49" charset="0"/>
              </a:rPr>
              <a:t>lsi.add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US" b="1" dirty="0" err="1">
                <a:latin typeface="Courier New" pitchFamily="49" charset="0"/>
                <a:cs typeface="Courier New" pitchFamily="49" charset="0"/>
              </a:rPr>
              <a:t>lsi.add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(p);</a:t>
            </a:r>
          </a:p>
          <a:p>
            <a:pPr marL="0" indent="0">
              <a:buNone/>
            </a:pPr>
            <a:r>
              <a:rPr lang="en-US" b="1" dirty="0" err="1">
                <a:latin typeface="Courier New" pitchFamily="49" charset="0"/>
                <a:cs typeface="Courier New" pitchFamily="49" charset="0"/>
              </a:rPr>
              <a:t>lsi.add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(null);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o =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lsi.get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(0);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n =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lsi.get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(0);</a:t>
            </a:r>
          </a:p>
          <a:p>
            <a:pPr marL="0" indent="0">
              <a:buNone/>
            </a:pP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lsi.get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(0);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p =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lsi.get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(0);</a:t>
            </a:r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5867400" y="2438400"/>
            <a:ext cx="19812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867400" y="4460526"/>
            <a:ext cx="25146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5866263" y="4765326"/>
            <a:ext cx="2591937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866263" y="2784126"/>
            <a:ext cx="19812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867400" y="5146326"/>
            <a:ext cx="26670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33400" y="6172200"/>
            <a:ext cx="62484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33400" y="5824251"/>
            <a:ext cx="62484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FEBA81-96FB-474D-A3C6-C60125E85AA7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098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are we?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4495800"/>
          </a:xfrm>
        </p:spPr>
        <p:txBody>
          <a:bodyPr/>
          <a:lstStyle/>
          <a:p>
            <a:r>
              <a:rPr lang="en-US" sz="2000" dirty="0"/>
              <a:t>Done:</a:t>
            </a:r>
          </a:p>
          <a:p>
            <a:pPr lvl="1"/>
            <a:r>
              <a:rPr lang="en-US" sz="2000" dirty="0"/>
              <a:t>Basics of generic types for classes and interfaces</a:t>
            </a:r>
          </a:p>
          <a:p>
            <a:pPr lvl="1"/>
            <a:r>
              <a:rPr lang="en-US" sz="2000" dirty="0"/>
              <a:t>Basics of </a:t>
            </a:r>
            <a:r>
              <a:rPr lang="en-US" sz="2000" i="1" dirty="0"/>
              <a:t>bounding</a:t>
            </a:r>
            <a:r>
              <a:rPr lang="en-US" sz="2000" dirty="0"/>
              <a:t> generics</a:t>
            </a:r>
          </a:p>
          <a:p>
            <a:pPr lvl="1"/>
            <a:endParaRPr lang="en-US" sz="1200" dirty="0"/>
          </a:p>
          <a:p>
            <a:r>
              <a:rPr lang="en-US" sz="2000" dirty="0"/>
              <a:t>Now:</a:t>
            </a:r>
          </a:p>
          <a:p>
            <a:pPr lvl="1"/>
            <a:r>
              <a:rPr lang="en-US" sz="2000" dirty="0"/>
              <a:t>Generic </a:t>
            </a:r>
            <a:r>
              <a:rPr lang="en-US" sz="2000" i="1" dirty="0"/>
              <a:t>methods</a:t>
            </a:r>
            <a:r>
              <a:rPr lang="en-US" sz="2000" dirty="0"/>
              <a:t> [not just using type parameters of class]</a:t>
            </a:r>
          </a:p>
          <a:p>
            <a:pPr lvl="1"/>
            <a:r>
              <a:rPr lang="en-US" sz="2000" dirty="0"/>
              <a:t>Generics and </a:t>
            </a:r>
            <a:r>
              <a:rPr lang="en-US" sz="2000" i="1" dirty="0"/>
              <a:t>subtyping</a:t>
            </a:r>
          </a:p>
          <a:p>
            <a:pPr lvl="1"/>
            <a:r>
              <a:rPr lang="en-US" sz="2000" dirty="0"/>
              <a:t>Using </a:t>
            </a:r>
            <a:r>
              <a:rPr lang="en-US" sz="2000" i="1" dirty="0"/>
              <a:t>bounds</a:t>
            </a:r>
            <a:r>
              <a:rPr lang="en-US" sz="2000" dirty="0"/>
              <a:t> for more flexible subtyping</a:t>
            </a:r>
          </a:p>
          <a:p>
            <a:pPr lvl="1"/>
            <a:r>
              <a:rPr lang="en-US" sz="2000" dirty="0"/>
              <a:t>Using </a:t>
            </a:r>
            <a:r>
              <a:rPr lang="en-US" sz="2000" i="1" dirty="0"/>
              <a:t>wildcards</a:t>
            </a:r>
            <a:r>
              <a:rPr lang="en-US" sz="2000" dirty="0"/>
              <a:t> for more convenient bounds</a:t>
            </a:r>
          </a:p>
          <a:p>
            <a:pPr lvl="1"/>
            <a:r>
              <a:rPr lang="en-US" sz="2000" dirty="0">
                <a:solidFill>
                  <a:schemeClr val="accent2"/>
                </a:solidFill>
              </a:rPr>
              <a:t>Related digression: Java’s </a:t>
            </a:r>
            <a:r>
              <a:rPr lang="en-US" sz="2000" i="1" dirty="0">
                <a:solidFill>
                  <a:schemeClr val="accent2"/>
                </a:solidFill>
              </a:rPr>
              <a:t>array subtyping</a:t>
            </a:r>
          </a:p>
          <a:p>
            <a:pPr lvl="1"/>
            <a:r>
              <a:rPr lang="en-US" sz="2000" dirty="0"/>
              <a:t>Java realities: type erasure</a:t>
            </a:r>
          </a:p>
          <a:p>
            <a:pPr lvl="2"/>
            <a:r>
              <a:rPr lang="en-US" sz="2000" dirty="0"/>
              <a:t>Unchecked casts</a:t>
            </a:r>
          </a:p>
          <a:p>
            <a:pPr lvl="2"/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equals</a:t>
            </a:r>
            <a:r>
              <a:rPr lang="en-US" sz="2000" dirty="0"/>
              <a:t> interactions</a:t>
            </a:r>
          </a:p>
          <a:p>
            <a:pPr lvl="2"/>
            <a:r>
              <a:rPr lang="en-US" sz="2000" dirty="0"/>
              <a:t>Creating generic arrays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14255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 arrays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We know how to use arrays:</a:t>
            </a:r>
          </a:p>
          <a:p>
            <a:pPr lvl="1"/>
            <a:r>
              <a:rPr lang="en-US" sz="2000" dirty="0"/>
              <a:t>Declare an array holding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Type</a:t>
            </a:r>
            <a:r>
              <a:rPr lang="en-US" sz="2000" dirty="0"/>
              <a:t> elements: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Type[]</a:t>
            </a:r>
          </a:p>
          <a:p>
            <a:pPr lvl="1"/>
            <a:r>
              <a:rPr lang="en-US" sz="2000" dirty="0"/>
              <a:t>Get an element: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x[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pPr lvl="1"/>
            <a:r>
              <a:rPr lang="en-US" sz="2000" dirty="0"/>
              <a:t>Set an element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x[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] = e;</a:t>
            </a:r>
          </a:p>
          <a:p>
            <a:pPr lvl="1"/>
            <a:endParaRPr lang="en-US" sz="1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+mj-lt"/>
                <a:cs typeface="Courier New" panose="02070309020205020404" pitchFamily="49" charset="0"/>
              </a:rPr>
              <a:t>Java included the syntax above because it’s common and concise</a:t>
            </a:r>
          </a:p>
          <a:p>
            <a:pPr marL="0" indent="0">
              <a:buNone/>
            </a:pPr>
            <a:endParaRPr lang="en-US" sz="1000" dirty="0">
              <a:latin typeface="+mj-lt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+mj-lt"/>
                <a:cs typeface="Courier New" panose="02070309020205020404" pitchFamily="49" charset="0"/>
              </a:rPr>
              <a:t>But can reason about how it should work the same as this: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sz="20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Array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20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public E </a:t>
            </a:r>
            <a:r>
              <a:rPr lang="en-US" sz="20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{ … “</a:t>
            </a:r>
            <a:r>
              <a:rPr lang="en-US" sz="20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magic”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…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public E </a:t>
            </a:r>
            <a:r>
              <a:rPr lang="en-US" sz="20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(E </a:t>
            </a:r>
            <a:r>
              <a:rPr lang="en-US" sz="2000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newVal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{… “</a:t>
            </a:r>
            <a:r>
              <a:rPr lang="en-US" sz="20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magic”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…}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+mj-lt"/>
                <a:cs typeface="Courier New" panose="02070309020205020404" pitchFamily="49" charset="0"/>
              </a:rPr>
              <a:t>So: If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Type1</a:t>
            </a:r>
            <a:r>
              <a:rPr lang="en-US" sz="2000" dirty="0">
                <a:latin typeface="+mj-lt"/>
                <a:cs typeface="Courier New" panose="02070309020205020404" pitchFamily="49" charset="0"/>
              </a:rPr>
              <a:t> is a subtype of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Type2</a:t>
            </a:r>
            <a:r>
              <a:rPr lang="en-US" sz="2000" dirty="0">
                <a:latin typeface="+mj-lt"/>
                <a:cs typeface="Courier New" panose="02070309020205020404" pitchFamily="49" charset="0"/>
              </a:rPr>
              <a:t>, how should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Type1[]</a:t>
            </a:r>
            <a:r>
              <a:rPr lang="en-US" sz="2000" dirty="0">
                <a:latin typeface="+mj-lt"/>
                <a:cs typeface="Courier New" panose="02070309020205020404" pitchFamily="49" charset="0"/>
              </a:rPr>
              <a:t> and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Type2[]</a:t>
            </a:r>
            <a:r>
              <a:rPr lang="en-US" sz="2000" dirty="0">
                <a:latin typeface="+mj-lt"/>
                <a:cs typeface="Courier New" panose="02070309020205020404" pitchFamily="49" charset="0"/>
              </a:rPr>
              <a:t> be related??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03754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Surprise!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Given everything we have learned, i</a:t>
            </a:r>
            <a:r>
              <a:rPr lang="en-US" sz="2000" dirty="0">
                <a:cs typeface="Courier New" panose="02070309020205020404" pitchFamily="49" charset="0"/>
              </a:rPr>
              <a:t>f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Type1</a:t>
            </a:r>
            <a:r>
              <a:rPr lang="en-US" sz="2000" dirty="0">
                <a:cs typeface="Courier New" panose="02070309020205020404" pitchFamily="49" charset="0"/>
              </a:rPr>
              <a:t> is a subtype of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Type2</a:t>
            </a:r>
            <a:r>
              <a:rPr lang="en-US" sz="2000" dirty="0">
                <a:cs typeface="Courier New" panose="02070309020205020404" pitchFamily="49" charset="0"/>
              </a:rPr>
              <a:t>, then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Type1[]</a:t>
            </a:r>
            <a:r>
              <a:rPr lang="en-US" sz="2000" dirty="0">
                <a:cs typeface="Courier New" panose="02070309020205020404" pitchFamily="49" charset="0"/>
              </a:rPr>
              <a:t> and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Type2[]</a:t>
            </a:r>
            <a:r>
              <a:rPr lang="en-US" sz="2000" dirty="0">
                <a:cs typeface="Courier New" panose="02070309020205020404" pitchFamily="49" charset="0"/>
              </a:rPr>
              <a:t> should be unrelated</a:t>
            </a:r>
          </a:p>
          <a:p>
            <a:pPr lvl="1"/>
            <a:r>
              <a:rPr lang="en-US" sz="2000" dirty="0">
                <a:cs typeface="Courier New" panose="02070309020205020404" pitchFamily="49" charset="0"/>
              </a:rPr>
              <a:t>Invariant subtyping for generics</a:t>
            </a:r>
          </a:p>
          <a:p>
            <a:pPr lvl="1"/>
            <a:r>
              <a:rPr lang="en-US" sz="2000" dirty="0">
                <a:cs typeface="Courier New" panose="02070309020205020404" pitchFamily="49" charset="0"/>
              </a:rPr>
              <a:t>Because arrays are mutable</a:t>
            </a:r>
          </a:p>
          <a:p>
            <a:pPr lvl="1"/>
            <a:endParaRPr lang="en-US" sz="2000" dirty="0">
              <a:cs typeface="Courier New" panose="02070309020205020404" pitchFamily="49" charset="0"/>
            </a:endParaRPr>
          </a:p>
          <a:p>
            <a:r>
              <a:rPr lang="en-US" sz="2000" dirty="0">
                <a:cs typeface="Courier New" panose="02070309020205020404" pitchFamily="49" charset="0"/>
              </a:rPr>
              <a:t>But in Java, </a:t>
            </a:r>
            <a:r>
              <a:rPr lang="en-US" sz="2000" dirty="0"/>
              <a:t>i</a:t>
            </a:r>
            <a:r>
              <a:rPr lang="en-US" sz="2000" dirty="0">
                <a:cs typeface="Courier New" panose="02070309020205020404" pitchFamily="49" charset="0"/>
              </a:rPr>
              <a:t>f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Type1</a:t>
            </a:r>
            <a:r>
              <a:rPr lang="en-US" sz="2000" dirty="0">
                <a:cs typeface="Courier New" panose="02070309020205020404" pitchFamily="49" charset="0"/>
              </a:rPr>
              <a:t> is a subtype of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Type2</a:t>
            </a:r>
            <a:r>
              <a:rPr lang="en-US" sz="2000" dirty="0">
                <a:cs typeface="Courier New" panose="02070309020205020404" pitchFamily="49" charset="0"/>
              </a:rPr>
              <a:t>, then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Type1[]</a:t>
            </a:r>
            <a:r>
              <a:rPr lang="en-US" sz="2000" dirty="0">
                <a:cs typeface="Courier New" panose="02070309020205020404" pitchFamily="49" charset="0"/>
              </a:rPr>
              <a:t> </a:t>
            </a:r>
            <a:r>
              <a:rPr lang="en-US" sz="2000" b="1" i="1" dirty="0">
                <a:solidFill>
                  <a:srgbClr val="FF0000"/>
                </a:solidFill>
                <a:cs typeface="Courier New" panose="02070309020205020404" pitchFamily="49" charset="0"/>
              </a:rPr>
              <a:t>is</a:t>
            </a:r>
            <a:r>
              <a:rPr lang="en-US" sz="2000" dirty="0">
                <a:cs typeface="Courier New" panose="02070309020205020404" pitchFamily="49" charset="0"/>
              </a:rPr>
              <a:t> a (Java) subtype of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Type2[]</a:t>
            </a:r>
          </a:p>
          <a:p>
            <a:pPr lvl="1"/>
            <a:r>
              <a:rPr lang="en-US" sz="2000" dirty="0">
                <a:latin typeface="+mj-lt"/>
              </a:rPr>
              <a:t>Not true subtyping: the subtype does not support setting an array element to hold a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Type2</a:t>
            </a:r>
          </a:p>
          <a:p>
            <a:pPr lvl="1"/>
            <a:r>
              <a:rPr lang="en-US" sz="2000" dirty="0"/>
              <a:t>Java (and C#) made this decision in pre-generics days</a:t>
            </a:r>
          </a:p>
          <a:p>
            <a:pPr lvl="2"/>
            <a:r>
              <a:rPr lang="en-US" sz="2000" dirty="0">
                <a:latin typeface="+mj-lt"/>
              </a:rPr>
              <a:t>Else cannot write reusable sorting routines, etc.</a:t>
            </a:r>
          </a:p>
          <a:p>
            <a:pPr lvl="1"/>
            <a:r>
              <a:rPr lang="en-US" sz="2000" dirty="0">
                <a:latin typeface="+mj-lt"/>
              </a:rPr>
              <a:t>Now programmers are used to this too-lenient subtyping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235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can happen: the good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Programmers can use this subtyping to “do okay stuff”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20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maybeSwap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LibraryHolding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[] </a:t>
            </a:r>
            <a:r>
              <a:rPr lang="en-US" sz="20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[17].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dueDate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&lt;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[34].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dueDate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()) 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// … swap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[17] and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[34]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client with array that is a Java subtype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Book[] 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books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…;</a:t>
            </a:r>
          </a:p>
          <a:p>
            <a:pPr marL="0" indent="0">
              <a:buNone/>
            </a:pP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maybeSwap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(books); </a:t>
            </a:r>
            <a:r>
              <a:rPr lang="en-US" sz="20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relies on covariant</a:t>
            </a:r>
            <a:br>
              <a:rPr lang="en-US" sz="20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// array subtyping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7168431" y="1600200"/>
            <a:ext cx="1823169" cy="1204232"/>
            <a:chOff x="6831919" y="1524000"/>
            <a:chExt cx="1823169" cy="1204232"/>
          </a:xfrm>
        </p:grpSpPr>
        <p:sp>
          <p:nvSpPr>
            <p:cNvPr id="7" name="TextBox 6"/>
            <p:cNvSpPr txBox="1"/>
            <p:nvPr/>
          </p:nvSpPr>
          <p:spPr>
            <a:xfrm>
              <a:off x="6831919" y="1524000"/>
              <a:ext cx="1792478" cy="40011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000" dirty="0" err="1"/>
                <a:t>LibraryHolding</a:t>
              </a:r>
              <a:endParaRPr lang="en-US" sz="2000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957753" y="2298510"/>
              <a:ext cx="740908" cy="40011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Book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8112952" y="2328122"/>
              <a:ext cx="542136" cy="40011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CD</a:t>
              </a:r>
            </a:p>
          </p:txBody>
        </p:sp>
        <p:cxnSp>
          <p:nvCxnSpPr>
            <p:cNvPr id="10" name="Straight Arrow Connector 9"/>
            <p:cNvCxnSpPr>
              <a:stCxn id="8" idx="0"/>
            </p:cNvCxnSpPr>
            <p:nvPr/>
          </p:nvCxnSpPr>
          <p:spPr>
            <a:xfrm flipV="1">
              <a:off x="7328207" y="1924110"/>
              <a:ext cx="0" cy="37440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>
              <a:stCxn id="9" idx="0"/>
            </p:cNvCxnSpPr>
            <p:nvPr/>
          </p:nvCxnSpPr>
          <p:spPr>
            <a:xfrm flipH="1" flipV="1">
              <a:off x="8382818" y="1924110"/>
              <a:ext cx="1202" cy="404012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843810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can happen: the bad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924800" cy="44958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Something in here must go wrong!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replace17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LibraryHolding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[] </a:t>
            </a:r>
            <a:r>
              <a:rPr lang="en-US" sz="20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LibraryHolding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[17] = h; </a:t>
            </a:r>
            <a:endParaRPr lang="en-US" sz="2000" b="1" dirty="0">
              <a:solidFill>
                <a:srgbClr val="7030A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client with array that is a Java subtype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Book[] 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books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…;</a:t>
            </a:r>
          </a:p>
          <a:p>
            <a:pPr marL="0" indent="0">
              <a:buNone/>
            </a:pP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LibraryHolding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theWall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new CD("Pink Floyd",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"The Wall", …);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replace17(books,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theWall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Book 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books[17]; </a:t>
            </a:r>
            <a:r>
              <a:rPr lang="en-US" sz="20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would hold a CD</a:t>
            </a:r>
          </a:p>
          <a:p>
            <a:pPr marL="0" indent="0">
              <a:buNone/>
            </a:pP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b.getChapters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    </a:t>
            </a:r>
            <a:r>
              <a:rPr lang="en-US" sz="20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so this would fail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6858000" y="1600200"/>
            <a:ext cx="1823169" cy="1204232"/>
            <a:chOff x="6831919" y="1524000"/>
            <a:chExt cx="1823169" cy="1204232"/>
          </a:xfrm>
        </p:grpSpPr>
        <p:sp>
          <p:nvSpPr>
            <p:cNvPr id="7" name="TextBox 6"/>
            <p:cNvSpPr txBox="1"/>
            <p:nvPr/>
          </p:nvSpPr>
          <p:spPr>
            <a:xfrm>
              <a:off x="6831919" y="1524000"/>
              <a:ext cx="1792478" cy="40011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000" dirty="0" err="1"/>
                <a:t>LibraryHolding</a:t>
              </a:r>
              <a:endParaRPr lang="en-US" sz="2000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957753" y="2298510"/>
              <a:ext cx="740908" cy="40011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Book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8112952" y="2328122"/>
              <a:ext cx="542136" cy="40011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CD</a:t>
              </a:r>
            </a:p>
          </p:txBody>
        </p:sp>
        <p:cxnSp>
          <p:nvCxnSpPr>
            <p:cNvPr id="10" name="Straight Arrow Connector 9"/>
            <p:cNvCxnSpPr>
              <a:stCxn id="8" idx="0"/>
            </p:cNvCxnSpPr>
            <p:nvPr/>
          </p:nvCxnSpPr>
          <p:spPr>
            <a:xfrm flipV="1">
              <a:off x="7328207" y="1924110"/>
              <a:ext cx="0" cy="37440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>
              <a:stCxn id="9" idx="0"/>
            </p:cNvCxnSpPr>
            <p:nvPr/>
          </p:nvCxnSpPr>
          <p:spPr>
            <a:xfrm flipH="1" flipV="1">
              <a:off x="8382818" y="1924110"/>
              <a:ext cx="1202" cy="404012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65351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we </a:t>
            </a:r>
            <a:r>
              <a:rPr lang="en-US" i="1" dirty="0">
                <a:solidFill>
                  <a:srgbClr val="7030A0"/>
                </a:solidFill>
              </a:rPr>
              <a:t>love</a:t>
            </a:r>
            <a:r>
              <a:rPr lang="en-US" dirty="0"/>
              <a:t> abstraction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i="1" dirty="0">
                <a:solidFill>
                  <a:schemeClr val="accent2"/>
                </a:solidFill>
              </a:rPr>
              <a:t>Hide details</a:t>
            </a:r>
          </a:p>
          <a:p>
            <a:pPr lvl="1"/>
            <a:r>
              <a:rPr lang="en-US" sz="2000" dirty="0"/>
              <a:t>Avoid distraction</a:t>
            </a:r>
          </a:p>
          <a:p>
            <a:pPr lvl="1"/>
            <a:r>
              <a:rPr lang="en-US" sz="2000" dirty="0"/>
              <a:t>Permit details to change later 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Give a </a:t>
            </a:r>
            <a:r>
              <a:rPr lang="en-US" sz="2000" i="1" dirty="0">
                <a:solidFill>
                  <a:schemeClr val="accent2"/>
                </a:solidFill>
              </a:rPr>
              <a:t>meaningful name</a:t>
            </a:r>
            <a:r>
              <a:rPr lang="en-US" sz="2000" dirty="0"/>
              <a:t> to a concept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Permit </a:t>
            </a:r>
            <a:r>
              <a:rPr lang="en-US" sz="2000" i="1" dirty="0">
                <a:solidFill>
                  <a:schemeClr val="accent2"/>
                </a:solidFill>
              </a:rPr>
              <a:t>reuse</a:t>
            </a:r>
            <a:r>
              <a:rPr lang="en-US" sz="2000" dirty="0"/>
              <a:t> in new contexts</a:t>
            </a:r>
          </a:p>
          <a:p>
            <a:pPr lvl="1"/>
            <a:r>
              <a:rPr lang="en-US" sz="2000" dirty="0"/>
              <a:t>Avoid duplication:  error-prone, confusing</a:t>
            </a:r>
          </a:p>
          <a:p>
            <a:pPr lvl="1"/>
            <a:r>
              <a:rPr lang="en-US" sz="2000" dirty="0"/>
              <a:t>Save reimplementation effort</a:t>
            </a:r>
          </a:p>
          <a:p>
            <a:pPr lvl="1"/>
            <a:r>
              <a:rPr lang="en-US" sz="2000" dirty="0"/>
              <a:t>Helps to “Don’t Repeat Yourself”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921030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Java’s choice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5029200"/>
          </a:xfrm>
        </p:spPr>
        <p:txBody>
          <a:bodyPr/>
          <a:lstStyle/>
          <a:p>
            <a:r>
              <a:rPr lang="en-US" sz="2000" dirty="0"/>
              <a:t>Recall Java’s guarantee: Run-time type is a subtype of the compile-time type</a:t>
            </a:r>
          </a:p>
          <a:p>
            <a:pPr lvl="1"/>
            <a:r>
              <a:rPr lang="en-US" sz="2000" dirty="0"/>
              <a:t>This was violated for the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Book b</a:t>
            </a:r>
            <a:r>
              <a:rPr lang="en-US" sz="2000" dirty="0"/>
              <a:t> variable</a:t>
            </a:r>
          </a:p>
          <a:p>
            <a:pPr lvl="1"/>
            <a:endParaRPr lang="en-US" sz="900" dirty="0"/>
          </a:p>
          <a:p>
            <a:r>
              <a:rPr lang="en-US" sz="2000" dirty="0"/>
              <a:t>To preserve the guarantee, Java would never get that far:</a:t>
            </a:r>
          </a:p>
          <a:p>
            <a:pPr lvl="1"/>
            <a:r>
              <a:rPr lang="en-US" sz="2000" dirty="0"/>
              <a:t>Each array “knows” its actual run-time type (e.g.,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Book[]</a:t>
            </a:r>
            <a:r>
              <a:rPr lang="en-US" sz="2000" dirty="0"/>
              <a:t>)</a:t>
            </a:r>
          </a:p>
          <a:p>
            <a:pPr lvl="1"/>
            <a:r>
              <a:rPr lang="en-US" sz="2000" dirty="0"/>
              <a:t>Trying to store a (run-time) supertype into an array element (index) causes </a:t>
            </a:r>
            <a:r>
              <a:rPr lang="en-US" sz="20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ArrayStoreException</a:t>
            </a:r>
            <a:endParaRPr lang="en-US" sz="2000" b="1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endParaRPr lang="en-US" sz="900" dirty="0"/>
          </a:p>
          <a:p>
            <a:r>
              <a:rPr lang="en-US" sz="2000" dirty="0"/>
              <a:t>So the body of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replace17</a:t>
            </a:r>
            <a:r>
              <a:rPr lang="en-US" sz="2000" dirty="0"/>
              <a:t> would raise an exception</a:t>
            </a:r>
          </a:p>
          <a:p>
            <a:pPr lvl="1"/>
            <a:r>
              <a:rPr lang="en-US" sz="2000" dirty="0"/>
              <a:t>Even though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replace17</a:t>
            </a:r>
            <a:r>
              <a:rPr lang="en-US" sz="2000" dirty="0"/>
              <a:t> is entirely reasonable</a:t>
            </a:r>
          </a:p>
          <a:p>
            <a:pPr lvl="2"/>
            <a:r>
              <a:rPr lang="en-US" sz="2000" dirty="0"/>
              <a:t>And fine for plenty of “careful” clients</a:t>
            </a:r>
          </a:p>
          <a:p>
            <a:pPr lvl="1"/>
            <a:r>
              <a:rPr lang="en-US" sz="2000" i="1" dirty="0">
                <a:solidFill>
                  <a:srgbClr val="C00000"/>
                </a:solidFill>
              </a:rPr>
              <a:t>Every Java array-update includes this run-time check</a:t>
            </a:r>
          </a:p>
          <a:p>
            <a:pPr lvl="2"/>
            <a:r>
              <a:rPr lang="en-US" sz="2000" dirty="0"/>
              <a:t>(Array-reads never fail this way – why?)</a:t>
            </a:r>
          </a:p>
          <a:p>
            <a:pPr lvl="1"/>
            <a:r>
              <a:rPr lang="en-US" sz="2000" dirty="0">
                <a:solidFill>
                  <a:srgbClr val="C00000"/>
                </a:solidFill>
              </a:rPr>
              <a:t>Beware array subtyping!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87111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are we?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4495800"/>
          </a:xfrm>
        </p:spPr>
        <p:txBody>
          <a:bodyPr/>
          <a:lstStyle/>
          <a:p>
            <a:r>
              <a:rPr lang="en-US" sz="2000" dirty="0"/>
              <a:t>Done:</a:t>
            </a:r>
          </a:p>
          <a:p>
            <a:pPr lvl="1"/>
            <a:r>
              <a:rPr lang="en-US" sz="2000" dirty="0"/>
              <a:t>Basics of generic types for classes and interfaces</a:t>
            </a:r>
          </a:p>
          <a:p>
            <a:pPr lvl="1"/>
            <a:r>
              <a:rPr lang="en-US" sz="2000" dirty="0"/>
              <a:t>Basics of </a:t>
            </a:r>
            <a:r>
              <a:rPr lang="en-US" sz="2000" i="1" dirty="0"/>
              <a:t>bounding</a:t>
            </a:r>
            <a:r>
              <a:rPr lang="en-US" sz="2000" dirty="0"/>
              <a:t> generics</a:t>
            </a:r>
          </a:p>
          <a:p>
            <a:pPr lvl="1"/>
            <a:endParaRPr lang="en-US" sz="1200" dirty="0"/>
          </a:p>
          <a:p>
            <a:r>
              <a:rPr lang="en-US" sz="2000" dirty="0"/>
              <a:t>Now:</a:t>
            </a:r>
          </a:p>
          <a:p>
            <a:pPr lvl="1"/>
            <a:r>
              <a:rPr lang="en-US" sz="2000" dirty="0"/>
              <a:t>Generic </a:t>
            </a:r>
            <a:r>
              <a:rPr lang="en-US" sz="2000" i="1" dirty="0"/>
              <a:t>methods</a:t>
            </a:r>
            <a:r>
              <a:rPr lang="en-US" sz="2000" dirty="0"/>
              <a:t> [not just using type parameters of class]</a:t>
            </a:r>
          </a:p>
          <a:p>
            <a:pPr lvl="1"/>
            <a:r>
              <a:rPr lang="en-US" sz="2000" dirty="0"/>
              <a:t>Generics and </a:t>
            </a:r>
            <a:r>
              <a:rPr lang="en-US" sz="2000" i="1" dirty="0"/>
              <a:t>subtyping</a:t>
            </a:r>
          </a:p>
          <a:p>
            <a:pPr lvl="1"/>
            <a:r>
              <a:rPr lang="en-US" sz="2000" dirty="0"/>
              <a:t>Using </a:t>
            </a:r>
            <a:r>
              <a:rPr lang="en-US" sz="2000" i="1" dirty="0"/>
              <a:t>bounds</a:t>
            </a:r>
            <a:r>
              <a:rPr lang="en-US" sz="2000" dirty="0"/>
              <a:t> for more flexible subtyping</a:t>
            </a:r>
          </a:p>
          <a:p>
            <a:pPr lvl="1"/>
            <a:r>
              <a:rPr lang="en-US" sz="2000" dirty="0"/>
              <a:t>Using </a:t>
            </a:r>
            <a:r>
              <a:rPr lang="en-US" sz="2000" i="1" dirty="0"/>
              <a:t>wildcards</a:t>
            </a:r>
            <a:r>
              <a:rPr lang="en-US" sz="2000" dirty="0"/>
              <a:t> for more convenient bounds</a:t>
            </a:r>
          </a:p>
          <a:p>
            <a:pPr lvl="1"/>
            <a:r>
              <a:rPr lang="en-US" sz="2000" dirty="0"/>
              <a:t>Related digression: Java’s </a:t>
            </a:r>
            <a:r>
              <a:rPr lang="en-US" sz="2000" i="1" dirty="0"/>
              <a:t>array subtyping</a:t>
            </a:r>
          </a:p>
          <a:p>
            <a:pPr lvl="1"/>
            <a:r>
              <a:rPr lang="en-US" sz="2000" dirty="0">
                <a:solidFill>
                  <a:schemeClr val="accent2"/>
                </a:solidFill>
              </a:rPr>
              <a:t>Java realities: type erasure</a:t>
            </a:r>
          </a:p>
          <a:p>
            <a:pPr lvl="2"/>
            <a:r>
              <a:rPr lang="en-US" sz="2000" dirty="0">
                <a:solidFill>
                  <a:schemeClr val="accent2"/>
                </a:solidFill>
              </a:rPr>
              <a:t>Unchecked casts</a:t>
            </a:r>
            <a:endParaRPr lang="en-US" sz="2000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equals</a:t>
            </a:r>
            <a:r>
              <a:rPr lang="en-US" sz="2000" dirty="0">
                <a:solidFill>
                  <a:schemeClr val="accent2"/>
                </a:solidFill>
              </a:rPr>
              <a:t> interactions</a:t>
            </a:r>
          </a:p>
          <a:p>
            <a:pPr lvl="2"/>
            <a:r>
              <a:rPr lang="en-US" sz="2000" dirty="0">
                <a:solidFill>
                  <a:schemeClr val="accent2"/>
                </a:solidFill>
              </a:rPr>
              <a:t>Creating generic arrays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26985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 erasure</a:t>
            </a:r>
          </a:p>
        </p:txBody>
      </p:sp>
      <p:sp>
        <p:nvSpPr>
          <p:cNvPr id="501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29600" cy="50292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000" dirty="0"/>
              <a:t>All generic types become type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Object</a:t>
            </a:r>
            <a:r>
              <a:rPr lang="en-US" sz="2000" dirty="0"/>
              <a:t> once compiled</a:t>
            </a:r>
          </a:p>
          <a:p>
            <a:pPr lvl="1"/>
            <a:r>
              <a:rPr lang="en-US" sz="2000" dirty="0"/>
              <a:t>Big reason: backward compatibility with ancient byte code</a:t>
            </a:r>
          </a:p>
          <a:p>
            <a:pPr lvl="1"/>
            <a:r>
              <a:rPr lang="en-US" sz="2000" dirty="0"/>
              <a:t>So, at run-time, all generic instantiations have the same type</a:t>
            </a:r>
          </a:p>
          <a:p>
            <a:pPr lvl="2"/>
            <a:r>
              <a:rPr lang="en-US" sz="1600" dirty="0"/>
              <a:t>(See </a:t>
            </a:r>
            <a:r>
              <a:rPr lang="en-US" sz="1600" dirty="0" err="1"/>
              <a:t>TypeErasure.java</a:t>
            </a:r>
            <a:r>
              <a:rPr lang="en-US" sz="1600" dirty="0"/>
              <a:t> for demo/example)</a:t>
            </a:r>
          </a:p>
          <a:p>
            <a:pPr marL="457200" lvl="1" indent="0">
              <a:buNone/>
            </a:pPr>
            <a:endParaRPr lang="en-US" sz="2000" dirty="0"/>
          </a:p>
          <a:p>
            <a:pPr marL="365760" lvl="1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List&lt;String&gt; 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lst1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= new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ArrayList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&lt;String&gt;();</a:t>
            </a:r>
          </a:p>
          <a:p>
            <a:pPr marL="365760" lvl="1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List&lt;Integer&gt;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lst2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= new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ArrayList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&lt;Integer&gt;();</a:t>
            </a:r>
          </a:p>
          <a:p>
            <a:pPr marL="365760" lvl="1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lst1.getClass() == lst2.getClass()  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true!</a:t>
            </a:r>
          </a:p>
          <a:p>
            <a:pPr marL="457200" lvl="1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Cannot use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instanceof</a:t>
            </a:r>
            <a:r>
              <a:rPr lang="en-US" sz="2000" dirty="0"/>
              <a:t> to discover a generic type parameter</a:t>
            </a:r>
          </a:p>
          <a:p>
            <a:pPr marL="365760" lvl="1" indent="0">
              <a:buNone/>
            </a:pPr>
            <a:endParaRPr lang="en-US" sz="800" b="1" dirty="0">
              <a:latin typeface="Courier New" pitchFamily="49" charset="0"/>
              <a:cs typeface="Courier New" pitchFamily="49" charset="0"/>
            </a:endParaRPr>
          </a:p>
          <a:p>
            <a:pPr marL="0" lvl="1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Collection&lt;?&gt;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cs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= new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ArrayList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&lt;String&gt;();</a:t>
            </a:r>
          </a:p>
          <a:p>
            <a:pPr marL="0" lvl="1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if 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cs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instanceof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Collection&lt;String&gt;) { 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illegal</a:t>
            </a:r>
          </a:p>
          <a:p>
            <a:pPr marL="0" lvl="1" indent="0">
              <a:buNone/>
            </a:pP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 ... </a:t>
            </a:r>
          </a:p>
          <a:p>
            <a:pPr marL="0" lvl="1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81552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Generics and casting</a:t>
            </a:r>
          </a:p>
        </p:txBody>
      </p:sp>
      <p:sp>
        <p:nvSpPr>
          <p:cNvPr id="504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8768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Casting to generic type results in an important warning</a:t>
            </a:r>
          </a:p>
          <a:p>
            <a:pPr marL="365760" lvl="1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List&lt;?&gt;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lg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new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ArrayList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&lt;String&gt;();  </a:t>
            </a:r>
            <a:r>
              <a:rPr lang="en-US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ok</a:t>
            </a:r>
          </a:p>
          <a:p>
            <a:pPr marL="365760" lvl="1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List&lt;String&gt;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ls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(List&lt;String&gt;)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lg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   </a:t>
            </a:r>
            <a:r>
              <a:rPr lang="en-US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warn</a:t>
            </a:r>
          </a:p>
          <a:p>
            <a:pPr marL="457200" lvl="1" indent="0">
              <a:buNone/>
            </a:pPr>
            <a:endParaRPr lang="en-US" dirty="0"/>
          </a:p>
          <a:p>
            <a:pPr marL="0" indent="0">
              <a:lnSpc>
                <a:spcPct val="120000"/>
              </a:lnSpc>
              <a:buNone/>
            </a:pPr>
            <a:r>
              <a:rPr lang="en-US" dirty="0"/>
              <a:t>Compiler gives an unchecked warning, since this is something the runtime system </a:t>
            </a:r>
            <a:r>
              <a:rPr lang="en-US" i="1" dirty="0">
                <a:solidFill>
                  <a:srgbClr val="C00000"/>
                </a:solidFill>
              </a:rPr>
              <a:t>will not check for you</a:t>
            </a:r>
            <a:r>
              <a:rPr lang="en-US" dirty="0"/>
              <a:t> (because it can’t!)</a:t>
            </a:r>
            <a:endParaRPr lang="en-US" i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Usually, if you think you need to do this, you're wrong</a:t>
            </a:r>
          </a:p>
          <a:p>
            <a:pPr lvl="1"/>
            <a:r>
              <a:rPr lang="en-US" dirty="0"/>
              <a:t>Most common real need is creating arrays with generic element types (discussed shortly), when doing things like implementing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ArrayList</a:t>
            </a:r>
            <a:r>
              <a:rPr lang="en-US" dirty="0"/>
              <a:t>.</a:t>
            </a:r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Object</a:t>
            </a:r>
            <a:r>
              <a:rPr lang="en-US" dirty="0"/>
              <a:t> can also be cast to any generic type </a:t>
            </a:r>
            <a:r>
              <a:rPr lang="en-US" dirty="0">
                <a:sym typeface="Wingdings" panose="05000000000000000000" pitchFamily="2" charset="2"/>
              </a:rPr>
              <a:t></a:t>
            </a:r>
            <a:endParaRPr lang="en-US" dirty="0"/>
          </a:p>
          <a:p>
            <a:pPr marL="4572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public static &lt;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&gt; T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badCast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(T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, Object 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o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 marL="4572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return (T) o;   </a:t>
            </a:r>
            <a:r>
              <a:rPr lang="en-US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unchecked warning</a:t>
            </a:r>
          </a:p>
          <a:p>
            <a:pPr marL="4572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}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59166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equals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8229600" cy="4724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2000" b="1" dirty="0">
                <a:solidFill>
                  <a:srgbClr val="0066FF"/>
                </a:solidFill>
                <a:latin typeface="Courier New" pitchFamily="49" charset="0"/>
                <a:cs typeface="Courier New" pitchFamily="49" charset="0"/>
              </a:rPr>
              <a:t>Node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…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@Override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public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rgbClr val="0066FF"/>
                </a:solidFill>
                <a:latin typeface="Courier New" pitchFamily="49" charset="0"/>
                <a:cs typeface="Courier New" pitchFamily="49" charset="0"/>
              </a:rPr>
              <a:t>equals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(Object </a:t>
            </a:r>
            <a:r>
              <a:rPr lang="en-US" sz="2000" b="1" dirty="0" err="1">
                <a:solidFill>
                  <a:srgbClr val="0066FF"/>
                </a:solidFill>
                <a:latin typeface="Courier New" pitchFamily="49" charset="0"/>
                <a:cs typeface="Courier New" pitchFamily="49" charset="0"/>
              </a:rPr>
              <a:t>obj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if (!(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obj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instanceof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Node))  {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return false;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Node </a:t>
            </a:r>
            <a:r>
              <a:rPr lang="en-US" sz="2000" b="1" dirty="0">
                <a:solidFill>
                  <a:srgbClr val="0066FF"/>
                </a:solidFill>
                <a:latin typeface="Courier New" pitchFamily="49" charset="0"/>
                <a:cs typeface="Courier New" pitchFamily="49" charset="0"/>
              </a:rPr>
              <a:t>n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= (Node)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obj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return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this.data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().equals(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n.data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());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…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}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325538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equals</a:t>
            </a:r>
            <a:r>
              <a:rPr lang="en-US" dirty="0"/>
              <a:t> for a parameterized class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2000" b="1" dirty="0">
                <a:solidFill>
                  <a:srgbClr val="0066FF"/>
                </a:solidFill>
                <a:latin typeface="Courier New" pitchFamily="49" charset="0"/>
                <a:cs typeface="Courier New" pitchFamily="49" charset="0"/>
              </a:rPr>
              <a:t>Node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&gt;</a:t>
            </a:r>
            <a:r>
              <a:rPr lang="en-US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…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@Override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public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rgbClr val="0066FF"/>
                </a:solidFill>
                <a:latin typeface="Courier New" pitchFamily="49" charset="0"/>
                <a:cs typeface="Courier New" pitchFamily="49" charset="0"/>
              </a:rPr>
              <a:t>equals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(Object </a:t>
            </a:r>
            <a:r>
              <a:rPr lang="en-US" sz="2000" b="1" dirty="0" err="1">
                <a:solidFill>
                  <a:srgbClr val="0066FF"/>
                </a:solidFill>
                <a:latin typeface="Courier New" pitchFamily="49" charset="0"/>
                <a:cs typeface="Courier New" pitchFamily="49" charset="0"/>
              </a:rPr>
              <a:t>obj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if (!(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obj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instanceof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Node</a:t>
            </a:r>
            <a:r>
              <a:rPr lang="en-US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&lt;E&gt;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))  {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return false;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Node</a:t>
            </a:r>
            <a:r>
              <a:rPr lang="en-US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&lt;E&gt; </a:t>
            </a:r>
            <a:r>
              <a:rPr lang="en-US" sz="2000" b="1" dirty="0">
                <a:solidFill>
                  <a:srgbClr val="0066FF"/>
                </a:solidFill>
                <a:latin typeface="Courier New" pitchFamily="49" charset="0"/>
                <a:cs typeface="Courier New" pitchFamily="49" charset="0"/>
              </a:rPr>
              <a:t>n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= (Node</a:t>
            </a:r>
            <a:r>
              <a:rPr lang="en-US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&lt;E&gt;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obj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return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this.data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().equals(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n.data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());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…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}</a:t>
            </a:r>
            <a:endParaRPr lang="en-US" sz="2000" dirty="0"/>
          </a:p>
        </p:txBody>
      </p:sp>
      <p:sp>
        <p:nvSpPr>
          <p:cNvPr id="4" name="Rectangular Callout 3"/>
          <p:cNvSpPr/>
          <p:nvPr/>
        </p:nvSpPr>
        <p:spPr>
          <a:xfrm>
            <a:off x="6248400" y="1524000"/>
            <a:ext cx="2362200" cy="1066800"/>
          </a:xfrm>
          <a:prstGeom prst="wedgeRectCallout">
            <a:avLst>
              <a:gd name="adj1" fmla="val -82286"/>
              <a:gd name="adj2" fmla="val 102009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Erasure:  Type arguments do not exist at runtime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55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3610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Equals for a parameterized class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2000" b="1" dirty="0">
                <a:solidFill>
                  <a:srgbClr val="0066FF"/>
                </a:solidFill>
                <a:latin typeface="Courier New" pitchFamily="49" charset="0"/>
                <a:cs typeface="Courier New" pitchFamily="49" charset="0"/>
              </a:rPr>
              <a:t>Node</a:t>
            </a:r>
            <a:r>
              <a:rPr lang="en-US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&lt;E&gt;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…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@Override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public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rgbClr val="0066FF"/>
                </a:solidFill>
                <a:latin typeface="Courier New" pitchFamily="49" charset="0"/>
                <a:cs typeface="Courier New" pitchFamily="49" charset="0"/>
              </a:rPr>
              <a:t>equals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(Object </a:t>
            </a:r>
            <a:r>
              <a:rPr lang="en-US" sz="2000" b="1" dirty="0" err="1">
                <a:solidFill>
                  <a:srgbClr val="0066FF"/>
                </a:solidFill>
                <a:latin typeface="Courier New" pitchFamily="49" charset="0"/>
                <a:cs typeface="Courier New" pitchFamily="49" charset="0"/>
              </a:rPr>
              <a:t>obj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if (!(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obj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instanceof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Node</a:t>
            </a:r>
            <a:r>
              <a:rPr lang="en-US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&lt;?&gt;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))  {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return false;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Node</a:t>
            </a:r>
            <a:r>
              <a:rPr lang="en-US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&lt;E&gt; </a:t>
            </a:r>
            <a:r>
              <a:rPr lang="en-US" sz="2000" b="1" dirty="0">
                <a:solidFill>
                  <a:srgbClr val="0066FF"/>
                </a:solidFill>
                <a:latin typeface="Courier New" pitchFamily="49" charset="0"/>
                <a:cs typeface="Courier New" pitchFamily="49" charset="0"/>
              </a:rPr>
              <a:t>n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= (Node</a:t>
            </a:r>
            <a:r>
              <a:rPr lang="en-US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&lt;E&gt;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obj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return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this.data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().equals(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n.data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());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…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}</a:t>
            </a:r>
            <a:endParaRPr lang="en-US" sz="2000" dirty="0"/>
          </a:p>
        </p:txBody>
      </p:sp>
      <p:sp>
        <p:nvSpPr>
          <p:cNvPr id="4" name="Rectangular Callout 3"/>
          <p:cNvSpPr/>
          <p:nvPr/>
        </p:nvSpPr>
        <p:spPr>
          <a:xfrm>
            <a:off x="6311155" y="2667000"/>
            <a:ext cx="2604245" cy="1600200"/>
          </a:xfrm>
          <a:prstGeom prst="wedgeRectCallout">
            <a:avLst>
              <a:gd name="adj1" fmla="val -121178"/>
              <a:gd name="adj2" fmla="val 47602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More erasure: At run time, do not know what </a:t>
            </a:r>
            <a:r>
              <a:rPr lang="en-US" sz="20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-US" sz="2000" dirty="0">
                <a:solidFill>
                  <a:schemeClr val="tx1"/>
                </a:solidFill>
              </a:rPr>
              <a:t> is and cannot be checked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56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940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Equals for a parameterized class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2000" b="1" dirty="0">
                <a:solidFill>
                  <a:srgbClr val="0066FF"/>
                </a:solidFill>
                <a:latin typeface="Courier New" pitchFamily="49" charset="0"/>
                <a:cs typeface="Courier New" pitchFamily="49" charset="0"/>
              </a:rPr>
              <a:t>Node</a:t>
            </a:r>
            <a:r>
              <a:rPr lang="en-US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&lt;E&gt;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…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@Override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public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rgbClr val="0066FF"/>
                </a:solidFill>
                <a:latin typeface="Courier New" pitchFamily="49" charset="0"/>
                <a:cs typeface="Courier New" pitchFamily="49" charset="0"/>
              </a:rPr>
              <a:t>equals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(Object </a:t>
            </a:r>
            <a:r>
              <a:rPr lang="en-US" sz="2000" b="1" dirty="0" err="1">
                <a:solidFill>
                  <a:srgbClr val="0066FF"/>
                </a:solidFill>
                <a:latin typeface="Courier New" pitchFamily="49" charset="0"/>
                <a:cs typeface="Courier New" pitchFamily="49" charset="0"/>
              </a:rPr>
              <a:t>obj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if (!(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obj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instanceof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Node</a:t>
            </a:r>
            <a:r>
              <a:rPr lang="en-US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&lt;?&gt;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))  {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return false;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Node</a:t>
            </a:r>
            <a:r>
              <a:rPr lang="en-US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&lt;?&gt; </a:t>
            </a:r>
            <a:r>
              <a:rPr lang="en-US" sz="2000" b="1" dirty="0">
                <a:solidFill>
                  <a:srgbClr val="0066FF"/>
                </a:solidFill>
                <a:latin typeface="Courier New" pitchFamily="49" charset="0"/>
                <a:cs typeface="Courier New" pitchFamily="49" charset="0"/>
              </a:rPr>
              <a:t>n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= (Node</a:t>
            </a:r>
            <a:r>
              <a:rPr lang="en-US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&lt;?&gt;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obj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return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this.data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().equals(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n.data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());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…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}</a:t>
            </a:r>
            <a:endParaRPr lang="en-US" sz="2000" dirty="0"/>
          </a:p>
        </p:txBody>
      </p:sp>
      <p:sp>
        <p:nvSpPr>
          <p:cNvPr id="4" name="Rectangular Callout 3"/>
          <p:cNvSpPr/>
          <p:nvPr/>
        </p:nvSpPr>
        <p:spPr>
          <a:xfrm>
            <a:off x="6248400" y="2819400"/>
            <a:ext cx="2819400" cy="1222248"/>
          </a:xfrm>
          <a:prstGeom prst="wedgeRectCallout">
            <a:avLst>
              <a:gd name="adj1" fmla="val -127747"/>
              <a:gd name="adj2" fmla="val 6802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Works if the type of </a:t>
            </a:r>
            <a:r>
              <a:rPr lang="en-US" sz="2000" dirty="0" err="1">
                <a:solidFill>
                  <a:schemeClr val="tx1"/>
                </a:solidFill>
              </a:rPr>
              <a:t>obj</a:t>
            </a:r>
            <a:r>
              <a:rPr lang="en-US" sz="2000" dirty="0">
                <a:solidFill>
                  <a:schemeClr val="tx1"/>
                </a:solidFill>
              </a:rPr>
              <a:t> is 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Node&lt;Elephant&gt;</a:t>
            </a:r>
            <a:r>
              <a:rPr lang="en-US" sz="2000" dirty="0">
                <a:solidFill>
                  <a:schemeClr val="tx1"/>
                </a:solidFill>
              </a:rPr>
              <a:t> or 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Node&lt;String&gt;</a:t>
            </a:r>
            <a:r>
              <a:rPr lang="en-US" sz="2000" dirty="0">
                <a:solidFill>
                  <a:schemeClr val="tx1"/>
                </a:solidFill>
              </a:rPr>
              <a:t> or …</a:t>
            </a:r>
            <a:endParaRPr lang="en-US" sz="20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0" y="5955268"/>
            <a:ext cx="1912703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Node&lt;Elephant&gt;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16159" y="5955268"/>
            <a:ext cx="1665841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Node&lt;String&gt;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100847" y="5105400"/>
            <a:ext cx="2900153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Node&lt;? extends Object&gt;</a:t>
            </a:r>
          </a:p>
        </p:txBody>
      </p:sp>
      <p:cxnSp>
        <p:nvCxnSpPr>
          <p:cNvPr id="9" name="Straight Arrow Connector 8"/>
          <p:cNvCxnSpPr>
            <a:stCxn id="5" idx="0"/>
          </p:cNvCxnSpPr>
          <p:nvPr/>
        </p:nvCxnSpPr>
        <p:spPr>
          <a:xfrm flipV="1">
            <a:off x="5528352" y="5443954"/>
            <a:ext cx="491448" cy="51131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6" idx="0"/>
          </p:cNvCxnSpPr>
          <p:nvPr/>
        </p:nvCxnSpPr>
        <p:spPr>
          <a:xfrm flipH="1" flipV="1">
            <a:off x="7086600" y="5443954"/>
            <a:ext cx="462480" cy="51131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57</a:t>
            </a:fld>
            <a:endParaRPr lang="en-US"/>
          </a:p>
        </p:txBody>
      </p:sp>
      <p:sp>
        <p:nvSpPr>
          <p:cNvPr id="13" name="Rectangular Callout 12"/>
          <p:cNvSpPr/>
          <p:nvPr/>
        </p:nvSpPr>
        <p:spPr>
          <a:xfrm>
            <a:off x="1143000" y="5254752"/>
            <a:ext cx="3124200" cy="1222248"/>
          </a:xfrm>
          <a:prstGeom prst="wedgeRectCallout">
            <a:avLst>
              <a:gd name="adj1" fmla="val 57737"/>
              <a:gd name="adj2" fmla="val -8077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If classes implement equals properly this should distinguish Elephants from Strings</a:t>
            </a:r>
            <a:endParaRPr lang="en-US" sz="20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4107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3" grpId="0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Generics and arrays</a:t>
            </a:r>
          </a:p>
        </p:txBody>
      </p:sp>
      <p:sp>
        <p:nvSpPr>
          <p:cNvPr id="490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001000" cy="4495800"/>
          </a:xfrm>
        </p:spPr>
        <p:txBody>
          <a:bodyPr>
            <a:normAutofit fontScale="85000" lnSpcReduction="10000"/>
          </a:bodyPr>
          <a:lstStyle/>
          <a:p>
            <a:pPr marL="4572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Foo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&gt; {</a:t>
            </a:r>
          </a:p>
          <a:p>
            <a:pPr marL="4572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private T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aField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        </a:t>
            </a:r>
            <a:r>
              <a:rPr lang="en-US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ok</a:t>
            </a:r>
          </a:p>
          <a:p>
            <a:pPr marL="45720" indent="0">
              <a:buNone/>
            </a:pPr>
            <a:r>
              <a:rPr lang="en-US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  private T[]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anArray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     </a:t>
            </a:r>
            <a:r>
              <a:rPr lang="en-US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ok</a:t>
            </a:r>
          </a:p>
          <a:p>
            <a:pPr marL="4572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4572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public Foo() {</a:t>
            </a:r>
          </a:p>
          <a:p>
            <a:pPr marL="4572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aField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new T();    </a:t>
            </a:r>
            <a:r>
              <a:rPr lang="en-US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compile-time error</a:t>
            </a:r>
          </a:p>
          <a:p>
            <a:pPr marL="4572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anArray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new T[10]; </a:t>
            </a:r>
            <a:r>
              <a:rPr lang="en-US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compile-time error</a:t>
            </a:r>
          </a:p>
          <a:p>
            <a:pPr marL="4572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4572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You cannot create objects or arrays of a parameterized type</a:t>
            </a:r>
          </a:p>
          <a:p>
            <a:pPr lvl="1">
              <a:buNone/>
            </a:pPr>
            <a:r>
              <a:rPr lang="en-US" dirty="0"/>
              <a:t>	(Actual type info not available at runtime – can’t allocate / construct new objects since we don’t know what 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/>
              <a:t> really </a:t>
            </a:r>
            <a:r>
              <a:rPr lang="en-US" dirty="0"/>
              <a:t>is)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58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28599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Necessary array cast</a:t>
            </a:r>
          </a:p>
        </p:txBody>
      </p:sp>
      <p:sp>
        <p:nvSpPr>
          <p:cNvPr id="491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001000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Foo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&gt;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private T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aField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private T[]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anArray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                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   @</a:t>
            </a:r>
            <a:r>
              <a:rPr lang="en-US" sz="20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SuppressWarnings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("unchecked")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public Foo(T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param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aField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param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anArray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(T[])(new Object[10])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}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You </a:t>
            </a:r>
            <a:r>
              <a:rPr lang="en-US" sz="2000" i="1" dirty="0"/>
              <a:t>can</a:t>
            </a:r>
            <a:r>
              <a:rPr lang="en-US" sz="2000" dirty="0"/>
              <a:t> declare variables of type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2000" dirty="0"/>
              <a:t>, accept them as parameters, return them, or create arrays by casting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Object[]</a:t>
            </a:r>
          </a:p>
          <a:p>
            <a:pPr lvl="1"/>
            <a:r>
              <a:rPr lang="en-US" sz="2000" dirty="0"/>
              <a:t>Casting to generic types is not type-safe, so it generates a warning</a:t>
            </a:r>
          </a:p>
          <a:p>
            <a:pPr lvl="1"/>
            <a:r>
              <a:rPr lang="en-US" sz="2000" dirty="0"/>
              <a:t>Rare to need an array of a generic type (e.g., use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ArrayList</a:t>
            </a:r>
            <a:r>
              <a:rPr lang="en-US" sz="2000" dirty="0"/>
              <a:t>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59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645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Related abstractions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8229600" cy="4953000"/>
          </a:xfrm>
        </p:spPr>
        <p:txBody>
          <a:bodyPr>
            <a:normAutofit fontScale="92500" lnSpcReduction="10000"/>
          </a:bodyPr>
          <a:lstStyle/>
          <a:p>
            <a:pPr marL="0" indent="0">
              <a:spcBef>
                <a:spcPts val="20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interface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ListOfNumbers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boolean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(Number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elt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Number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get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(int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index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interface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ListOfIntegers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boolean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(Integer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elt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Integer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get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(int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index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r>
              <a:rPr lang="en-US" sz="2000" dirty="0">
                <a:cs typeface="Courier New" pitchFamily="49" charset="0"/>
              </a:rPr>
              <a:t>… and many, many more</a:t>
            </a:r>
          </a:p>
          <a:p>
            <a:pPr marL="0" indent="0">
              <a:buNone/>
            </a:pPr>
            <a:endParaRPr lang="en-US" sz="2000" dirty="0"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// Type abstraction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// </a:t>
            </a:r>
            <a:r>
              <a:rPr lang="en-US" sz="2000" i="1" dirty="0">
                <a:solidFill>
                  <a:srgbClr val="7030A0"/>
                </a:solidFill>
              </a:rPr>
              <a:t>abstracts</a:t>
            </a:r>
            <a:r>
              <a:rPr lang="en-US" sz="2000" dirty="0">
                <a:solidFill>
                  <a:srgbClr val="7030A0"/>
                </a:solidFill>
              </a:rPr>
              <a:t> over element type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2000" dirty="0"/>
              <a:t>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interface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List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&gt; {            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add(E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);           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E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get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(int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index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}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4343400" y="4191000"/>
            <a:ext cx="3505200" cy="2234458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txBody>
          <a:bodyPr wrap="square">
            <a:spAutoFit/>
          </a:bodyPr>
          <a:lstStyle/>
          <a:p>
            <a:pPr marL="391686" indent="-293764">
              <a:lnSpc>
                <a:spcPct val="116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i="1" dirty="0">
                <a:latin typeface="+mj-lt"/>
                <a:cs typeface="Courier New" pitchFamily="49" charset="0"/>
              </a:rPr>
              <a:t>Lets us use types </a:t>
            </a:r>
          </a:p>
          <a:p>
            <a:pPr marL="391686" indent="-293764">
              <a:lnSpc>
                <a:spcPct val="116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List&lt;Integer&gt; </a:t>
            </a:r>
          </a:p>
          <a:p>
            <a:pPr marL="391686" indent="-293764">
              <a:lnSpc>
                <a:spcPct val="116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List&lt;Number&gt; </a:t>
            </a:r>
          </a:p>
          <a:p>
            <a:pPr marL="391686" indent="-293764">
              <a:lnSpc>
                <a:spcPct val="116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List&lt;String&gt; List&lt;List&lt;String&gt;&gt;  …</a:t>
            </a:r>
          </a:p>
        </p:txBody>
      </p:sp>
    </p:spTree>
    <p:extLst>
      <p:ext uri="{BB962C8B-B14F-4D97-AF65-F5344CB8AC3E}">
        <p14:creationId xmlns:p14="http://schemas.microsoft.com/office/powerpoint/2010/main" val="965147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pPr marL="0" indent="0" algn="ctr">
              <a:buNone/>
            </a:pPr>
            <a:r>
              <a:rPr lang="en-US" sz="2000" dirty="0"/>
              <a:t>Some final thoughts…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16614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bottom-line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Java guarantees a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List&lt;String&gt;</a:t>
            </a:r>
            <a:r>
              <a:rPr lang="en-US" sz="2000" dirty="0"/>
              <a:t> variable always holds a (subtype of) the </a:t>
            </a:r>
            <a:r>
              <a:rPr lang="en-US" sz="2000" i="1" dirty="0"/>
              <a:t>raw type</a:t>
            </a:r>
            <a:r>
              <a:rPr lang="en-US" sz="2000" dirty="0"/>
              <a:t>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List</a:t>
            </a:r>
          </a:p>
          <a:p>
            <a:pPr lvl="1"/>
            <a:endParaRPr lang="en-US" sz="1000" dirty="0"/>
          </a:p>
          <a:p>
            <a:r>
              <a:rPr lang="en-US" sz="2000" dirty="0"/>
              <a:t>Java does not guarantee a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List&lt;String&gt;</a:t>
            </a:r>
            <a:r>
              <a:rPr lang="en-US" sz="2000" dirty="0"/>
              <a:t> variable always has only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en-US" sz="2000" dirty="0"/>
              <a:t> elements at run-time</a:t>
            </a:r>
          </a:p>
          <a:p>
            <a:pPr lvl="1"/>
            <a:r>
              <a:rPr lang="en-US" sz="2000" dirty="0"/>
              <a:t>But will be true unless unchecked casts involving generics are used (i.e., type checks work if you don’t bypass them)</a:t>
            </a:r>
          </a:p>
          <a:p>
            <a:pPr lvl="1"/>
            <a:r>
              <a:rPr lang="en-US" sz="2000" dirty="0"/>
              <a:t>Compiler inserts casts to/from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Object</a:t>
            </a:r>
            <a:r>
              <a:rPr lang="en-US" sz="2000" dirty="0"/>
              <a:t> for generics</a:t>
            </a:r>
          </a:p>
          <a:p>
            <a:pPr lvl="2"/>
            <a:r>
              <a:rPr lang="en-US" sz="2000" dirty="0"/>
              <a:t>If these casts fail, hard-to-debug errors result: Often far from where conceptual mistake occurred</a:t>
            </a:r>
          </a:p>
          <a:p>
            <a:pPr lvl="1"/>
            <a:endParaRPr lang="en-US" sz="1000" dirty="0"/>
          </a:p>
          <a:p>
            <a:r>
              <a:rPr lang="en-US" sz="2000" dirty="0"/>
              <a:t>So, two reasons not to ignore warnings:</a:t>
            </a:r>
          </a:p>
          <a:p>
            <a:pPr lvl="1"/>
            <a:r>
              <a:rPr lang="en-US" sz="2000" dirty="0"/>
              <a:t>You’re violating good style/design/subtyping/generics</a:t>
            </a:r>
          </a:p>
          <a:p>
            <a:pPr lvl="1"/>
            <a:r>
              <a:rPr lang="en-US" sz="2000" dirty="0"/>
              <a:t>You’re risking difficult debugging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07977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Generics clarify your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10600" cy="4724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interface Map {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Object put(Object key, Object value);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…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endParaRPr lang="en-US" sz="8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interface Map&lt;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Key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,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Value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&gt; {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Value</a:t>
            </a:r>
            <a:r>
              <a:rPr lang="en-US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put(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Key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key, 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Value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value);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…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endParaRPr lang="en-US" sz="2000" dirty="0">
              <a:cs typeface="Courier New" pitchFamily="49" charset="0"/>
            </a:endParaRPr>
          </a:p>
          <a:p>
            <a:r>
              <a:rPr lang="en-US" sz="2000" dirty="0">
                <a:cs typeface="Courier New" pitchFamily="49" charset="0"/>
              </a:rPr>
              <a:t>Generics usually clarify the </a:t>
            </a:r>
            <a:r>
              <a:rPr lang="en-US" sz="2000" i="1" dirty="0">
                <a:cs typeface="Courier New" pitchFamily="49" charset="0"/>
              </a:rPr>
              <a:t>implementation</a:t>
            </a:r>
          </a:p>
          <a:p>
            <a:pPr lvl="1" indent="-342900"/>
            <a:r>
              <a:rPr lang="en-US" sz="2000" dirty="0">
                <a:cs typeface="Courier New" pitchFamily="49" charset="0"/>
              </a:rPr>
              <a:t>But sometimes ugly:  wildcards, arrays, instantiation</a:t>
            </a:r>
          </a:p>
          <a:p>
            <a:r>
              <a:rPr lang="en-US" sz="2000" dirty="0">
                <a:cs typeface="Courier New" pitchFamily="49" charset="0"/>
              </a:rPr>
              <a:t>Generics always make the client code prettier and safer</a:t>
            </a:r>
          </a:p>
          <a:p>
            <a:pPr marL="0" indent="0">
              <a:buNone/>
            </a:pPr>
            <a:endParaRPr lang="en-US" sz="20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486400" y="2438400"/>
            <a:ext cx="3505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plus casts in client code</a:t>
            </a:r>
          </a:p>
          <a:p>
            <a:r>
              <a:rPr lang="en-US" sz="2000" dirty="0"/>
              <a:t>→ possibility of run-time errors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62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3322760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Tips when writing a generic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Start by writing a concrete instantiation</a:t>
            </a:r>
          </a:p>
          <a:p>
            <a:pPr lvl="1"/>
            <a:r>
              <a:rPr lang="en-US" sz="2000" dirty="0"/>
              <a:t>Get it correct (testing, reasoning, etc.)</a:t>
            </a:r>
          </a:p>
          <a:p>
            <a:pPr lvl="1"/>
            <a:r>
              <a:rPr lang="en-US" sz="2000" dirty="0"/>
              <a:t>Consider writing a second concrete version</a:t>
            </a:r>
          </a:p>
          <a:p>
            <a:endParaRPr lang="en-US" sz="2000" dirty="0"/>
          </a:p>
          <a:p>
            <a:r>
              <a:rPr lang="en-US" sz="2000" dirty="0"/>
              <a:t>Generalize it by adding type parameters</a:t>
            </a:r>
          </a:p>
          <a:p>
            <a:pPr lvl="1"/>
            <a:r>
              <a:rPr lang="en-US" sz="2000" dirty="0"/>
              <a:t>Think about which types are the same or different</a:t>
            </a:r>
          </a:p>
          <a:p>
            <a:pPr lvl="1"/>
            <a:r>
              <a:rPr lang="en-US" sz="2000" dirty="0"/>
              <a:t>The compiler will help you find errors</a:t>
            </a:r>
          </a:p>
          <a:p>
            <a:endParaRPr lang="en-US" sz="2000" dirty="0"/>
          </a:p>
          <a:p>
            <a:r>
              <a:rPr lang="en-US" sz="2000" dirty="0"/>
              <a:t>As you gain experience, it will be easier to write generic code from the start</a:t>
            </a:r>
          </a:p>
          <a:p>
            <a:endParaRPr lang="en-US" sz="2000" dirty="0"/>
          </a:p>
          <a:p>
            <a:r>
              <a:rPr lang="en-US" sz="2000" dirty="0"/>
              <a:t>Read </a:t>
            </a:r>
            <a:r>
              <a:rPr lang="en-US" sz="2000" i="1" dirty="0"/>
              <a:t>Effective Java</a:t>
            </a:r>
            <a:r>
              <a:rPr lang="en-US" sz="2000" dirty="0"/>
              <a:t> Ch. </a:t>
            </a:r>
            <a:r>
              <a:rPr lang="en-US" sz="2000"/>
              <a:t>5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63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45865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An analogous parameter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229600" cy="4953000"/>
          </a:xfrm>
        </p:spPr>
        <p:txBody>
          <a:bodyPr>
            <a:noAutofit/>
          </a:bodyPr>
          <a:lstStyle/>
          <a:p>
            <a:pPr marL="0" indent="0">
              <a:spcBef>
                <a:spcPts val="20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interface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ListOfIntegers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boolean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(Integer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elt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Integer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get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(int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index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endParaRPr lang="en-US" sz="2000" dirty="0">
              <a:cs typeface="Courier New" pitchFamily="49" charset="0"/>
            </a:endParaRPr>
          </a:p>
          <a:p>
            <a:pPr marL="0" indent="0">
              <a:buNone/>
            </a:pPr>
            <a:endParaRPr lang="en-US" sz="2000" dirty="0"/>
          </a:p>
          <a:p>
            <a:pPr marL="0" indent="0">
              <a:spcBef>
                <a:spcPts val="200"/>
              </a:spcBef>
              <a:buNone/>
            </a:pPr>
            <a:endParaRPr lang="en-US" sz="2000" dirty="0"/>
          </a:p>
          <a:p>
            <a:pPr marL="0" indent="0">
              <a:spcBef>
                <a:spcPts val="200"/>
              </a:spcBef>
              <a:buNone/>
            </a:pPr>
            <a:r>
              <a:rPr lang="en-US" sz="2000" dirty="0"/>
              <a:t>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interface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List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&gt; {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boolean add(E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E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get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(int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index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}</a:t>
            </a:r>
            <a:endParaRPr lang="en-US" sz="2000" dirty="0"/>
          </a:p>
        </p:txBody>
      </p:sp>
      <p:sp>
        <p:nvSpPr>
          <p:cNvPr id="6" name="Rectangular Callout 5"/>
          <p:cNvSpPr/>
          <p:nvPr/>
        </p:nvSpPr>
        <p:spPr>
          <a:xfrm>
            <a:off x="5029200" y="1600200"/>
            <a:ext cx="3886200" cy="2209800"/>
          </a:xfrm>
          <a:prstGeom prst="wedgeRectCallout">
            <a:avLst>
              <a:gd name="adj1" fmla="val -69007"/>
              <a:gd name="adj2" fmla="val -25503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Declares a new </a:t>
            </a:r>
            <a:r>
              <a:rPr lang="en-US" sz="2000" b="1" i="1" dirty="0">
                <a:solidFill>
                  <a:schemeClr val="accent6"/>
                </a:solidFill>
              </a:rPr>
              <a:t>variable</a:t>
            </a:r>
            <a:r>
              <a:rPr lang="en-US" sz="2000" dirty="0">
                <a:solidFill>
                  <a:schemeClr val="tx1"/>
                </a:solidFill>
              </a:rPr>
              <a:t>, called a </a:t>
            </a:r>
            <a:r>
              <a:rPr lang="en-US" sz="2000" b="1" i="1" dirty="0">
                <a:solidFill>
                  <a:schemeClr val="accent6"/>
                </a:solidFill>
              </a:rPr>
              <a:t>(formal) parameter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i="1" dirty="0">
                <a:solidFill>
                  <a:schemeClr val="accent6"/>
                </a:solidFill>
              </a:rPr>
              <a:t>Instantiate </a:t>
            </a:r>
            <a:r>
              <a:rPr lang="en-US" sz="2000" dirty="0">
                <a:solidFill>
                  <a:schemeClr val="tx1"/>
                </a:solidFill>
              </a:rPr>
              <a:t>with any </a:t>
            </a:r>
            <a:r>
              <a:rPr lang="en-US" sz="2000" b="1" i="1" dirty="0">
                <a:solidFill>
                  <a:schemeClr val="accent2"/>
                </a:solidFill>
              </a:rPr>
              <a:t>expression</a:t>
            </a:r>
            <a:r>
              <a:rPr lang="en-US" sz="2000" dirty="0">
                <a:solidFill>
                  <a:schemeClr val="tx1"/>
                </a:solidFill>
              </a:rPr>
              <a:t> of the right type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i="1" dirty="0">
                <a:solidFill>
                  <a:schemeClr val="tx1"/>
                </a:solidFill>
              </a:rPr>
              <a:t>E.g., </a:t>
            </a:r>
            <a:r>
              <a:rPr lang="en-US" sz="20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lst.add</a:t>
            </a:r>
            <a:r>
              <a:rPr lang="en-US" sz="20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(7)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i="1" dirty="0">
                <a:solidFill>
                  <a:schemeClr val="accent2"/>
                </a:solidFill>
                <a:cs typeface="Courier New" panose="02070309020205020404" pitchFamily="49" charset="0"/>
              </a:rPr>
              <a:t>Type</a:t>
            </a:r>
            <a:r>
              <a:rPr lang="en-US" sz="2000" dirty="0">
                <a:solidFill>
                  <a:schemeClr val="tx1"/>
                </a:solidFill>
                <a:cs typeface="Courier New" panose="02070309020205020404" pitchFamily="49" charset="0"/>
              </a:rPr>
              <a:t> of </a:t>
            </a:r>
            <a:r>
              <a:rPr lang="en-US" sz="20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</a:t>
            </a:r>
            <a:r>
              <a:rPr lang="en-US" sz="2000" dirty="0">
                <a:solidFill>
                  <a:schemeClr val="tx1"/>
                </a:solidFill>
                <a:latin typeface="+mj-lt"/>
                <a:cs typeface="Courier New" panose="02070309020205020404" pitchFamily="49" charset="0"/>
              </a:rPr>
              <a:t> is</a:t>
            </a:r>
          </a:p>
          <a:p>
            <a:r>
              <a:rPr lang="en-US" sz="2000" dirty="0">
                <a:solidFill>
                  <a:schemeClr val="tx1"/>
                </a:solidFill>
                <a:latin typeface="+mj-lt"/>
                <a:cs typeface="Courier New" panose="02070309020205020404" pitchFamily="49" charset="0"/>
              </a:rPr>
              <a:t>     </a:t>
            </a:r>
            <a:r>
              <a:rPr lang="en-US" sz="2000" i="1" dirty="0">
                <a:solidFill>
                  <a:schemeClr val="tx1"/>
                </a:solidFill>
              </a:rPr>
              <a:t>Integer </a:t>
            </a:r>
            <a:r>
              <a:rPr lang="en-US" sz="2000" i="1" dirty="0">
                <a:solidFill>
                  <a:schemeClr val="tx1"/>
                </a:solidFill>
                <a:sym typeface="Symbol"/>
              </a:rPr>
              <a:t> </a:t>
            </a:r>
            <a:r>
              <a:rPr lang="en-US" sz="2000" i="1" dirty="0" err="1">
                <a:solidFill>
                  <a:schemeClr val="tx1"/>
                </a:solidFill>
                <a:sym typeface="Symbol"/>
              </a:rPr>
              <a:t>boolean</a:t>
            </a:r>
            <a:endParaRPr lang="en-US" sz="2000" b="1" dirty="0">
              <a:solidFill>
                <a:schemeClr val="accent6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13" name="Rectangular Callout 12"/>
          <p:cNvSpPr/>
          <p:nvPr/>
        </p:nvSpPr>
        <p:spPr>
          <a:xfrm>
            <a:off x="4191000" y="4114800"/>
            <a:ext cx="4724400" cy="2209800"/>
          </a:xfrm>
          <a:prstGeom prst="wedgeRectCallout">
            <a:avLst>
              <a:gd name="adj1" fmla="val -75050"/>
              <a:gd name="adj2" fmla="val -44649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Declares a new </a:t>
            </a:r>
            <a:r>
              <a:rPr lang="en-US" sz="2000" b="1" i="1" dirty="0">
                <a:solidFill>
                  <a:srgbClr val="C00000"/>
                </a:solidFill>
              </a:rPr>
              <a:t>type</a:t>
            </a:r>
            <a:r>
              <a:rPr lang="en-US" sz="2000" b="1" i="1" dirty="0">
                <a:solidFill>
                  <a:schemeClr val="accent6"/>
                </a:solidFill>
              </a:rPr>
              <a:t> variable</a:t>
            </a:r>
            <a:r>
              <a:rPr lang="en-US" sz="2000" dirty="0">
                <a:solidFill>
                  <a:schemeClr val="tx1"/>
                </a:solidFill>
              </a:rPr>
              <a:t>,  called a </a:t>
            </a:r>
            <a:r>
              <a:rPr lang="en-US" sz="2000" b="1" i="1" dirty="0">
                <a:solidFill>
                  <a:srgbClr val="C00000"/>
                </a:solidFill>
              </a:rPr>
              <a:t>type</a:t>
            </a:r>
            <a:r>
              <a:rPr lang="en-US" sz="2000" b="1" i="1" dirty="0">
                <a:solidFill>
                  <a:schemeClr val="accent6"/>
                </a:solidFill>
              </a:rPr>
              <a:t> parameter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i="1" dirty="0">
                <a:solidFill>
                  <a:schemeClr val="accent6"/>
                </a:solidFill>
              </a:rPr>
              <a:t>Instantiate </a:t>
            </a:r>
            <a:r>
              <a:rPr lang="en-US" sz="2000" dirty="0">
                <a:solidFill>
                  <a:schemeClr val="tx1"/>
                </a:solidFill>
              </a:rPr>
              <a:t>with </a:t>
            </a:r>
            <a:r>
              <a:rPr lang="en-US" sz="2000" dirty="0">
                <a:solidFill>
                  <a:srgbClr val="C00000"/>
                </a:solidFill>
              </a:rPr>
              <a:t>any (reference) type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i="1" dirty="0">
                <a:solidFill>
                  <a:schemeClr val="tx1"/>
                </a:solidFill>
              </a:rPr>
              <a:t>E.g., </a:t>
            </a:r>
            <a:r>
              <a:rPr lang="en-US" sz="20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List&lt;String&gt;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i="1" dirty="0">
                <a:solidFill>
                  <a:srgbClr val="C00000"/>
                </a:solidFill>
                <a:cs typeface="Courier New" panose="02070309020205020404" pitchFamily="49" charset="0"/>
              </a:rPr>
              <a:t>“Type”</a:t>
            </a:r>
            <a:r>
              <a:rPr lang="en-US" sz="2000" dirty="0">
                <a:solidFill>
                  <a:srgbClr val="C00000"/>
                </a:solidFill>
                <a:cs typeface="Courier New" panose="02070309020205020404" pitchFamily="49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cs typeface="Courier New" panose="02070309020205020404" pitchFamily="49" charset="0"/>
              </a:rPr>
              <a:t>of </a:t>
            </a:r>
            <a:r>
              <a:rPr lang="en-US" sz="20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List</a:t>
            </a:r>
            <a:r>
              <a:rPr lang="en-US" sz="2000" dirty="0">
                <a:solidFill>
                  <a:schemeClr val="tx1"/>
                </a:solidFill>
                <a:latin typeface="+mj-lt"/>
                <a:cs typeface="Courier New" panose="02070309020205020404" pitchFamily="49" charset="0"/>
              </a:rPr>
              <a:t> is </a:t>
            </a:r>
            <a:r>
              <a:rPr lang="en-US" sz="2000" i="1" dirty="0">
                <a:solidFill>
                  <a:schemeClr val="tx1"/>
                </a:solidFill>
              </a:rPr>
              <a:t>Type </a:t>
            </a:r>
            <a:r>
              <a:rPr lang="en-US" sz="2000" i="1" dirty="0">
                <a:solidFill>
                  <a:schemeClr val="tx1"/>
                </a:solidFill>
                <a:sym typeface="Symbol"/>
              </a:rPr>
              <a:t> Type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Never just use </a:t>
            </a:r>
            <a:r>
              <a:rPr lang="en-US" sz="20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List </a:t>
            </a:r>
            <a:r>
              <a:rPr lang="en-US" sz="2000" dirty="0">
                <a:solidFill>
                  <a:schemeClr val="tx1"/>
                </a:solidFill>
              </a:rPr>
              <a:t>(in Java for backward-</a:t>
            </a:r>
            <a:r>
              <a:rPr lang="en-US" sz="2000" dirty="0" err="1">
                <a:solidFill>
                  <a:schemeClr val="tx1"/>
                </a:solidFill>
              </a:rPr>
              <a:t>compatiblity</a:t>
            </a:r>
            <a:r>
              <a:rPr lang="en-US" sz="2000" dirty="0">
                <a:solidFill>
                  <a:schemeClr val="tx1"/>
                </a:solidFill>
              </a:rPr>
              <a:t> only)</a:t>
            </a:r>
            <a:endParaRPr lang="en-US" sz="2000" b="1" dirty="0">
              <a:solidFill>
                <a:schemeClr val="accent6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2880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NewSet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&gt; implements Set&lt;E&gt; {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rep invariant: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 //   non-null, contains no duplicates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 // …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List&lt;E&gt;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theRep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E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lastItemInserted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…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endParaRPr lang="en-US" sz="20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variables are types</a:t>
            </a:r>
          </a:p>
        </p:txBody>
      </p:sp>
      <p:sp>
        <p:nvSpPr>
          <p:cNvPr id="4" name="Rectangular Callout 3"/>
          <p:cNvSpPr/>
          <p:nvPr/>
        </p:nvSpPr>
        <p:spPr>
          <a:xfrm>
            <a:off x="3429000" y="1524000"/>
            <a:ext cx="1676400" cy="306324"/>
          </a:xfrm>
          <a:prstGeom prst="wedgeRectCallout">
            <a:avLst>
              <a:gd name="adj1" fmla="val -79059"/>
              <a:gd name="adj2" fmla="val 150228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Declaration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2971800" y="5255514"/>
            <a:ext cx="1066800" cy="307086"/>
            <a:chOff x="2971800" y="5255514"/>
            <a:chExt cx="1066800" cy="307086"/>
          </a:xfrm>
        </p:grpSpPr>
        <p:sp>
          <p:nvSpPr>
            <p:cNvPr id="9" name="Rectangular Callout 8"/>
            <p:cNvSpPr/>
            <p:nvPr/>
          </p:nvSpPr>
          <p:spPr>
            <a:xfrm>
              <a:off x="3086100" y="5255514"/>
              <a:ext cx="533400" cy="306324"/>
            </a:xfrm>
            <a:prstGeom prst="wedgeRectCallout">
              <a:avLst>
                <a:gd name="adj1" fmla="val -385746"/>
                <a:gd name="adj2" fmla="val -459265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Use</a:t>
              </a:r>
            </a:p>
          </p:txBody>
        </p:sp>
        <p:sp>
          <p:nvSpPr>
            <p:cNvPr id="5" name="Rectangular Callout 4"/>
            <p:cNvSpPr/>
            <p:nvPr/>
          </p:nvSpPr>
          <p:spPr>
            <a:xfrm>
              <a:off x="2971800" y="5256276"/>
              <a:ext cx="533400" cy="306324"/>
            </a:xfrm>
            <a:prstGeom prst="wedgeRectCallout">
              <a:avLst>
                <a:gd name="adj1" fmla="val 429096"/>
                <a:gd name="adj2" fmla="val -1048526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Use</a:t>
              </a:r>
            </a:p>
          </p:txBody>
        </p:sp>
        <p:sp>
          <p:nvSpPr>
            <p:cNvPr id="7" name="Rectangular Callout 6"/>
            <p:cNvSpPr/>
            <p:nvPr/>
          </p:nvSpPr>
          <p:spPr>
            <a:xfrm>
              <a:off x="2971800" y="5256276"/>
              <a:ext cx="1066800" cy="306324"/>
            </a:xfrm>
            <a:prstGeom prst="wedgeRectCallout">
              <a:avLst>
                <a:gd name="adj1" fmla="val -146212"/>
                <a:gd name="adj2" fmla="val -559132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Use</a:t>
              </a:r>
            </a:p>
          </p:txBody>
        </p:sp>
      </p:grp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014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Declaring and instantiating generics</a:t>
            </a:r>
          </a:p>
        </p:txBody>
      </p:sp>
      <p:sp>
        <p:nvSpPr>
          <p:cNvPr id="48947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7772400" cy="48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Name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TypeVar1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…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TypeVarN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&gt; {…}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interface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Name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TypeVar1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, …,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TypeVarN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&gt; {…}</a:t>
            </a:r>
            <a:endParaRPr lang="en-US" sz="2000" dirty="0"/>
          </a:p>
          <a:p>
            <a:pPr lvl="1" indent="-342900"/>
            <a:r>
              <a:rPr lang="en-US" sz="2000" dirty="0"/>
              <a:t>Convention: One-letter name such as:</a:t>
            </a:r>
            <a:br>
              <a:rPr lang="en-US" sz="2000" dirty="0"/>
            </a:br>
            <a:r>
              <a:rPr lang="en-US" sz="2000" b="1" dirty="0"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2000" b="1" dirty="0">
                <a:cs typeface="Courier New" pitchFamily="49" charset="0"/>
              </a:rPr>
              <a:t> </a:t>
            </a:r>
            <a:r>
              <a:rPr lang="en-US" sz="2000" dirty="0">
                <a:cs typeface="Courier New" pitchFamily="49" charset="0"/>
              </a:rPr>
              <a:t>for</a:t>
            </a:r>
            <a:r>
              <a:rPr lang="en-US" sz="2000" b="1" dirty="0">
                <a:cs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Type,</a:t>
            </a:r>
            <a:r>
              <a:rPr lang="en-US" sz="2000" b="1" dirty="0">
                <a:cs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E</a:t>
            </a:r>
            <a:r>
              <a:rPr lang="en-US" sz="2000" b="1" dirty="0">
                <a:cs typeface="Courier New" pitchFamily="49" charset="0"/>
              </a:rPr>
              <a:t> </a:t>
            </a:r>
            <a:r>
              <a:rPr lang="en-US" sz="2000" dirty="0">
                <a:cs typeface="Courier New" pitchFamily="49" charset="0"/>
              </a:rPr>
              <a:t>for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Element,</a:t>
            </a:r>
            <a:r>
              <a:rPr lang="en-US" sz="2000" b="1" dirty="0">
                <a:cs typeface="Courier New" pitchFamily="49" charset="0"/>
              </a:rPr>
              <a:t> </a:t>
            </a:r>
            <a:br>
              <a:rPr lang="en-US" sz="2000" b="1" dirty="0">
                <a:cs typeface="Courier New" pitchFamily="49" charset="0"/>
              </a:rPr>
            </a:br>
            <a:r>
              <a:rPr lang="en-US" sz="2000" b="1" dirty="0">
                <a:latin typeface="Courier New" pitchFamily="49" charset="0"/>
                <a:cs typeface="Courier New" pitchFamily="49" charset="0"/>
              </a:rPr>
              <a:t>K </a:t>
            </a:r>
            <a:r>
              <a:rPr lang="en-US" sz="2000" dirty="0">
                <a:cs typeface="Courier New" pitchFamily="49" charset="0"/>
              </a:rPr>
              <a:t>for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Key,</a:t>
            </a:r>
            <a:r>
              <a:rPr lang="en-US" sz="2000" b="1" dirty="0">
                <a:cs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V </a:t>
            </a:r>
            <a:r>
              <a:rPr lang="en-US" sz="2000" dirty="0">
                <a:cs typeface="Courier New" pitchFamily="49" charset="0"/>
              </a:rPr>
              <a:t>for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Value,</a:t>
            </a:r>
            <a:r>
              <a:rPr lang="en-US" sz="2000" b="1" dirty="0">
                <a:cs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…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To instantiate a generic class/interface, client supplies type arguments: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>
                <a:latin typeface="Courier New" pitchFamily="49" charset="0"/>
                <a:cs typeface="Courier New" pitchFamily="49" charset="0"/>
              </a:rPr>
              <a:t>Name&lt;Type1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, …,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TypeN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&gt;</a:t>
            </a:r>
            <a:endParaRPr lang="en-US" sz="2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246533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simple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simple</Template>
  <TotalTime>24975</TotalTime>
  <Words>5871</Words>
  <Application>Microsoft Macintosh PowerPoint</Application>
  <PresentationFormat>On-screen Show (4:3)</PresentationFormat>
  <Paragraphs>995</Paragraphs>
  <Slides>63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63</vt:i4>
      </vt:variant>
    </vt:vector>
  </HeadingPairs>
  <TitlesOfParts>
    <vt:vector size="67" baseType="lpstr">
      <vt:lpstr>Arial</vt:lpstr>
      <vt:lpstr>Courier New</vt:lpstr>
      <vt:lpstr>Times New Roman</vt:lpstr>
      <vt:lpstr>simple</vt:lpstr>
      <vt:lpstr>CSE 331 Software Design &amp; Implementation</vt:lpstr>
      <vt:lpstr>Administrivia</vt:lpstr>
      <vt:lpstr>Administrivia (added Wed.)</vt:lpstr>
      <vt:lpstr>Varieties of abstraction</vt:lpstr>
      <vt:lpstr>Why we love abstraction</vt:lpstr>
      <vt:lpstr>Related abstractions</vt:lpstr>
      <vt:lpstr>An analogous parameter</vt:lpstr>
      <vt:lpstr>Type variables are types</vt:lpstr>
      <vt:lpstr>Declaring and instantiating generics</vt:lpstr>
      <vt:lpstr>Restricting instantiations by clients</vt:lpstr>
      <vt:lpstr>Using type variables</vt:lpstr>
      <vt:lpstr>Generalized definition</vt:lpstr>
      <vt:lpstr>More bounds</vt:lpstr>
      <vt:lpstr>More examples</vt:lpstr>
      <vt:lpstr>Where are we?</vt:lpstr>
      <vt:lpstr>Not all generics are for collections</vt:lpstr>
      <vt:lpstr>Weaknesses</vt:lpstr>
      <vt:lpstr>Much better</vt:lpstr>
      <vt:lpstr>Using generics in methods</vt:lpstr>
      <vt:lpstr>More examples</vt:lpstr>
      <vt:lpstr>Where are we?</vt:lpstr>
      <vt:lpstr>Generics and subtyping</vt:lpstr>
      <vt:lpstr>List&lt;Number&gt; and List&lt;Integer&gt;</vt:lpstr>
      <vt:lpstr>Aside: covariant/contravariant</vt:lpstr>
      <vt:lpstr>Generic subtyping:  Hard to remember?</vt:lpstr>
      <vt:lpstr>Read-only allows covariance</vt:lpstr>
      <vt:lpstr>Write-only allows contravariance</vt:lpstr>
      <vt:lpstr>About the parameters</vt:lpstr>
      <vt:lpstr>Where are we?</vt:lpstr>
      <vt:lpstr>More verbose first</vt:lpstr>
      <vt:lpstr>Best type for addAll</vt:lpstr>
      <vt:lpstr>Best type for addAll</vt:lpstr>
      <vt:lpstr>Best type for addAll</vt:lpstr>
      <vt:lpstr>Best type for addAll</vt:lpstr>
      <vt:lpstr>Revisit copy method</vt:lpstr>
      <vt:lpstr>Where are we?</vt:lpstr>
      <vt:lpstr>Wildcards - anonymous type variables</vt:lpstr>
      <vt:lpstr>Wildcard for addAll collection type</vt:lpstr>
      <vt:lpstr>More examples: max, copyTo</vt:lpstr>
      <vt:lpstr>PECS: Producer Extends, Consumer Super</vt:lpstr>
      <vt:lpstr>More on lower bounds</vt:lpstr>
      <vt:lpstr>? versus Object</vt:lpstr>
      <vt:lpstr>Legal operations on wildcard types</vt:lpstr>
      <vt:lpstr>Legal operations on wildcard types</vt:lpstr>
      <vt:lpstr>Where are we?</vt:lpstr>
      <vt:lpstr>Java arrays</vt:lpstr>
      <vt:lpstr>Surprise!</vt:lpstr>
      <vt:lpstr>What can happen: the good</vt:lpstr>
      <vt:lpstr>What can happen: the bad</vt:lpstr>
      <vt:lpstr>Java’s choice</vt:lpstr>
      <vt:lpstr>Where are we?</vt:lpstr>
      <vt:lpstr>Type erasure</vt:lpstr>
      <vt:lpstr>Generics and casting</vt:lpstr>
      <vt:lpstr>Recall equals</vt:lpstr>
      <vt:lpstr>equals for a parameterized class</vt:lpstr>
      <vt:lpstr>Equals for a parameterized class</vt:lpstr>
      <vt:lpstr>Equals for a parameterized class</vt:lpstr>
      <vt:lpstr>Generics and arrays</vt:lpstr>
      <vt:lpstr>Necessary array cast</vt:lpstr>
      <vt:lpstr>PowerPoint Presentation</vt:lpstr>
      <vt:lpstr>The bottom-line</vt:lpstr>
      <vt:lpstr>Generics clarify your code</vt:lpstr>
      <vt:lpstr>Tips when writing a generic class</vt:lpstr>
    </vt:vector>
  </TitlesOfParts>
  <Company>uw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331 Software Design and Implementation</dc:title>
  <dc:creator>Hal Perkins</dc:creator>
  <cp:lastModifiedBy>Hal Perkins</cp:lastModifiedBy>
  <cp:revision>303</cp:revision>
  <cp:lastPrinted>2021-02-12T19:54:56Z</cp:lastPrinted>
  <dcterms:created xsi:type="dcterms:W3CDTF">2012-02-17T18:07:42Z</dcterms:created>
  <dcterms:modified xsi:type="dcterms:W3CDTF">2021-02-17T17:29:09Z</dcterms:modified>
</cp:coreProperties>
</file>