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handoutMasterIdLst>
    <p:handoutMasterId r:id="rId38"/>
  </p:handoutMasterIdLst>
  <p:sldIdLst>
    <p:sldId id="359" r:id="rId2"/>
    <p:sldId id="361" r:id="rId3"/>
    <p:sldId id="362" r:id="rId4"/>
    <p:sldId id="322" r:id="rId5"/>
    <p:sldId id="323" r:id="rId6"/>
    <p:sldId id="324" r:id="rId7"/>
    <p:sldId id="325" r:id="rId8"/>
    <p:sldId id="326" r:id="rId9"/>
    <p:sldId id="327" r:id="rId10"/>
    <p:sldId id="328" r:id="rId11"/>
    <p:sldId id="329" r:id="rId12"/>
    <p:sldId id="330" r:id="rId13"/>
    <p:sldId id="331" r:id="rId14"/>
    <p:sldId id="332" r:id="rId15"/>
    <p:sldId id="333" r:id="rId16"/>
    <p:sldId id="334" r:id="rId17"/>
    <p:sldId id="336" r:id="rId18"/>
    <p:sldId id="337" r:id="rId19"/>
    <p:sldId id="338" r:id="rId20"/>
    <p:sldId id="339" r:id="rId21"/>
    <p:sldId id="340" r:id="rId22"/>
    <p:sldId id="343" r:id="rId23"/>
    <p:sldId id="344" r:id="rId24"/>
    <p:sldId id="360" r:id="rId25"/>
    <p:sldId id="345" r:id="rId26"/>
    <p:sldId id="346" r:id="rId27"/>
    <p:sldId id="347" r:id="rId28"/>
    <p:sldId id="348" r:id="rId29"/>
    <p:sldId id="349" r:id="rId30"/>
    <p:sldId id="350" r:id="rId31"/>
    <p:sldId id="351" r:id="rId32"/>
    <p:sldId id="352" r:id="rId33"/>
    <p:sldId id="358" r:id="rId34"/>
    <p:sldId id="353" r:id="rId35"/>
    <p:sldId id="354" r:id="rId36"/>
  </p:sldIdLst>
  <p:sldSz cx="9144000" cy="6858000" type="screen4x3"/>
  <p:notesSz cx="6934200" cy="9220200"/>
  <p:custDataLst>
    <p:tags r:id="rId3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4">
          <p15:clr>
            <a:srgbClr val="A4A3A4"/>
          </p15:clr>
        </p15:guide>
        <p15:guide id="2" pos="218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80"/>
    <a:srgbClr val="FFFF99"/>
    <a:srgbClr val="FFFF00"/>
    <a:srgbClr val="009900"/>
    <a:srgbClr val="FF00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8439" autoAdjust="0"/>
    <p:restoredTop sz="84499" autoAdjust="0"/>
  </p:normalViewPr>
  <p:slideViewPr>
    <p:cSldViewPr>
      <p:cViewPr varScale="1">
        <p:scale>
          <a:sx n="119" d="100"/>
          <a:sy n="119" d="100"/>
        </p:scale>
        <p:origin x="208" y="2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>
      <p:cViewPr varScale="1">
        <p:scale>
          <a:sx n="96" d="100"/>
          <a:sy n="96" d="100"/>
        </p:scale>
        <p:origin x="4312" y="168"/>
      </p:cViewPr>
      <p:guideLst>
        <p:guide orient="horz" pos="2904"/>
        <p:guide pos="218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gs" Target="tags/tag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59800"/>
            <a:ext cx="3005121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b" anchorCtr="0" compatLnSpc="1">
            <a:prstTxWarp prst="textNoShape">
              <a:avLst/>
            </a:prstTxWarp>
          </a:bodyPr>
          <a:lstStyle>
            <a:lvl1pPr>
              <a:defRPr sz="1300" dirty="0"/>
            </a:lvl1pPr>
          </a:lstStyle>
          <a:p>
            <a:pPr>
              <a:defRPr/>
            </a:pPr>
            <a:r>
              <a:rPr lang="en-US" dirty="0"/>
              <a:t>CSE 331 21wi</a:t>
            </a:r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9080" y="8759800"/>
            <a:ext cx="3005120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r>
              <a:rPr lang="en-US" dirty="0"/>
              <a:t>12-</a:t>
            </a:r>
            <a:fld id="{4490ECC9-DBDA-4236-ABEF-47C2FD79DC3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159969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05121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9080" y="1"/>
            <a:ext cx="3005120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2050" y="692150"/>
            <a:ext cx="4610100" cy="3457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56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58" y="4379901"/>
            <a:ext cx="5086284" cy="414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59800"/>
            <a:ext cx="3005121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9080" y="8759800"/>
            <a:ext cx="3005120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fld id="{C0C86982-0651-4A87-8CCD-A426161CC6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757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62050" y="692150"/>
            <a:ext cx="4610100" cy="3457575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63" name="Rectangle 3"/>
          <p:cNvSpPr txBox="1"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-1454150" y="658813"/>
            <a:ext cx="13738225" cy="103028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57888" y="4389048"/>
            <a:ext cx="4824446" cy="350788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836" tIns="41418" rIns="82836" bIns="4141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60488" y="922338"/>
            <a:ext cx="4213225" cy="31591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57888" y="4389048"/>
            <a:ext cx="4824446" cy="350788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836" tIns="41418" rIns="82836" bIns="4141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62050" y="692150"/>
            <a:ext cx="4610100" cy="3457575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1379" name="Rectangle 3"/>
          <p:cNvSpPr txBox="1"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HashMap</a:t>
            </a:r>
            <a:r>
              <a:rPr lang="en-US" baseline="0" dirty="0"/>
              <a:t> would be even better than </a:t>
            </a:r>
            <a:r>
              <a:rPr lang="en-US" baseline="0" dirty="0" err="1"/>
              <a:t>Hashtable</a:t>
            </a:r>
            <a:r>
              <a:rPr lang="en-US" baseline="0" dirty="0"/>
              <a:t>: not synchronized, permits null values, has a failsafe enumerator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-1454150" y="658813"/>
            <a:ext cx="13738225" cy="103028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57888" y="4389048"/>
            <a:ext cx="4824446" cy="350788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836" tIns="41418" rIns="82836" bIns="4141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60488" y="922338"/>
            <a:ext cx="4213225" cy="31591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57888" y="4389048"/>
            <a:ext cx="4824446" cy="350788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836" tIns="41418" rIns="82836" bIns="4141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60488" y="922338"/>
            <a:ext cx="4213225" cy="31591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57888" y="4389048"/>
            <a:ext cx="4824446" cy="350788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836" tIns="41418" rIns="82836" bIns="4141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58900" y="922338"/>
            <a:ext cx="4214813" cy="31607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57976" y="4388909"/>
            <a:ext cx="4823914" cy="350850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60488" y="922338"/>
            <a:ext cx="4213225" cy="31591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57888" y="4389048"/>
            <a:ext cx="4824446" cy="350788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836" tIns="41418" rIns="82836" bIns="4141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60488" y="922338"/>
            <a:ext cx="4213225" cy="31591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57888" y="4389048"/>
            <a:ext cx="4824446" cy="350788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836" tIns="41418" rIns="82836" bIns="4141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60488" y="922338"/>
            <a:ext cx="4213225" cy="31591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57888" y="4389048"/>
            <a:ext cx="4824446" cy="350788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836" tIns="41418" rIns="82836" bIns="4141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60488" y="922338"/>
            <a:ext cx="4213225" cy="31591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57888" y="4389048"/>
            <a:ext cx="4824446" cy="350788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836" tIns="41418" rIns="82836" bIns="4141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60488" y="922338"/>
            <a:ext cx="4213225" cy="31591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57888" y="4389048"/>
            <a:ext cx="4824446" cy="350788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836" tIns="41418" rIns="82836" bIns="4141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62050" y="692150"/>
            <a:ext cx="4610100" cy="3457575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3" name="Rectangle 3"/>
          <p:cNvSpPr txBox="1"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60488" y="922338"/>
            <a:ext cx="4213225" cy="31591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57888" y="4389048"/>
            <a:ext cx="4824446" cy="350788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836" tIns="41418" rIns="82836" bIns="4141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60488" y="922338"/>
            <a:ext cx="4213225" cy="31591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57888" y="4389048"/>
            <a:ext cx="4824446" cy="350788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836" tIns="41418" rIns="82836" bIns="4141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60488" y="922338"/>
            <a:ext cx="4213225" cy="31591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57888" y="4389048"/>
            <a:ext cx="4824446" cy="350788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836" tIns="41418" rIns="82836" bIns="4141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60488" y="922338"/>
            <a:ext cx="4213225" cy="31591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57888" y="4389048"/>
            <a:ext cx="4824446" cy="350788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836" tIns="41418" rIns="82836" bIns="4141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60488" y="922338"/>
            <a:ext cx="4213225" cy="31591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57888" y="4389048"/>
            <a:ext cx="4824446" cy="350788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836" tIns="41418" rIns="82836" bIns="4141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62050" y="692150"/>
            <a:ext cx="4610100" cy="3457575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4211" name="Rectangle 3"/>
          <p:cNvSpPr txBox="1"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60488" y="922338"/>
            <a:ext cx="4213225" cy="31591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57888" y="4389048"/>
            <a:ext cx="4824446" cy="350788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836" tIns="41418" rIns="82836" bIns="4141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62050" y="692150"/>
            <a:ext cx="4610100" cy="3457575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9" name="Rectangle 3"/>
          <p:cNvSpPr txBox="1"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58900" y="922338"/>
            <a:ext cx="4214813" cy="31607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57976" y="4388909"/>
            <a:ext cx="4823914" cy="350850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58900" y="922338"/>
            <a:ext cx="4214813" cy="31607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57976" y="4388909"/>
            <a:ext cx="4823914" cy="350850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58900" y="922338"/>
            <a:ext cx="4214813" cy="31607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57976" y="4388909"/>
            <a:ext cx="4823914" cy="350850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60488" y="922338"/>
            <a:ext cx="4213225" cy="31591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57888" y="4389048"/>
            <a:ext cx="4824446" cy="350788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836" tIns="41418" rIns="82836" bIns="4141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60488" y="922338"/>
            <a:ext cx="4213225" cy="31591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57888" y="4389048"/>
            <a:ext cx="4824446" cy="350788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836" tIns="41418" rIns="82836" bIns="4141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60488" y="922338"/>
            <a:ext cx="4213225" cy="31591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57888" y="4389048"/>
            <a:ext cx="4824446" cy="350788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836" tIns="41418" rIns="82836" bIns="41418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7"/>
          <p:cNvSpPr>
            <a:spLocks noChangeShapeType="1"/>
          </p:cNvSpPr>
          <p:nvPr/>
        </p:nvSpPr>
        <p:spPr bwMode="auto">
          <a:xfrm>
            <a:off x="762000" y="1295400"/>
            <a:ext cx="7543800" cy="0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762000" y="5791200"/>
            <a:ext cx="7543800" cy="0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rgbClr val="800080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fld id="{41F6C098-13F0-41FA-8110-EA511399211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0010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43ACDB-C1BA-4139-A3B5-ECE71C1D9E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827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04800"/>
            <a:ext cx="194310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04800"/>
            <a:ext cx="567690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C5BC84-1DEC-4E9D-8DD0-2C203C7304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6164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>
  <p:cSld name="Title and 2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4396"/>
            <a:ext cx="9122394" cy="84645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71252" y="1451063"/>
            <a:ext cx="3834488" cy="23176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4023" y="1451063"/>
            <a:ext cx="3834488" cy="23176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671251" y="3906930"/>
            <a:ext cx="7807259" cy="23176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75707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DACF16-E0F0-4B7F-BDAB-0ED6A37A38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020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1C4CED-1F2F-4C0D-A4F7-58F3EB91B2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248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FEBA81-96FB-474D-A3C6-C60125E85A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550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C9CD30-6C9D-46DE-B266-6B0D81F438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393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AE8722-9256-42EB-B779-63A99D304B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777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3983B7-E459-4701-B580-D0BD95C5F3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540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AE64B7-D971-4815-8FF7-96068F85D2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831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115EA6-3B7E-4A7B-BCDE-0EB3FFF829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232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48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895600" y="6400800"/>
            <a:ext cx="3429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fld id="{12A14B3B-27EA-4853-B4FC-2EDFCA0593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762000" y="1295400"/>
            <a:ext cx="7543800" cy="0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1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788" r:id="rId9"/>
    <p:sldLayoutId id="2147483789" r:id="rId10"/>
    <p:sldLayoutId id="2147483790" r:id="rId11"/>
    <p:sldLayoutId id="2147483792" r:id="rId12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CSE 331</a:t>
            </a:r>
            <a:br>
              <a:rPr lang="en-US" dirty="0"/>
            </a:br>
            <a:r>
              <a:rPr lang="en-US" dirty="0"/>
              <a:t>Software Design &amp; Implementation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3886200"/>
            <a:ext cx="7924800" cy="1752600"/>
          </a:xfrm>
        </p:spPr>
        <p:txBody>
          <a:bodyPr/>
          <a:lstStyle/>
          <a:p>
            <a:r>
              <a:rPr lang="en-US" dirty="0"/>
              <a:t>Hal Perkins</a:t>
            </a:r>
          </a:p>
          <a:p>
            <a:r>
              <a:rPr lang="en-US" dirty="0"/>
              <a:t>Winter 2021</a:t>
            </a:r>
          </a:p>
          <a:p>
            <a:r>
              <a:rPr lang="en-US" dirty="0"/>
              <a:t>Subtypes and Subclasses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059C68-7971-D740-987A-1A4736E2AB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B648D2-64F8-844D-AD51-CFB0AF1D53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F6C098-13F0-41FA-8110-EA5113992111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62022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Benefits of subclassing &amp; inheritance</a:t>
            </a:r>
            <a:endParaRPr lang="en-GB" dirty="0"/>
          </a:p>
        </p:txBody>
      </p:sp>
      <p:sp>
        <p:nvSpPr>
          <p:cNvPr id="8194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600200"/>
            <a:ext cx="8077200" cy="4800600"/>
          </a:xfrm>
        </p:spPr>
        <p:txBody>
          <a:bodyPr>
            <a:normAutofit/>
          </a:bodyPr>
          <a:lstStyle/>
          <a:p>
            <a:r>
              <a:rPr lang="en-GB" sz="2000" dirty="0"/>
              <a:t>Don’t repeat unchanged fields and methods</a:t>
            </a:r>
          </a:p>
          <a:p>
            <a:pPr lvl="1"/>
            <a:r>
              <a:rPr lang="en-GB" sz="2000" dirty="0"/>
              <a:t>In implementation</a:t>
            </a:r>
          </a:p>
          <a:p>
            <a:pPr lvl="2"/>
            <a:r>
              <a:rPr lang="en-GB" sz="2000" dirty="0"/>
              <a:t>Simpler maintenance:  fix bugs once</a:t>
            </a:r>
          </a:p>
          <a:p>
            <a:pPr lvl="1"/>
            <a:r>
              <a:rPr lang="en-US" sz="2000" dirty="0"/>
              <a:t>In specification</a:t>
            </a:r>
            <a:endParaRPr lang="en-GB" sz="2000" dirty="0"/>
          </a:p>
          <a:p>
            <a:pPr lvl="2"/>
            <a:r>
              <a:rPr lang="en-GB" sz="2000" dirty="0"/>
              <a:t>Clients who understand the superclass specification need only study novel parts of the subclass</a:t>
            </a:r>
          </a:p>
          <a:p>
            <a:pPr lvl="1"/>
            <a:r>
              <a:rPr lang="en-US" sz="2000" dirty="0"/>
              <a:t>Modularity:  can ignore private fields and methods of superclass (if properly defined)</a:t>
            </a:r>
          </a:p>
          <a:p>
            <a:pPr lvl="1"/>
            <a:r>
              <a:rPr lang="en-GB" sz="2000" dirty="0"/>
              <a:t>Differences not buried under mass of similarities</a:t>
            </a:r>
          </a:p>
          <a:p>
            <a:endParaRPr lang="en-GB" sz="2000" dirty="0"/>
          </a:p>
          <a:p>
            <a:r>
              <a:rPr lang="en-GB" sz="2000" dirty="0"/>
              <a:t>Ability to substitute new implementations</a:t>
            </a:r>
          </a:p>
          <a:p>
            <a:pPr lvl="1"/>
            <a:r>
              <a:rPr lang="en-GB" sz="2000" dirty="0"/>
              <a:t>No client code changes required to use new subclasses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272936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dirty="0" err="1"/>
              <a:t>Subclassing</a:t>
            </a:r>
            <a:r>
              <a:rPr lang="en-GB" dirty="0"/>
              <a:t> can be misused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524000"/>
            <a:ext cx="8229600" cy="4876800"/>
          </a:xfrm>
          <a:ln/>
        </p:spPr>
        <p:txBody>
          <a:bodyPr>
            <a:noAutofit/>
          </a:bodyPr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Poor planning can lead to a muddled </a:t>
            </a:r>
            <a:r>
              <a:rPr lang="en-GB" sz="2000" i="1" dirty="0"/>
              <a:t>class hierarchy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Relationships might not match untutored intuition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Poor design can produce subclasses that depend on many implementation details of </a:t>
            </a:r>
            <a:r>
              <a:rPr lang="en-GB" sz="2000" dirty="0" err="1"/>
              <a:t>superclasses</a:t>
            </a:r>
            <a:endParaRPr lang="en-GB" sz="2000" dirty="0"/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Changes in </a:t>
            </a:r>
            <a:r>
              <a:rPr lang="en-GB" sz="2000" dirty="0" err="1"/>
              <a:t>superclasses</a:t>
            </a:r>
            <a:r>
              <a:rPr lang="en-GB" sz="2000" dirty="0"/>
              <a:t> can break subclasses if they are tightly coupled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“fragile base class problem”</a:t>
            </a:r>
          </a:p>
          <a:p>
            <a:pPr marL="914400" lvl="2" indent="0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sz="1000" dirty="0"/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>
                <a:solidFill>
                  <a:schemeClr val="accent2"/>
                </a:solidFill>
              </a:rPr>
              <a:t>Subtyping and implementation inheritance are orthogonal!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 err="1"/>
              <a:t>Subclassing</a:t>
            </a:r>
            <a:r>
              <a:rPr lang="en-GB" sz="2000" dirty="0"/>
              <a:t> gives you both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Sometimes you want just one </a:t>
            </a:r>
          </a:p>
          <a:p>
            <a:pPr marL="1200150" lvl="2" indent="-342900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i="1" dirty="0"/>
              <a:t>Interfaces</a:t>
            </a:r>
            <a:r>
              <a:rPr lang="en-GB" sz="2000" dirty="0"/>
              <a:t>: subtyping without inheritance</a:t>
            </a:r>
          </a:p>
          <a:p>
            <a:pPr marL="1200150" lvl="2" indent="-342900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i="1" dirty="0"/>
              <a:t>Composition</a:t>
            </a:r>
            <a:r>
              <a:rPr lang="en-GB" sz="2000" dirty="0"/>
              <a:t>: use implementation without subtyping</a:t>
            </a:r>
          </a:p>
          <a:p>
            <a:pPr marL="1657350" lvl="3" indent="-342900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dirty="0"/>
              <a:t>Can seem less convenient, but often better long-term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5126911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Is every square a rectangle?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8305800" cy="51054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b="1" dirty="0">
                <a:latin typeface="Courier New" pitchFamily="49" charset="0"/>
                <a:cs typeface="Courier New" pitchFamily="49" charset="0"/>
              </a:rPr>
              <a:t>interface </a:t>
            </a:r>
            <a:r>
              <a:rPr lang="en-GB" b="1" dirty="0">
                <a:solidFill>
                  <a:srgbClr val="0066FF"/>
                </a:solidFill>
                <a:latin typeface="Courier New" pitchFamily="49" charset="0"/>
                <a:cs typeface="Courier New" pitchFamily="49" charset="0"/>
              </a:rPr>
              <a:t>Rectangle</a:t>
            </a:r>
            <a:r>
              <a:rPr lang="en-GB" b="1" dirty="0">
                <a:latin typeface="Courier New" pitchFamily="49" charset="0"/>
                <a:cs typeface="Courier New" pitchFamily="49" charset="0"/>
              </a:rPr>
              <a:t> {</a:t>
            </a:r>
            <a:br>
              <a:rPr lang="en-GB" b="1" dirty="0">
                <a:latin typeface="Courier New" pitchFamily="49" charset="0"/>
                <a:cs typeface="Courier New" pitchFamily="49" charset="0"/>
              </a:rPr>
            </a:br>
            <a:r>
              <a:rPr lang="en-GB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effects: fits shape to given size:</a:t>
            </a:r>
            <a:br>
              <a:rPr lang="en-US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  //          </a:t>
            </a:r>
            <a:r>
              <a:rPr lang="en-US" b="1" dirty="0" err="1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this</a:t>
            </a:r>
            <a:r>
              <a:rPr lang="en-US" b="1" baseline="-25000" dirty="0" err="1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post</a:t>
            </a:r>
            <a:r>
              <a:rPr lang="en-US" b="1" dirty="0" err="1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.width</a:t>
            </a:r>
            <a:r>
              <a:rPr lang="en-US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 = w, </a:t>
            </a:r>
            <a:r>
              <a:rPr lang="en-US" b="1" dirty="0" err="1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this</a:t>
            </a:r>
            <a:r>
              <a:rPr lang="en-US" b="1" baseline="-25000" dirty="0" err="1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post</a:t>
            </a:r>
            <a:r>
              <a:rPr lang="en-US" b="1" dirty="0" err="1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.height</a:t>
            </a:r>
            <a:r>
              <a:rPr lang="en-US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 = h</a:t>
            </a:r>
            <a:br>
              <a:rPr lang="en-GB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GB" b="1" dirty="0">
                <a:latin typeface="Courier New" pitchFamily="49" charset="0"/>
                <a:cs typeface="Courier New" pitchFamily="49" charset="0"/>
              </a:rPr>
              <a:t>  void </a:t>
            </a:r>
            <a:r>
              <a:rPr lang="en-GB" b="1" dirty="0" err="1">
                <a:solidFill>
                  <a:srgbClr val="0066FF"/>
                </a:solidFill>
                <a:latin typeface="Courier New" pitchFamily="49" charset="0"/>
                <a:cs typeface="Courier New" pitchFamily="49" charset="0"/>
              </a:rPr>
              <a:t>setSize</a:t>
            </a:r>
            <a:r>
              <a:rPr lang="en-GB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GB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w</a:t>
            </a:r>
            <a:r>
              <a:rPr lang="en-GB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GB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h</a:t>
            </a:r>
            <a:r>
              <a:rPr lang="en-GB" b="1" dirty="0">
                <a:latin typeface="Courier New" pitchFamily="49" charset="0"/>
                <a:cs typeface="Courier New" pitchFamily="49" charset="0"/>
              </a:rPr>
              <a:t>);</a:t>
            </a:r>
            <a:br>
              <a:rPr lang="en-GB" b="1" dirty="0">
                <a:latin typeface="Courier New" pitchFamily="49" charset="0"/>
                <a:cs typeface="Courier New" pitchFamily="49" charset="0"/>
              </a:rPr>
            </a:br>
            <a:r>
              <a:rPr lang="en-GB" b="1" dirty="0">
                <a:latin typeface="Courier New" pitchFamily="49" charset="0"/>
                <a:cs typeface="Courier New" pitchFamily="49" charset="0"/>
              </a:rPr>
              <a:t>}</a:t>
            </a:r>
            <a:br>
              <a:rPr lang="en-US" dirty="0">
                <a:cs typeface="Courier New" pitchFamily="49" charset="0"/>
              </a:rPr>
            </a:br>
            <a:r>
              <a:rPr lang="en-GB" b="1" dirty="0">
                <a:latin typeface="Courier New" pitchFamily="49" charset="0"/>
                <a:cs typeface="Courier New" pitchFamily="49" charset="0"/>
              </a:rPr>
              <a:t>interface </a:t>
            </a:r>
            <a:r>
              <a:rPr lang="en-GB" b="1" dirty="0">
                <a:solidFill>
                  <a:srgbClr val="0066FF"/>
                </a:solidFill>
                <a:latin typeface="Courier New" pitchFamily="49" charset="0"/>
                <a:cs typeface="Courier New" pitchFamily="49" charset="0"/>
              </a:rPr>
              <a:t>Square</a:t>
            </a:r>
            <a:r>
              <a:rPr lang="en-GB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extends Rectangle</a:t>
            </a:r>
            <a:r>
              <a:rPr lang="en-GB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b="1" dirty="0">
                <a:latin typeface="Courier New" pitchFamily="49" charset="0"/>
                <a:cs typeface="Courier New" pitchFamily="49" charset="0"/>
              </a:rPr>
              <a:t>{…}</a:t>
            </a:r>
            <a:br>
              <a:rPr lang="en-GB" b="1" dirty="0">
                <a:latin typeface="Courier New" pitchFamily="49" charset="0"/>
                <a:cs typeface="Courier New" pitchFamily="49" charset="0"/>
              </a:rPr>
            </a:br>
            <a:br>
              <a:rPr lang="en-GB" b="1" dirty="0">
                <a:latin typeface="Courier New" pitchFamily="49" charset="0"/>
                <a:cs typeface="Courier New" pitchFamily="49" charset="0"/>
              </a:rPr>
            </a:br>
            <a:r>
              <a:rPr lang="en-US" dirty="0">
                <a:cs typeface="Courier New" pitchFamily="49" charset="0"/>
              </a:rPr>
              <a:t>Which is the best option for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Square</a:t>
            </a:r>
            <a:r>
              <a:rPr lang="en-US" dirty="0">
                <a:cs typeface="Courier New" pitchFamily="49" charset="0"/>
              </a:rPr>
              <a:t>’s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setSize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>
                <a:cs typeface="Courier New" pitchFamily="49" charset="0"/>
              </a:rPr>
              <a:t>specification?</a:t>
            </a:r>
          </a:p>
          <a:p>
            <a:pPr marL="228600" indent="-228600">
              <a:buFont typeface="+mj-lt"/>
              <a:buAutoNum type="arabicPeriod"/>
            </a:pPr>
            <a:r>
              <a:rPr lang="en-GB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 // requires: w = h</a:t>
            </a:r>
            <a:br>
              <a:rPr lang="en-GB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GB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9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effects: fits shape to given size</a:t>
            </a:r>
            <a:br>
              <a:rPr lang="en-GB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GB" b="1" dirty="0">
                <a:latin typeface="Courier New" pitchFamily="49" charset="0"/>
                <a:cs typeface="Courier New" pitchFamily="49" charset="0"/>
              </a:rPr>
              <a:t>void </a:t>
            </a:r>
            <a:r>
              <a:rPr lang="en-GB" b="1" dirty="0" err="1">
                <a:solidFill>
                  <a:srgbClr val="0066FF"/>
                </a:solidFill>
                <a:latin typeface="Courier New" pitchFamily="49" charset="0"/>
                <a:cs typeface="Courier New" pitchFamily="49" charset="0"/>
              </a:rPr>
              <a:t>setSize</a:t>
            </a:r>
            <a:r>
              <a:rPr lang="en-GB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GB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w</a:t>
            </a:r>
            <a:r>
              <a:rPr lang="en-GB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GB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h</a:t>
            </a:r>
            <a:r>
              <a:rPr lang="en-GB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228600" indent="-228600">
              <a:buFont typeface="+mj-lt"/>
              <a:buAutoNum type="arabicPeriod"/>
            </a:pPr>
            <a:r>
              <a:rPr lang="en-GB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 // effects: sets all edges to given size</a:t>
            </a:r>
            <a:br>
              <a:rPr lang="en-GB" b="1" dirty="0">
                <a:latin typeface="Courier New" pitchFamily="49" charset="0"/>
                <a:cs typeface="Courier New" pitchFamily="49" charset="0"/>
              </a:rPr>
            </a:br>
            <a:r>
              <a:rPr lang="en-GB" b="1" dirty="0">
                <a:latin typeface="Courier New" pitchFamily="49" charset="0"/>
                <a:cs typeface="Courier New" pitchFamily="49" charset="0"/>
              </a:rPr>
              <a:t>void </a:t>
            </a:r>
            <a:r>
              <a:rPr lang="en-GB" b="1" dirty="0" err="1">
                <a:solidFill>
                  <a:srgbClr val="0066FF"/>
                </a:solidFill>
                <a:latin typeface="Courier New" pitchFamily="49" charset="0"/>
                <a:cs typeface="Courier New" pitchFamily="49" charset="0"/>
              </a:rPr>
              <a:t>setSize</a:t>
            </a:r>
            <a:r>
              <a:rPr lang="en-GB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GB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b="1" dirty="0" err="1">
                <a:latin typeface="Courier New" pitchFamily="49" charset="0"/>
                <a:cs typeface="Courier New" pitchFamily="49" charset="0"/>
              </a:rPr>
              <a:t>edgeLength</a:t>
            </a:r>
            <a:r>
              <a:rPr lang="en-GB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228600" indent="-228600">
              <a:buFont typeface="+mj-lt"/>
              <a:buAutoNum type="arabicPeriod"/>
            </a:pPr>
            <a:r>
              <a:rPr lang="en-GB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 // effects:  sets </a:t>
            </a:r>
            <a:r>
              <a:rPr lang="en-GB" b="1" dirty="0" err="1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this.width</a:t>
            </a:r>
            <a:r>
              <a:rPr lang="en-GB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 and </a:t>
            </a:r>
            <a:r>
              <a:rPr lang="en-GB" b="1" dirty="0" err="1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this.height</a:t>
            </a:r>
            <a:r>
              <a:rPr lang="en-GB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 to w</a:t>
            </a:r>
            <a:br>
              <a:rPr lang="en-GB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GB" b="1" dirty="0">
                <a:latin typeface="Courier New" pitchFamily="49" charset="0"/>
                <a:cs typeface="Courier New" pitchFamily="49" charset="0"/>
              </a:rPr>
              <a:t>void </a:t>
            </a:r>
            <a:r>
              <a:rPr lang="en-GB" b="1" dirty="0" err="1">
                <a:solidFill>
                  <a:srgbClr val="0066FF"/>
                </a:solidFill>
                <a:latin typeface="Courier New" pitchFamily="49" charset="0"/>
                <a:cs typeface="Courier New" pitchFamily="49" charset="0"/>
              </a:rPr>
              <a:t>setSize</a:t>
            </a:r>
            <a:r>
              <a:rPr lang="en-GB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GB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w</a:t>
            </a:r>
            <a:r>
              <a:rPr lang="en-GB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GB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h</a:t>
            </a:r>
            <a:r>
              <a:rPr lang="en-GB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228600" indent="-228600">
              <a:buFont typeface="+mj-lt"/>
              <a:buAutoNum type="arabicPeriod"/>
            </a:pPr>
            <a:r>
              <a:rPr lang="en-GB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 // effects: fits shape to given size</a:t>
            </a:r>
            <a:br>
              <a:rPr lang="en-GB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GB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9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throws </a:t>
            </a:r>
            <a:r>
              <a:rPr lang="en-GB" b="1" dirty="0" err="1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BadSizeException</a:t>
            </a:r>
            <a:r>
              <a:rPr lang="en-GB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 if w != h</a:t>
            </a:r>
            <a:br>
              <a:rPr lang="en-GB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GB" b="1" dirty="0">
                <a:latin typeface="Courier New" pitchFamily="49" charset="0"/>
                <a:cs typeface="Courier New" pitchFamily="49" charset="0"/>
              </a:rPr>
              <a:t>void </a:t>
            </a:r>
            <a:r>
              <a:rPr lang="en-GB" b="1" dirty="0" err="1">
                <a:solidFill>
                  <a:srgbClr val="0066FF"/>
                </a:solidFill>
                <a:latin typeface="Courier New" pitchFamily="49" charset="0"/>
                <a:cs typeface="Courier New" pitchFamily="49" charset="0"/>
              </a:rPr>
              <a:t>setSize</a:t>
            </a:r>
            <a:r>
              <a:rPr lang="en-GB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GB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w</a:t>
            </a:r>
            <a:r>
              <a:rPr lang="en-GB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GB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h</a:t>
            </a:r>
            <a:r>
              <a:rPr lang="en-GB" b="1" dirty="0">
                <a:latin typeface="Courier New" pitchFamily="49" charset="0"/>
                <a:cs typeface="Courier New" pitchFamily="49" charset="0"/>
              </a:rPr>
              <a:t>) throws </a:t>
            </a:r>
            <a:r>
              <a:rPr lang="en-GB" b="1" dirty="0" err="1">
                <a:latin typeface="Courier New" pitchFamily="49" charset="0"/>
                <a:cs typeface="Courier New" pitchFamily="49" charset="0"/>
              </a:rPr>
              <a:t>BadSizeException</a:t>
            </a:r>
            <a:r>
              <a:rPr lang="en-GB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7413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>
            <a:normAutofit/>
          </a:bodyPr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sz="3200" dirty="0"/>
              <a:t>Square, Rectangle Unrelated </a:t>
            </a:r>
            <a:r>
              <a:rPr lang="en-GB" sz="1800" dirty="0"/>
              <a:t>(Java)</a:t>
            </a:r>
            <a:endParaRPr lang="en-GB" sz="2400" dirty="0"/>
          </a:p>
        </p:txBody>
      </p:sp>
      <p:sp>
        <p:nvSpPr>
          <p:cNvPr id="11266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7772400" cy="4495800"/>
          </a:xfrm>
          <a:ln/>
        </p:spPr>
        <p:txBody>
          <a:bodyPr>
            <a:noAutofit/>
          </a:bodyPr>
          <a:lstStyle/>
          <a:p>
            <a:pPr>
              <a:lnSpc>
                <a:spcPct val="83000"/>
              </a:lnSpc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Square</a:t>
            </a:r>
            <a:r>
              <a:rPr lang="en-GB" sz="2000" dirty="0"/>
              <a:t> is not a (true subtype of) </a:t>
            </a: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Rectangle</a:t>
            </a:r>
            <a:r>
              <a:rPr lang="en-GB" sz="2000" dirty="0"/>
              <a:t>:</a:t>
            </a:r>
          </a:p>
          <a:p>
            <a:pPr lvl="1">
              <a:lnSpc>
                <a:spcPct val="83000"/>
              </a:lnSpc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Rectangle</a:t>
            </a:r>
            <a:r>
              <a:rPr lang="en-GB" sz="2000" dirty="0"/>
              <a:t>s are expected to have a width and height</a:t>
            </a:r>
            <a:br>
              <a:rPr lang="en-GB" sz="2000" dirty="0"/>
            </a:br>
            <a:r>
              <a:rPr lang="en-GB" sz="2000" dirty="0"/>
              <a:t>that can be mutated independently</a:t>
            </a:r>
          </a:p>
          <a:p>
            <a:pPr lvl="1">
              <a:lnSpc>
                <a:spcPct val="83000"/>
              </a:lnSpc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Square</a:t>
            </a:r>
            <a:r>
              <a:rPr lang="en-GB" sz="2000" dirty="0"/>
              <a:t>s violate that expectation, could surprise client</a:t>
            </a:r>
          </a:p>
          <a:p>
            <a:pPr lvl="1">
              <a:lnSpc>
                <a:spcPct val="83000"/>
              </a:lnSpc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sz="1200" dirty="0"/>
          </a:p>
          <a:p>
            <a:pPr>
              <a:lnSpc>
                <a:spcPct val="83000"/>
              </a:lnSpc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Rectangle</a:t>
            </a:r>
            <a:r>
              <a:rPr lang="en-GB" sz="2000" dirty="0"/>
              <a:t> is not a (true subtype of) </a:t>
            </a: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Square</a:t>
            </a:r>
            <a:r>
              <a:rPr lang="en-GB" sz="2000" dirty="0"/>
              <a:t>:</a:t>
            </a:r>
          </a:p>
          <a:p>
            <a:pPr lvl="1">
              <a:lnSpc>
                <a:spcPct val="83000"/>
              </a:lnSpc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Square</a:t>
            </a:r>
            <a:r>
              <a:rPr lang="en-GB" sz="2000" dirty="0"/>
              <a:t>s are expected to have equal widths and heights</a:t>
            </a:r>
          </a:p>
          <a:p>
            <a:pPr lvl="1">
              <a:lnSpc>
                <a:spcPct val="83000"/>
              </a:lnSpc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Rectangle</a:t>
            </a:r>
            <a:r>
              <a:rPr lang="en-GB" sz="2000" dirty="0"/>
              <a:t>s violate that expectation, could surprise client</a:t>
            </a:r>
          </a:p>
          <a:p>
            <a:pPr lvl="1">
              <a:lnSpc>
                <a:spcPct val="83000"/>
              </a:lnSpc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sz="1200" dirty="0"/>
          </a:p>
          <a:p>
            <a:pPr>
              <a:lnSpc>
                <a:spcPct val="83000"/>
              </a:lnSpc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US" sz="2000" dirty="0"/>
              <a:t>Inheritance is not always intuitive</a:t>
            </a:r>
          </a:p>
          <a:p>
            <a:pPr lvl="1">
              <a:lnSpc>
                <a:spcPct val="83000"/>
              </a:lnSpc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US" sz="2000" dirty="0"/>
              <a:t>Benefit: it forces clear thinking and prevents errors</a:t>
            </a:r>
          </a:p>
          <a:p>
            <a:pPr>
              <a:lnSpc>
                <a:spcPct val="83000"/>
              </a:lnSpc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sz="1200" dirty="0"/>
          </a:p>
          <a:p>
            <a:pPr>
              <a:lnSpc>
                <a:spcPct val="83000"/>
              </a:lnSpc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Solutions:</a:t>
            </a:r>
          </a:p>
          <a:p>
            <a:pPr lvl="1">
              <a:lnSpc>
                <a:spcPct val="83000"/>
              </a:lnSpc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Make them unrelated (or siblings)</a:t>
            </a:r>
          </a:p>
          <a:p>
            <a:pPr lvl="1">
              <a:lnSpc>
                <a:spcPct val="83000"/>
              </a:lnSpc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Make them immutable (!)</a:t>
            </a:r>
          </a:p>
          <a:p>
            <a:pPr lvl="2">
              <a:lnSpc>
                <a:spcPct val="83000"/>
              </a:lnSpc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Recovers elementary-school intuition</a:t>
            </a:r>
          </a:p>
          <a:p>
            <a:pPr>
              <a:lnSpc>
                <a:spcPct val="83000"/>
              </a:lnSpc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7683380" y="1425151"/>
            <a:ext cx="1037127" cy="1243768"/>
            <a:chOff x="7683380" y="1425151"/>
            <a:chExt cx="1037127" cy="1243768"/>
          </a:xfrm>
        </p:grpSpPr>
        <p:sp>
          <p:nvSpPr>
            <p:cNvPr id="11268" name="Rectangle 4"/>
            <p:cNvSpPr>
              <a:spLocks noChangeArrowheads="1"/>
            </p:cNvSpPr>
            <p:nvPr/>
          </p:nvSpPr>
          <p:spPr bwMode="auto">
            <a:xfrm>
              <a:off x="7683380" y="1425151"/>
              <a:ext cx="1037127" cy="345491"/>
            </a:xfrm>
            <a:prstGeom prst="rect">
              <a:avLst/>
            </a:prstGeom>
            <a:solidFill>
              <a:srgbClr val="00B0F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Arial Unicode MS" pitchFamily="34" charset="-128"/>
                </a:rPr>
                <a:t>Rectangle</a:t>
              </a:r>
              <a:endParaRPr lang="en-US" sz="2000" dirty="0">
                <a:latin typeface="Arial Unicode MS" pitchFamily="34" charset="-128"/>
              </a:endParaRPr>
            </a:p>
          </p:txBody>
        </p:sp>
        <p:sp>
          <p:nvSpPr>
            <p:cNvPr id="11269" name="Rectangle 5"/>
            <p:cNvSpPr>
              <a:spLocks noChangeArrowheads="1"/>
            </p:cNvSpPr>
            <p:nvPr/>
          </p:nvSpPr>
          <p:spPr bwMode="auto">
            <a:xfrm>
              <a:off x="7683380" y="2323428"/>
              <a:ext cx="1037127" cy="345491"/>
            </a:xfrm>
            <a:prstGeom prst="rect">
              <a:avLst/>
            </a:prstGeom>
            <a:solidFill>
              <a:srgbClr val="00B0F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Arial Unicode MS" pitchFamily="34" charset="-128"/>
                </a:rPr>
                <a:t>Square</a:t>
              </a:r>
              <a:endParaRPr lang="en-US" sz="2000" dirty="0">
                <a:latin typeface="Arial Unicode MS" pitchFamily="34" charset="-128"/>
              </a:endParaRPr>
            </a:p>
          </p:txBody>
        </p:sp>
        <p:cxnSp>
          <p:nvCxnSpPr>
            <p:cNvPr id="11270" name="AutoShape 6"/>
            <p:cNvCxnSpPr>
              <a:cxnSpLocks noChangeShapeType="1"/>
              <a:stCxn id="11269" idx="0"/>
              <a:endCxn id="11268" idx="2"/>
            </p:cNvCxnSpPr>
            <p:nvPr/>
          </p:nvCxnSpPr>
          <p:spPr bwMode="auto">
            <a:xfrm flipV="1">
              <a:off x="8201944" y="1770642"/>
              <a:ext cx="0" cy="55278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1280" name="Line 16"/>
            <p:cNvSpPr>
              <a:spLocks noChangeShapeType="1"/>
            </p:cNvSpPr>
            <p:nvPr/>
          </p:nvSpPr>
          <p:spPr bwMode="auto">
            <a:xfrm>
              <a:off x="8098231" y="1977937"/>
              <a:ext cx="207425" cy="207295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281" name="Line 17"/>
            <p:cNvSpPr>
              <a:spLocks noChangeShapeType="1"/>
            </p:cNvSpPr>
            <p:nvPr/>
          </p:nvSpPr>
          <p:spPr bwMode="auto">
            <a:xfrm flipH="1">
              <a:off x="8098231" y="1977937"/>
              <a:ext cx="207425" cy="207295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7752522" y="3221705"/>
            <a:ext cx="1037127" cy="1243768"/>
            <a:chOff x="5382" y="2430"/>
            <a:chExt cx="720" cy="864"/>
          </a:xfrm>
        </p:grpSpPr>
        <p:sp>
          <p:nvSpPr>
            <p:cNvPr id="11276" name="Rectangle 12"/>
            <p:cNvSpPr>
              <a:spLocks noChangeArrowheads="1"/>
            </p:cNvSpPr>
            <p:nvPr/>
          </p:nvSpPr>
          <p:spPr bwMode="auto">
            <a:xfrm>
              <a:off x="5382" y="2430"/>
              <a:ext cx="720" cy="240"/>
            </a:xfrm>
            <a:prstGeom prst="rect">
              <a:avLst/>
            </a:prstGeom>
            <a:solidFill>
              <a:srgbClr val="00B0F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Arial Unicode MS" pitchFamily="34" charset="-128"/>
                </a:rPr>
                <a:t>Square</a:t>
              </a:r>
            </a:p>
          </p:txBody>
        </p:sp>
        <p:sp>
          <p:nvSpPr>
            <p:cNvPr id="11277" name="Rectangle 13"/>
            <p:cNvSpPr>
              <a:spLocks noChangeArrowheads="1"/>
            </p:cNvSpPr>
            <p:nvPr/>
          </p:nvSpPr>
          <p:spPr bwMode="auto">
            <a:xfrm>
              <a:off x="5382" y="3054"/>
              <a:ext cx="720" cy="240"/>
            </a:xfrm>
            <a:prstGeom prst="rect">
              <a:avLst/>
            </a:prstGeom>
            <a:solidFill>
              <a:srgbClr val="00B0F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Arial Unicode MS" pitchFamily="34" charset="-128"/>
                </a:rPr>
                <a:t>Rectangle</a:t>
              </a:r>
            </a:p>
          </p:txBody>
        </p:sp>
        <p:cxnSp>
          <p:nvCxnSpPr>
            <p:cNvPr id="11278" name="AutoShape 14"/>
            <p:cNvCxnSpPr>
              <a:cxnSpLocks noChangeShapeType="1"/>
              <a:stCxn id="11277" idx="0"/>
              <a:endCxn id="11276" idx="2"/>
            </p:cNvCxnSpPr>
            <p:nvPr/>
          </p:nvCxnSpPr>
          <p:spPr bwMode="auto">
            <a:xfrm flipV="1">
              <a:off x="5742" y="2670"/>
              <a:ext cx="0" cy="38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1284" name="Line 20"/>
            <p:cNvSpPr>
              <a:spLocks noChangeShapeType="1"/>
            </p:cNvSpPr>
            <p:nvPr/>
          </p:nvSpPr>
          <p:spPr bwMode="auto">
            <a:xfrm>
              <a:off x="5670" y="2814"/>
              <a:ext cx="144" cy="144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11285" name="Line 21"/>
            <p:cNvSpPr>
              <a:spLocks noChangeShapeType="1"/>
            </p:cNvSpPr>
            <p:nvPr/>
          </p:nvSpPr>
          <p:spPr bwMode="auto">
            <a:xfrm flipH="1">
              <a:off x="5670" y="2814"/>
              <a:ext cx="144" cy="144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6781800" y="4876800"/>
            <a:ext cx="2237265" cy="1219200"/>
            <a:chOff x="6781800" y="4876800"/>
            <a:chExt cx="2237265" cy="1219200"/>
          </a:xfrm>
        </p:grpSpPr>
        <p:sp>
          <p:nvSpPr>
            <p:cNvPr id="23" name="Rectangle 12"/>
            <p:cNvSpPr>
              <a:spLocks noChangeArrowheads="1"/>
            </p:cNvSpPr>
            <p:nvPr/>
          </p:nvSpPr>
          <p:spPr bwMode="auto">
            <a:xfrm>
              <a:off x="7344873" y="4876800"/>
              <a:ext cx="1037127" cy="345491"/>
            </a:xfrm>
            <a:prstGeom prst="rect">
              <a:avLst/>
            </a:prstGeom>
            <a:solidFill>
              <a:srgbClr val="00B0F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Arial Unicode MS" pitchFamily="34" charset="-128"/>
                </a:rPr>
                <a:t>Shape</a:t>
              </a:r>
            </a:p>
          </p:txBody>
        </p:sp>
        <p:sp>
          <p:nvSpPr>
            <p:cNvPr id="24" name="Rectangle 13"/>
            <p:cNvSpPr>
              <a:spLocks noChangeArrowheads="1"/>
            </p:cNvSpPr>
            <p:nvPr/>
          </p:nvSpPr>
          <p:spPr bwMode="auto">
            <a:xfrm>
              <a:off x="6781800" y="5750509"/>
              <a:ext cx="1037127" cy="345491"/>
            </a:xfrm>
            <a:prstGeom prst="rect">
              <a:avLst/>
            </a:prstGeom>
            <a:solidFill>
              <a:srgbClr val="00B0F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Arial Unicode MS" pitchFamily="34" charset="-128"/>
                </a:rPr>
                <a:t>Square</a:t>
              </a:r>
            </a:p>
          </p:txBody>
        </p:sp>
        <p:cxnSp>
          <p:nvCxnSpPr>
            <p:cNvPr id="25" name="AutoShape 14"/>
            <p:cNvCxnSpPr>
              <a:cxnSpLocks noChangeShapeType="1"/>
              <a:stCxn id="24" idx="0"/>
            </p:cNvCxnSpPr>
            <p:nvPr/>
          </p:nvCxnSpPr>
          <p:spPr bwMode="auto">
            <a:xfrm flipV="1">
              <a:off x="7300364" y="5222291"/>
              <a:ext cx="383016" cy="52821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28" name="Rectangle 13"/>
            <p:cNvSpPr>
              <a:spLocks noChangeArrowheads="1"/>
            </p:cNvSpPr>
            <p:nvPr/>
          </p:nvSpPr>
          <p:spPr bwMode="auto">
            <a:xfrm>
              <a:off x="7981938" y="5750509"/>
              <a:ext cx="1037127" cy="345491"/>
            </a:xfrm>
            <a:prstGeom prst="rect">
              <a:avLst/>
            </a:prstGeom>
            <a:solidFill>
              <a:srgbClr val="00B0F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Arial Unicode MS" pitchFamily="34" charset="-128"/>
                </a:rPr>
                <a:t>Rectangle</a:t>
              </a:r>
            </a:p>
          </p:txBody>
        </p:sp>
        <p:cxnSp>
          <p:nvCxnSpPr>
            <p:cNvPr id="29" name="AutoShape 14"/>
            <p:cNvCxnSpPr>
              <a:cxnSpLocks noChangeShapeType="1"/>
              <a:stCxn id="28" idx="0"/>
            </p:cNvCxnSpPr>
            <p:nvPr/>
          </p:nvCxnSpPr>
          <p:spPr bwMode="auto">
            <a:xfrm flipH="1" flipV="1">
              <a:off x="8098231" y="5222291"/>
              <a:ext cx="402271" cy="52821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</p:grp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3678858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4" name="Rectangle 6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  <a:ln/>
        </p:spPr>
        <p:txBody>
          <a:bodyPr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dirty="0"/>
              <a:t>Inappropriate </a:t>
            </a:r>
            <a:r>
              <a:rPr lang="en-GB" dirty="0" err="1"/>
              <a:t>subtyping</a:t>
            </a:r>
            <a:r>
              <a:rPr lang="en-GB" dirty="0"/>
              <a:t> in the JDK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47800"/>
            <a:ext cx="8534400" cy="5334000"/>
          </a:xfrm>
        </p:spPr>
        <p:txBody>
          <a:bodyPr>
            <a:noAutofit/>
          </a:bodyPr>
          <a:lstStyle/>
          <a:p>
            <a:pPr marL="391686" indent="-293764">
              <a:spcBef>
                <a:spcPts val="0"/>
              </a:spcBef>
              <a:buClr>
                <a:srgbClr val="000000"/>
              </a:buClr>
              <a:buSzPct val="45000"/>
              <a:buFont typeface="22 03" charset="0"/>
              <a:buChar char=" 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class</a:t>
            </a:r>
            <a:r>
              <a:rPr lang="en-GB" sz="2000" b="1" dirty="0">
                <a:solidFill>
                  <a:srgbClr val="9C20EE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 err="1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Hashtable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GB" sz="20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K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,</a:t>
            </a:r>
            <a:r>
              <a:rPr lang="en-GB" sz="20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V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&gt;</a:t>
            </a:r>
            <a:r>
              <a:rPr lang="en-GB" sz="2000" b="1" dirty="0">
                <a:solidFill>
                  <a:srgbClr val="000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{</a:t>
            </a:r>
            <a:endParaRPr lang="en-GB" sz="2000" b="1" dirty="0">
              <a:solidFill>
                <a:srgbClr val="AC2020"/>
              </a:solidFill>
              <a:latin typeface="Courier New" pitchFamily="49" charset="0"/>
              <a:cs typeface="Courier New" pitchFamily="49" charset="0"/>
            </a:endParaRPr>
          </a:p>
          <a:p>
            <a:pPr marL="391686" indent="-293764">
              <a:spcBef>
                <a:spcPts val="0"/>
              </a:spcBef>
              <a:buClr>
                <a:srgbClr val="000000"/>
              </a:buClr>
              <a:buSzPct val="45000"/>
              <a:buFont typeface="22 03" charset="0"/>
              <a:buChar char=" 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public void </a:t>
            </a:r>
            <a:r>
              <a:rPr lang="en-GB" sz="2000" b="1" dirty="0">
                <a:solidFill>
                  <a:srgbClr val="0066FF"/>
                </a:solidFill>
                <a:latin typeface="Courier New" pitchFamily="49" charset="0"/>
                <a:cs typeface="Courier New" pitchFamily="49" charset="0"/>
              </a:rPr>
              <a:t>put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(K </a:t>
            </a:r>
            <a:r>
              <a:rPr lang="en-GB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key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, V </a:t>
            </a:r>
            <a:r>
              <a:rPr lang="en-GB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value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){…}</a:t>
            </a:r>
          </a:p>
          <a:p>
            <a:pPr marL="97922" indent="0">
              <a:spcBef>
                <a:spcPts val="0"/>
              </a:spcBef>
              <a:buClr>
                <a:srgbClr val="000000"/>
              </a:buClr>
              <a:buSzPct val="45000"/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sz="2000" b="1" dirty="0">
                <a:solidFill>
                  <a:srgbClr val="0000C0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public V </a:t>
            </a:r>
            <a:r>
              <a:rPr lang="en-GB" sz="2000" b="1" dirty="0">
                <a:solidFill>
                  <a:srgbClr val="0066FF"/>
                </a:solidFill>
                <a:latin typeface="Courier New" pitchFamily="49" charset="0"/>
                <a:cs typeface="Courier New" pitchFamily="49" charset="0"/>
              </a:rPr>
              <a:t>get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(K </a:t>
            </a:r>
            <a:r>
              <a:rPr lang="en-GB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key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){…}</a:t>
            </a:r>
          </a:p>
          <a:p>
            <a:pPr marL="391686" indent="-293764">
              <a:spcBef>
                <a:spcPts val="0"/>
              </a:spcBef>
              <a:buClr>
                <a:srgbClr val="000000"/>
              </a:buClr>
              <a:buSzPct val="45000"/>
              <a:buFont typeface="22 03" charset="0"/>
              <a:buChar char=" 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391686" indent="-293764">
              <a:spcBef>
                <a:spcPts val="0"/>
              </a:spcBef>
              <a:buClr>
                <a:srgbClr val="000000"/>
              </a:buClr>
              <a:buSzPct val="45000"/>
              <a:buFont typeface="22 03" charset="0"/>
              <a:buChar char=" 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endParaRPr lang="en-GB" sz="1000" b="1" dirty="0">
              <a:solidFill>
                <a:srgbClr val="0000C0"/>
              </a:solidFill>
              <a:latin typeface="Courier New" pitchFamily="49" charset="0"/>
              <a:cs typeface="Courier New" pitchFamily="49" charset="0"/>
            </a:endParaRPr>
          </a:p>
          <a:p>
            <a:pPr marL="391686" indent="-293764">
              <a:spcBef>
                <a:spcPts val="0"/>
              </a:spcBef>
              <a:buClr>
                <a:srgbClr val="000000"/>
              </a:buClr>
              <a:buSzPct val="45000"/>
              <a:buFont typeface="22 03" charset="0"/>
              <a:buChar char=" 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Keys and values are strings.</a:t>
            </a:r>
          </a:p>
          <a:p>
            <a:pPr marL="391686" indent="-293764">
              <a:spcBef>
                <a:spcPts val="0"/>
              </a:spcBef>
              <a:buClr>
                <a:srgbClr val="000000"/>
              </a:buClr>
              <a:buSzPct val="45000"/>
              <a:buFont typeface="22 03" charset="0"/>
              <a:buChar char=" 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GB" sz="2000" b="1" dirty="0">
                <a:solidFill>
                  <a:srgbClr val="0066FF"/>
                </a:solidFill>
                <a:latin typeface="Courier New" pitchFamily="49" charset="0"/>
                <a:cs typeface="Courier New" pitchFamily="49" charset="0"/>
              </a:rPr>
              <a:t>Properties </a:t>
            </a:r>
            <a:r>
              <a:rPr lang="en-GB" sz="20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extends </a:t>
            </a:r>
            <a:r>
              <a:rPr lang="en-GB" sz="20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Hashtable</a:t>
            </a:r>
            <a:r>
              <a:rPr lang="en-GB" sz="20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&lt;</a:t>
            </a:r>
            <a:r>
              <a:rPr lang="en-GB" sz="20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Object,Object</a:t>
            </a:r>
            <a:r>
              <a:rPr lang="en-GB" sz="20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&gt; 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{</a:t>
            </a:r>
            <a:endParaRPr lang="en-GB" sz="2000" b="1" dirty="0">
              <a:solidFill>
                <a:srgbClr val="AC2020"/>
              </a:solidFill>
              <a:latin typeface="Courier New" pitchFamily="49" charset="0"/>
              <a:cs typeface="Courier New" pitchFamily="49" charset="0"/>
            </a:endParaRPr>
          </a:p>
          <a:p>
            <a:pPr marL="391686" indent="-293764">
              <a:spcBef>
                <a:spcPts val="0"/>
              </a:spcBef>
              <a:buClr>
                <a:srgbClr val="000000"/>
              </a:buClr>
              <a:buSzPct val="45000"/>
              <a:buFont typeface="22 03" charset="0"/>
              <a:buChar char=" 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public void </a:t>
            </a:r>
            <a:r>
              <a:rPr lang="en-GB" sz="2000" b="1" dirty="0" err="1">
                <a:solidFill>
                  <a:srgbClr val="0066FF"/>
                </a:solidFill>
                <a:latin typeface="Courier New" pitchFamily="49" charset="0"/>
                <a:cs typeface="Courier New" pitchFamily="49" charset="0"/>
              </a:rPr>
              <a:t>setProperty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(String </a:t>
            </a:r>
            <a:r>
              <a:rPr lang="en-GB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key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, String </a:t>
            </a:r>
            <a:r>
              <a:rPr lang="en-GB" sz="20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val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) {   </a:t>
            </a:r>
          </a:p>
          <a:p>
            <a:pPr marL="391686" indent="-293764">
              <a:spcBef>
                <a:spcPts val="0"/>
              </a:spcBef>
              <a:buClr>
                <a:srgbClr val="000000"/>
              </a:buClr>
              <a:buSzPct val="45000"/>
              <a:buFont typeface="22 03" charset="0"/>
              <a:buChar char=" 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 put(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key,val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); </a:t>
            </a:r>
          </a:p>
          <a:p>
            <a:pPr marL="391686" indent="-293764">
              <a:spcBef>
                <a:spcPts val="0"/>
              </a:spcBef>
              <a:buClr>
                <a:srgbClr val="000000"/>
              </a:buClr>
              <a:buSzPct val="45000"/>
              <a:buFont typeface="22 03" charset="0"/>
              <a:buChar char=" 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}</a:t>
            </a:r>
          </a:p>
          <a:p>
            <a:pPr marL="391686" indent="-293764">
              <a:spcBef>
                <a:spcPts val="0"/>
              </a:spcBef>
              <a:buClr>
                <a:srgbClr val="000000"/>
              </a:buClr>
              <a:buSzPct val="45000"/>
              <a:buFont typeface="22 03" charset="0"/>
              <a:buChar char=" 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public String </a:t>
            </a:r>
            <a:r>
              <a:rPr lang="en-GB" sz="2000" b="1" dirty="0" err="1">
                <a:solidFill>
                  <a:srgbClr val="0066FF"/>
                </a:solidFill>
                <a:latin typeface="Courier New" pitchFamily="49" charset="0"/>
                <a:cs typeface="Courier New" pitchFamily="49" charset="0"/>
              </a:rPr>
              <a:t>getProperty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(String </a:t>
            </a:r>
            <a:r>
              <a:rPr lang="en-GB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key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) { </a:t>
            </a:r>
          </a:p>
          <a:p>
            <a:pPr marL="391686" indent="-293764">
              <a:spcBef>
                <a:spcPts val="0"/>
              </a:spcBef>
              <a:buClr>
                <a:srgbClr val="000000"/>
              </a:buClr>
              <a:buSzPct val="45000"/>
              <a:buFont typeface="22 03" charset="0"/>
              <a:buChar char=" 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 return (String)get(key); </a:t>
            </a:r>
          </a:p>
          <a:p>
            <a:pPr marL="391686" indent="-293764">
              <a:spcBef>
                <a:spcPts val="0"/>
              </a:spcBef>
              <a:buClr>
                <a:srgbClr val="000000"/>
              </a:buClr>
              <a:buSzPct val="45000"/>
              <a:buFont typeface="22 03" charset="0"/>
              <a:buChar char=" 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}</a:t>
            </a:r>
          </a:p>
          <a:p>
            <a:pPr marL="391686" indent="-293764">
              <a:spcBef>
                <a:spcPts val="0"/>
              </a:spcBef>
              <a:buClr>
                <a:srgbClr val="000000"/>
              </a:buClr>
              <a:buSzPct val="45000"/>
              <a:buFont typeface="22 03" charset="0"/>
              <a:buChar char=" 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}</a:t>
            </a:r>
            <a:endParaRPr lang="en-US" sz="20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048000" y="5181600"/>
            <a:ext cx="5562600" cy="1520416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txBody>
          <a:bodyPr wrap="square">
            <a:spAutoFit/>
          </a:bodyPr>
          <a:lstStyle/>
          <a:p>
            <a:pPr marL="391686" indent="-293764">
              <a:lnSpc>
                <a:spcPct val="116000"/>
              </a:lnSpc>
              <a:buClr>
                <a:srgbClr val="000000"/>
              </a:buClr>
              <a:buSzPct val="45000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Properties </a:t>
            </a:r>
            <a:r>
              <a:rPr lang="en-GB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p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= new Properties();</a:t>
            </a:r>
          </a:p>
          <a:p>
            <a:pPr marL="391686" indent="-293764">
              <a:lnSpc>
                <a:spcPct val="116000"/>
              </a:lnSpc>
              <a:buClr>
                <a:srgbClr val="000000"/>
              </a:buClr>
              <a:buSzPct val="45000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Hashtable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tbl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= p;</a:t>
            </a:r>
          </a:p>
          <a:p>
            <a:pPr marL="391686" indent="-293764">
              <a:lnSpc>
                <a:spcPct val="116000"/>
              </a:lnSpc>
              <a:buClr>
                <a:srgbClr val="000000"/>
              </a:buClr>
              <a:buSzPct val="45000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sz="2000" b="1" dirty="0" err="1">
                <a:latin typeface="Courier New" pitchFamily="49" charset="0"/>
              </a:rPr>
              <a:t>tbl.put</a:t>
            </a:r>
            <a:r>
              <a:rPr lang="en-GB" sz="2000" b="1" dirty="0">
                <a:latin typeface="Courier New" pitchFamily="49" charset="0"/>
              </a:rPr>
              <a:t>("One", 1);</a:t>
            </a:r>
          </a:p>
          <a:p>
            <a:pPr marL="391686" indent="-293764">
              <a:lnSpc>
                <a:spcPct val="116000"/>
              </a:lnSpc>
              <a:buClr>
                <a:srgbClr val="000000"/>
              </a:buClr>
              <a:buSzPct val="45000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sz="2000" b="1" dirty="0" err="1">
                <a:latin typeface="Courier New" pitchFamily="49" charset="0"/>
              </a:rPr>
              <a:t>p.getProperty</a:t>
            </a:r>
            <a:r>
              <a:rPr lang="en-GB" sz="2000" b="1" dirty="0">
                <a:latin typeface="Courier New" pitchFamily="49" charset="0"/>
              </a:rPr>
              <a:t>("One"); </a:t>
            </a:r>
            <a:r>
              <a:rPr lang="en-GB" sz="2000" b="1" dirty="0">
                <a:solidFill>
                  <a:srgbClr val="7030A0"/>
                </a:solidFill>
                <a:latin typeface="Courier New" pitchFamily="49" charset="0"/>
              </a:rPr>
              <a:t>// crash!</a:t>
            </a:r>
          </a:p>
        </p:txBody>
      </p:sp>
    </p:spTree>
    <p:extLst>
      <p:ext uri="{BB962C8B-B14F-4D97-AF65-F5344CB8AC3E}">
        <p14:creationId xmlns:p14="http://schemas.microsoft.com/office/powerpoint/2010/main" val="133897406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dirty="0"/>
              <a:t>Violation of rep invariant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600200"/>
            <a:ext cx="7772400" cy="4724400"/>
          </a:xfrm>
          <a:ln/>
        </p:spPr>
        <p:txBody>
          <a:bodyPr>
            <a:normAutofit/>
          </a:bodyPr>
          <a:lstStyle/>
          <a:p>
            <a:pPr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Properties</a:t>
            </a:r>
            <a:r>
              <a:rPr lang="en-GB" sz="2000" dirty="0"/>
              <a:t> class has a simple rep invariant: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Keys and values are </a:t>
            </a: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  <a:r>
              <a:rPr lang="en-GB" sz="2000" dirty="0"/>
              <a:t>s</a:t>
            </a:r>
          </a:p>
          <a:p>
            <a:pPr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sz="2000" dirty="0"/>
          </a:p>
          <a:p>
            <a:pPr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But client can treat </a:t>
            </a: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Properties</a:t>
            </a:r>
            <a:r>
              <a:rPr lang="en-GB" sz="2000" dirty="0"/>
              <a:t> as a </a:t>
            </a:r>
            <a:r>
              <a:rPr lang="en-GB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Hashtable</a:t>
            </a:r>
            <a:endParaRPr lang="en-GB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Can put in arbitrary content, break rep invariant</a:t>
            </a:r>
          </a:p>
          <a:p>
            <a:pPr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sz="2000" dirty="0"/>
          </a:p>
          <a:p>
            <a:pPr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From </a:t>
            </a:r>
            <a:r>
              <a:rPr lang="en-GB" sz="2000" dirty="0" err="1"/>
              <a:t>Javadoc</a:t>
            </a:r>
            <a:r>
              <a:rPr lang="en-GB" sz="2000" dirty="0"/>
              <a:t>:</a:t>
            </a:r>
          </a:p>
          <a:p>
            <a:pPr marL="457200" lvl="1" indent="0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i="1" dirty="0"/>
              <a:t>Because Properties inherits from </a:t>
            </a:r>
            <a:r>
              <a:rPr lang="en-GB" sz="2000" i="1" dirty="0" err="1"/>
              <a:t>Hashtable</a:t>
            </a:r>
            <a:r>
              <a:rPr lang="en-GB" sz="2000" i="1" dirty="0"/>
              <a:t>, the put and </a:t>
            </a:r>
            <a:r>
              <a:rPr lang="en-GB" sz="2000" i="1" dirty="0" err="1"/>
              <a:t>putAll</a:t>
            </a:r>
            <a:r>
              <a:rPr lang="en-GB" sz="2000" i="1" dirty="0"/>
              <a:t> methods can be applied to a Properties object. ... If the store or save method is called on a "compromised" Properties object that contains a non-String key or value, </a:t>
            </a:r>
            <a:r>
              <a:rPr lang="en-GB" sz="2000" i="1" dirty="0">
                <a:solidFill>
                  <a:srgbClr val="C00000"/>
                </a:solidFill>
              </a:rPr>
              <a:t>the call will fail</a:t>
            </a:r>
            <a:r>
              <a:rPr lang="en-GB" sz="2000" i="1" dirty="0"/>
              <a:t>.</a:t>
            </a:r>
          </a:p>
          <a:p>
            <a:pPr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sz="20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7644005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Solution 1:  Generics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00200"/>
            <a:ext cx="8153400" cy="49530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000" dirty="0"/>
              <a:t>Bad choice:</a:t>
            </a:r>
          </a:p>
          <a:p>
            <a:pPr>
              <a:buNone/>
            </a:pPr>
            <a:r>
              <a:rPr lang="en-GB" sz="2000" b="1" dirty="0">
                <a:latin typeface="Courier New"/>
                <a:cs typeface="Courier New"/>
              </a:rPr>
              <a:t>class</a:t>
            </a:r>
            <a:r>
              <a:rPr lang="en-GB" sz="2000" b="1" dirty="0">
                <a:solidFill>
                  <a:srgbClr val="9C20EE"/>
                </a:solidFill>
                <a:latin typeface="Courier New"/>
                <a:cs typeface="Courier New"/>
              </a:rPr>
              <a:t> </a:t>
            </a:r>
            <a:r>
              <a:rPr lang="en-GB" sz="2000" b="1" dirty="0">
                <a:solidFill>
                  <a:srgbClr val="0000FF"/>
                </a:solidFill>
                <a:latin typeface="Courier New"/>
                <a:cs typeface="Courier New"/>
              </a:rPr>
              <a:t>Properties</a:t>
            </a:r>
            <a:r>
              <a:rPr lang="en-GB" sz="2000" b="1" dirty="0">
                <a:solidFill>
                  <a:srgbClr val="0000C0"/>
                </a:solidFill>
                <a:latin typeface="Courier New"/>
                <a:cs typeface="Courier New"/>
              </a:rPr>
              <a:t> </a:t>
            </a:r>
            <a:r>
              <a:rPr lang="en-GB" sz="2000" b="1" dirty="0">
                <a:latin typeface="Courier New"/>
                <a:cs typeface="Courier New"/>
              </a:rPr>
              <a:t>extends </a:t>
            </a:r>
            <a:r>
              <a:rPr lang="en-GB" sz="2000" b="1" dirty="0" err="1">
                <a:latin typeface="Courier New"/>
                <a:cs typeface="Courier New"/>
              </a:rPr>
              <a:t>Hashtable</a:t>
            </a:r>
            <a:r>
              <a:rPr lang="en-GB" sz="2000" b="1" dirty="0">
                <a:latin typeface="Courier New"/>
                <a:cs typeface="Courier New"/>
              </a:rPr>
              <a:t>&lt;</a:t>
            </a:r>
            <a:r>
              <a:rPr lang="en-GB" sz="2000" b="1" dirty="0" err="1">
                <a:solidFill>
                  <a:srgbClr val="C00000"/>
                </a:solidFill>
                <a:latin typeface="Courier New"/>
                <a:cs typeface="Courier New"/>
              </a:rPr>
              <a:t>Object</a:t>
            </a:r>
            <a:r>
              <a:rPr lang="en-GB" sz="2000" b="1" dirty="0" err="1">
                <a:solidFill>
                  <a:srgbClr val="0000FF"/>
                </a:solidFill>
                <a:latin typeface="Courier New"/>
                <a:cs typeface="Courier New"/>
              </a:rPr>
              <a:t>,</a:t>
            </a:r>
            <a:r>
              <a:rPr lang="en-GB" sz="2000" b="1" dirty="0" err="1">
                <a:solidFill>
                  <a:srgbClr val="C00000"/>
                </a:solidFill>
                <a:latin typeface="Courier New"/>
                <a:cs typeface="Courier New"/>
              </a:rPr>
              <a:t>Object</a:t>
            </a:r>
            <a:r>
              <a:rPr lang="en-GB" sz="2000" b="1" dirty="0">
                <a:latin typeface="Courier New"/>
                <a:cs typeface="Courier New"/>
              </a:rPr>
              <a:t>&gt; { … </a:t>
            </a:r>
          </a:p>
          <a:p>
            <a:pPr>
              <a:buNone/>
            </a:pPr>
            <a:r>
              <a:rPr lang="en-GB" sz="2000" b="1" dirty="0">
                <a:latin typeface="Courier New"/>
                <a:cs typeface="Courier New"/>
              </a:rPr>
              <a:t>}</a:t>
            </a:r>
            <a:endParaRPr lang="en-US" sz="2000" b="1" dirty="0">
              <a:latin typeface="Courier New"/>
              <a:cs typeface="Courier New"/>
            </a:endParaRPr>
          </a:p>
          <a:p>
            <a:pPr>
              <a:buNone/>
            </a:pPr>
            <a:r>
              <a:rPr lang="en-US" sz="2000" dirty="0"/>
              <a:t>Better choice:</a:t>
            </a:r>
          </a:p>
          <a:p>
            <a:pPr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class</a:t>
            </a:r>
            <a:r>
              <a:rPr lang="en-GB" sz="2000" b="1" dirty="0">
                <a:solidFill>
                  <a:srgbClr val="9C20EE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Properties</a:t>
            </a:r>
            <a:r>
              <a:rPr lang="en-GB" sz="2000" b="1" dirty="0">
                <a:solidFill>
                  <a:srgbClr val="000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extends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Hashtable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GB" sz="20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String</a:t>
            </a:r>
            <a:r>
              <a:rPr lang="en-GB" sz="2000" b="1" dirty="0" err="1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,</a:t>
            </a:r>
            <a:r>
              <a:rPr lang="en-GB" sz="20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String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&gt; { …</a:t>
            </a:r>
          </a:p>
          <a:p>
            <a:pPr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buNone/>
            </a:pPr>
            <a:endParaRPr lang="en-US" sz="2000" dirty="0"/>
          </a:p>
          <a:p>
            <a:pPr>
              <a:buNone/>
            </a:pPr>
            <a:r>
              <a:rPr lang="en-US" sz="2000" dirty="0"/>
              <a:t>JDK designers deliberately didn’t do this.  Why?</a:t>
            </a:r>
          </a:p>
          <a:p>
            <a:pPr lvl="1"/>
            <a:r>
              <a:rPr lang="en-US" sz="2000" dirty="0"/>
              <a:t>Backward-compatibility (Java didn’t used to have generics)</a:t>
            </a:r>
          </a:p>
          <a:p>
            <a:pPr lvl="1"/>
            <a:r>
              <a:rPr lang="en-US" sz="2000" dirty="0"/>
              <a:t>Postpone talking about generics: upcoming lecture</a:t>
            </a:r>
          </a:p>
          <a:p>
            <a:pPr lvl="2"/>
            <a:r>
              <a:rPr lang="en-US" sz="2000" dirty="0"/>
              <a:t>But only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Hashtable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Object,Object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r>
              <a:rPr lang="en-US" sz="2000" dirty="0"/>
              <a:t> is compatible with all clients that might exist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53389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lIns="81639" tIns="42452" rIns="81639" bIns="42452"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dirty="0"/>
              <a:t>Solution 2:  Composition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idx="1"/>
          </p:nvPr>
        </p:nvSpPr>
        <p:spPr>
          <a:xfrm>
            <a:off x="304800" y="1600200"/>
            <a:ext cx="8610600" cy="4495800"/>
          </a:xfrm>
          <a:ln/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GB" sz="2000" b="1" dirty="0">
                <a:solidFill>
                  <a:srgbClr val="0066FF"/>
                </a:solidFill>
                <a:latin typeface="Courier New" pitchFamily="49" charset="0"/>
                <a:cs typeface="Courier New" pitchFamily="49" charset="0"/>
              </a:rPr>
              <a:t>Properties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{  </a:t>
            </a:r>
            <a:endParaRPr lang="en-GB" sz="20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private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Hashtable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&lt;Object, Object&gt; </a:t>
            </a:r>
            <a:r>
              <a:rPr lang="en-GB" sz="2000" b="1" dirty="0" err="1">
                <a:solidFill>
                  <a:srgbClr val="0066FF"/>
                </a:solidFill>
                <a:latin typeface="Courier New" pitchFamily="49" charset="0"/>
                <a:cs typeface="Courier New" pitchFamily="49" charset="0"/>
              </a:rPr>
              <a:t>hashtable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;   </a:t>
            </a:r>
          </a:p>
          <a:p>
            <a:pPr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endParaRPr lang="en-GB" sz="2000" b="1" dirty="0"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public void </a:t>
            </a:r>
            <a:r>
              <a:rPr lang="en-GB" sz="2000" b="1" dirty="0" err="1">
                <a:solidFill>
                  <a:srgbClr val="0066FF"/>
                </a:solidFill>
                <a:latin typeface="Courier New" pitchFamily="49" charset="0"/>
                <a:cs typeface="Courier New" pitchFamily="49" charset="0"/>
              </a:rPr>
              <a:t>setProperty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(String </a:t>
            </a:r>
            <a:r>
              <a:rPr lang="en-GB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key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, String </a:t>
            </a:r>
            <a:r>
              <a:rPr lang="en-GB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value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pPr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hashtable.put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key,value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}</a:t>
            </a:r>
          </a:p>
          <a:p>
            <a:pPr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endParaRPr lang="en-GB" sz="2000" b="1" dirty="0"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public String </a:t>
            </a:r>
            <a:r>
              <a:rPr lang="en-GB" sz="2000" b="1" dirty="0" err="1">
                <a:solidFill>
                  <a:srgbClr val="0066FF"/>
                </a:solidFill>
                <a:latin typeface="Courier New" pitchFamily="49" charset="0"/>
                <a:cs typeface="Courier New" pitchFamily="49" charset="0"/>
              </a:rPr>
              <a:t>getProperty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(String </a:t>
            </a:r>
            <a:r>
              <a:rPr lang="en-GB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key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pPr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  return (String)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hashtable.get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(key);</a:t>
            </a:r>
          </a:p>
          <a:p>
            <a:pPr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}</a:t>
            </a:r>
          </a:p>
          <a:p>
            <a:pPr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endParaRPr lang="en-GB" sz="2000" b="1" dirty="0"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…</a:t>
            </a:r>
          </a:p>
          <a:p>
            <a:pPr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7721282"/>
      </p:ext>
    </p:extLst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Substitution principle for classes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772400" cy="49530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000" dirty="0"/>
              <a:t>If B is a </a:t>
            </a:r>
            <a:r>
              <a:rPr lang="en-US" sz="2000" dirty="0">
                <a:solidFill>
                  <a:schemeClr val="accent2"/>
                </a:solidFill>
              </a:rPr>
              <a:t>subtype</a:t>
            </a:r>
            <a:r>
              <a:rPr lang="en-US" sz="2000" dirty="0"/>
              <a:t> of A, a B can </a:t>
            </a:r>
            <a:r>
              <a:rPr lang="en-US" sz="2000" i="1" dirty="0"/>
              <a:t>always be substituted</a:t>
            </a:r>
            <a:r>
              <a:rPr lang="en-US" sz="2000" dirty="0"/>
              <a:t> for an A</a:t>
            </a:r>
          </a:p>
          <a:p>
            <a:pPr marL="0" indent="0">
              <a:buNone/>
            </a:pPr>
            <a:endParaRPr lang="en-US" sz="1000" dirty="0"/>
          </a:p>
          <a:p>
            <a:pPr marL="0" indent="0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Any property guaranteed by supertype A must be guaranteed by subtype B</a:t>
            </a:r>
          </a:p>
          <a:p>
            <a:pPr lvl="1"/>
            <a:r>
              <a:rPr lang="en-US" sz="2000" dirty="0"/>
              <a:t>Anything provable about an A is provable about a B</a:t>
            </a:r>
          </a:p>
          <a:p>
            <a:pPr lvl="1"/>
            <a:r>
              <a:rPr lang="en-GB" sz="2000" dirty="0"/>
              <a:t>If an instance of subtype is treated purely as </a:t>
            </a:r>
            <a:r>
              <a:rPr lang="en-GB" sz="2000" dirty="0" err="1"/>
              <a:t>supertype</a:t>
            </a:r>
            <a:r>
              <a:rPr lang="en-GB" sz="2000" dirty="0"/>
              <a:t> (only </a:t>
            </a:r>
            <a:r>
              <a:rPr lang="en-GB" sz="2000" dirty="0" err="1"/>
              <a:t>supertype</a:t>
            </a:r>
            <a:r>
              <a:rPr lang="en-GB" sz="2000" dirty="0"/>
              <a:t> methods/fields used), then the result should be consistent with an object of the </a:t>
            </a:r>
            <a:r>
              <a:rPr lang="en-GB" sz="2000" dirty="0" err="1"/>
              <a:t>supertype</a:t>
            </a:r>
            <a:r>
              <a:rPr lang="en-GB" sz="2000" dirty="0"/>
              <a:t> being manipulated</a:t>
            </a:r>
          </a:p>
          <a:p>
            <a:pPr lvl="1"/>
            <a:endParaRPr lang="en-GB" sz="1000" dirty="0"/>
          </a:p>
          <a:p>
            <a:pPr marL="0" lvl="1" indent="0">
              <a:buNone/>
            </a:pPr>
            <a:r>
              <a:rPr lang="en-GB" sz="2000" dirty="0"/>
              <a:t>Subtype B is </a:t>
            </a:r>
            <a:r>
              <a:rPr lang="en-GB" sz="2000" i="1" dirty="0"/>
              <a:t>permitted to strengthen</a:t>
            </a:r>
            <a:r>
              <a:rPr lang="en-GB" sz="2000" dirty="0"/>
              <a:t> properties and add properties</a:t>
            </a:r>
          </a:p>
          <a:p>
            <a:pPr lvl="1"/>
            <a:r>
              <a:rPr lang="en-US" sz="2000" dirty="0"/>
              <a:t>An overriding method must have a stronger (or equal) spec</a:t>
            </a:r>
          </a:p>
          <a:p>
            <a:pPr lvl="1"/>
            <a:r>
              <a:rPr lang="en-US" sz="2000" dirty="0"/>
              <a:t>Fine to add new methods (that preserve invariants)</a:t>
            </a:r>
          </a:p>
          <a:p>
            <a:pPr marL="400050" lvl="2" indent="0">
              <a:buNone/>
            </a:pPr>
            <a:endParaRPr lang="en-GB" sz="1000" dirty="0"/>
          </a:p>
          <a:p>
            <a:pPr marL="0" indent="0">
              <a:buNone/>
            </a:pPr>
            <a:r>
              <a:rPr lang="en-US" sz="2000" dirty="0"/>
              <a:t>Subtype B is </a:t>
            </a:r>
            <a:r>
              <a:rPr lang="en-US" sz="2000" i="1" dirty="0"/>
              <a:t>not permitted to weaken</a:t>
            </a:r>
            <a:r>
              <a:rPr lang="en-US" sz="2000" dirty="0"/>
              <a:t> the spec</a:t>
            </a:r>
          </a:p>
          <a:p>
            <a:pPr lvl="1"/>
            <a:r>
              <a:rPr lang="en-US" sz="2000" dirty="0"/>
              <a:t>No method removal</a:t>
            </a:r>
          </a:p>
          <a:p>
            <a:pPr lvl="1"/>
            <a:r>
              <a:rPr lang="en-US" sz="2000" dirty="0"/>
              <a:t>No overriding method with a weaker spec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44644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dirty="0"/>
              <a:t>Substitution principle for methods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524000"/>
            <a:ext cx="8153400" cy="4876800"/>
          </a:xfrm>
          <a:ln/>
        </p:spPr>
        <p:txBody>
          <a:bodyPr>
            <a:normAutofit/>
          </a:bodyPr>
          <a:lstStyle/>
          <a:p>
            <a:pPr marL="0" indent="0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Constraints on methods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For each </a:t>
            </a:r>
            <a:r>
              <a:rPr lang="en-GB" sz="2000" dirty="0" err="1"/>
              <a:t>supertype</a:t>
            </a:r>
            <a:r>
              <a:rPr lang="en-GB" sz="2000" dirty="0"/>
              <a:t> method, subtype must have such a method</a:t>
            </a:r>
          </a:p>
          <a:p>
            <a:pPr marL="1200150" lvl="2" indent="-342900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Could be inherited or overridden</a:t>
            </a:r>
          </a:p>
          <a:p>
            <a:pPr marL="0" indent="0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sz="2000" dirty="0"/>
          </a:p>
          <a:p>
            <a:pPr marL="0" indent="0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Each overriding</a:t>
            </a:r>
            <a:r>
              <a:rPr lang="en-GB" sz="2000" dirty="0">
                <a:solidFill>
                  <a:srgbClr val="FF0000"/>
                </a:solidFill>
              </a:rPr>
              <a:t> </a:t>
            </a:r>
            <a:r>
              <a:rPr lang="en-GB" sz="2000" dirty="0"/>
              <a:t>method must </a:t>
            </a:r>
            <a:r>
              <a:rPr lang="en-GB" sz="2000" i="1" dirty="0">
                <a:solidFill>
                  <a:schemeClr val="accent2"/>
                </a:solidFill>
              </a:rPr>
              <a:t>strengthen</a:t>
            </a:r>
            <a:r>
              <a:rPr lang="en-GB" sz="2000" dirty="0"/>
              <a:t> (or match) the spec: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Ask nothing extra of client (“weaker precondition”)</a:t>
            </a:r>
          </a:p>
          <a:p>
            <a:pPr lvl="2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i="1" dirty="0"/>
              <a:t>Requires</a:t>
            </a:r>
            <a:r>
              <a:rPr lang="en-GB" sz="2000" dirty="0"/>
              <a:t> clause is at most as strict as in </a:t>
            </a:r>
            <a:r>
              <a:rPr lang="en-GB" sz="2000" dirty="0" err="1"/>
              <a:t>supertype’s</a:t>
            </a:r>
            <a:r>
              <a:rPr lang="en-GB" sz="2000" dirty="0"/>
              <a:t> method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Guarantee at least as much (“stronger </a:t>
            </a:r>
            <a:r>
              <a:rPr lang="en-GB" sz="2000" dirty="0" err="1"/>
              <a:t>postcondition</a:t>
            </a:r>
            <a:r>
              <a:rPr lang="en-GB" sz="2000" dirty="0"/>
              <a:t>”)</a:t>
            </a:r>
          </a:p>
          <a:p>
            <a:pPr lvl="2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i="1" dirty="0"/>
              <a:t>Effects</a:t>
            </a:r>
            <a:r>
              <a:rPr lang="en-GB" sz="2000" dirty="0"/>
              <a:t> clause is at least as strict as in the </a:t>
            </a:r>
            <a:r>
              <a:rPr lang="en-GB" sz="2000" dirty="0" err="1"/>
              <a:t>supertype</a:t>
            </a:r>
            <a:r>
              <a:rPr lang="en-GB" sz="2000" dirty="0"/>
              <a:t> method</a:t>
            </a:r>
          </a:p>
          <a:p>
            <a:pPr lvl="2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No new entries in </a:t>
            </a:r>
            <a:r>
              <a:rPr lang="en-GB" sz="2000" i="1" dirty="0"/>
              <a:t>modifies</a:t>
            </a:r>
            <a:r>
              <a:rPr lang="en-GB" sz="2000" dirty="0"/>
              <a:t> clause</a:t>
            </a:r>
          </a:p>
          <a:p>
            <a:pPr lvl="2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Promise more (or the same) in </a:t>
            </a:r>
            <a:r>
              <a:rPr lang="en-GB" sz="2000" i="1" dirty="0"/>
              <a:t>returns</a:t>
            </a:r>
            <a:r>
              <a:rPr lang="en-GB" sz="2000" dirty="0"/>
              <a:t> clause</a:t>
            </a:r>
          </a:p>
          <a:p>
            <a:pPr lvl="2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i="1" dirty="0"/>
              <a:t>Throws</a:t>
            </a:r>
            <a:r>
              <a:rPr lang="en-GB" sz="2000" dirty="0"/>
              <a:t> clause must indicate fewer (or same) possible exception types, but nothing new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4126997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109B35-A09C-EC41-9916-41338F5B54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Administrivia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6FF552-7125-1843-91C6-610D586EA1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447800"/>
            <a:ext cx="7772400" cy="52578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HW5 part 2 due tomorrow night (plus late day if available)</a:t>
            </a:r>
          </a:p>
          <a:p>
            <a:pPr lvl="1"/>
            <a:r>
              <a:rPr lang="en-US" dirty="0"/>
              <a:t>Don’t get overly ambitious – no generics for now, etc.</a:t>
            </a:r>
          </a:p>
          <a:p>
            <a:pPr lvl="1"/>
            <a:r>
              <a:rPr lang="en-US" dirty="0"/>
              <a:t>Remember main Graph ADT should not assume that node/edge labels will always be comparable</a:t>
            </a:r>
          </a:p>
          <a:p>
            <a:pPr lvl="2"/>
            <a:r>
              <a:rPr lang="en-US" dirty="0"/>
              <a:t>Client code should compare/sort as needed</a:t>
            </a:r>
          </a:p>
          <a:p>
            <a:pPr lvl="1"/>
            <a:r>
              <a:rPr lang="en-US" dirty="0"/>
              <a:t>Don’t overuse strings - store data as data, not printable strings, unless it really is a string</a:t>
            </a:r>
          </a:p>
          <a:p>
            <a:pPr lvl="1"/>
            <a:r>
              <a:rPr lang="en-US" dirty="0"/>
              <a:t>Remember to disable expensive </a:t>
            </a:r>
            <a:r>
              <a:rPr lang="en-US" dirty="0" err="1"/>
              <a:t>checkRep</a:t>
            </a:r>
            <a:r>
              <a:rPr lang="en-US" dirty="0"/>
              <a:t>()s in commit that has the final hw5 part 2 tag on it</a:t>
            </a:r>
          </a:p>
          <a:p>
            <a:pPr lvl="1"/>
            <a:r>
              <a:rPr lang="en-US" dirty="0"/>
              <a:t>Don’t blindly import libraries that IntelliJ “suggests”  </a:t>
            </a:r>
          </a:p>
          <a:p>
            <a:r>
              <a:rPr lang="en-US" dirty="0"/>
              <a:t>Reminder: </a:t>
            </a:r>
            <a:r>
              <a:rPr lang="en-US" b="1" dirty="0">
                <a:solidFill>
                  <a:srgbClr val="FF0000"/>
                </a:solidFill>
              </a:rPr>
              <a:t>DO NOT </a:t>
            </a:r>
            <a:r>
              <a:rPr lang="en-US" dirty="0"/>
              <a:t>submit work found on the web or written by anyone else as your own work.  It’s not, and it’s a problem.  (We have some of this on hw5-1 already)</a:t>
            </a:r>
          </a:p>
          <a:p>
            <a:pPr lvl="1"/>
            <a:r>
              <a:rPr lang="en-US" dirty="0"/>
              <a:t>If you need help please reach out to course staff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E8FB67-7249-D043-8E4F-08784966D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6F9126-1550-614A-A1EE-480E49140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626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/>
          </p:nvPr>
        </p:nvSpPr>
        <p:spPr>
          <a:xfrm>
            <a:off x="685799" y="304800"/>
            <a:ext cx="8305801" cy="1143000"/>
          </a:xfrm>
          <a:ln/>
        </p:spPr>
        <p:txBody>
          <a:bodyPr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sz="3200" dirty="0"/>
              <a:t>Spec strengthening: argument/result types</a:t>
            </a:r>
          </a:p>
        </p:txBody>
      </p:sp>
      <p:sp>
        <p:nvSpPr>
          <p:cNvPr id="16386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524000"/>
            <a:ext cx="8077200" cy="4953000"/>
          </a:xfrm>
          <a:ln/>
        </p:spPr>
        <p:txBody>
          <a:bodyPr/>
          <a:lstStyle/>
          <a:p>
            <a:pPr marL="0" indent="0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dirty="0"/>
              <a:t>Method </a:t>
            </a:r>
            <a:r>
              <a:rPr lang="en-GB" sz="2000" dirty="0">
                <a:solidFill>
                  <a:schemeClr val="accent2"/>
                </a:solidFill>
              </a:rPr>
              <a:t>inputs</a:t>
            </a:r>
            <a:r>
              <a:rPr lang="en-GB" sz="2000" dirty="0"/>
              <a:t>: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dirty="0"/>
              <a:t>Argument types in </a:t>
            </a:r>
            <a:r>
              <a:rPr lang="en-GB" sz="2000" dirty="0" err="1"/>
              <a:t>A.foo</a:t>
            </a:r>
            <a:r>
              <a:rPr lang="en-GB" sz="2000" dirty="0"/>
              <a:t> may be </a:t>
            </a:r>
            <a:br>
              <a:rPr lang="en-GB" sz="2000" dirty="0"/>
            </a:br>
            <a:r>
              <a:rPr lang="en-GB" sz="2000" dirty="0"/>
              <a:t>replaced with supertypes in </a:t>
            </a:r>
            <a:r>
              <a:rPr lang="en-GB" sz="2000" dirty="0" err="1"/>
              <a:t>B.foo</a:t>
            </a:r>
            <a:br>
              <a:rPr lang="en-GB" sz="2000" dirty="0"/>
            </a:br>
            <a:r>
              <a:rPr lang="en-GB" sz="2000" dirty="0"/>
              <a:t>(“contravariance”)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dirty="0"/>
              <a:t>Places no extra demand on the clients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dirty="0"/>
              <a:t>But Java does not allow such overriding</a:t>
            </a:r>
          </a:p>
          <a:p>
            <a:pPr lvl="2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dirty="0"/>
              <a:t>(Why?)</a:t>
            </a:r>
          </a:p>
          <a:p>
            <a:pPr marL="0" indent="0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dirty="0"/>
              <a:t>Method </a:t>
            </a:r>
            <a:r>
              <a:rPr lang="en-GB" sz="2000" dirty="0">
                <a:solidFill>
                  <a:schemeClr val="accent2"/>
                </a:solidFill>
              </a:rPr>
              <a:t>results</a:t>
            </a:r>
            <a:r>
              <a:rPr lang="en-GB" sz="2000" dirty="0"/>
              <a:t>: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dirty="0"/>
              <a:t>Result type of </a:t>
            </a:r>
            <a:r>
              <a:rPr lang="en-GB" sz="2000" dirty="0" err="1"/>
              <a:t>A.foo</a:t>
            </a:r>
            <a:r>
              <a:rPr lang="en-GB" sz="2000" dirty="0"/>
              <a:t> may be replaced by</a:t>
            </a:r>
            <a:br>
              <a:rPr lang="en-GB" sz="2000" dirty="0"/>
            </a:br>
            <a:r>
              <a:rPr lang="en-GB" sz="2000" dirty="0"/>
              <a:t>a subtype in </a:t>
            </a:r>
            <a:r>
              <a:rPr lang="en-GB" sz="2000" dirty="0" err="1"/>
              <a:t>B.foo</a:t>
            </a:r>
            <a:r>
              <a:rPr lang="en-GB" sz="2000" dirty="0"/>
              <a:t> (“covariance”)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dirty="0"/>
              <a:t>No new exceptions (for values in the domain)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dirty="0"/>
              <a:t>Existing exceptions can be replaced with subtypes</a:t>
            </a:r>
          </a:p>
          <a:p>
            <a:pPr marL="0" indent="0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dirty="0"/>
              <a:t>   	(None of this violates what client can rely on)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6831919" y="1524000"/>
            <a:ext cx="2007281" cy="1265787"/>
            <a:chOff x="6831919" y="1524000"/>
            <a:chExt cx="2007281" cy="1265787"/>
          </a:xfrm>
        </p:grpSpPr>
        <p:sp>
          <p:nvSpPr>
            <p:cNvPr id="6" name="TextBox 5"/>
            <p:cNvSpPr txBox="1"/>
            <p:nvPr/>
          </p:nvSpPr>
          <p:spPr>
            <a:xfrm>
              <a:off x="6831919" y="1524000"/>
              <a:ext cx="2007281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400" dirty="0" err="1"/>
                <a:t>LibraryHolding</a:t>
              </a:r>
              <a:endParaRPr lang="en-US" sz="2400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6957753" y="2298510"/>
              <a:ext cx="814647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Book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8112952" y="2328122"/>
              <a:ext cx="537327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CD</a:t>
              </a:r>
            </a:p>
          </p:txBody>
        </p:sp>
        <p:cxnSp>
          <p:nvCxnSpPr>
            <p:cNvPr id="9" name="Straight Arrow Connector 8"/>
            <p:cNvCxnSpPr>
              <a:stCxn id="7" idx="0"/>
            </p:cNvCxnSpPr>
            <p:nvPr/>
          </p:nvCxnSpPr>
          <p:spPr>
            <a:xfrm flipV="1">
              <a:off x="7365077" y="1985665"/>
              <a:ext cx="0" cy="312845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>
              <a:stCxn id="8" idx="0"/>
            </p:cNvCxnSpPr>
            <p:nvPr/>
          </p:nvCxnSpPr>
          <p:spPr>
            <a:xfrm flipV="1">
              <a:off x="8381616" y="1985665"/>
              <a:ext cx="0" cy="342457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10"/>
          <p:cNvGrpSpPr/>
          <p:nvPr/>
        </p:nvGrpSpPr>
        <p:grpSpPr>
          <a:xfrm>
            <a:off x="6190600" y="1507025"/>
            <a:ext cx="362600" cy="1236175"/>
            <a:chOff x="5885800" y="1507025"/>
            <a:chExt cx="362600" cy="1236175"/>
          </a:xfrm>
        </p:grpSpPr>
        <p:sp>
          <p:nvSpPr>
            <p:cNvPr id="12" name="TextBox 11"/>
            <p:cNvSpPr txBox="1"/>
            <p:nvPr/>
          </p:nvSpPr>
          <p:spPr>
            <a:xfrm>
              <a:off x="5885800" y="1507025"/>
              <a:ext cx="362600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A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897022" y="2281535"/>
              <a:ext cx="351378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B</a:t>
              </a:r>
            </a:p>
          </p:txBody>
        </p:sp>
        <p:cxnSp>
          <p:nvCxnSpPr>
            <p:cNvPr id="14" name="Straight Arrow Connector 13"/>
            <p:cNvCxnSpPr>
              <a:stCxn id="13" idx="0"/>
              <a:endCxn id="12" idx="2"/>
            </p:cNvCxnSpPr>
            <p:nvPr/>
          </p:nvCxnSpPr>
          <p:spPr>
            <a:xfrm flipH="1" flipV="1">
              <a:off x="6067100" y="1968690"/>
              <a:ext cx="5611" cy="312845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14"/>
          <p:cNvGrpSpPr/>
          <p:nvPr/>
        </p:nvGrpSpPr>
        <p:grpSpPr>
          <a:xfrm>
            <a:off x="6712724" y="3048000"/>
            <a:ext cx="2355076" cy="1236175"/>
            <a:chOff x="6705600" y="3048000"/>
            <a:chExt cx="2355076" cy="1236175"/>
          </a:xfrm>
        </p:grpSpPr>
        <p:sp>
          <p:nvSpPr>
            <p:cNvPr id="16" name="TextBox 15"/>
            <p:cNvSpPr txBox="1"/>
            <p:nvPr/>
          </p:nvSpPr>
          <p:spPr>
            <a:xfrm>
              <a:off x="6957753" y="3048000"/>
              <a:ext cx="1500447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Shape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6705600" y="3822510"/>
              <a:ext cx="875881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Circle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7696200" y="3805535"/>
              <a:ext cx="1364476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Rhombus</a:t>
              </a:r>
            </a:p>
          </p:txBody>
        </p:sp>
        <p:cxnSp>
          <p:nvCxnSpPr>
            <p:cNvPr id="19" name="Straight Arrow Connector 18"/>
            <p:cNvCxnSpPr>
              <a:stCxn id="17" idx="0"/>
            </p:cNvCxnSpPr>
            <p:nvPr/>
          </p:nvCxnSpPr>
          <p:spPr>
            <a:xfrm flipV="1">
              <a:off x="7143541" y="3509665"/>
              <a:ext cx="9324" cy="312845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>
              <a:stCxn id="18" idx="0"/>
            </p:cNvCxnSpPr>
            <p:nvPr/>
          </p:nvCxnSpPr>
          <p:spPr>
            <a:xfrm flipV="1">
              <a:off x="8378438" y="3509665"/>
              <a:ext cx="0" cy="29587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5356321"/>
      </p:ext>
    </p:extLst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dirty="0"/>
              <a:t>Substitution exercise</a:t>
            </a:r>
          </a:p>
        </p:txBody>
      </p:sp>
      <p:sp>
        <p:nvSpPr>
          <p:cNvPr id="17410" name="Rectangle 2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>
            <a:noAutofit/>
          </a:bodyPr>
          <a:lstStyle/>
          <a:p>
            <a:pPr marL="0" indent="0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dirty="0"/>
              <a:t>Suppose we have a method which, when given one product, recommends another:</a:t>
            </a:r>
          </a:p>
          <a:p>
            <a:pPr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dirty="0">
                <a:latin typeface="Comic Sans MS" pitchFamily="64" charset="0"/>
              </a:rPr>
              <a:t>     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class Product {</a:t>
            </a:r>
            <a:br>
              <a:rPr lang="en-GB" sz="2000" b="1" dirty="0">
                <a:latin typeface="Courier New" pitchFamily="49" charset="0"/>
                <a:cs typeface="Courier New" pitchFamily="49" charset="0"/>
              </a:rPr>
            </a:b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Product </a:t>
            </a:r>
            <a:r>
              <a:rPr lang="en-GB" sz="2000" b="1" dirty="0">
                <a:solidFill>
                  <a:srgbClr val="0066FF"/>
                </a:solidFill>
                <a:latin typeface="Courier New" pitchFamily="49" charset="0"/>
                <a:cs typeface="Courier New" pitchFamily="49" charset="0"/>
              </a:rPr>
              <a:t>recommend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Product </a:t>
            </a:r>
            <a:r>
              <a:rPr lang="en-GB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ref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); </a:t>
            </a:r>
          </a:p>
          <a:p>
            <a:pPr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}</a:t>
            </a:r>
          </a:p>
          <a:p>
            <a:pPr marL="0" indent="0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dirty="0"/>
              <a:t>Which of these are possible forms of this method in </a:t>
            </a:r>
            <a:r>
              <a:rPr lang="en-GB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SaleProduct</a:t>
            </a:r>
            <a:r>
              <a:rPr lang="en-GB" sz="2000" dirty="0"/>
              <a:t> (a true subtype of </a:t>
            </a: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Product</a:t>
            </a:r>
            <a:r>
              <a:rPr lang="en-GB" sz="2000" dirty="0"/>
              <a:t>)?</a:t>
            </a:r>
          </a:p>
          <a:p>
            <a:pPr>
              <a:lnSpc>
                <a:spcPct val="116000"/>
              </a:lnSpc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Product </a:t>
            </a:r>
            <a:r>
              <a:rPr lang="en-GB" sz="2000" b="1" dirty="0">
                <a:solidFill>
                  <a:srgbClr val="0066FF"/>
                </a:solidFill>
                <a:latin typeface="Courier New" pitchFamily="49" charset="0"/>
                <a:cs typeface="Courier New" pitchFamily="49" charset="0"/>
              </a:rPr>
              <a:t>recommend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SaleProduct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ref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);</a:t>
            </a:r>
            <a:endParaRPr lang="en-GB" sz="2000" b="1" i="1" dirty="0">
              <a:solidFill>
                <a:srgbClr val="AC202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116000"/>
              </a:lnSpc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SaleProduct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>
                <a:solidFill>
                  <a:srgbClr val="0066FF"/>
                </a:solidFill>
                <a:latin typeface="Courier New" pitchFamily="49" charset="0"/>
                <a:cs typeface="Courier New" pitchFamily="49" charset="0"/>
              </a:rPr>
              <a:t>recommend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Product </a:t>
            </a:r>
            <a:r>
              <a:rPr lang="en-GB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ref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);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</a:t>
            </a:r>
            <a:endParaRPr lang="en-GB" sz="2000" b="1" i="1" dirty="0">
              <a:solidFill>
                <a:srgbClr val="AC202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116000"/>
              </a:lnSpc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Product </a:t>
            </a:r>
            <a:r>
              <a:rPr lang="en-GB" sz="2000" b="1" dirty="0">
                <a:solidFill>
                  <a:srgbClr val="0066FF"/>
                </a:solidFill>
                <a:latin typeface="Courier New" pitchFamily="49" charset="0"/>
                <a:cs typeface="Courier New" pitchFamily="49" charset="0"/>
              </a:rPr>
              <a:t>recommend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(Object </a:t>
            </a:r>
            <a:r>
              <a:rPr lang="en-GB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ref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); </a:t>
            </a:r>
          </a:p>
          <a:p>
            <a:pPr>
              <a:lnSpc>
                <a:spcPct val="116000"/>
              </a:lnSpc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endParaRPr lang="en-GB" sz="600" b="1" i="1" dirty="0">
              <a:solidFill>
                <a:srgbClr val="AC202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116000"/>
              </a:lnSpc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Product </a:t>
            </a:r>
            <a:r>
              <a:rPr lang="en-GB" sz="2000" b="1" dirty="0">
                <a:solidFill>
                  <a:srgbClr val="0066FF"/>
                </a:solidFill>
                <a:latin typeface="Courier New" pitchFamily="49" charset="0"/>
                <a:cs typeface="Courier New" pitchFamily="49" charset="0"/>
              </a:rPr>
              <a:t>recommend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Product </a:t>
            </a:r>
            <a:r>
              <a:rPr lang="en-GB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ref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);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</a:t>
            </a:r>
            <a:br>
              <a:rPr lang="en-GB" sz="2000" b="1" dirty="0">
                <a:latin typeface="Courier New" pitchFamily="49" charset="0"/>
                <a:cs typeface="Courier New" pitchFamily="49" charset="0"/>
              </a:rPr>
            </a:b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		throws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NoSaleException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dirty="0">
                <a:latin typeface="Comic Sans MS" pitchFamily="64" charset="0"/>
              </a:rPr>
              <a:t>   </a:t>
            </a:r>
          </a:p>
        </p:txBody>
      </p:sp>
      <p:sp>
        <p:nvSpPr>
          <p:cNvPr id="4" name="Rectangle 3"/>
          <p:cNvSpPr/>
          <p:nvPr/>
        </p:nvSpPr>
        <p:spPr>
          <a:xfrm>
            <a:off x="5562600" y="3276600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788796" y="4344179"/>
            <a:ext cx="80182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b="1" i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OK</a:t>
            </a:r>
            <a:endParaRPr lang="en-US" sz="1600" dirty="0">
              <a:solidFill>
                <a:srgbClr val="7030A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943600" y="4754920"/>
            <a:ext cx="252986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b="1" i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OK, </a:t>
            </a:r>
            <a:r>
              <a:rPr lang="en-GB" sz="1600" b="1" i="1" u="sng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but</a:t>
            </a:r>
            <a:r>
              <a:rPr lang="en-GB" sz="1600" b="1" i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 is Java </a:t>
            </a:r>
          </a:p>
          <a:p>
            <a:r>
              <a:rPr lang="en-GB" sz="1600" b="1" i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   overloading</a:t>
            </a:r>
            <a:endParaRPr lang="en-US" sz="1600" dirty="0">
              <a:solidFill>
                <a:srgbClr val="7030A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131716" y="5300246"/>
            <a:ext cx="95488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b="1" i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bad</a:t>
            </a:r>
            <a:endParaRPr lang="en-US" sz="1600" dirty="0">
              <a:solidFill>
                <a:srgbClr val="7030A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788796" y="3962400"/>
            <a:ext cx="95488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b="1" i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bad</a:t>
            </a:r>
            <a:endParaRPr lang="en-US" sz="1600" dirty="0">
              <a:solidFill>
                <a:srgbClr val="7030A0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175796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/>
              <a:t>Java subtyping</a:t>
            </a:r>
            <a:endParaRPr lang="en-GB" dirty="0"/>
          </a:p>
        </p:txBody>
      </p:sp>
      <p:sp>
        <p:nvSpPr>
          <p:cNvPr id="22530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600200"/>
            <a:ext cx="7772400" cy="4800600"/>
          </a:xfrm>
          <a:ln/>
        </p:spPr>
        <p:txBody>
          <a:bodyPr>
            <a:normAutofit/>
          </a:bodyPr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Java types: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Defined by classes, interfaces, primitives</a:t>
            </a:r>
          </a:p>
          <a:p>
            <a:endParaRPr lang="en-US" sz="2000" dirty="0"/>
          </a:p>
          <a:p>
            <a:r>
              <a:rPr lang="en-US" sz="2000" dirty="0"/>
              <a:t>Java subtyping stems from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B extends A</a:t>
            </a:r>
            <a:r>
              <a:rPr lang="en-US" sz="2000" b="1" dirty="0"/>
              <a:t>  </a:t>
            </a:r>
            <a:r>
              <a:rPr lang="en-US" sz="2000" dirty="0"/>
              <a:t>and  </a:t>
            </a:r>
            <a:br>
              <a:rPr lang="en-US" sz="2000" dirty="0"/>
            </a:br>
            <a:r>
              <a:rPr lang="en-US" sz="2000" b="1" dirty="0">
                <a:latin typeface="Courier New" pitchFamily="49" charset="0"/>
                <a:cs typeface="Courier New" pitchFamily="49" charset="0"/>
              </a:rPr>
              <a:t>B implements A</a:t>
            </a:r>
            <a:r>
              <a:rPr lang="en-US" sz="2000" dirty="0"/>
              <a:t>  declarations</a:t>
            </a:r>
          </a:p>
          <a:p>
            <a:endParaRPr lang="en-US" sz="2000" dirty="0"/>
          </a:p>
          <a:p>
            <a:r>
              <a:rPr lang="en-US" sz="2000" dirty="0"/>
              <a:t>In a Java subtype, each corresponding method has:</a:t>
            </a:r>
          </a:p>
          <a:p>
            <a:pPr lvl="1"/>
            <a:r>
              <a:rPr lang="en-US" sz="2000" dirty="0"/>
              <a:t>Same argument types</a:t>
            </a:r>
          </a:p>
          <a:p>
            <a:pPr lvl="2"/>
            <a:r>
              <a:rPr lang="en-US" sz="2000" dirty="0"/>
              <a:t>If different, </a:t>
            </a:r>
            <a:r>
              <a:rPr lang="en-US" sz="2000" i="1" dirty="0"/>
              <a:t>overloading</a:t>
            </a:r>
            <a:r>
              <a:rPr lang="en-US" sz="2000" dirty="0"/>
              <a:t>:  unrelated methods</a:t>
            </a:r>
          </a:p>
          <a:p>
            <a:pPr lvl="1"/>
            <a:r>
              <a:rPr lang="en-US" sz="2000" dirty="0"/>
              <a:t>Compatible (covariant) return types</a:t>
            </a:r>
          </a:p>
          <a:p>
            <a:pPr lvl="2"/>
            <a:r>
              <a:rPr lang="en-GB" sz="2000" dirty="0"/>
              <a:t>Added to Java several years after initial release, not reflected in (e.g.) 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clone</a:t>
            </a:r>
            <a:endParaRPr lang="en-US" sz="2000" dirty="0"/>
          </a:p>
          <a:p>
            <a:pPr lvl="1"/>
            <a:r>
              <a:rPr lang="en-US" sz="2000" dirty="0"/>
              <a:t>No additional declared exceptions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2412172"/>
      </p:ext>
    </p:extLst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>
            <a:normAutofit/>
          </a:bodyPr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dirty="0"/>
              <a:t>Java subtyping guarantees</a:t>
            </a:r>
          </a:p>
        </p:txBody>
      </p:sp>
      <p:sp>
        <p:nvSpPr>
          <p:cNvPr id="23554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524000"/>
            <a:ext cx="7848600" cy="4953000"/>
          </a:xfrm>
          <a:ln/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000" dirty="0"/>
              <a:t>A variable’s run-time type (i.e., the class of its run-time value) is a Java subtype of its declared type</a:t>
            </a:r>
          </a:p>
          <a:p>
            <a:pPr marL="400050" lvl="1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Object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o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= new Date(); 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OK</a:t>
            </a:r>
          </a:p>
          <a:p>
            <a:pPr marL="400050" lvl="1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Date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d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= new Object(); 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compile-time error</a:t>
            </a:r>
          </a:p>
          <a:p>
            <a:pPr marL="457200" lvl="1" indent="0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If a variable of </a:t>
            </a:r>
            <a:r>
              <a:rPr lang="en-GB" sz="2000" i="1" dirty="0"/>
              <a:t>declared (compile-time) </a:t>
            </a:r>
            <a:r>
              <a:rPr lang="en-GB" sz="2000" dirty="0"/>
              <a:t>type T1 holds a reference to an object of </a:t>
            </a:r>
            <a:r>
              <a:rPr lang="en-GB" sz="2000" i="1" dirty="0"/>
              <a:t>actual</a:t>
            </a:r>
            <a:r>
              <a:rPr lang="en-GB" sz="2000" dirty="0"/>
              <a:t> (</a:t>
            </a:r>
            <a:r>
              <a:rPr lang="en-GB" sz="2000" i="1" dirty="0"/>
              <a:t>runtime) </a:t>
            </a:r>
            <a:r>
              <a:rPr lang="en-GB" sz="2000" dirty="0"/>
              <a:t>type T2, then T2 must be a Java subtype of T1</a:t>
            </a:r>
          </a:p>
          <a:p>
            <a:pPr marL="457200" lvl="1" indent="0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	(A type T is considered to be a subtype of itself to simplify things)</a:t>
            </a:r>
          </a:p>
          <a:p>
            <a:pPr marL="0" indent="0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sz="2000" dirty="0"/>
          </a:p>
          <a:p>
            <a:pPr marL="0" indent="0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Corollaries: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Objects always have implementations of the methods specified by their declared type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i="1" dirty="0"/>
              <a:t>If</a:t>
            </a:r>
            <a:r>
              <a:rPr lang="en-GB" sz="2000" dirty="0"/>
              <a:t> all subtypes are true subtypes, then all objects meet the specification of their declared type</a:t>
            </a:r>
          </a:p>
          <a:p>
            <a:pPr marL="0" indent="0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sz="2000" dirty="0"/>
          </a:p>
          <a:p>
            <a:pPr marL="0" indent="0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This rules out a huge class of bugs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5407774"/>
      </p:ext>
    </p:extLst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041C22-E613-564B-A19A-6924928BDF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Clients can still infer implementation details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64B59A-CA5E-DA42-B9CE-F1FA70D119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Client use of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==</a:t>
            </a:r>
            <a:r>
              <a:rPr lang="en-US" dirty="0"/>
              <a:t> can reveal reuse of values</a:t>
            </a:r>
          </a:p>
          <a:p>
            <a:pPr lvl="1"/>
            <a:r>
              <a:rPr lang="en-US" dirty="0"/>
              <a:t>Return existing immutable value rather than creating a new copy</a:t>
            </a:r>
          </a:p>
          <a:p>
            <a:r>
              <a:rPr lang="en-US" dirty="0"/>
              <a:t>Client use of iterator can reveal whether data is stored in any particular order (sorted or not, …)</a:t>
            </a:r>
          </a:p>
          <a:p>
            <a:r>
              <a:rPr lang="en-US" dirty="0"/>
              <a:t>Client use of </a:t>
            </a:r>
            <a:r>
              <a:rPr lang="en-US" dirty="0" err="1"/>
              <a:t>subclassing</a:t>
            </a:r>
            <a:r>
              <a:rPr lang="en-US" dirty="0"/>
              <a:t> can reveal self-calls in implementation (example below)</a:t>
            </a:r>
          </a:p>
          <a:p>
            <a:endParaRPr lang="en-US" dirty="0"/>
          </a:p>
          <a:p>
            <a:r>
              <a:rPr lang="en-US" dirty="0"/>
              <a:t>Lesson: don’t do this!</a:t>
            </a:r>
          </a:p>
          <a:p>
            <a:r>
              <a:rPr lang="en-US" dirty="0"/>
              <a:t>Clients should not observe/depend on behavior not promised by the spec</a:t>
            </a:r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5203EB-85F9-F843-BC50-A6D5AAB10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D6D7A4-7694-434B-82B0-ACE2315E2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17226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dirty="0"/>
              <a:t>Inheritance can break encapsulation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524000"/>
            <a:ext cx="8763000" cy="4495800"/>
          </a:xfrm>
          <a:ln/>
        </p:spPr>
        <p:txBody>
          <a:bodyPr>
            <a:noAutofit/>
          </a:bodyPr>
          <a:lstStyle/>
          <a:p>
            <a:pPr marL="0"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b="1" dirty="0">
                <a:latin typeface="Courier New" pitchFamily="49" charset="0"/>
              </a:rPr>
              <a:t>public class </a:t>
            </a:r>
            <a:r>
              <a:rPr lang="en-GB" sz="2000" b="1" dirty="0" err="1">
                <a:solidFill>
                  <a:srgbClr val="0066FF"/>
                </a:solidFill>
                <a:latin typeface="Courier New" pitchFamily="49" charset="0"/>
              </a:rPr>
              <a:t>InstrumentedHashSet</a:t>
            </a:r>
            <a:r>
              <a:rPr lang="en-GB" sz="2000" b="1" dirty="0">
                <a:latin typeface="Courier New" pitchFamily="49" charset="0"/>
              </a:rPr>
              <a:t>&lt;</a:t>
            </a:r>
            <a:r>
              <a:rPr lang="en-GB" sz="2000" b="1" dirty="0">
                <a:solidFill>
                  <a:srgbClr val="0066FF"/>
                </a:solidFill>
                <a:latin typeface="Courier New" pitchFamily="49" charset="0"/>
              </a:rPr>
              <a:t>E</a:t>
            </a:r>
            <a:r>
              <a:rPr lang="en-GB" sz="2000" b="1" dirty="0">
                <a:latin typeface="Courier New" pitchFamily="49" charset="0"/>
              </a:rPr>
              <a:t>&gt;</a:t>
            </a:r>
            <a:r>
              <a:rPr lang="en-GB" sz="2000" b="1" dirty="0">
                <a:solidFill>
                  <a:srgbClr val="0066FF"/>
                </a:solidFill>
                <a:latin typeface="Courier New" pitchFamily="49" charset="0"/>
              </a:rPr>
              <a:t> </a:t>
            </a:r>
          </a:p>
          <a:p>
            <a:pPr marL="0"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b="1" dirty="0">
                <a:solidFill>
                  <a:srgbClr val="0066FF"/>
                </a:solidFill>
                <a:latin typeface="Courier New" pitchFamily="49" charset="0"/>
              </a:rPr>
              <a:t>                          </a:t>
            </a:r>
            <a:r>
              <a:rPr lang="en-GB" sz="2000" b="1" dirty="0">
                <a:latin typeface="Courier New" pitchFamily="49" charset="0"/>
              </a:rPr>
              <a:t>extends </a:t>
            </a:r>
            <a:r>
              <a:rPr lang="en-GB" sz="2000" b="1" dirty="0" err="1">
                <a:latin typeface="Courier New" pitchFamily="49" charset="0"/>
              </a:rPr>
              <a:t>HashSet</a:t>
            </a:r>
            <a:r>
              <a:rPr lang="en-GB" sz="2000" b="1" dirty="0">
                <a:latin typeface="Courier New" pitchFamily="49" charset="0"/>
              </a:rPr>
              <a:t>&lt;E&gt; {</a:t>
            </a:r>
          </a:p>
          <a:p>
            <a:pPr marL="0"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b="1" dirty="0">
                <a:latin typeface="Courier New" pitchFamily="49" charset="0"/>
              </a:rPr>
              <a:t>  </a:t>
            </a:r>
            <a:r>
              <a:rPr lang="en-GB" sz="2000" b="1" dirty="0">
                <a:solidFill>
                  <a:srgbClr val="C00000"/>
                </a:solidFill>
                <a:latin typeface="Courier New" pitchFamily="49" charset="0"/>
              </a:rPr>
              <a:t>private </a:t>
            </a:r>
            <a:r>
              <a:rPr lang="en-GB" sz="2000" b="1" dirty="0" err="1">
                <a:solidFill>
                  <a:srgbClr val="C00000"/>
                </a:solidFill>
                <a:latin typeface="Courier New" pitchFamily="49" charset="0"/>
              </a:rPr>
              <a:t>int</a:t>
            </a:r>
            <a:r>
              <a:rPr lang="en-GB" sz="2000" b="1" dirty="0">
                <a:solidFill>
                  <a:srgbClr val="C00000"/>
                </a:solidFill>
                <a:latin typeface="Courier New" pitchFamily="49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Courier New" pitchFamily="49" charset="0"/>
              </a:rPr>
              <a:t>addCount</a:t>
            </a:r>
            <a:r>
              <a:rPr lang="en-GB" sz="2000" b="1" dirty="0">
                <a:solidFill>
                  <a:srgbClr val="C00000"/>
                </a:solidFill>
                <a:latin typeface="Courier New" pitchFamily="49" charset="0"/>
              </a:rPr>
              <a:t> = 0;  </a:t>
            </a:r>
            <a:r>
              <a:rPr lang="en-GB" sz="2000" b="1" dirty="0">
                <a:solidFill>
                  <a:srgbClr val="7030A0"/>
                </a:solidFill>
                <a:latin typeface="Courier New" pitchFamily="49" charset="0"/>
              </a:rPr>
              <a:t>// count # insertions</a:t>
            </a:r>
          </a:p>
          <a:p>
            <a:pPr marL="0"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b="1" dirty="0">
                <a:latin typeface="Courier New" pitchFamily="49" charset="0"/>
              </a:rPr>
              <a:t>  public </a:t>
            </a:r>
            <a:r>
              <a:rPr lang="en-GB" sz="2000" b="1" dirty="0" err="1">
                <a:solidFill>
                  <a:srgbClr val="0066FF"/>
                </a:solidFill>
                <a:latin typeface="Courier New" pitchFamily="49" charset="0"/>
              </a:rPr>
              <a:t>InstrumentedHashSet</a:t>
            </a:r>
            <a:r>
              <a:rPr lang="en-GB" sz="2000" b="1" dirty="0">
                <a:latin typeface="Courier New" pitchFamily="49" charset="0"/>
              </a:rPr>
              <a:t>(Collection&lt;? extends E&gt; </a:t>
            </a:r>
            <a:r>
              <a:rPr lang="en-GB" sz="2000" b="1" dirty="0">
                <a:solidFill>
                  <a:schemeClr val="accent2"/>
                </a:solidFill>
                <a:latin typeface="Courier New" pitchFamily="49" charset="0"/>
              </a:rPr>
              <a:t>c</a:t>
            </a:r>
            <a:r>
              <a:rPr lang="en-GB" sz="2000" b="1" dirty="0">
                <a:latin typeface="Courier New" pitchFamily="49" charset="0"/>
              </a:rPr>
              <a:t>){</a:t>
            </a:r>
          </a:p>
          <a:p>
            <a:pPr marL="0"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b="1" dirty="0">
                <a:latin typeface="Courier New" pitchFamily="49" charset="0"/>
              </a:rPr>
              <a:t>     super(c);</a:t>
            </a:r>
          </a:p>
          <a:p>
            <a:pPr marL="0"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b="1" dirty="0">
                <a:latin typeface="Courier New" pitchFamily="49" charset="0"/>
              </a:rPr>
              <a:t>  }</a:t>
            </a:r>
          </a:p>
          <a:p>
            <a:pPr marL="0"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b="1" dirty="0">
                <a:latin typeface="Courier New" pitchFamily="49" charset="0"/>
              </a:rPr>
              <a:t>  public </a:t>
            </a:r>
            <a:r>
              <a:rPr lang="en-GB" sz="2000" b="1" dirty="0" err="1">
                <a:latin typeface="Courier New" pitchFamily="49" charset="0"/>
              </a:rPr>
              <a:t>boolean</a:t>
            </a:r>
            <a:r>
              <a:rPr lang="en-GB" sz="2000" b="1" dirty="0">
                <a:latin typeface="Courier New" pitchFamily="49" charset="0"/>
              </a:rPr>
              <a:t> </a:t>
            </a:r>
            <a:r>
              <a:rPr lang="en-GB" sz="2000" b="1" dirty="0">
                <a:solidFill>
                  <a:srgbClr val="0066FF"/>
                </a:solidFill>
                <a:latin typeface="Courier New" pitchFamily="49" charset="0"/>
              </a:rPr>
              <a:t>add</a:t>
            </a:r>
            <a:r>
              <a:rPr lang="en-GB" sz="2000" b="1" dirty="0">
                <a:latin typeface="Courier New" pitchFamily="49" charset="0"/>
              </a:rPr>
              <a:t>(E </a:t>
            </a:r>
            <a:r>
              <a:rPr lang="en-GB" sz="2000" b="1" dirty="0">
                <a:solidFill>
                  <a:schemeClr val="accent2"/>
                </a:solidFill>
                <a:latin typeface="Courier New" pitchFamily="49" charset="0"/>
              </a:rPr>
              <a:t>o</a:t>
            </a:r>
            <a:r>
              <a:rPr lang="en-GB" sz="2000" b="1" dirty="0">
                <a:latin typeface="Courier New" pitchFamily="49" charset="0"/>
              </a:rPr>
              <a:t>) {</a:t>
            </a:r>
          </a:p>
          <a:p>
            <a:pPr marL="0"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b="1" dirty="0">
                <a:latin typeface="Courier New" pitchFamily="49" charset="0"/>
              </a:rPr>
              <a:t>     </a:t>
            </a:r>
            <a:r>
              <a:rPr lang="en-GB" sz="2000" b="1" dirty="0" err="1">
                <a:solidFill>
                  <a:srgbClr val="C00000"/>
                </a:solidFill>
                <a:latin typeface="Courier New" pitchFamily="49" charset="0"/>
              </a:rPr>
              <a:t>addCount</a:t>
            </a:r>
            <a:r>
              <a:rPr lang="en-GB" sz="2000" b="1" dirty="0">
                <a:solidFill>
                  <a:srgbClr val="C00000"/>
                </a:solidFill>
                <a:latin typeface="Courier New" pitchFamily="49" charset="0"/>
              </a:rPr>
              <a:t>++;</a:t>
            </a:r>
          </a:p>
          <a:p>
            <a:pPr marL="0"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    </a:t>
            </a:r>
            <a:r>
              <a:rPr lang="en-GB" sz="2000" b="1" dirty="0">
                <a:latin typeface="Courier New" pitchFamily="49" charset="0"/>
              </a:rPr>
              <a:t>return </a:t>
            </a:r>
            <a:r>
              <a:rPr lang="en-GB" sz="2000" b="1" dirty="0" err="1">
                <a:latin typeface="Courier New" pitchFamily="49" charset="0"/>
              </a:rPr>
              <a:t>super.add</a:t>
            </a:r>
            <a:r>
              <a:rPr lang="en-GB" sz="2000" b="1" dirty="0">
                <a:latin typeface="Courier New" pitchFamily="49" charset="0"/>
              </a:rPr>
              <a:t>(o);</a:t>
            </a:r>
          </a:p>
          <a:p>
            <a:pPr marL="0"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b="1" dirty="0">
                <a:latin typeface="Courier New" pitchFamily="49" charset="0"/>
              </a:rPr>
              <a:t>  }</a:t>
            </a:r>
          </a:p>
          <a:p>
            <a:pPr marL="0"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b="1" dirty="0">
                <a:latin typeface="Courier New" pitchFamily="49" charset="0"/>
              </a:rPr>
              <a:t>  public </a:t>
            </a:r>
            <a:r>
              <a:rPr lang="en-GB" sz="2000" b="1" dirty="0" err="1">
                <a:latin typeface="Courier New" pitchFamily="49" charset="0"/>
              </a:rPr>
              <a:t>boolean</a:t>
            </a:r>
            <a:r>
              <a:rPr lang="en-GB" sz="2000" b="1" dirty="0">
                <a:latin typeface="Courier New" pitchFamily="49" charset="0"/>
              </a:rPr>
              <a:t> </a:t>
            </a:r>
            <a:r>
              <a:rPr lang="en-GB" sz="2000" b="1" dirty="0" err="1">
                <a:solidFill>
                  <a:srgbClr val="0066FF"/>
                </a:solidFill>
                <a:latin typeface="Courier New" pitchFamily="49" charset="0"/>
              </a:rPr>
              <a:t>addAll</a:t>
            </a:r>
            <a:r>
              <a:rPr lang="en-GB" sz="2000" b="1" dirty="0">
                <a:latin typeface="Courier New" pitchFamily="49" charset="0"/>
              </a:rPr>
              <a:t>(Collection&lt;? extends E&gt; </a:t>
            </a:r>
            <a:r>
              <a:rPr lang="en-GB" sz="2000" b="1" dirty="0">
                <a:solidFill>
                  <a:schemeClr val="accent2"/>
                </a:solidFill>
                <a:latin typeface="Courier New" pitchFamily="49" charset="0"/>
              </a:rPr>
              <a:t>c</a:t>
            </a:r>
            <a:r>
              <a:rPr lang="en-GB" sz="2000" b="1" dirty="0">
                <a:latin typeface="Courier New" pitchFamily="49" charset="0"/>
              </a:rPr>
              <a:t>) {</a:t>
            </a:r>
          </a:p>
          <a:p>
            <a:pPr marL="0"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b="1" dirty="0">
                <a:latin typeface="Courier New" pitchFamily="49" charset="0"/>
              </a:rPr>
              <a:t>     </a:t>
            </a:r>
            <a:r>
              <a:rPr lang="en-GB" sz="2000" b="1" dirty="0" err="1">
                <a:solidFill>
                  <a:srgbClr val="C00000"/>
                </a:solidFill>
                <a:latin typeface="Courier New" pitchFamily="49" charset="0"/>
              </a:rPr>
              <a:t>addCount</a:t>
            </a:r>
            <a:r>
              <a:rPr lang="en-GB" sz="2000" b="1" dirty="0">
                <a:solidFill>
                  <a:srgbClr val="C00000"/>
                </a:solidFill>
                <a:latin typeface="Courier New" pitchFamily="49" charset="0"/>
              </a:rPr>
              <a:t> += </a:t>
            </a:r>
            <a:r>
              <a:rPr lang="en-GB" sz="2000" b="1" dirty="0" err="1">
                <a:solidFill>
                  <a:srgbClr val="C00000"/>
                </a:solidFill>
                <a:latin typeface="Courier New" pitchFamily="49" charset="0"/>
              </a:rPr>
              <a:t>c.size</a:t>
            </a:r>
            <a:r>
              <a:rPr lang="en-GB" sz="2000" b="1" dirty="0">
                <a:solidFill>
                  <a:srgbClr val="C00000"/>
                </a:solidFill>
                <a:latin typeface="Courier New" pitchFamily="49" charset="0"/>
              </a:rPr>
              <a:t>();</a:t>
            </a:r>
          </a:p>
          <a:p>
            <a:pPr marL="0"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b="1" dirty="0">
                <a:latin typeface="Courier New" pitchFamily="49" charset="0"/>
              </a:rPr>
              <a:t>     return </a:t>
            </a:r>
            <a:r>
              <a:rPr lang="en-GB" sz="2000" b="1" dirty="0" err="1">
                <a:latin typeface="Courier New" pitchFamily="49" charset="0"/>
              </a:rPr>
              <a:t>super.addAll</a:t>
            </a:r>
            <a:r>
              <a:rPr lang="en-GB" sz="2000" b="1" dirty="0">
                <a:latin typeface="Courier New" pitchFamily="49" charset="0"/>
              </a:rPr>
              <a:t>(c);</a:t>
            </a:r>
          </a:p>
          <a:p>
            <a:pPr marL="0"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b="1" dirty="0">
                <a:latin typeface="Courier New" pitchFamily="49" charset="0"/>
              </a:rPr>
              <a:t>  }</a:t>
            </a:r>
          </a:p>
          <a:p>
            <a:pPr marL="0"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b="1" dirty="0">
                <a:solidFill>
                  <a:srgbClr val="C00000"/>
                </a:solidFill>
                <a:latin typeface="Courier New" pitchFamily="49" charset="0"/>
              </a:rPr>
              <a:t>  public </a:t>
            </a:r>
            <a:r>
              <a:rPr lang="en-GB" sz="2000" b="1" dirty="0" err="1">
                <a:solidFill>
                  <a:srgbClr val="C00000"/>
                </a:solidFill>
                <a:latin typeface="Courier New" pitchFamily="49" charset="0"/>
              </a:rPr>
              <a:t>int</a:t>
            </a:r>
            <a:r>
              <a:rPr lang="en-GB" sz="2000" b="1" dirty="0">
                <a:solidFill>
                  <a:srgbClr val="C00000"/>
                </a:solidFill>
                <a:latin typeface="Courier New" pitchFamily="49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Courier New" pitchFamily="49" charset="0"/>
              </a:rPr>
              <a:t>getAddCount</a:t>
            </a:r>
            <a:r>
              <a:rPr lang="en-GB" sz="2000" b="1" dirty="0">
                <a:solidFill>
                  <a:srgbClr val="C00000"/>
                </a:solidFill>
                <a:latin typeface="Courier New" pitchFamily="49" charset="0"/>
              </a:rPr>
              <a:t>() { return </a:t>
            </a:r>
            <a:r>
              <a:rPr lang="en-GB" sz="2000" b="1" dirty="0" err="1">
                <a:solidFill>
                  <a:srgbClr val="C00000"/>
                </a:solidFill>
                <a:latin typeface="Courier New" pitchFamily="49" charset="0"/>
              </a:rPr>
              <a:t>addCount</a:t>
            </a:r>
            <a:r>
              <a:rPr lang="en-GB" sz="2000" b="1" dirty="0">
                <a:solidFill>
                  <a:srgbClr val="C00000"/>
                </a:solidFill>
                <a:latin typeface="Courier New" pitchFamily="49" charset="0"/>
              </a:rPr>
              <a:t>; }</a:t>
            </a:r>
          </a:p>
          <a:p>
            <a:pPr marL="0"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b="1" dirty="0">
                <a:latin typeface="Courier New" pitchFamily="49" charset="0"/>
              </a:rPr>
              <a:t>}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2014907"/>
      </p:ext>
    </p:extLst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>
            <a:normAutofit/>
          </a:bodyPr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dirty="0"/>
              <a:t>Dependence on implementation</a:t>
            </a:r>
          </a:p>
        </p:txBody>
      </p:sp>
      <p:sp>
        <p:nvSpPr>
          <p:cNvPr id="25602" name="Rectangle 2"/>
          <p:cNvSpPr>
            <a:spLocks noGrp="1" noChangeArrowheads="1"/>
          </p:cNvSpPr>
          <p:nvPr>
            <p:ph idx="1"/>
          </p:nvPr>
        </p:nvSpPr>
        <p:spPr>
          <a:xfrm>
            <a:off x="533400" y="1524000"/>
            <a:ext cx="8305800" cy="4648200"/>
          </a:xfrm>
          <a:ln/>
        </p:spPr>
        <p:txBody>
          <a:bodyPr>
            <a:normAutofit fontScale="92500" lnSpcReduction="10000"/>
          </a:bodyPr>
          <a:lstStyle/>
          <a:p>
            <a:pPr>
              <a:lnSpc>
                <a:spcPct val="116000"/>
              </a:lnSpc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What does this code print?</a:t>
            </a:r>
          </a:p>
          <a:p>
            <a:pPr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>
                <a:latin typeface="Comic Sans MS" pitchFamily="66" charset="0"/>
              </a:rPr>
              <a:t>    </a:t>
            </a:r>
            <a:r>
              <a:rPr lang="en-GB" sz="2000" b="1" dirty="0" err="1">
                <a:latin typeface="Courier New" pitchFamily="49" charset="0"/>
              </a:rPr>
              <a:t>InstrumentedHashSet</a:t>
            </a:r>
            <a:r>
              <a:rPr lang="en-GB" sz="2000" b="1" dirty="0">
                <a:latin typeface="Courier New" pitchFamily="49" charset="0"/>
              </a:rPr>
              <a:t>&lt;String&gt; </a:t>
            </a:r>
            <a:r>
              <a:rPr lang="en-GB" sz="2000" b="1" dirty="0">
                <a:solidFill>
                  <a:schemeClr val="accent2"/>
                </a:solidFill>
                <a:latin typeface="Courier New" pitchFamily="49" charset="0"/>
              </a:rPr>
              <a:t>s</a:t>
            </a:r>
            <a:r>
              <a:rPr lang="en-GB" sz="2000" b="1" dirty="0">
                <a:latin typeface="Courier New" pitchFamily="49" charset="0"/>
              </a:rPr>
              <a:t> =</a:t>
            </a:r>
          </a:p>
          <a:p>
            <a:pPr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itchFamily="49" charset="0"/>
              </a:rPr>
              <a:t>         new </a:t>
            </a:r>
            <a:r>
              <a:rPr lang="en-GB" sz="2000" b="1" dirty="0" err="1">
                <a:latin typeface="Courier New" pitchFamily="49" charset="0"/>
              </a:rPr>
              <a:t>InstrumentedHashSet</a:t>
            </a:r>
            <a:r>
              <a:rPr lang="en-GB" sz="2000" b="1" dirty="0">
                <a:latin typeface="Courier New" pitchFamily="49" charset="0"/>
              </a:rPr>
              <a:t>&lt;String&gt;();</a:t>
            </a:r>
          </a:p>
          <a:p>
            <a:pPr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itchFamily="49" charset="0"/>
              </a:rPr>
              <a:t>  </a:t>
            </a:r>
            <a:r>
              <a:rPr lang="en-GB" sz="2000" b="1" dirty="0" err="1">
                <a:latin typeface="Courier New" pitchFamily="49" charset="0"/>
              </a:rPr>
              <a:t>System.out.println</a:t>
            </a:r>
            <a:r>
              <a:rPr lang="en-GB" sz="2000" b="1" dirty="0">
                <a:latin typeface="Courier New" pitchFamily="49" charset="0"/>
              </a:rPr>
              <a:t>(</a:t>
            </a:r>
            <a:r>
              <a:rPr lang="en-GB" sz="2000" b="1" dirty="0" err="1">
                <a:latin typeface="Courier New" pitchFamily="49" charset="0"/>
              </a:rPr>
              <a:t>s.getAddCount</a:t>
            </a:r>
            <a:r>
              <a:rPr lang="en-GB" sz="2000" b="1" dirty="0">
                <a:latin typeface="Courier New" pitchFamily="49" charset="0"/>
              </a:rPr>
              <a:t>()); </a:t>
            </a:r>
          </a:p>
          <a:p>
            <a:pPr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itchFamily="49" charset="0"/>
              </a:rPr>
              <a:t>  </a:t>
            </a:r>
            <a:r>
              <a:rPr lang="en-GB" sz="2000" b="1" dirty="0" err="1">
                <a:latin typeface="Courier New" pitchFamily="49" charset="0"/>
              </a:rPr>
              <a:t>s.addAll</a:t>
            </a:r>
            <a:r>
              <a:rPr lang="en-GB" sz="2000" b="1" dirty="0">
                <a:latin typeface="Courier New" pitchFamily="49" charset="0"/>
              </a:rPr>
              <a:t>(</a:t>
            </a:r>
            <a:r>
              <a:rPr lang="en-GB" sz="2000" b="1" dirty="0" err="1">
                <a:latin typeface="Courier New" pitchFamily="49" charset="0"/>
              </a:rPr>
              <a:t>Arrays.asList</a:t>
            </a:r>
            <a:r>
              <a:rPr lang="en-GB" sz="2000" b="1" dirty="0">
                <a:latin typeface="Courier New" pitchFamily="49" charset="0"/>
              </a:rPr>
              <a:t>("CSE", "331"));</a:t>
            </a:r>
          </a:p>
          <a:p>
            <a:pPr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itchFamily="49" charset="0"/>
              </a:rPr>
              <a:t>  </a:t>
            </a:r>
            <a:r>
              <a:rPr lang="en-GB" sz="2000" b="1" dirty="0" err="1">
                <a:latin typeface="Courier New" pitchFamily="49" charset="0"/>
              </a:rPr>
              <a:t>System.out.println</a:t>
            </a:r>
            <a:r>
              <a:rPr lang="en-GB" sz="2000" b="1" dirty="0">
                <a:latin typeface="Courier New" pitchFamily="49" charset="0"/>
              </a:rPr>
              <a:t>(</a:t>
            </a:r>
            <a:r>
              <a:rPr lang="en-GB" sz="2000" b="1" dirty="0" err="1">
                <a:latin typeface="Courier New" pitchFamily="49" charset="0"/>
              </a:rPr>
              <a:t>s.getAddCount</a:t>
            </a:r>
            <a:r>
              <a:rPr lang="en-GB" sz="2000" b="1" dirty="0">
                <a:latin typeface="Courier New" pitchFamily="49" charset="0"/>
              </a:rPr>
              <a:t>()); </a:t>
            </a:r>
          </a:p>
          <a:p>
            <a:pPr>
              <a:lnSpc>
                <a:spcPct val="116000"/>
              </a:lnSpc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sz="1000" b="1" i="1" dirty="0">
              <a:solidFill>
                <a:srgbClr val="AC2020"/>
              </a:solidFill>
              <a:latin typeface="Courier New" pitchFamily="49" charset="0"/>
            </a:endParaRPr>
          </a:p>
          <a:p>
            <a:pPr>
              <a:lnSpc>
                <a:spcPct val="83000"/>
              </a:lnSpc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Answer </a:t>
            </a:r>
            <a:r>
              <a:rPr lang="en-GB" sz="2000" i="1" dirty="0">
                <a:solidFill>
                  <a:srgbClr val="C00000"/>
                </a:solidFill>
              </a:rPr>
              <a:t>depends on</a:t>
            </a:r>
            <a:r>
              <a:rPr lang="en-GB" sz="2000" dirty="0">
                <a:solidFill>
                  <a:srgbClr val="C00000"/>
                </a:solidFill>
              </a:rPr>
              <a:t> </a:t>
            </a:r>
            <a:r>
              <a:rPr lang="en-GB" sz="2000" i="1" dirty="0">
                <a:solidFill>
                  <a:srgbClr val="C00000"/>
                </a:solidFill>
              </a:rPr>
              <a:t>implementation</a:t>
            </a:r>
            <a:r>
              <a:rPr lang="en-GB" sz="2000" dirty="0"/>
              <a:t> of </a:t>
            </a:r>
            <a:r>
              <a:rPr lang="en-GB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addAll</a:t>
            </a:r>
            <a:r>
              <a:rPr lang="en-GB" sz="2000" dirty="0"/>
              <a:t> in </a:t>
            </a:r>
            <a:r>
              <a:rPr lang="en-GB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HashSet</a:t>
            </a:r>
            <a:endParaRPr lang="en-GB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>
              <a:lnSpc>
                <a:spcPct val="83000"/>
              </a:lnSpc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Different implementations may behave differently!</a:t>
            </a:r>
          </a:p>
          <a:p>
            <a:pPr lvl="1">
              <a:lnSpc>
                <a:spcPct val="83000"/>
              </a:lnSpc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If  </a:t>
            </a:r>
            <a:r>
              <a:rPr lang="en-GB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HashSet</a:t>
            </a:r>
            <a:r>
              <a:rPr lang="en-GB" sz="2000" dirty="0" err="1"/>
              <a:t>’s</a:t>
            </a:r>
            <a:r>
              <a:rPr lang="en-GB" sz="2000" dirty="0"/>
              <a:t> </a:t>
            </a:r>
            <a:r>
              <a:rPr lang="en-GB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addAll</a:t>
            </a:r>
            <a:r>
              <a:rPr lang="en-GB" sz="2000" dirty="0"/>
              <a:t> calls </a:t>
            </a:r>
            <a:r>
              <a:rPr lang="en-GB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add</a:t>
            </a:r>
            <a:r>
              <a:rPr lang="en-GB" sz="2000" dirty="0">
                <a:cs typeface="Courier New" panose="02070309020205020404" pitchFamily="49" charset="0"/>
              </a:rPr>
              <a:t>, then</a:t>
            </a:r>
            <a:r>
              <a:rPr lang="en-GB" sz="2000" dirty="0">
                <a:sym typeface="Symbol"/>
              </a:rPr>
              <a:t> </a:t>
            </a:r>
            <a:r>
              <a:rPr lang="en-GB" sz="2000" dirty="0"/>
              <a:t>double-counting</a:t>
            </a:r>
          </a:p>
          <a:p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AbstractCollection</a:t>
            </a:r>
            <a:r>
              <a:rPr lang="en-US" sz="2000" dirty="0" err="1"/>
              <a:t>’s</a:t>
            </a:r>
            <a:r>
              <a:rPr lang="en-US" sz="2000" dirty="0"/>
              <a:t>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addAll</a:t>
            </a:r>
            <a:r>
              <a:rPr lang="en-US" sz="2000" dirty="0"/>
              <a:t> specification:</a:t>
            </a:r>
          </a:p>
          <a:p>
            <a:pPr lvl="1"/>
            <a:r>
              <a:rPr lang="en-US" sz="2000" dirty="0"/>
              <a:t>“Adds all of the elements in the specified collection to this collection.”</a:t>
            </a:r>
          </a:p>
          <a:p>
            <a:pPr lvl="1"/>
            <a:r>
              <a:rPr lang="en-US" sz="2000" dirty="0"/>
              <a:t>Does not specify whether it calls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add</a:t>
            </a:r>
          </a:p>
          <a:p>
            <a:r>
              <a:rPr lang="en-US" sz="2000" dirty="0"/>
              <a:t>Lessons:  </a:t>
            </a:r>
          </a:p>
          <a:p>
            <a:pPr lvl="1"/>
            <a:r>
              <a:rPr lang="en-US" sz="2000" dirty="0" err="1"/>
              <a:t>Subclassing</a:t>
            </a:r>
            <a:r>
              <a:rPr lang="en-US" sz="2000" dirty="0"/>
              <a:t> often requires </a:t>
            </a:r>
            <a:r>
              <a:rPr lang="en-US" sz="2000" dirty="0">
                <a:solidFill>
                  <a:schemeClr val="accent2"/>
                </a:solidFill>
              </a:rPr>
              <a:t>designing for extension</a:t>
            </a:r>
          </a:p>
          <a:p>
            <a:pPr lvl="1"/>
            <a:r>
              <a:rPr lang="en-US" sz="2000" dirty="0">
                <a:solidFill>
                  <a:schemeClr val="tx2"/>
                </a:solidFill>
              </a:rPr>
              <a:t>Clients should not depend on unspecified implementation behavior</a:t>
            </a:r>
          </a:p>
          <a:p>
            <a:pPr>
              <a:lnSpc>
                <a:spcPct val="83000"/>
              </a:lnSpc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sz="2000" i="1" dirty="0"/>
          </a:p>
          <a:p>
            <a:pPr>
              <a:lnSpc>
                <a:spcPct val="116000"/>
              </a:lnSpc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sz="2000" dirty="0">
              <a:latin typeface="Comic Sans MS" pitchFamily="66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934200" y="2343090"/>
            <a:ext cx="7360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800" b="1" i="1" dirty="0">
                <a:solidFill>
                  <a:srgbClr val="AC2020"/>
                </a:solidFill>
                <a:latin typeface="Courier New" pitchFamily="49" charset="0"/>
              </a:rPr>
              <a:t>// 0</a:t>
            </a:r>
            <a:endParaRPr lang="en-US" sz="1800" dirty="0"/>
          </a:p>
        </p:txBody>
      </p:sp>
      <p:sp>
        <p:nvSpPr>
          <p:cNvPr id="5" name="Rectangle 4"/>
          <p:cNvSpPr/>
          <p:nvPr/>
        </p:nvSpPr>
        <p:spPr>
          <a:xfrm>
            <a:off x="6912985" y="2808357"/>
            <a:ext cx="10118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800" b="1" i="1" dirty="0">
                <a:solidFill>
                  <a:srgbClr val="AC2020"/>
                </a:solidFill>
                <a:latin typeface="Courier New" pitchFamily="49" charset="0"/>
              </a:rPr>
              <a:t>// 4?!</a:t>
            </a:r>
            <a:endParaRPr lang="en-US" sz="18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15515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Solutions – how to count inserts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76400"/>
            <a:ext cx="7772400" cy="44958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000" dirty="0"/>
              <a:t>Change spec of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HashSet</a:t>
            </a:r>
            <a:r>
              <a:rPr lang="en-US" sz="2000" dirty="0"/>
              <a:t> (eliminate ambiguity)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914400" lvl="1" indent="-514350"/>
            <a:r>
              <a:rPr lang="en-US" sz="2000" dirty="0"/>
              <a:t>Indicate all self-calls</a:t>
            </a:r>
          </a:p>
          <a:p>
            <a:pPr marL="914400" lvl="1" indent="-514350"/>
            <a:r>
              <a:rPr lang="en-US" sz="2000" dirty="0"/>
              <a:t>Less flexibility for implementers of specification</a:t>
            </a:r>
          </a:p>
          <a:p>
            <a:pPr marL="914400" lvl="1" indent="-514350"/>
            <a:r>
              <a:rPr lang="en-US" sz="2000" dirty="0"/>
              <a:t>Most clients don’t care</a:t>
            </a:r>
          </a:p>
          <a:p>
            <a:pPr marL="514350" indent="-514350">
              <a:buFont typeface="+mj-lt"/>
              <a:buAutoNum type="arabicPeriod"/>
            </a:pPr>
            <a:endParaRPr lang="en-US" sz="2000" dirty="0"/>
          </a:p>
          <a:p>
            <a:pPr marL="514350" indent="-514350">
              <a:buFont typeface="+mj-lt"/>
              <a:buAutoNum type="arabicPeriod"/>
            </a:pPr>
            <a:r>
              <a:rPr lang="en-US" sz="2000" dirty="0"/>
              <a:t>Avoid spec ambiguity by avoiding self-calls</a:t>
            </a:r>
          </a:p>
          <a:p>
            <a:pPr marL="914400" lvl="1" indent="-514350">
              <a:buFont typeface="+mj-lt"/>
              <a:buAutoNum type="alphaLcParenR"/>
            </a:pPr>
            <a:r>
              <a:rPr lang="en-US" sz="2000" dirty="0"/>
              <a:t>“Re-implement” methods such as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addAll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314450" lvl="2" indent="-514350"/>
            <a:r>
              <a:rPr lang="en-US" sz="2000" dirty="0"/>
              <a:t>Requires re-implementing methods</a:t>
            </a:r>
          </a:p>
          <a:p>
            <a:pPr marL="914400" lvl="1" indent="-514350">
              <a:buFont typeface="+mj-lt"/>
              <a:buAutoNum type="alphaLcParenR"/>
            </a:pPr>
            <a:r>
              <a:rPr lang="en-US" sz="2000" dirty="0"/>
              <a:t>Use a wrapper</a:t>
            </a:r>
          </a:p>
          <a:p>
            <a:pPr marL="1314450" lvl="2" indent="-514350"/>
            <a:r>
              <a:rPr lang="en-US" sz="2000" dirty="0"/>
              <a:t>No longer a subtype (unless an interface is handy)</a:t>
            </a:r>
          </a:p>
          <a:p>
            <a:pPr marL="1314450" lvl="2" indent="-514350"/>
            <a:r>
              <a:rPr lang="en-US" sz="2000" dirty="0"/>
              <a:t>Bad for callbacks, equality tests, etc.</a:t>
            </a:r>
          </a:p>
          <a:p>
            <a:pPr marL="1314450" lvl="2" indent="-514350"/>
            <a:r>
              <a:rPr lang="en-US" sz="2000" dirty="0"/>
              <a:t>But avoids dependency on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HashSet</a:t>
            </a:r>
            <a:r>
              <a:rPr lang="en-US" sz="2000" dirty="0"/>
              <a:t> spec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022379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dirty="0"/>
              <a:t>Solution 2b:  composition</a:t>
            </a:r>
          </a:p>
        </p:txBody>
      </p:sp>
      <p:sp>
        <p:nvSpPr>
          <p:cNvPr id="26626" name="Rectangle 2"/>
          <p:cNvSpPr>
            <a:spLocks noGrp="1" noChangeArrowheads="1"/>
          </p:cNvSpPr>
          <p:nvPr>
            <p:ph idx="1"/>
          </p:nvPr>
        </p:nvSpPr>
        <p:spPr>
          <a:xfrm>
            <a:off x="304800" y="1600200"/>
            <a:ext cx="8763000" cy="5029200"/>
          </a:xfrm>
          <a:ln/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b="1" dirty="0">
                <a:latin typeface="Courier New" pitchFamily="49" charset="0"/>
              </a:rPr>
              <a:t>public class </a:t>
            </a:r>
            <a:r>
              <a:rPr lang="en-GB" sz="2000" b="1" dirty="0" err="1">
                <a:solidFill>
                  <a:srgbClr val="0066FF"/>
                </a:solidFill>
                <a:latin typeface="Courier New" pitchFamily="49" charset="0"/>
              </a:rPr>
              <a:t>InstrumentedHashSet</a:t>
            </a:r>
            <a:r>
              <a:rPr lang="en-GB" sz="2000" b="1" dirty="0">
                <a:latin typeface="Courier New" pitchFamily="49" charset="0"/>
              </a:rPr>
              <a:t>&lt;</a:t>
            </a:r>
            <a:r>
              <a:rPr lang="en-GB" sz="2000" b="1" dirty="0">
                <a:solidFill>
                  <a:srgbClr val="0066FF"/>
                </a:solidFill>
                <a:latin typeface="Courier New" pitchFamily="49" charset="0"/>
              </a:rPr>
              <a:t>E</a:t>
            </a:r>
            <a:r>
              <a:rPr lang="en-GB" sz="2000" b="1" dirty="0">
                <a:latin typeface="Courier New" pitchFamily="49" charset="0"/>
              </a:rPr>
              <a:t>&gt; {</a:t>
            </a:r>
          </a:p>
          <a:p>
            <a:pPr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b="1" dirty="0">
                <a:latin typeface="Courier New" pitchFamily="49" charset="0"/>
              </a:rPr>
              <a:t>  private final </a:t>
            </a:r>
            <a:r>
              <a:rPr lang="en-GB" sz="2000" b="1" dirty="0" err="1">
                <a:latin typeface="Courier New" pitchFamily="49" charset="0"/>
              </a:rPr>
              <a:t>HashSet</a:t>
            </a:r>
            <a:r>
              <a:rPr lang="en-GB" sz="2000" b="1" dirty="0">
                <a:latin typeface="Courier New" pitchFamily="49" charset="0"/>
              </a:rPr>
              <a:t>&lt;E&gt; </a:t>
            </a:r>
            <a:r>
              <a:rPr lang="en-GB" sz="2000" b="1" dirty="0">
                <a:solidFill>
                  <a:srgbClr val="0066FF"/>
                </a:solidFill>
                <a:latin typeface="Courier New" pitchFamily="49" charset="0"/>
              </a:rPr>
              <a:t>s</a:t>
            </a:r>
            <a:r>
              <a:rPr lang="en-GB" sz="2000" b="1" dirty="0">
                <a:latin typeface="Courier New" pitchFamily="49" charset="0"/>
              </a:rPr>
              <a:t> = new </a:t>
            </a:r>
            <a:r>
              <a:rPr lang="en-GB" sz="2000" b="1" dirty="0" err="1">
                <a:latin typeface="Courier New" pitchFamily="49" charset="0"/>
              </a:rPr>
              <a:t>HashSet</a:t>
            </a:r>
            <a:r>
              <a:rPr lang="en-GB" sz="2000" b="1" dirty="0">
                <a:latin typeface="Courier New" pitchFamily="49" charset="0"/>
              </a:rPr>
              <a:t>&lt;E&gt;();</a:t>
            </a:r>
          </a:p>
          <a:p>
            <a:pPr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b="1" dirty="0">
                <a:latin typeface="Courier New" pitchFamily="49" charset="0"/>
              </a:rPr>
              <a:t>  private int </a:t>
            </a:r>
            <a:r>
              <a:rPr lang="en-GB" sz="2000" b="1" dirty="0" err="1">
                <a:solidFill>
                  <a:srgbClr val="0066FF"/>
                </a:solidFill>
                <a:latin typeface="Courier New" pitchFamily="49" charset="0"/>
              </a:rPr>
              <a:t>addCount</a:t>
            </a:r>
            <a:r>
              <a:rPr lang="en-GB" sz="2000" b="1" dirty="0">
                <a:solidFill>
                  <a:srgbClr val="0066FF"/>
                </a:solidFill>
                <a:latin typeface="Courier New" pitchFamily="49" charset="0"/>
              </a:rPr>
              <a:t> </a:t>
            </a:r>
            <a:r>
              <a:rPr lang="en-GB" sz="2000" b="1" dirty="0">
                <a:latin typeface="Courier New" pitchFamily="49" charset="0"/>
              </a:rPr>
              <a:t>= 0;</a:t>
            </a:r>
          </a:p>
          <a:p>
            <a:pPr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b="1" dirty="0">
                <a:latin typeface="Courier New" pitchFamily="49" charset="0"/>
              </a:rPr>
              <a:t>  public </a:t>
            </a:r>
            <a:r>
              <a:rPr lang="en-GB" sz="2000" b="1" dirty="0" err="1">
                <a:solidFill>
                  <a:srgbClr val="0066FF"/>
                </a:solidFill>
                <a:latin typeface="Courier New" pitchFamily="49" charset="0"/>
              </a:rPr>
              <a:t>InstrumentedHashSet</a:t>
            </a:r>
            <a:r>
              <a:rPr lang="en-GB" sz="2000" b="1" dirty="0">
                <a:latin typeface="Courier New" pitchFamily="49" charset="0"/>
              </a:rPr>
              <a:t>(Collection&lt;? extends E&gt; </a:t>
            </a:r>
            <a:r>
              <a:rPr lang="en-GB" sz="2000" b="1" dirty="0">
                <a:solidFill>
                  <a:schemeClr val="accent2"/>
                </a:solidFill>
                <a:latin typeface="Courier New" pitchFamily="49" charset="0"/>
              </a:rPr>
              <a:t>c</a:t>
            </a:r>
            <a:r>
              <a:rPr lang="en-GB" sz="2000" b="1" dirty="0">
                <a:latin typeface="Courier New" pitchFamily="49" charset="0"/>
              </a:rPr>
              <a:t>){</a:t>
            </a:r>
          </a:p>
          <a:p>
            <a:pPr lvl="2"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b="1" dirty="0" err="1">
                <a:latin typeface="Courier New" pitchFamily="49" charset="0"/>
              </a:rPr>
              <a:t>this.addAll</a:t>
            </a:r>
            <a:r>
              <a:rPr lang="en-GB" sz="2000" b="1" dirty="0">
                <a:latin typeface="Courier New" pitchFamily="49" charset="0"/>
              </a:rPr>
              <a:t>(c);</a:t>
            </a:r>
          </a:p>
          <a:p>
            <a:pPr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b="1" dirty="0">
                <a:latin typeface="Courier New" pitchFamily="49" charset="0"/>
              </a:rPr>
              <a:t>  }</a:t>
            </a:r>
          </a:p>
          <a:p>
            <a:pPr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b="1" dirty="0">
                <a:latin typeface="Courier New" pitchFamily="49" charset="0"/>
              </a:rPr>
              <a:t>  public </a:t>
            </a:r>
            <a:r>
              <a:rPr lang="en-GB" sz="2000" b="1" dirty="0" err="1">
                <a:latin typeface="Courier New" pitchFamily="49" charset="0"/>
              </a:rPr>
              <a:t>boolean</a:t>
            </a:r>
            <a:r>
              <a:rPr lang="en-GB" sz="2000" b="1" dirty="0">
                <a:latin typeface="Courier New" pitchFamily="49" charset="0"/>
              </a:rPr>
              <a:t> </a:t>
            </a:r>
            <a:r>
              <a:rPr lang="en-GB" sz="2000" b="1" dirty="0">
                <a:solidFill>
                  <a:srgbClr val="0066FF"/>
                </a:solidFill>
                <a:latin typeface="Courier New" pitchFamily="49" charset="0"/>
              </a:rPr>
              <a:t>add</a:t>
            </a:r>
            <a:r>
              <a:rPr lang="en-GB" sz="2000" b="1" dirty="0">
                <a:latin typeface="Courier New" pitchFamily="49" charset="0"/>
              </a:rPr>
              <a:t>(E </a:t>
            </a:r>
            <a:r>
              <a:rPr lang="en-GB" sz="2000" b="1" dirty="0">
                <a:solidFill>
                  <a:schemeClr val="accent2"/>
                </a:solidFill>
                <a:latin typeface="Courier New" pitchFamily="49" charset="0"/>
              </a:rPr>
              <a:t>o</a:t>
            </a:r>
            <a:r>
              <a:rPr lang="en-GB" sz="2000" b="1" dirty="0">
                <a:latin typeface="Courier New" pitchFamily="49" charset="0"/>
              </a:rPr>
              <a:t>) {</a:t>
            </a:r>
          </a:p>
          <a:p>
            <a:pPr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b="1" dirty="0">
                <a:latin typeface="Courier New" pitchFamily="49" charset="0"/>
              </a:rPr>
              <a:t>     </a:t>
            </a:r>
            <a:r>
              <a:rPr lang="en-GB" sz="2000" b="1" dirty="0" err="1">
                <a:latin typeface="Courier New" pitchFamily="49" charset="0"/>
              </a:rPr>
              <a:t>addCount</a:t>
            </a:r>
            <a:r>
              <a:rPr lang="en-GB" sz="2000" b="1" dirty="0">
                <a:latin typeface="Courier New" pitchFamily="49" charset="0"/>
              </a:rPr>
              <a:t>++;   return </a:t>
            </a:r>
            <a:r>
              <a:rPr lang="en-GB" sz="2000" b="1" dirty="0" err="1">
                <a:latin typeface="Courier New" pitchFamily="49" charset="0"/>
              </a:rPr>
              <a:t>s.add</a:t>
            </a:r>
            <a:r>
              <a:rPr lang="en-GB" sz="2000" b="1" dirty="0">
                <a:latin typeface="Courier New" pitchFamily="49" charset="0"/>
              </a:rPr>
              <a:t>(o);</a:t>
            </a:r>
          </a:p>
          <a:p>
            <a:pPr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b="1" dirty="0">
                <a:latin typeface="Courier New" pitchFamily="49" charset="0"/>
              </a:rPr>
              <a:t>  }</a:t>
            </a:r>
          </a:p>
          <a:p>
            <a:pPr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b="1" dirty="0">
                <a:latin typeface="Courier New" pitchFamily="49" charset="0"/>
              </a:rPr>
              <a:t>  public </a:t>
            </a:r>
            <a:r>
              <a:rPr lang="en-GB" sz="2000" b="1" dirty="0" err="1">
                <a:latin typeface="Courier New" pitchFamily="49" charset="0"/>
              </a:rPr>
              <a:t>boolean</a:t>
            </a:r>
            <a:r>
              <a:rPr lang="en-GB" sz="2000" b="1" dirty="0">
                <a:latin typeface="Courier New" pitchFamily="49" charset="0"/>
              </a:rPr>
              <a:t> </a:t>
            </a:r>
            <a:r>
              <a:rPr lang="en-GB" sz="2000" b="1" dirty="0" err="1">
                <a:solidFill>
                  <a:srgbClr val="0066FF"/>
                </a:solidFill>
                <a:latin typeface="Courier New" pitchFamily="49" charset="0"/>
              </a:rPr>
              <a:t>addAll</a:t>
            </a:r>
            <a:r>
              <a:rPr lang="en-GB" sz="2000" b="1" dirty="0">
                <a:latin typeface="Courier New" pitchFamily="49" charset="0"/>
              </a:rPr>
              <a:t>(Collection&lt;? extends E&gt; </a:t>
            </a:r>
            <a:r>
              <a:rPr lang="en-GB" sz="2000" b="1" dirty="0">
                <a:solidFill>
                  <a:schemeClr val="accent2"/>
                </a:solidFill>
                <a:latin typeface="Courier New" pitchFamily="49" charset="0"/>
              </a:rPr>
              <a:t>c</a:t>
            </a:r>
            <a:r>
              <a:rPr lang="en-GB" sz="2000" b="1" dirty="0">
                <a:latin typeface="Courier New" pitchFamily="49" charset="0"/>
              </a:rPr>
              <a:t>) {</a:t>
            </a:r>
          </a:p>
          <a:p>
            <a:pPr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b="1" dirty="0">
                <a:latin typeface="Courier New" pitchFamily="49" charset="0"/>
              </a:rPr>
              <a:t>     </a:t>
            </a:r>
            <a:r>
              <a:rPr lang="en-GB" sz="2000" b="1" dirty="0" err="1">
                <a:latin typeface="Courier New" pitchFamily="49" charset="0"/>
              </a:rPr>
              <a:t>addCount</a:t>
            </a:r>
            <a:r>
              <a:rPr lang="en-GB" sz="2000" b="1" dirty="0">
                <a:latin typeface="Courier New" pitchFamily="49" charset="0"/>
              </a:rPr>
              <a:t> += </a:t>
            </a:r>
            <a:r>
              <a:rPr lang="en-GB" sz="2000" b="1" dirty="0" err="1">
                <a:latin typeface="Courier New" pitchFamily="49" charset="0"/>
              </a:rPr>
              <a:t>c.size</a:t>
            </a:r>
            <a:r>
              <a:rPr lang="en-GB" sz="2000" b="1" dirty="0">
                <a:latin typeface="Courier New" pitchFamily="49" charset="0"/>
              </a:rPr>
              <a:t>();   </a:t>
            </a:r>
          </a:p>
          <a:p>
            <a:pPr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b="1" dirty="0">
                <a:latin typeface="Courier New" pitchFamily="49" charset="0"/>
              </a:rPr>
              <a:t>     return </a:t>
            </a:r>
            <a:r>
              <a:rPr lang="en-GB" sz="2000" b="1" dirty="0" err="1">
                <a:latin typeface="Courier New" pitchFamily="49" charset="0"/>
              </a:rPr>
              <a:t>s.addAll</a:t>
            </a:r>
            <a:r>
              <a:rPr lang="en-GB" sz="2000" b="1" dirty="0">
                <a:latin typeface="Courier New" pitchFamily="49" charset="0"/>
              </a:rPr>
              <a:t>(c);</a:t>
            </a:r>
          </a:p>
          <a:p>
            <a:pPr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b="1" dirty="0">
                <a:latin typeface="Courier New" pitchFamily="49" charset="0"/>
              </a:rPr>
              <a:t>  }</a:t>
            </a:r>
          </a:p>
          <a:p>
            <a:pPr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b="1" dirty="0">
                <a:latin typeface="Courier New" pitchFamily="49" charset="0"/>
              </a:rPr>
              <a:t>  public int </a:t>
            </a:r>
            <a:r>
              <a:rPr lang="en-GB" sz="2000" b="1" dirty="0" err="1">
                <a:solidFill>
                  <a:srgbClr val="0066FF"/>
                </a:solidFill>
                <a:latin typeface="Courier New" pitchFamily="49" charset="0"/>
              </a:rPr>
              <a:t>getAddCount</a:t>
            </a:r>
            <a:r>
              <a:rPr lang="en-GB" sz="2000" b="1" dirty="0">
                <a:latin typeface="Courier New" pitchFamily="49" charset="0"/>
              </a:rPr>
              <a:t>() {  return </a:t>
            </a:r>
            <a:r>
              <a:rPr lang="en-GB" sz="2000" b="1" dirty="0" err="1">
                <a:latin typeface="Courier New" pitchFamily="49" charset="0"/>
              </a:rPr>
              <a:t>addCount</a:t>
            </a:r>
            <a:r>
              <a:rPr lang="en-GB" sz="2000" b="1" dirty="0">
                <a:latin typeface="Courier New" pitchFamily="49" charset="0"/>
              </a:rPr>
              <a:t>; }</a:t>
            </a:r>
          </a:p>
          <a:p>
            <a:pPr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b="1" dirty="0">
                <a:solidFill>
                  <a:srgbClr val="AC2020"/>
                </a:solidFill>
                <a:latin typeface="Courier New" pitchFamily="49" charset="0"/>
              </a:rPr>
              <a:t>  // ... and every other method specified by </a:t>
            </a:r>
            <a:r>
              <a:rPr lang="en-GB" sz="2000" b="1" dirty="0" err="1">
                <a:solidFill>
                  <a:srgbClr val="AC2020"/>
                </a:solidFill>
                <a:latin typeface="Courier New" pitchFamily="49" charset="0"/>
              </a:rPr>
              <a:t>HashSet</a:t>
            </a:r>
            <a:r>
              <a:rPr lang="en-GB" sz="2000" b="1" dirty="0">
                <a:solidFill>
                  <a:srgbClr val="AC2020"/>
                </a:solidFill>
                <a:latin typeface="Courier New" pitchFamily="49" charset="0"/>
              </a:rPr>
              <a:t>&lt;E&gt;</a:t>
            </a:r>
          </a:p>
          <a:p>
            <a:pPr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b="1" dirty="0">
                <a:latin typeface="Courier New" pitchFamily="49" charset="0"/>
              </a:rPr>
              <a:t>}</a:t>
            </a:r>
          </a:p>
          <a:p>
            <a:pPr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endParaRPr lang="en-GB" sz="2000" b="1" dirty="0">
              <a:latin typeface="Courier New" pitchFamily="49" charset="0"/>
            </a:endParaRPr>
          </a:p>
        </p:txBody>
      </p:sp>
      <p:sp>
        <p:nvSpPr>
          <p:cNvPr id="4" name="Rectangular Callout 3"/>
          <p:cNvSpPr/>
          <p:nvPr/>
        </p:nvSpPr>
        <p:spPr>
          <a:xfrm>
            <a:off x="5943600" y="3657600"/>
            <a:ext cx="2514600" cy="609600"/>
          </a:xfrm>
          <a:prstGeom prst="wedgeRectCallout">
            <a:avLst>
              <a:gd name="adj1" fmla="val -124943"/>
              <a:gd name="adj2" fmla="val 193148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The implementation no longer matters</a:t>
            </a:r>
          </a:p>
        </p:txBody>
      </p:sp>
      <p:sp>
        <p:nvSpPr>
          <p:cNvPr id="5" name="Rectangular Callout 4"/>
          <p:cNvSpPr/>
          <p:nvPr/>
        </p:nvSpPr>
        <p:spPr>
          <a:xfrm>
            <a:off x="6477000" y="1371600"/>
            <a:ext cx="1447800" cy="304800"/>
          </a:xfrm>
          <a:prstGeom prst="wedgeRectCallout">
            <a:avLst>
              <a:gd name="adj1" fmla="val -171702"/>
              <a:gd name="adj2" fmla="val 167174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Delegate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909331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dirty="0"/>
              <a:t>Composition (wrappers, delegation)</a:t>
            </a:r>
          </a:p>
        </p:txBody>
      </p:sp>
      <p:sp>
        <p:nvSpPr>
          <p:cNvPr id="28674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600200"/>
            <a:ext cx="8229600" cy="4495800"/>
          </a:xfrm>
          <a:ln/>
        </p:spPr>
        <p:txBody>
          <a:bodyPr>
            <a:normAutofit/>
          </a:bodyPr>
          <a:lstStyle/>
          <a:p>
            <a:pPr marL="0" lvl="1" indent="0">
              <a:buClr>
                <a:schemeClr val="tx1"/>
              </a:buClr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Implementation </a:t>
            </a:r>
            <a:r>
              <a:rPr lang="en-GB" sz="2000" i="1" dirty="0">
                <a:solidFill>
                  <a:schemeClr val="accent2"/>
                </a:solidFill>
              </a:rPr>
              <a:t>reuse</a:t>
            </a:r>
            <a:r>
              <a:rPr lang="en-GB" sz="2000" dirty="0"/>
              <a:t> without </a:t>
            </a:r>
            <a:r>
              <a:rPr lang="en-GB" sz="2000" i="1" dirty="0">
                <a:solidFill>
                  <a:schemeClr val="accent2"/>
                </a:solidFill>
              </a:rPr>
              <a:t>inheritance</a:t>
            </a:r>
          </a:p>
          <a:p>
            <a:pPr marL="0" lvl="1" indent="0">
              <a:buClr>
                <a:schemeClr val="tx1"/>
              </a:buClr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sz="1000" i="1" dirty="0"/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Example of a “wrapper” class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sz="1000" dirty="0"/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Easy to reason about; self-calls are irrelevant</a:t>
            </a:r>
          </a:p>
          <a:p>
            <a:pPr marL="0" indent="0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sz="1000" dirty="0"/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Works around badly-designed / badly-specified classes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sz="1000" dirty="0"/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Disadvantages (may be worthwhile price to pay):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Does not preserve subtyping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Tedious to write (your IDE should help you)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May be hard to apply to </a:t>
            </a:r>
            <a:r>
              <a:rPr lang="en-GB" sz="2000" dirty="0" err="1"/>
              <a:t>callbacks</a:t>
            </a:r>
            <a:r>
              <a:rPr lang="en-GB" sz="2000" dirty="0"/>
              <a:t>, equality tests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1071704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109B35-A09C-EC41-9916-41338F5B54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Administrivia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6FF552-7125-1843-91C6-610D586EA1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00200"/>
            <a:ext cx="7924800" cy="4495800"/>
          </a:xfrm>
        </p:spPr>
        <p:txBody>
          <a:bodyPr>
            <a:normAutofit fontScale="92500"/>
          </a:bodyPr>
          <a:lstStyle/>
          <a:p>
            <a:r>
              <a:rPr lang="en-US" dirty="0"/>
              <a:t>Sections tomorrow: hw6 (data files, graph search, etc.)</a:t>
            </a:r>
          </a:p>
          <a:p>
            <a:pPr lvl="1"/>
            <a:r>
              <a:rPr lang="en-US" dirty="0"/>
              <a:t>Starter code will be pushed to repos later tonight</a:t>
            </a:r>
          </a:p>
          <a:p>
            <a:endParaRPr lang="en-US" dirty="0"/>
          </a:p>
          <a:p>
            <a:r>
              <a:rPr lang="en-US" dirty="0"/>
              <a:t>President’s day holiday next Monday</a:t>
            </a:r>
          </a:p>
          <a:p>
            <a:pPr lvl="1"/>
            <a:r>
              <a:rPr lang="en-US" dirty="0"/>
              <a:t>No class</a:t>
            </a:r>
          </a:p>
          <a:p>
            <a:pPr lvl="1"/>
            <a:r>
              <a:rPr lang="en-US" dirty="0"/>
              <a:t>Regular office hours (thanks TAs!)</a:t>
            </a:r>
          </a:p>
          <a:p>
            <a:pPr lvl="1"/>
            <a:r>
              <a:rPr lang="en-US" dirty="0"/>
              <a:t>What do we do about the next quiz?</a:t>
            </a:r>
          </a:p>
          <a:p>
            <a:pPr lvl="2"/>
            <a:r>
              <a:rPr lang="en-US" dirty="0"/>
              <a:t>Out Sunday, due Monday night as usual? (maybe not such a good idea)</a:t>
            </a:r>
          </a:p>
          <a:p>
            <a:pPr lvl="2"/>
            <a:r>
              <a:rPr lang="en-US" dirty="0"/>
              <a:t>Out Monday, due Tuesday night?</a:t>
            </a:r>
          </a:p>
          <a:p>
            <a:pPr lvl="2"/>
            <a:r>
              <a:rPr lang="en-US" dirty="0"/>
              <a:t>Something else? Discuss on ed and decide Friday?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E8FB67-7249-D043-8E4F-08784966D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6F9126-1550-614A-A1EE-480E49140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157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sz="3200" dirty="0"/>
              <a:t>Composition does not preserve </a:t>
            </a:r>
            <a:r>
              <a:rPr lang="en-GB" sz="3200" dirty="0" err="1"/>
              <a:t>subtyping</a:t>
            </a:r>
            <a:endParaRPr lang="en-GB" sz="3200" dirty="0"/>
          </a:p>
        </p:txBody>
      </p:sp>
      <p:sp>
        <p:nvSpPr>
          <p:cNvPr id="29698" name="Rectangle 2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>
            <a:normAutofit/>
          </a:bodyPr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 err="1">
                <a:latin typeface="Courier New"/>
                <a:cs typeface="Courier New"/>
              </a:rPr>
              <a:t>InstrumentedHashSet</a:t>
            </a:r>
            <a:r>
              <a:rPr lang="en-GB" sz="2000" dirty="0"/>
              <a:t> is not a </a:t>
            </a:r>
            <a:r>
              <a:rPr lang="en-GB" sz="2000" b="1" dirty="0" err="1">
                <a:latin typeface="Courier New"/>
                <a:cs typeface="Courier New"/>
              </a:rPr>
              <a:t>HashSet</a:t>
            </a:r>
            <a:r>
              <a:rPr lang="en-GB" sz="2000" dirty="0"/>
              <a:t> anymore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So can't easily substitute it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sz="2000" dirty="0"/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It may be a true subtype of </a:t>
            </a:r>
            <a:r>
              <a:rPr lang="en-GB" sz="2000" b="1" dirty="0" err="1">
                <a:latin typeface="Courier New"/>
                <a:cs typeface="Courier New"/>
              </a:rPr>
              <a:t>HashSet</a:t>
            </a:r>
            <a:endParaRPr lang="en-GB" sz="2000" b="1" dirty="0">
              <a:latin typeface="Courier New"/>
              <a:cs typeface="Courier New"/>
            </a:endParaRP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But Java doesn't know that!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Java requires declared relationships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Not enough just to meet specification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sz="2000" dirty="0"/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Interfaces to the rescue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Can declare that we implement interface </a:t>
            </a:r>
            <a:r>
              <a:rPr lang="en-GB" sz="2000" b="1" dirty="0">
                <a:latin typeface="Courier New"/>
                <a:cs typeface="Courier New"/>
              </a:rPr>
              <a:t>Set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If such an interface exists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9345459"/>
      </p:ext>
    </p:extLst>
  </p:cSld>
  <p:clrMapOvr>
    <a:masterClrMapping/>
  </p:clrMapOvr>
  <p:transition spd="med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sz="3200" dirty="0"/>
              <a:t>Interfaces reintroduce Java </a:t>
            </a:r>
            <a:r>
              <a:rPr lang="en-GB" sz="3200" dirty="0" err="1"/>
              <a:t>subtyping</a:t>
            </a:r>
            <a:endParaRPr lang="en-GB" sz="3200" dirty="0"/>
          </a:p>
        </p:txBody>
      </p:sp>
      <p:sp>
        <p:nvSpPr>
          <p:cNvPr id="30722" name="Rectangle 2"/>
          <p:cNvSpPr>
            <a:spLocks noGrp="1" noChangeArrowheads="1"/>
          </p:cNvSpPr>
          <p:nvPr>
            <p:ph idx="1"/>
          </p:nvPr>
        </p:nvSpPr>
        <p:spPr>
          <a:xfrm>
            <a:off x="381000" y="1371600"/>
            <a:ext cx="8763000" cy="5486400"/>
          </a:xfrm>
          <a:ln/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sz="2000" b="1" dirty="0">
                <a:latin typeface="Courier New" pitchFamily="49" charset="0"/>
              </a:rPr>
              <a:t>public class </a:t>
            </a:r>
            <a:r>
              <a:rPr lang="en-GB" sz="2000" b="1" dirty="0" err="1">
                <a:solidFill>
                  <a:srgbClr val="0066FF"/>
                </a:solidFill>
                <a:latin typeface="Courier New" pitchFamily="49" charset="0"/>
              </a:rPr>
              <a:t>InstrumentedHashSet</a:t>
            </a:r>
            <a:r>
              <a:rPr lang="en-GB" sz="2000" b="1" dirty="0">
                <a:latin typeface="Courier New" pitchFamily="49" charset="0"/>
              </a:rPr>
              <a:t>&lt;</a:t>
            </a:r>
            <a:r>
              <a:rPr lang="en-GB" sz="2000" b="1" dirty="0">
                <a:solidFill>
                  <a:srgbClr val="0066FF"/>
                </a:solidFill>
                <a:latin typeface="Courier New" pitchFamily="49" charset="0"/>
              </a:rPr>
              <a:t>E</a:t>
            </a:r>
            <a:r>
              <a:rPr lang="en-GB" sz="2000" b="1" dirty="0">
                <a:latin typeface="Courier New" pitchFamily="49" charset="0"/>
              </a:rPr>
              <a:t>&gt; </a:t>
            </a:r>
            <a:r>
              <a:rPr lang="en-GB" sz="2000" b="1" dirty="0">
                <a:solidFill>
                  <a:srgbClr val="C00000"/>
                </a:solidFill>
                <a:latin typeface="Courier New" pitchFamily="49" charset="0"/>
              </a:rPr>
              <a:t>implements Set&lt;E&gt;</a:t>
            </a:r>
            <a:r>
              <a:rPr lang="en-GB" sz="2000" b="1" dirty="0">
                <a:latin typeface="Courier New" pitchFamily="49" charset="0"/>
              </a:rPr>
              <a:t>{</a:t>
            </a:r>
          </a:p>
          <a:p>
            <a:pPr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sz="2000" b="1" dirty="0">
                <a:latin typeface="Courier New" pitchFamily="49" charset="0"/>
              </a:rPr>
              <a:t>  private final Set&lt;E&gt; </a:t>
            </a:r>
            <a:r>
              <a:rPr lang="en-GB" sz="2000" b="1" dirty="0">
                <a:solidFill>
                  <a:srgbClr val="0066FF"/>
                </a:solidFill>
                <a:latin typeface="Courier New" pitchFamily="49" charset="0"/>
              </a:rPr>
              <a:t>s</a:t>
            </a:r>
            <a:r>
              <a:rPr lang="en-GB" sz="2000" b="1" dirty="0">
                <a:latin typeface="Courier New" pitchFamily="49" charset="0"/>
              </a:rPr>
              <a:t> = new </a:t>
            </a:r>
            <a:r>
              <a:rPr lang="en-GB" sz="2000" b="1" dirty="0" err="1">
                <a:latin typeface="Courier New" pitchFamily="49" charset="0"/>
              </a:rPr>
              <a:t>HashSet</a:t>
            </a:r>
            <a:r>
              <a:rPr lang="en-GB" sz="2000" b="1" dirty="0">
                <a:latin typeface="Courier New" pitchFamily="49" charset="0"/>
              </a:rPr>
              <a:t>&lt;E&gt;();</a:t>
            </a:r>
          </a:p>
          <a:p>
            <a:pPr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sz="2000" b="1" dirty="0">
                <a:latin typeface="Courier New" pitchFamily="49" charset="0"/>
              </a:rPr>
              <a:t>  private int </a:t>
            </a:r>
            <a:r>
              <a:rPr lang="en-GB" sz="2000" b="1" dirty="0" err="1">
                <a:solidFill>
                  <a:srgbClr val="0066FF"/>
                </a:solidFill>
                <a:latin typeface="Courier New" pitchFamily="49" charset="0"/>
              </a:rPr>
              <a:t>addCount</a:t>
            </a:r>
            <a:r>
              <a:rPr lang="en-GB" sz="2000" b="1" dirty="0">
                <a:solidFill>
                  <a:srgbClr val="0066FF"/>
                </a:solidFill>
                <a:latin typeface="Courier New" pitchFamily="49" charset="0"/>
              </a:rPr>
              <a:t> </a:t>
            </a:r>
            <a:r>
              <a:rPr lang="en-GB" sz="2000" b="1" dirty="0">
                <a:latin typeface="Courier New" pitchFamily="49" charset="0"/>
              </a:rPr>
              <a:t>= 0;</a:t>
            </a:r>
          </a:p>
          <a:p>
            <a:pPr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sz="2000" b="1" dirty="0">
                <a:latin typeface="Courier New" pitchFamily="49" charset="0"/>
              </a:rPr>
              <a:t>  public </a:t>
            </a:r>
            <a:r>
              <a:rPr lang="en-GB" sz="2000" b="1" dirty="0" err="1">
                <a:solidFill>
                  <a:srgbClr val="0066FF"/>
                </a:solidFill>
                <a:latin typeface="Courier New" pitchFamily="49" charset="0"/>
              </a:rPr>
              <a:t>InstrumentedHashSet</a:t>
            </a:r>
            <a:r>
              <a:rPr lang="en-GB" sz="2000" b="1" dirty="0">
                <a:latin typeface="Courier New" pitchFamily="49" charset="0"/>
              </a:rPr>
              <a:t>(Collection&lt;? extends E&gt; </a:t>
            </a:r>
            <a:r>
              <a:rPr lang="en-GB" sz="2000" b="1" dirty="0">
                <a:solidFill>
                  <a:schemeClr val="accent2"/>
                </a:solidFill>
                <a:latin typeface="Courier New" pitchFamily="49" charset="0"/>
              </a:rPr>
              <a:t>c</a:t>
            </a:r>
            <a:r>
              <a:rPr lang="en-GB" sz="2000" b="1" dirty="0">
                <a:latin typeface="Courier New" pitchFamily="49" charset="0"/>
              </a:rPr>
              <a:t>){</a:t>
            </a:r>
          </a:p>
          <a:p>
            <a:pPr lvl="2"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sz="2000" b="1" dirty="0" err="1">
                <a:latin typeface="Courier New" pitchFamily="49" charset="0"/>
              </a:rPr>
              <a:t>this.addAll</a:t>
            </a:r>
            <a:r>
              <a:rPr lang="en-GB" sz="2000" b="1" dirty="0">
                <a:latin typeface="Courier New" pitchFamily="49" charset="0"/>
              </a:rPr>
              <a:t>(c);</a:t>
            </a:r>
          </a:p>
          <a:p>
            <a:pPr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sz="2000" b="1" dirty="0">
                <a:latin typeface="Courier New" pitchFamily="49" charset="0"/>
              </a:rPr>
              <a:t>  }</a:t>
            </a:r>
          </a:p>
          <a:p>
            <a:pPr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sz="2000" b="1" dirty="0">
                <a:latin typeface="Courier New" pitchFamily="49" charset="0"/>
              </a:rPr>
              <a:t>  public </a:t>
            </a:r>
            <a:r>
              <a:rPr lang="en-GB" sz="2000" b="1" dirty="0" err="1">
                <a:latin typeface="Courier New" pitchFamily="49" charset="0"/>
              </a:rPr>
              <a:t>boolean</a:t>
            </a:r>
            <a:r>
              <a:rPr lang="en-GB" sz="2000" b="1" dirty="0">
                <a:latin typeface="Courier New" pitchFamily="49" charset="0"/>
              </a:rPr>
              <a:t> </a:t>
            </a:r>
            <a:r>
              <a:rPr lang="en-GB" sz="2000" b="1" dirty="0">
                <a:solidFill>
                  <a:srgbClr val="0066FF"/>
                </a:solidFill>
                <a:latin typeface="Courier New" pitchFamily="49" charset="0"/>
              </a:rPr>
              <a:t>add</a:t>
            </a:r>
            <a:r>
              <a:rPr lang="en-GB" sz="2000" b="1" dirty="0">
                <a:latin typeface="Courier New" pitchFamily="49" charset="0"/>
              </a:rPr>
              <a:t>(E </a:t>
            </a:r>
            <a:r>
              <a:rPr lang="en-GB" sz="2000" b="1" dirty="0">
                <a:solidFill>
                  <a:schemeClr val="accent2"/>
                </a:solidFill>
                <a:latin typeface="Courier New" pitchFamily="49" charset="0"/>
              </a:rPr>
              <a:t>o</a:t>
            </a:r>
            <a:r>
              <a:rPr lang="en-GB" sz="2000" b="1" dirty="0">
                <a:latin typeface="Courier New" pitchFamily="49" charset="0"/>
              </a:rPr>
              <a:t>) {</a:t>
            </a:r>
          </a:p>
          <a:p>
            <a:pPr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sz="2000" b="1" dirty="0">
                <a:latin typeface="Courier New" pitchFamily="49" charset="0"/>
              </a:rPr>
              <a:t>      </a:t>
            </a:r>
            <a:r>
              <a:rPr lang="en-GB" sz="2000" b="1" dirty="0" err="1">
                <a:latin typeface="Courier New" pitchFamily="49" charset="0"/>
              </a:rPr>
              <a:t>addCount</a:t>
            </a:r>
            <a:r>
              <a:rPr lang="en-GB" sz="2000" b="1" dirty="0">
                <a:latin typeface="Courier New" pitchFamily="49" charset="0"/>
              </a:rPr>
              <a:t>++;</a:t>
            </a:r>
          </a:p>
          <a:p>
            <a:pPr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sz="2000" b="1" dirty="0">
                <a:latin typeface="Courier New" pitchFamily="49" charset="0"/>
              </a:rPr>
              <a:t>      return </a:t>
            </a:r>
            <a:r>
              <a:rPr lang="en-GB" sz="2000" b="1" dirty="0" err="1">
                <a:latin typeface="Courier New" pitchFamily="49" charset="0"/>
              </a:rPr>
              <a:t>s.add</a:t>
            </a:r>
            <a:r>
              <a:rPr lang="en-GB" sz="2000" b="1" dirty="0">
                <a:latin typeface="Courier New" pitchFamily="49" charset="0"/>
              </a:rPr>
              <a:t>(o);</a:t>
            </a:r>
          </a:p>
          <a:p>
            <a:pPr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sz="2000" b="1" dirty="0">
                <a:latin typeface="Courier New" pitchFamily="49" charset="0"/>
              </a:rPr>
              <a:t>  }</a:t>
            </a:r>
          </a:p>
          <a:p>
            <a:pPr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sz="2000" b="1" dirty="0">
                <a:latin typeface="Courier New" pitchFamily="49" charset="0"/>
              </a:rPr>
              <a:t>  public </a:t>
            </a:r>
            <a:r>
              <a:rPr lang="en-GB" sz="2000" b="1" dirty="0" err="1">
                <a:latin typeface="Courier New" pitchFamily="49" charset="0"/>
              </a:rPr>
              <a:t>boolean</a:t>
            </a:r>
            <a:r>
              <a:rPr lang="en-GB" sz="2000" b="1" dirty="0">
                <a:latin typeface="Courier New" pitchFamily="49" charset="0"/>
              </a:rPr>
              <a:t> </a:t>
            </a:r>
            <a:r>
              <a:rPr lang="en-GB" sz="2000" b="1" dirty="0" err="1">
                <a:solidFill>
                  <a:srgbClr val="0066FF"/>
                </a:solidFill>
                <a:latin typeface="Courier New" pitchFamily="49" charset="0"/>
              </a:rPr>
              <a:t>addAll</a:t>
            </a:r>
            <a:r>
              <a:rPr lang="en-GB" sz="2000" b="1" dirty="0">
                <a:latin typeface="Courier New" pitchFamily="49" charset="0"/>
              </a:rPr>
              <a:t>(Collection&lt;? extends E&gt; </a:t>
            </a:r>
            <a:r>
              <a:rPr lang="en-GB" sz="2000" b="1" dirty="0">
                <a:solidFill>
                  <a:schemeClr val="accent2"/>
                </a:solidFill>
                <a:latin typeface="Courier New" pitchFamily="49" charset="0"/>
              </a:rPr>
              <a:t>c</a:t>
            </a:r>
            <a:r>
              <a:rPr lang="en-GB" sz="2000" b="1" dirty="0">
                <a:latin typeface="Courier New" pitchFamily="49" charset="0"/>
              </a:rPr>
              <a:t>) {</a:t>
            </a:r>
          </a:p>
          <a:p>
            <a:pPr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sz="2000" b="1" dirty="0">
                <a:latin typeface="Courier New" pitchFamily="49" charset="0"/>
              </a:rPr>
              <a:t>      </a:t>
            </a:r>
            <a:r>
              <a:rPr lang="en-GB" sz="2000" b="1" dirty="0" err="1">
                <a:latin typeface="Courier New" pitchFamily="49" charset="0"/>
              </a:rPr>
              <a:t>addCount</a:t>
            </a:r>
            <a:r>
              <a:rPr lang="en-GB" sz="2000" b="1" dirty="0">
                <a:latin typeface="Courier New" pitchFamily="49" charset="0"/>
              </a:rPr>
              <a:t> += </a:t>
            </a:r>
            <a:r>
              <a:rPr lang="en-GB" sz="2000" b="1" dirty="0" err="1">
                <a:latin typeface="Courier New" pitchFamily="49" charset="0"/>
              </a:rPr>
              <a:t>c.size</a:t>
            </a:r>
            <a:r>
              <a:rPr lang="en-GB" sz="2000" b="1" dirty="0">
                <a:latin typeface="Courier New" pitchFamily="49" charset="0"/>
              </a:rPr>
              <a:t>();</a:t>
            </a:r>
          </a:p>
          <a:p>
            <a:pPr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sz="2000" b="1" dirty="0">
                <a:latin typeface="Courier New" pitchFamily="49" charset="0"/>
              </a:rPr>
              <a:t>      return </a:t>
            </a:r>
            <a:r>
              <a:rPr lang="en-GB" sz="2000" b="1" dirty="0" err="1">
                <a:latin typeface="Courier New" pitchFamily="49" charset="0"/>
              </a:rPr>
              <a:t>s.addAll</a:t>
            </a:r>
            <a:r>
              <a:rPr lang="en-GB" sz="2000" b="1" dirty="0">
                <a:latin typeface="Courier New" pitchFamily="49" charset="0"/>
              </a:rPr>
              <a:t>(c);</a:t>
            </a:r>
          </a:p>
          <a:p>
            <a:pPr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sz="2000" b="1" dirty="0">
                <a:latin typeface="Courier New" pitchFamily="49" charset="0"/>
              </a:rPr>
              <a:t>  }</a:t>
            </a:r>
          </a:p>
          <a:p>
            <a:pPr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sz="2000" b="1" dirty="0">
                <a:latin typeface="Courier New" pitchFamily="49" charset="0"/>
              </a:rPr>
              <a:t>  public </a:t>
            </a:r>
            <a:r>
              <a:rPr lang="en-GB" sz="2000" b="1" dirty="0" err="1">
                <a:latin typeface="Courier New" pitchFamily="49" charset="0"/>
              </a:rPr>
              <a:t>int</a:t>
            </a:r>
            <a:r>
              <a:rPr lang="en-GB" sz="2000" b="1" dirty="0">
                <a:latin typeface="Courier New" pitchFamily="49" charset="0"/>
              </a:rPr>
              <a:t> </a:t>
            </a:r>
            <a:r>
              <a:rPr lang="en-GB" sz="2000" b="1" dirty="0" err="1">
                <a:solidFill>
                  <a:srgbClr val="0066FF"/>
                </a:solidFill>
                <a:latin typeface="Courier New" pitchFamily="49" charset="0"/>
              </a:rPr>
              <a:t>getAddCount</a:t>
            </a:r>
            <a:r>
              <a:rPr lang="en-GB" sz="2000" b="1" dirty="0">
                <a:latin typeface="Courier New" pitchFamily="49" charset="0"/>
              </a:rPr>
              <a:t>() {  return </a:t>
            </a:r>
            <a:r>
              <a:rPr lang="en-GB" sz="2000" b="1" dirty="0" err="1">
                <a:latin typeface="Courier New" pitchFamily="49" charset="0"/>
              </a:rPr>
              <a:t>addCount</a:t>
            </a:r>
            <a:r>
              <a:rPr lang="en-GB" sz="2000" b="1" dirty="0">
                <a:latin typeface="Courier New" pitchFamily="49" charset="0"/>
              </a:rPr>
              <a:t>; }</a:t>
            </a:r>
          </a:p>
          <a:p>
            <a:pPr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sz="2000" b="1" dirty="0">
                <a:solidFill>
                  <a:srgbClr val="AC2020"/>
                </a:solidFill>
                <a:latin typeface="Courier New" pitchFamily="49" charset="0"/>
              </a:rPr>
              <a:t>  // ... and every other method specified by Set&lt;E&gt;</a:t>
            </a:r>
          </a:p>
          <a:p>
            <a:pPr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sz="2000" b="1" dirty="0">
                <a:latin typeface="Courier New" pitchFamily="49" charset="0"/>
              </a:rPr>
              <a:t>}</a:t>
            </a:r>
          </a:p>
        </p:txBody>
      </p:sp>
      <p:sp>
        <p:nvSpPr>
          <p:cNvPr id="2" name="Rectangular Callout 1"/>
          <p:cNvSpPr/>
          <p:nvPr/>
        </p:nvSpPr>
        <p:spPr>
          <a:xfrm>
            <a:off x="5867400" y="228600"/>
            <a:ext cx="2971800" cy="685800"/>
          </a:xfrm>
          <a:prstGeom prst="wedgeRectCallout">
            <a:avLst>
              <a:gd name="adj1" fmla="val -107261"/>
              <a:gd name="adj2" fmla="val 181613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Avoid encoding implementation details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07797" y="3124200"/>
            <a:ext cx="4955203" cy="1785104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000" i="1" dirty="0">
                <a:latin typeface="+mj-lt"/>
              </a:rPr>
              <a:t>What’s bad  about this constructor?</a:t>
            </a:r>
          </a:p>
          <a:p>
            <a:endParaRPr lang="en-US" sz="1000" dirty="0">
              <a:latin typeface="+mj-lt"/>
            </a:endParaRPr>
          </a:p>
          <a:p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InstrumentedHashSet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(Set&lt;E&gt;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this.s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= s;</a:t>
            </a:r>
          </a:p>
          <a:p>
            <a:r>
              <a:rPr lang="en-GB" sz="2000" b="1" dirty="0">
                <a:latin typeface="Courier New" pitchFamily="49" charset="0"/>
              </a:rPr>
              <a:t>  </a:t>
            </a:r>
            <a:r>
              <a:rPr lang="en-GB" sz="2000" b="1" dirty="0" err="1">
                <a:latin typeface="Courier New" pitchFamily="49" charset="0"/>
              </a:rPr>
              <a:t>addCount</a:t>
            </a:r>
            <a:r>
              <a:rPr lang="en-GB" sz="2000" b="1" dirty="0">
                <a:latin typeface="Courier New" pitchFamily="49" charset="0"/>
              </a:rPr>
              <a:t> = </a:t>
            </a:r>
            <a:r>
              <a:rPr lang="en-GB" sz="2000" b="1" dirty="0" err="1">
                <a:latin typeface="Courier New" pitchFamily="49" charset="0"/>
              </a:rPr>
              <a:t>s.size</a:t>
            </a:r>
            <a:r>
              <a:rPr lang="en-GB" sz="2000" b="1" dirty="0">
                <a:latin typeface="Courier New" pitchFamily="49" charset="0"/>
              </a:rPr>
              <a:t>();</a:t>
            </a:r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5978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dirty="0"/>
              <a:t>Interfaces and abstract classes</a:t>
            </a:r>
          </a:p>
        </p:txBody>
      </p:sp>
      <p:sp>
        <p:nvSpPr>
          <p:cNvPr id="33794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600200"/>
            <a:ext cx="8077200" cy="4876800"/>
          </a:xfrm>
          <a:ln/>
        </p:spPr>
        <p:txBody>
          <a:bodyPr>
            <a:normAutofit/>
          </a:bodyPr>
          <a:lstStyle/>
          <a:p>
            <a:pPr marL="0" indent="0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Provide </a:t>
            </a:r>
            <a:r>
              <a:rPr lang="en-GB" sz="2000" i="1" dirty="0">
                <a:solidFill>
                  <a:schemeClr val="accent2"/>
                </a:solidFill>
              </a:rPr>
              <a:t>interfaces</a:t>
            </a:r>
            <a:r>
              <a:rPr lang="en-GB" sz="2000" dirty="0"/>
              <a:t> for your functionality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Clients code to interfaces rather than concrete classes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Allows different implementations later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Facilitates composition, wrapper classes</a:t>
            </a:r>
          </a:p>
          <a:p>
            <a:pPr lvl="2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Basis of lots of useful, clever techniques</a:t>
            </a:r>
          </a:p>
          <a:p>
            <a:pPr lvl="2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We'll see more of these later</a:t>
            </a:r>
          </a:p>
          <a:p>
            <a:pPr lvl="2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sz="1000" dirty="0"/>
          </a:p>
          <a:p>
            <a:pPr marL="0" indent="0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Consider also providing helper/template </a:t>
            </a:r>
            <a:r>
              <a:rPr lang="en-GB" sz="2000" i="1" dirty="0">
                <a:solidFill>
                  <a:schemeClr val="accent2"/>
                </a:solidFill>
              </a:rPr>
              <a:t>abstract classes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Can minimize number of methods that new implementation must provide by providing some implementations in abs. class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Makes writing new implementations much easier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Optional – not needed to use interfaces or to create different implementations of an interface</a:t>
            </a:r>
          </a:p>
          <a:p>
            <a:pPr marL="457200" lvl="1" indent="0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sz="20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861200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 library interface/class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8153400" cy="4724400"/>
          </a:xfrm>
        </p:spPr>
        <p:txBody>
          <a:bodyPr>
            <a:normAutofit lnSpcReduction="10000"/>
          </a:bodyPr>
          <a:lstStyle/>
          <a:p>
            <a:pPr marL="0" lvl="1" indent="0">
              <a:buNone/>
            </a:pPr>
            <a:r>
              <a:rPr lang="en-US" sz="2000" b="1" dirty="0">
                <a:solidFill>
                  <a:srgbClr val="7030A0"/>
                </a:solidFill>
                <a:latin typeface="Courier New"/>
                <a:cs typeface="Courier New"/>
              </a:rPr>
              <a:t>// root interface of collection hierarchy</a:t>
            </a:r>
          </a:p>
          <a:p>
            <a:pPr marL="0" lvl="1" indent="0">
              <a:buNone/>
            </a:pPr>
            <a:r>
              <a:rPr lang="en-US" sz="2000" b="1" dirty="0">
                <a:latin typeface="Courier New"/>
                <a:cs typeface="Courier New"/>
              </a:rPr>
              <a:t>interface </a:t>
            </a:r>
            <a:r>
              <a:rPr lang="en-US" sz="2000" b="1" dirty="0">
                <a:solidFill>
                  <a:srgbClr val="0000FF"/>
                </a:solidFill>
                <a:latin typeface="Courier New"/>
                <a:cs typeface="Courier New"/>
              </a:rPr>
              <a:t>Collection</a:t>
            </a:r>
            <a:r>
              <a:rPr lang="en-US" sz="2000" b="1" dirty="0">
                <a:latin typeface="Courier New"/>
                <a:cs typeface="Courier New"/>
              </a:rPr>
              <a:t>&lt;</a:t>
            </a:r>
            <a:r>
              <a:rPr lang="en-US" sz="2000" b="1" dirty="0">
                <a:solidFill>
                  <a:schemeClr val="accent2"/>
                </a:solidFill>
                <a:latin typeface="Courier New"/>
                <a:cs typeface="Courier New"/>
              </a:rPr>
              <a:t>E</a:t>
            </a:r>
            <a:r>
              <a:rPr lang="en-US" sz="2000" b="1" dirty="0">
                <a:latin typeface="Courier New"/>
                <a:cs typeface="Courier New"/>
              </a:rPr>
              <a:t>&gt;</a:t>
            </a:r>
          </a:p>
          <a:p>
            <a:pPr marL="0" lvl="1" indent="0">
              <a:buNone/>
            </a:pPr>
            <a:r>
              <a:rPr lang="en-US" sz="2000" b="1" dirty="0">
                <a:solidFill>
                  <a:srgbClr val="7030A0"/>
                </a:solidFill>
                <a:latin typeface="Courier New"/>
                <a:cs typeface="Courier New"/>
              </a:rPr>
              <a:t>// skeletal implementation of Collection&lt;E&gt; </a:t>
            </a:r>
          </a:p>
          <a:p>
            <a:pPr marL="0" lvl="1" indent="0">
              <a:buNone/>
            </a:pPr>
            <a:r>
              <a:rPr lang="en-US" sz="2000" b="1" dirty="0">
                <a:latin typeface="Courier New"/>
                <a:cs typeface="Courier New"/>
              </a:rPr>
              <a:t>abstract class </a:t>
            </a:r>
            <a:r>
              <a:rPr lang="en-US" sz="2000" b="1" dirty="0" err="1">
                <a:solidFill>
                  <a:srgbClr val="0000FF"/>
                </a:solidFill>
                <a:latin typeface="Courier New"/>
                <a:cs typeface="Courier New"/>
              </a:rPr>
              <a:t>AbstractCollection</a:t>
            </a:r>
            <a:r>
              <a:rPr lang="en-US" sz="2000" b="1" dirty="0">
                <a:latin typeface="Courier New"/>
                <a:cs typeface="Courier New"/>
              </a:rPr>
              <a:t>&lt;</a:t>
            </a:r>
            <a:r>
              <a:rPr lang="en-US" sz="2000" b="1" dirty="0">
                <a:solidFill>
                  <a:schemeClr val="accent2"/>
                </a:solidFill>
                <a:latin typeface="Courier New"/>
                <a:cs typeface="Courier New"/>
              </a:rPr>
              <a:t>E</a:t>
            </a:r>
            <a:r>
              <a:rPr lang="en-US" sz="2000" b="1" dirty="0">
                <a:latin typeface="Courier New"/>
                <a:cs typeface="Courier New"/>
              </a:rPr>
              <a:t>&gt; </a:t>
            </a:r>
          </a:p>
          <a:p>
            <a:pPr marL="0" lvl="1" indent="0">
              <a:buNone/>
            </a:pPr>
            <a:r>
              <a:rPr lang="en-US" sz="2000" b="1" dirty="0">
                <a:latin typeface="Courier New"/>
                <a:cs typeface="Courier New"/>
              </a:rPr>
              <a:t> 			implements Collection&lt;E&gt;</a:t>
            </a:r>
          </a:p>
          <a:p>
            <a:pPr marL="0" lvl="1" indent="0">
              <a:buNone/>
            </a:pPr>
            <a:r>
              <a:rPr lang="en-US" sz="2000" b="1" dirty="0">
                <a:solidFill>
                  <a:srgbClr val="7030A0"/>
                </a:solidFill>
                <a:latin typeface="Courier New"/>
                <a:cs typeface="Courier New"/>
              </a:rPr>
              <a:t>// type of all ordered collections</a:t>
            </a:r>
          </a:p>
          <a:p>
            <a:pPr marL="0" lvl="1" indent="0">
              <a:buNone/>
            </a:pPr>
            <a:r>
              <a:rPr lang="en-US" sz="2000" b="1" dirty="0">
                <a:latin typeface="Courier New"/>
                <a:cs typeface="Courier New"/>
              </a:rPr>
              <a:t>interface </a:t>
            </a:r>
            <a:r>
              <a:rPr lang="en-US" sz="2000" b="1" dirty="0">
                <a:solidFill>
                  <a:srgbClr val="0000FF"/>
                </a:solidFill>
                <a:latin typeface="Courier New"/>
                <a:cs typeface="Courier New"/>
              </a:rPr>
              <a:t>List</a:t>
            </a:r>
            <a:r>
              <a:rPr lang="en-US" sz="2000" b="1" dirty="0">
                <a:latin typeface="Courier New"/>
                <a:cs typeface="Courier New"/>
              </a:rPr>
              <a:t>&lt;</a:t>
            </a:r>
            <a:r>
              <a:rPr lang="en-US" sz="2000" b="1" dirty="0">
                <a:solidFill>
                  <a:schemeClr val="accent2"/>
                </a:solidFill>
                <a:latin typeface="Courier New"/>
                <a:cs typeface="Courier New"/>
              </a:rPr>
              <a:t>E</a:t>
            </a:r>
            <a:r>
              <a:rPr lang="en-US" sz="2000" b="1" dirty="0">
                <a:latin typeface="Courier New"/>
                <a:cs typeface="Courier New"/>
              </a:rPr>
              <a:t>&gt; extends Collection&lt;E&gt; </a:t>
            </a:r>
          </a:p>
          <a:p>
            <a:pPr marL="0" lvl="1" indent="0">
              <a:buNone/>
            </a:pPr>
            <a:r>
              <a:rPr lang="en-US" sz="2000" b="1" dirty="0">
                <a:solidFill>
                  <a:srgbClr val="7030A0"/>
                </a:solidFill>
                <a:latin typeface="Courier New"/>
                <a:cs typeface="Courier New"/>
              </a:rPr>
              <a:t>// skeletal implementation of List&lt;E&gt;</a:t>
            </a:r>
          </a:p>
          <a:p>
            <a:pPr marL="0" lvl="1" indent="0">
              <a:buNone/>
            </a:pPr>
            <a:r>
              <a:rPr lang="en-US" sz="2000" b="1" dirty="0">
                <a:latin typeface="Courier New"/>
                <a:cs typeface="Courier New"/>
              </a:rPr>
              <a:t>abstract class </a:t>
            </a:r>
            <a:r>
              <a:rPr lang="en-US" sz="2000" b="1" dirty="0" err="1">
                <a:solidFill>
                  <a:srgbClr val="0000FF"/>
                </a:solidFill>
                <a:latin typeface="Courier New"/>
                <a:cs typeface="Courier New"/>
              </a:rPr>
              <a:t>AbstractList</a:t>
            </a:r>
            <a:r>
              <a:rPr lang="en-US" sz="2000" b="1" dirty="0">
                <a:latin typeface="Courier New"/>
                <a:cs typeface="Courier New"/>
              </a:rPr>
              <a:t>&lt;</a:t>
            </a:r>
            <a:r>
              <a:rPr lang="en-US" sz="2000" b="1" dirty="0">
                <a:solidFill>
                  <a:schemeClr val="accent2"/>
                </a:solidFill>
                <a:latin typeface="Courier New"/>
                <a:cs typeface="Courier New"/>
              </a:rPr>
              <a:t>E</a:t>
            </a:r>
            <a:r>
              <a:rPr lang="en-US" sz="2000" b="1" dirty="0">
                <a:latin typeface="Courier New"/>
                <a:cs typeface="Courier New"/>
              </a:rPr>
              <a:t>&gt; </a:t>
            </a:r>
          </a:p>
          <a:p>
            <a:pPr marL="0" lvl="1" indent="0">
              <a:buNone/>
            </a:pPr>
            <a:r>
              <a:rPr lang="en-US" sz="2000" b="1" dirty="0">
                <a:latin typeface="Courier New"/>
                <a:cs typeface="Courier New"/>
              </a:rPr>
              <a:t>			extends </a:t>
            </a:r>
            <a:r>
              <a:rPr lang="en-US" sz="2000" b="1" dirty="0" err="1">
                <a:latin typeface="Courier New"/>
                <a:cs typeface="Courier New"/>
              </a:rPr>
              <a:t>AbstractCollection</a:t>
            </a:r>
            <a:r>
              <a:rPr lang="en-US" sz="2000" b="1" dirty="0">
                <a:latin typeface="Courier New"/>
                <a:cs typeface="Courier New"/>
              </a:rPr>
              <a:t>&lt;E&gt; </a:t>
            </a:r>
          </a:p>
          <a:p>
            <a:pPr marL="0" lvl="1" indent="0">
              <a:buNone/>
            </a:pPr>
            <a:r>
              <a:rPr lang="en-US" sz="2000" b="1" dirty="0">
                <a:latin typeface="Courier New"/>
                <a:cs typeface="Courier New"/>
              </a:rPr>
              <a:t>			implements List&lt;E&gt;</a:t>
            </a:r>
          </a:p>
          <a:p>
            <a:pPr marL="57150" indent="0">
              <a:buNone/>
            </a:pPr>
            <a:r>
              <a:rPr lang="en-US" sz="2000" b="1" dirty="0">
                <a:solidFill>
                  <a:srgbClr val="7030A0"/>
                </a:solidFill>
                <a:latin typeface="Courier New"/>
                <a:cs typeface="Courier New"/>
              </a:rPr>
              <a:t>// an old friend...</a:t>
            </a:r>
          </a:p>
          <a:p>
            <a:pPr marL="57150" indent="0">
              <a:buNone/>
            </a:pPr>
            <a:r>
              <a:rPr lang="en-US" sz="2000" b="1" dirty="0">
                <a:latin typeface="Courier New"/>
                <a:cs typeface="Courier New"/>
              </a:rPr>
              <a:t>class </a:t>
            </a:r>
            <a:r>
              <a:rPr lang="en-US" sz="2000" b="1" dirty="0" err="1">
                <a:solidFill>
                  <a:srgbClr val="0000FF"/>
                </a:solidFill>
                <a:latin typeface="Courier New"/>
                <a:cs typeface="Courier New"/>
              </a:rPr>
              <a:t>ArrayList</a:t>
            </a:r>
            <a:r>
              <a:rPr lang="en-US" sz="2000" b="1" dirty="0">
                <a:latin typeface="Courier New"/>
                <a:cs typeface="Courier New"/>
              </a:rPr>
              <a:t>&lt;</a:t>
            </a:r>
            <a:r>
              <a:rPr lang="en-US" sz="2000" b="1" dirty="0">
                <a:solidFill>
                  <a:schemeClr val="accent2"/>
                </a:solidFill>
                <a:latin typeface="Courier New"/>
                <a:cs typeface="Courier New"/>
              </a:rPr>
              <a:t>E</a:t>
            </a:r>
            <a:r>
              <a:rPr lang="en-US" sz="2000" b="1" dirty="0">
                <a:latin typeface="Courier New"/>
                <a:cs typeface="Courier New"/>
              </a:rPr>
              <a:t>&gt; extends </a:t>
            </a:r>
            <a:r>
              <a:rPr lang="en-US" sz="2000" b="1" dirty="0" err="1">
                <a:latin typeface="Courier New"/>
                <a:cs typeface="Courier New"/>
              </a:rPr>
              <a:t>AbstractList</a:t>
            </a:r>
            <a:r>
              <a:rPr lang="en-US" sz="2000" b="1" dirty="0">
                <a:latin typeface="Courier New"/>
                <a:cs typeface="Courier New"/>
              </a:rPr>
              <a:t>&lt;E&gt;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1284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interfaces instead </a:t>
            </a:r>
            <a:r>
              <a:rPr lang="en-US"/>
              <a:t>of classes</a:t>
            </a:r>
            <a:r>
              <a:rPr lang="en-US" dirty="0"/>
              <a:t>?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/>
              <a:t>Java design decisions:</a:t>
            </a:r>
          </a:p>
          <a:p>
            <a:pPr lvl="1"/>
            <a:r>
              <a:rPr lang="en-US" sz="2000" dirty="0"/>
              <a:t>A class has exactly one </a:t>
            </a:r>
            <a:r>
              <a:rPr lang="en-US" sz="2000" dirty="0" err="1"/>
              <a:t>superclass</a:t>
            </a:r>
            <a:endParaRPr lang="en-US" sz="2000" dirty="0"/>
          </a:p>
          <a:p>
            <a:pPr lvl="1"/>
            <a:r>
              <a:rPr lang="en-US" sz="2000" dirty="0"/>
              <a:t>A class may implement multiple interfaces</a:t>
            </a:r>
          </a:p>
          <a:p>
            <a:pPr lvl="1"/>
            <a:r>
              <a:rPr lang="en-US" sz="2000" dirty="0"/>
              <a:t>An interface may extend multiple interfaces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Justification for Java decisions:</a:t>
            </a:r>
          </a:p>
          <a:p>
            <a:pPr lvl="1"/>
            <a:r>
              <a:rPr lang="en-US" sz="2000" dirty="0"/>
              <a:t>Multiple </a:t>
            </a:r>
            <a:r>
              <a:rPr lang="en-US" sz="2000" dirty="0" err="1"/>
              <a:t>superclasses</a:t>
            </a:r>
            <a:r>
              <a:rPr lang="en-US" sz="2000" dirty="0"/>
              <a:t> are difficult to use and to implement</a:t>
            </a:r>
          </a:p>
          <a:p>
            <a:pPr lvl="1"/>
            <a:r>
              <a:rPr lang="en-US" sz="2000" dirty="0"/>
              <a:t>Multiple interfaces + single superclass gets most of the benefit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890843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>
            <a:normAutofit/>
          </a:bodyPr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dirty="0"/>
              <a:t>Pluses and minuses of inheritance</a:t>
            </a:r>
          </a:p>
        </p:txBody>
      </p:sp>
      <p:sp>
        <p:nvSpPr>
          <p:cNvPr id="34818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600200"/>
            <a:ext cx="7772400" cy="5029200"/>
          </a:xfrm>
          <a:ln/>
        </p:spPr>
        <p:txBody>
          <a:bodyPr>
            <a:normAutofit/>
          </a:bodyPr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dirty="0"/>
              <a:t>Inheritance is a powerful way to achieve code reuse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endParaRPr lang="en-GB" sz="1200" dirty="0"/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dirty="0"/>
              <a:t>Inheritance can break encapsulation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dirty="0"/>
              <a:t>A subclass may wind up depending on unspecified details of the implementation of its superclass</a:t>
            </a:r>
          </a:p>
          <a:p>
            <a:pPr lvl="2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dirty="0"/>
              <a:t>example: pattern of self-calls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dirty="0"/>
              <a:t>Subclass may need to evolve in tandem with </a:t>
            </a:r>
            <a:r>
              <a:rPr lang="en-GB" sz="2000" dirty="0" err="1"/>
              <a:t>superclass</a:t>
            </a:r>
            <a:endParaRPr lang="en-GB" sz="2000" dirty="0"/>
          </a:p>
          <a:p>
            <a:pPr lvl="2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dirty="0"/>
              <a:t>Okay within a package where implementation of both is under control of same programmer</a:t>
            </a:r>
          </a:p>
          <a:p>
            <a:pPr marL="0" indent="0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endParaRPr lang="en-GB" sz="1200" dirty="0"/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dirty="0"/>
              <a:t>Authors of superclass should design and document self-use, to simplify extension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dirty="0"/>
              <a:t>Otherwise, avoid implementation inheritance and </a:t>
            </a:r>
            <a:r>
              <a:rPr lang="en-GB" sz="2000"/>
              <a:t>have clients use </a:t>
            </a:r>
            <a:r>
              <a:rPr lang="en-GB" sz="2000" dirty="0"/>
              <a:t>composition instead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5046263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</a:t>
            </a:r>
            <a:r>
              <a:rPr lang="en-US" dirty="0" err="1"/>
              <a:t>subtyping</a:t>
            </a:r>
            <a:r>
              <a:rPr lang="en-US" dirty="0"/>
              <a:t>?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83000"/>
              </a:lnSpc>
              <a:buNone/>
            </a:pPr>
            <a:r>
              <a:rPr lang="en-US" sz="2000" dirty="0"/>
              <a:t>Sometimes “</a:t>
            </a:r>
            <a:r>
              <a:rPr lang="en-US" sz="2000" i="1" dirty="0">
                <a:solidFill>
                  <a:schemeClr val="accent6"/>
                </a:solidFill>
              </a:rPr>
              <a:t>every B is an A</a:t>
            </a:r>
            <a:r>
              <a:rPr lang="en-US" sz="2000" i="1" dirty="0"/>
              <a:t>”</a:t>
            </a:r>
          </a:p>
          <a:p>
            <a:pPr lvl="1">
              <a:lnSpc>
                <a:spcPct val="83000"/>
              </a:lnSpc>
            </a:pPr>
            <a:r>
              <a:rPr lang="en-US" sz="2000" dirty="0"/>
              <a:t>Example: In a library database:</a:t>
            </a:r>
          </a:p>
          <a:p>
            <a:pPr lvl="2">
              <a:lnSpc>
                <a:spcPct val="83000"/>
              </a:lnSpc>
            </a:pPr>
            <a:r>
              <a:rPr lang="en-US" sz="2000" dirty="0"/>
              <a:t>Every book is a library holding</a:t>
            </a:r>
          </a:p>
          <a:p>
            <a:pPr lvl="2">
              <a:lnSpc>
                <a:spcPct val="83000"/>
              </a:lnSpc>
            </a:pPr>
            <a:r>
              <a:rPr lang="en-US" sz="2000" dirty="0"/>
              <a:t>Every CD is a library holding</a:t>
            </a:r>
          </a:p>
          <a:p>
            <a:pPr marL="0" indent="0">
              <a:lnSpc>
                <a:spcPct val="83000"/>
              </a:lnSpc>
              <a:buNone/>
            </a:pPr>
            <a:endParaRPr lang="en-US" sz="2000" dirty="0"/>
          </a:p>
          <a:p>
            <a:pPr marL="0" indent="0">
              <a:lnSpc>
                <a:spcPct val="83000"/>
              </a:lnSpc>
              <a:buNone/>
            </a:pPr>
            <a:r>
              <a:rPr lang="en-US" sz="2000" dirty="0"/>
              <a:t>Subtyping expresses this</a:t>
            </a:r>
          </a:p>
          <a:p>
            <a:pPr lvl="1">
              <a:lnSpc>
                <a:spcPct val="83000"/>
              </a:lnSpc>
            </a:pPr>
            <a:r>
              <a:rPr lang="en-US" sz="2000" dirty="0"/>
              <a:t>“</a:t>
            </a:r>
            <a:r>
              <a:rPr lang="en-US" sz="2000" i="1" dirty="0">
                <a:solidFill>
                  <a:schemeClr val="accent2"/>
                </a:solidFill>
              </a:rPr>
              <a:t>B is a subtype of A</a:t>
            </a:r>
            <a:r>
              <a:rPr lang="en-US" sz="2000" dirty="0"/>
              <a:t>”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/>
              <a:t>means:</a:t>
            </a:r>
          </a:p>
          <a:p>
            <a:pPr marL="457200" lvl="1" indent="0">
              <a:lnSpc>
                <a:spcPct val="83000"/>
              </a:lnSpc>
              <a:buNone/>
            </a:pPr>
            <a:r>
              <a:rPr lang="en-US" sz="2000" dirty="0"/>
              <a:t>   “every object that satisfies the rules for a B </a:t>
            </a:r>
            <a:br>
              <a:rPr lang="en-US" sz="2000" dirty="0"/>
            </a:br>
            <a:r>
              <a:rPr lang="en-US" sz="2000" dirty="0"/>
              <a:t>    also satisfies the rules for an A”</a:t>
            </a:r>
          </a:p>
          <a:p>
            <a:pPr marL="457200" lvl="1" indent="0">
              <a:lnSpc>
                <a:spcPct val="83000"/>
              </a:lnSpc>
              <a:buNone/>
            </a:pPr>
            <a:endParaRPr lang="en-US" sz="2000" dirty="0"/>
          </a:p>
          <a:p>
            <a:pPr marL="0" indent="0">
              <a:lnSpc>
                <a:spcPct val="83000"/>
              </a:lnSpc>
              <a:buNone/>
            </a:pPr>
            <a:r>
              <a:rPr lang="en-US" sz="2000" dirty="0"/>
              <a:t>Goal: code written using A's specification operates correctly even if given a B</a:t>
            </a:r>
          </a:p>
          <a:p>
            <a:pPr lvl="1">
              <a:lnSpc>
                <a:spcPct val="83000"/>
              </a:lnSpc>
            </a:pPr>
            <a:r>
              <a:rPr lang="en-US" sz="2000" dirty="0"/>
              <a:t>Plus:  clarify design, share tests, (sometimes) share code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6816573" y="1459868"/>
            <a:ext cx="1823169" cy="1204232"/>
            <a:chOff x="6831919" y="1524000"/>
            <a:chExt cx="1823169" cy="1204232"/>
          </a:xfrm>
        </p:grpSpPr>
        <p:sp>
          <p:nvSpPr>
            <p:cNvPr id="4" name="TextBox 3"/>
            <p:cNvSpPr txBox="1"/>
            <p:nvPr/>
          </p:nvSpPr>
          <p:spPr>
            <a:xfrm>
              <a:off x="6831919" y="1524000"/>
              <a:ext cx="1792478" cy="40011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000" dirty="0" err="1"/>
                <a:t>LibraryHolding</a:t>
              </a:r>
              <a:endParaRPr lang="en-US" sz="2000" dirty="0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6957753" y="2298510"/>
              <a:ext cx="740908" cy="40011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Book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8112952" y="2328122"/>
              <a:ext cx="542136" cy="40011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CD</a:t>
              </a:r>
            </a:p>
          </p:txBody>
        </p:sp>
        <p:cxnSp>
          <p:nvCxnSpPr>
            <p:cNvPr id="7" name="Straight Arrow Connector 6"/>
            <p:cNvCxnSpPr>
              <a:stCxn id="5" idx="0"/>
            </p:cNvCxnSpPr>
            <p:nvPr/>
          </p:nvCxnSpPr>
          <p:spPr>
            <a:xfrm flipV="1">
              <a:off x="7328207" y="1924110"/>
              <a:ext cx="0" cy="37440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>
              <a:stCxn id="6" idx="0"/>
            </p:cNvCxnSpPr>
            <p:nvPr/>
          </p:nvCxnSpPr>
          <p:spPr>
            <a:xfrm flipH="1" flipV="1">
              <a:off x="8382818" y="1924110"/>
              <a:ext cx="1202" cy="404012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2"/>
          <p:cNvGrpSpPr/>
          <p:nvPr/>
        </p:nvGrpSpPr>
        <p:grpSpPr>
          <a:xfrm>
            <a:off x="5885800" y="1507025"/>
            <a:ext cx="370614" cy="1174620"/>
            <a:chOff x="5885800" y="1507025"/>
            <a:chExt cx="370614" cy="1174620"/>
          </a:xfrm>
        </p:grpSpPr>
        <p:sp>
          <p:nvSpPr>
            <p:cNvPr id="19" name="TextBox 18"/>
            <p:cNvSpPr txBox="1"/>
            <p:nvPr/>
          </p:nvSpPr>
          <p:spPr>
            <a:xfrm>
              <a:off x="5885800" y="1507025"/>
              <a:ext cx="370614" cy="40011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A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5897022" y="2281535"/>
              <a:ext cx="356188" cy="40011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B</a:t>
              </a:r>
            </a:p>
          </p:txBody>
        </p:sp>
        <p:cxnSp>
          <p:nvCxnSpPr>
            <p:cNvPr id="22" name="Straight Arrow Connector 21"/>
            <p:cNvCxnSpPr>
              <a:stCxn id="20" idx="0"/>
              <a:endCxn id="19" idx="2"/>
            </p:cNvCxnSpPr>
            <p:nvPr/>
          </p:nvCxnSpPr>
          <p:spPr>
            <a:xfrm flipH="1" flipV="1">
              <a:off x="6071107" y="1907135"/>
              <a:ext cx="4009" cy="37440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9"/>
          <p:cNvGrpSpPr/>
          <p:nvPr/>
        </p:nvGrpSpPr>
        <p:grpSpPr>
          <a:xfrm>
            <a:off x="6681293" y="2895600"/>
            <a:ext cx="2157907" cy="1174620"/>
            <a:chOff x="6705600" y="3048000"/>
            <a:chExt cx="2157907" cy="1174620"/>
          </a:xfrm>
        </p:grpSpPr>
        <p:sp>
          <p:nvSpPr>
            <p:cNvPr id="12" name="TextBox 11"/>
            <p:cNvSpPr txBox="1"/>
            <p:nvPr/>
          </p:nvSpPr>
          <p:spPr>
            <a:xfrm>
              <a:off x="6957753" y="3048000"/>
              <a:ext cx="1500447" cy="40011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Shape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705600" y="3822510"/>
              <a:ext cx="809837" cy="40011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Circle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7696200" y="3805535"/>
              <a:ext cx="1167307" cy="40011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Rhombus</a:t>
              </a:r>
            </a:p>
          </p:txBody>
        </p:sp>
        <p:cxnSp>
          <p:nvCxnSpPr>
            <p:cNvPr id="15" name="Straight Arrow Connector 14"/>
            <p:cNvCxnSpPr>
              <a:stCxn id="13" idx="0"/>
            </p:cNvCxnSpPr>
            <p:nvPr/>
          </p:nvCxnSpPr>
          <p:spPr>
            <a:xfrm flipV="1">
              <a:off x="7110519" y="3448110"/>
              <a:ext cx="0" cy="37440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>
              <a:stCxn id="14" idx="0"/>
            </p:cNvCxnSpPr>
            <p:nvPr/>
          </p:nvCxnSpPr>
          <p:spPr>
            <a:xfrm flipV="1">
              <a:off x="8279854" y="3448110"/>
              <a:ext cx="0" cy="357425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63263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dirty="0"/>
              <a:t>Subtypes are substitutable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>
            <a:normAutofit lnSpcReduction="10000"/>
          </a:bodyPr>
          <a:lstStyle/>
          <a:p>
            <a:pPr marL="0" indent="0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Subtypes are </a:t>
            </a:r>
            <a:r>
              <a:rPr lang="en-GB" sz="2000" b="1" i="1" dirty="0">
                <a:solidFill>
                  <a:srgbClr val="0000FF"/>
                </a:solidFill>
              </a:rPr>
              <a:t>substitutable</a:t>
            </a:r>
            <a:r>
              <a:rPr lang="en-GB" sz="2000" b="1" i="1" dirty="0"/>
              <a:t> </a:t>
            </a:r>
            <a:r>
              <a:rPr lang="en-GB" sz="2000" dirty="0"/>
              <a:t>for </a:t>
            </a:r>
            <a:r>
              <a:rPr lang="en-GB" sz="2000" dirty="0" err="1"/>
              <a:t>supertypes</a:t>
            </a:r>
            <a:endParaRPr lang="en-GB" sz="2000" dirty="0"/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Instances of subtype won't surprise client by failing to satisfy the </a:t>
            </a:r>
            <a:r>
              <a:rPr lang="en-GB" sz="2000" dirty="0" err="1"/>
              <a:t>supertype's</a:t>
            </a:r>
            <a:r>
              <a:rPr lang="en-GB" sz="2000" dirty="0"/>
              <a:t> specification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Instances of subtype won't surprise client by having more expectations than the supertype's specification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i.e., a client that expects a Shape will work fine if given a Circle</a:t>
            </a:r>
          </a:p>
          <a:p>
            <a:pPr marL="0" indent="0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sz="2000" dirty="0"/>
          </a:p>
          <a:p>
            <a:pPr marL="0" indent="0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We say that B is a </a:t>
            </a:r>
            <a:r>
              <a:rPr lang="en-GB" sz="2000" b="1" i="1" dirty="0">
                <a:solidFill>
                  <a:srgbClr val="008000"/>
                </a:solidFill>
              </a:rPr>
              <a:t>true subtype</a:t>
            </a:r>
            <a:r>
              <a:rPr lang="en-GB" sz="2000" b="1" dirty="0">
                <a:solidFill>
                  <a:srgbClr val="008000"/>
                </a:solidFill>
              </a:rPr>
              <a:t> </a:t>
            </a:r>
            <a:r>
              <a:rPr lang="en-GB" sz="2000" dirty="0"/>
              <a:t>of A if B has a stronger specification than A</a:t>
            </a: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This is </a:t>
            </a:r>
            <a:r>
              <a:rPr lang="en-GB" sz="2000" b="1" i="1" dirty="0">
                <a:solidFill>
                  <a:srgbClr val="C00000"/>
                </a:solidFill>
              </a:rPr>
              <a:t>not</a:t>
            </a:r>
            <a:r>
              <a:rPr lang="en-GB" sz="2000" dirty="0"/>
              <a:t> the same as a </a:t>
            </a:r>
            <a:r>
              <a:rPr lang="en-GB" sz="2000" b="1" i="1" dirty="0">
                <a:solidFill>
                  <a:srgbClr val="009900"/>
                </a:solidFill>
              </a:rPr>
              <a:t>Java </a:t>
            </a:r>
            <a:r>
              <a:rPr lang="en-GB" sz="2000" b="1" dirty="0">
                <a:solidFill>
                  <a:srgbClr val="009900"/>
                </a:solidFill>
              </a:rPr>
              <a:t>subtype</a:t>
            </a:r>
            <a:r>
              <a:rPr lang="en-GB" sz="2000" dirty="0"/>
              <a:t> (</a:t>
            </a:r>
            <a:r>
              <a:rPr lang="en-GB" sz="2000" b="1" dirty="0">
                <a:latin typeface="Courier New"/>
                <a:cs typeface="Courier New"/>
              </a:rPr>
              <a:t>B extends A</a:t>
            </a:r>
            <a:r>
              <a:rPr lang="en-GB" sz="2000" dirty="0"/>
              <a:t>)</a:t>
            </a:r>
            <a:endParaRPr lang="en-GB" sz="2000" b="1" dirty="0">
              <a:solidFill>
                <a:srgbClr val="009900"/>
              </a:solidFill>
            </a:endParaRPr>
          </a:p>
          <a:p>
            <a:pPr lvl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Java subtypes that are not true subtypes are </a:t>
            </a:r>
            <a:r>
              <a:rPr lang="en-GB" sz="2000" i="1" dirty="0">
                <a:solidFill>
                  <a:srgbClr val="C00000"/>
                </a:solidFill>
              </a:rPr>
              <a:t>confusing</a:t>
            </a:r>
            <a:r>
              <a:rPr lang="en-GB" sz="2000" dirty="0"/>
              <a:t> and </a:t>
            </a:r>
            <a:r>
              <a:rPr lang="en-GB" sz="2000" i="1" dirty="0">
                <a:solidFill>
                  <a:srgbClr val="C00000"/>
                </a:solidFill>
              </a:rPr>
              <a:t>dangerous</a:t>
            </a:r>
          </a:p>
          <a:p>
            <a:pPr lvl="2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But unfortunately fairly common poor-design </a:t>
            </a:r>
            <a:r>
              <a:rPr lang="en-GB" sz="2000" dirty="0">
                <a:sym typeface="Wingdings" panose="05000000000000000000" pitchFamily="2" charset="2"/>
              </a:rPr>
              <a:t></a:t>
            </a:r>
            <a:endParaRPr lang="en-GB" sz="20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519784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Subtyping vs. </a:t>
            </a:r>
            <a:r>
              <a:rPr lang="en-US" dirty="0" err="1"/>
              <a:t>subclassing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7577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00200"/>
            <a:ext cx="8153400" cy="4495800"/>
          </a:xfrm>
        </p:spPr>
        <p:txBody>
          <a:bodyPr>
            <a:noAutofit/>
          </a:bodyPr>
          <a:lstStyle/>
          <a:p>
            <a:pPr marL="0" lvl="1" indent="0">
              <a:buNone/>
            </a:pPr>
            <a:r>
              <a:rPr lang="en-US" sz="2000" dirty="0"/>
              <a:t>Substitution (</a:t>
            </a:r>
            <a:r>
              <a:rPr lang="en-US" sz="2000" dirty="0">
                <a:solidFill>
                  <a:schemeClr val="accent2"/>
                </a:solidFill>
              </a:rPr>
              <a:t>subtype</a:t>
            </a:r>
            <a:r>
              <a:rPr lang="en-US" sz="2000" dirty="0"/>
              <a:t>) — a </a:t>
            </a:r>
            <a:r>
              <a:rPr lang="en-US" sz="2000" dirty="0">
                <a:solidFill>
                  <a:schemeClr val="accent2"/>
                </a:solidFill>
              </a:rPr>
              <a:t>specification </a:t>
            </a:r>
            <a:r>
              <a:rPr lang="en-US" sz="2000" dirty="0"/>
              <a:t>notion</a:t>
            </a:r>
          </a:p>
          <a:p>
            <a:pPr lvl="1"/>
            <a:r>
              <a:rPr lang="en-US" sz="2000" dirty="0"/>
              <a:t>B is a subtype of A </a:t>
            </a:r>
            <a:r>
              <a:rPr lang="en-US" sz="2000" dirty="0" err="1"/>
              <a:t>iff</a:t>
            </a:r>
            <a:r>
              <a:rPr lang="en-US" sz="2000" dirty="0"/>
              <a:t> an object of B can masquerade as an object of A in any context</a:t>
            </a:r>
          </a:p>
          <a:p>
            <a:pPr lvl="1"/>
            <a:r>
              <a:rPr lang="en-US" sz="2000" dirty="0"/>
              <a:t>Any fact about an A object is true about a B object</a:t>
            </a:r>
          </a:p>
          <a:p>
            <a:pPr lvl="1"/>
            <a:r>
              <a:rPr lang="en-US" sz="2000" dirty="0"/>
              <a:t>Similar to satisfiability (behavior of a B is a subset of A’s spec)</a:t>
            </a:r>
          </a:p>
          <a:p>
            <a:pPr marL="0" lvl="1" indent="0">
              <a:buNone/>
            </a:pPr>
            <a:endParaRPr lang="en-US" sz="1000" dirty="0"/>
          </a:p>
          <a:p>
            <a:pPr marL="0" lvl="1" indent="0">
              <a:buNone/>
            </a:pPr>
            <a:r>
              <a:rPr lang="en-US" sz="2000" dirty="0"/>
              <a:t>Inheritance (</a:t>
            </a:r>
            <a:r>
              <a:rPr lang="en-US" sz="2000" dirty="0">
                <a:solidFill>
                  <a:schemeClr val="accent2"/>
                </a:solidFill>
              </a:rPr>
              <a:t>subclass</a:t>
            </a:r>
            <a:r>
              <a:rPr lang="en-US" sz="2000" dirty="0"/>
              <a:t>) — an </a:t>
            </a:r>
            <a:r>
              <a:rPr lang="en-US" sz="2000" dirty="0">
                <a:solidFill>
                  <a:schemeClr val="accent2"/>
                </a:solidFill>
              </a:rPr>
              <a:t>implementation</a:t>
            </a:r>
            <a:r>
              <a:rPr lang="en-US" sz="2000" dirty="0"/>
              <a:t> notion</a:t>
            </a:r>
          </a:p>
          <a:p>
            <a:pPr lvl="1"/>
            <a:r>
              <a:rPr lang="en-US" sz="2000" dirty="0"/>
              <a:t>Factor out repeated code </a:t>
            </a:r>
          </a:p>
          <a:p>
            <a:pPr lvl="1"/>
            <a:r>
              <a:rPr lang="en-US" sz="2000" dirty="0"/>
              <a:t>To create a new class, write only the differences</a:t>
            </a:r>
          </a:p>
          <a:p>
            <a:pPr lvl="1"/>
            <a:endParaRPr lang="en-US" sz="2000" dirty="0"/>
          </a:p>
          <a:p>
            <a:pPr marL="0" indent="0">
              <a:buNone/>
            </a:pPr>
            <a:r>
              <a:rPr lang="en-US" sz="2000" dirty="0"/>
              <a:t>Java purposely merges these notions for classes:</a:t>
            </a:r>
          </a:p>
          <a:p>
            <a:pPr lvl="1"/>
            <a:r>
              <a:rPr lang="en-US" sz="2000" dirty="0"/>
              <a:t>Every subclass is a Java subtype</a:t>
            </a:r>
          </a:p>
          <a:p>
            <a:pPr lvl="2"/>
            <a:r>
              <a:rPr lang="en-US" sz="2000" dirty="0"/>
              <a:t>But not necessarily a true subtype</a:t>
            </a:r>
          </a:p>
          <a:p>
            <a:pPr lvl="3"/>
            <a:r>
              <a:rPr lang="en-US" sz="1600" dirty="0"/>
              <a:t>(Java compiler can’t check or guarantee that B is a true subtype of A)</a:t>
            </a:r>
          </a:p>
          <a:p>
            <a:pPr marL="0" indent="0">
              <a:buNone/>
            </a:pPr>
            <a:endParaRPr lang="en-US" sz="10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16403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  <a:ln/>
        </p:spPr>
        <p:txBody>
          <a:bodyPr>
            <a:noAutofit/>
          </a:bodyPr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sz="3000" dirty="0"/>
              <a:t>Inheritance makes adding functionality easy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524000"/>
            <a:ext cx="7772400" cy="4495800"/>
          </a:xfrm>
          <a:ln>
            <a:noFill/>
          </a:ln>
        </p:spPr>
        <p:txBody>
          <a:bodyPr>
            <a:noAutofit/>
          </a:bodyPr>
          <a:lstStyle/>
          <a:p>
            <a:pPr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Suppose we run a web store with a class for </a:t>
            </a:r>
            <a:r>
              <a:rPr lang="en-GB" sz="2000" i="1" dirty="0"/>
              <a:t>products…</a:t>
            </a:r>
          </a:p>
          <a:p>
            <a:pPr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sz="1000" i="1" dirty="0"/>
          </a:p>
          <a:p>
            <a:pPr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sz="600" dirty="0"/>
          </a:p>
          <a:p>
            <a:pPr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/>
                <a:cs typeface="Courier New"/>
              </a:rPr>
              <a:t>class </a:t>
            </a:r>
            <a:r>
              <a:rPr lang="en-GB" sz="2000" b="1" dirty="0">
                <a:solidFill>
                  <a:srgbClr val="0066FF"/>
                </a:solidFill>
                <a:latin typeface="Courier New"/>
                <a:cs typeface="Courier New"/>
              </a:rPr>
              <a:t>Product</a:t>
            </a:r>
            <a:r>
              <a:rPr lang="en-GB" sz="2000" b="1" dirty="0">
                <a:latin typeface="Courier New"/>
                <a:cs typeface="Courier New"/>
              </a:rPr>
              <a:t> {</a:t>
            </a:r>
          </a:p>
          <a:p>
            <a:pPr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/>
                <a:cs typeface="Courier New"/>
              </a:rPr>
              <a:t>    private String </a:t>
            </a:r>
            <a:r>
              <a:rPr lang="en-GB" sz="2000" b="1" dirty="0">
                <a:solidFill>
                  <a:srgbClr val="0066FF"/>
                </a:solidFill>
                <a:latin typeface="Courier New"/>
                <a:cs typeface="Courier New"/>
              </a:rPr>
              <a:t>title</a:t>
            </a:r>
            <a:r>
              <a:rPr lang="en-GB" sz="2000" b="1" dirty="0">
                <a:latin typeface="Courier New"/>
                <a:cs typeface="Courier New"/>
              </a:rPr>
              <a:t>;</a:t>
            </a:r>
          </a:p>
          <a:p>
            <a:pPr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/>
                <a:cs typeface="Courier New"/>
              </a:rPr>
              <a:t>    private String </a:t>
            </a:r>
            <a:r>
              <a:rPr lang="en-GB" sz="2000" b="1" dirty="0">
                <a:solidFill>
                  <a:srgbClr val="0066FF"/>
                </a:solidFill>
                <a:latin typeface="Courier New"/>
                <a:cs typeface="Courier New"/>
              </a:rPr>
              <a:t>description</a:t>
            </a:r>
            <a:r>
              <a:rPr lang="en-GB" sz="2000" b="1" dirty="0">
                <a:latin typeface="Courier New"/>
                <a:cs typeface="Courier New"/>
              </a:rPr>
              <a:t>;</a:t>
            </a:r>
          </a:p>
          <a:p>
            <a:pPr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/>
                <a:cs typeface="Courier New"/>
              </a:rPr>
              <a:t>    private </a:t>
            </a:r>
            <a:r>
              <a:rPr lang="en-GB" sz="2000" b="1" dirty="0" err="1">
                <a:latin typeface="Courier New"/>
                <a:cs typeface="Courier New"/>
              </a:rPr>
              <a:t>int</a:t>
            </a:r>
            <a:r>
              <a:rPr lang="en-GB" sz="2000" b="1" dirty="0">
                <a:latin typeface="Courier New"/>
                <a:cs typeface="Courier New"/>
              </a:rPr>
              <a:t> </a:t>
            </a:r>
            <a:r>
              <a:rPr lang="en-GB" sz="2000" b="1" dirty="0">
                <a:solidFill>
                  <a:srgbClr val="0066FF"/>
                </a:solidFill>
                <a:latin typeface="Courier New"/>
                <a:cs typeface="Courier New"/>
              </a:rPr>
              <a:t>price</a:t>
            </a:r>
            <a:r>
              <a:rPr lang="en-GB" sz="2000" b="1" dirty="0">
                <a:latin typeface="Courier New"/>
                <a:cs typeface="Courier New"/>
              </a:rPr>
              <a:t>; </a:t>
            </a:r>
            <a:r>
              <a:rPr lang="en-GB" sz="2000" b="1" dirty="0">
                <a:solidFill>
                  <a:srgbClr val="7030A0"/>
                </a:solidFill>
                <a:latin typeface="Courier New"/>
                <a:cs typeface="Courier New"/>
              </a:rPr>
              <a:t>// in cents</a:t>
            </a:r>
          </a:p>
          <a:p>
            <a:pPr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/>
                <a:cs typeface="Courier New"/>
              </a:rPr>
              <a:t>    public </a:t>
            </a:r>
            <a:r>
              <a:rPr lang="en-GB" sz="2000" b="1" dirty="0" err="1">
                <a:latin typeface="Courier New"/>
                <a:cs typeface="Courier New"/>
              </a:rPr>
              <a:t>int</a:t>
            </a:r>
            <a:r>
              <a:rPr lang="en-GB" sz="2000" b="1" dirty="0">
                <a:latin typeface="Courier New"/>
                <a:cs typeface="Courier New"/>
              </a:rPr>
              <a:t> </a:t>
            </a:r>
            <a:r>
              <a:rPr lang="en-GB" sz="2000" b="1" dirty="0" err="1">
                <a:solidFill>
                  <a:srgbClr val="0066FF"/>
                </a:solidFill>
                <a:latin typeface="Courier New"/>
                <a:cs typeface="Courier New"/>
              </a:rPr>
              <a:t>getPrice</a:t>
            </a:r>
            <a:r>
              <a:rPr lang="en-GB" sz="2000" b="1" dirty="0">
                <a:latin typeface="Courier New"/>
                <a:cs typeface="Courier New"/>
              </a:rPr>
              <a:t>() { </a:t>
            </a:r>
          </a:p>
          <a:p>
            <a:pPr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/>
                <a:cs typeface="Courier New"/>
              </a:rPr>
              <a:t>        return price; </a:t>
            </a:r>
          </a:p>
          <a:p>
            <a:pPr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/>
                <a:cs typeface="Courier New"/>
              </a:rPr>
              <a:t>     }</a:t>
            </a:r>
          </a:p>
          <a:p>
            <a:pPr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/>
                <a:cs typeface="Courier New"/>
              </a:rPr>
              <a:t>    public </a:t>
            </a:r>
            <a:r>
              <a:rPr lang="en-GB" sz="2000" b="1" dirty="0" err="1">
                <a:latin typeface="Courier New"/>
                <a:cs typeface="Courier New"/>
              </a:rPr>
              <a:t>int</a:t>
            </a:r>
            <a:r>
              <a:rPr lang="en-GB" sz="2000" b="1" dirty="0">
                <a:latin typeface="Courier New"/>
                <a:cs typeface="Courier New"/>
              </a:rPr>
              <a:t> </a:t>
            </a:r>
            <a:r>
              <a:rPr lang="en-GB" sz="2000" b="1" dirty="0" err="1">
                <a:solidFill>
                  <a:srgbClr val="0066FF"/>
                </a:solidFill>
                <a:latin typeface="Courier New"/>
                <a:cs typeface="Courier New"/>
              </a:rPr>
              <a:t>getTax</a:t>
            </a:r>
            <a:r>
              <a:rPr lang="en-GB" sz="2000" b="1" dirty="0">
                <a:latin typeface="Courier New"/>
                <a:cs typeface="Courier New"/>
              </a:rPr>
              <a:t>() { </a:t>
            </a:r>
          </a:p>
          <a:p>
            <a:pPr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/>
                <a:cs typeface="Courier New"/>
              </a:rPr>
              <a:t>        return (</a:t>
            </a:r>
            <a:r>
              <a:rPr lang="en-GB" sz="2000" b="1" dirty="0" err="1">
                <a:latin typeface="Courier New"/>
                <a:cs typeface="Courier New"/>
              </a:rPr>
              <a:t>int</a:t>
            </a:r>
            <a:r>
              <a:rPr lang="en-GB" sz="2000" b="1" dirty="0">
                <a:latin typeface="Courier New"/>
                <a:cs typeface="Courier New"/>
              </a:rPr>
              <a:t>)(</a:t>
            </a:r>
            <a:r>
              <a:rPr lang="en-GB" sz="2000" b="1" dirty="0" err="1">
                <a:latin typeface="Courier New"/>
                <a:cs typeface="Courier New"/>
              </a:rPr>
              <a:t>getPrice</a:t>
            </a:r>
            <a:r>
              <a:rPr lang="en-GB" sz="2000" b="1" dirty="0">
                <a:latin typeface="Courier New"/>
                <a:cs typeface="Courier New"/>
              </a:rPr>
              <a:t>() * 0.096); </a:t>
            </a:r>
          </a:p>
          <a:p>
            <a:pPr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/>
                <a:cs typeface="Courier New"/>
              </a:rPr>
              <a:t>    }</a:t>
            </a:r>
          </a:p>
          <a:p>
            <a:pPr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/>
                <a:cs typeface="Courier New"/>
              </a:rPr>
              <a:t>    …</a:t>
            </a:r>
            <a:endParaRPr lang="en-GB" sz="2000" b="1" i="1" dirty="0">
              <a:latin typeface="Courier New"/>
              <a:cs typeface="Courier New"/>
            </a:endParaRPr>
          </a:p>
          <a:p>
            <a:pPr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/>
                <a:cs typeface="Courier New"/>
              </a:rPr>
              <a:t>}</a:t>
            </a:r>
          </a:p>
          <a:p>
            <a:pPr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sz="600" dirty="0"/>
          </a:p>
          <a:p>
            <a:pPr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... and we need a class for </a:t>
            </a:r>
            <a:r>
              <a:rPr lang="en-GB" sz="2000" i="1" dirty="0"/>
              <a:t>products that are on sale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565998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>
            <a:normAutofit/>
          </a:bodyPr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dirty="0"/>
              <a:t>We know: don’t copy code!</a:t>
            </a:r>
          </a:p>
        </p:txBody>
      </p:sp>
      <p:sp>
        <p:nvSpPr>
          <p:cNvPr id="6146" name="Rectangle 2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>
            <a:noAutofit/>
          </a:bodyPr>
          <a:lstStyle/>
          <a:p>
            <a:pPr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We would never dream of cutting and pasting like this:</a:t>
            </a:r>
          </a:p>
          <a:p>
            <a:pPr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sz="2000" dirty="0"/>
          </a:p>
          <a:p>
            <a:pPr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GB" sz="20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Sale</a:t>
            </a:r>
            <a:r>
              <a:rPr lang="en-GB" sz="2000" b="1" dirty="0" err="1">
                <a:solidFill>
                  <a:srgbClr val="0066FF"/>
                </a:solidFill>
                <a:latin typeface="Courier New" pitchFamily="49" charset="0"/>
                <a:cs typeface="Courier New" pitchFamily="49" charset="0"/>
              </a:rPr>
              <a:t>Product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{</a:t>
            </a:r>
          </a:p>
          <a:p>
            <a:pPr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private String </a:t>
            </a:r>
            <a:r>
              <a:rPr lang="en-GB" sz="2000" b="1" dirty="0">
                <a:solidFill>
                  <a:srgbClr val="0066FF"/>
                </a:solidFill>
                <a:latin typeface="Courier New" pitchFamily="49" charset="0"/>
                <a:cs typeface="Courier New" pitchFamily="49" charset="0"/>
              </a:rPr>
              <a:t>title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private String </a:t>
            </a:r>
            <a:r>
              <a:rPr lang="en-GB" sz="2000" b="1" dirty="0">
                <a:solidFill>
                  <a:srgbClr val="0066FF"/>
                </a:solidFill>
                <a:latin typeface="Courier New" pitchFamily="49" charset="0"/>
                <a:cs typeface="Courier New" pitchFamily="49" charset="0"/>
              </a:rPr>
              <a:t>description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private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>
                <a:solidFill>
                  <a:srgbClr val="0066FF"/>
                </a:solidFill>
                <a:latin typeface="Courier New" pitchFamily="49" charset="0"/>
                <a:cs typeface="Courier New" pitchFamily="49" charset="0"/>
              </a:rPr>
              <a:t>price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; </a:t>
            </a:r>
            <a:r>
              <a:rPr lang="en-GB" sz="2000" b="1" dirty="0">
                <a:solidFill>
                  <a:srgbClr val="7030A0"/>
                </a:solidFill>
                <a:latin typeface="Courier New"/>
                <a:cs typeface="Courier New"/>
              </a:rPr>
              <a:t>// in cents</a:t>
            </a:r>
            <a:endParaRPr lang="en-GB" sz="2000" b="1" dirty="0"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    private float factor;</a:t>
            </a:r>
          </a:p>
          <a:p>
            <a:pPr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public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 err="1">
                <a:solidFill>
                  <a:srgbClr val="0066FF"/>
                </a:solidFill>
                <a:latin typeface="Courier New" pitchFamily="49" charset="0"/>
                <a:cs typeface="Courier New" pitchFamily="49" charset="0"/>
              </a:rPr>
              <a:t>getPrice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() { </a:t>
            </a:r>
          </a:p>
          <a:p>
            <a:pPr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   return </a:t>
            </a:r>
            <a:r>
              <a:rPr lang="en-GB" sz="20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GB" sz="20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20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)(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price</a:t>
            </a:r>
            <a:r>
              <a:rPr lang="en-GB" sz="20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*factor)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; </a:t>
            </a:r>
          </a:p>
          <a:p>
            <a:pPr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GB" sz="2000" b="1" dirty="0">
                <a:latin typeface="Courier New"/>
                <a:cs typeface="Courier New"/>
              </a:rPr>
              <a:t>public </a:t>
            </a:r>
            <a:r>
              <a:rPr lang="en-GB" sz="2000" b="1" dirty="0" err="1">
                <a:latin typeface="Courier New"/>
                <a:cs typeface="Courier New"/>
              </a:rPr>
              <a:t>int</a:t>
            </a:r>
            <a:r>
              <a:rPr lang="en-GB" sz="2000" b="1" dirty="0">
                <a:latin typeface="Courier New"/>
                <a:cs typeface="Courier New"/>
              </a:rPr>
              <a:t> </a:t>
            </a:r>
            <a:r>
              <a:rPr lang="en-GB" sz="2000" b="1" dirty="0" err="1">
                <a:solidFill>
                  <a:srgbClr val="0066FF"/>
                </a:solidFill>
                <a:latin typeface="Courier New"/>
                <a:cs typeface="Courier New"/>
              </a:rPr>
              <a:t>getTax</a:t>
            </a:r>
            <a:r>
              <a:rPr lang="en-GB" sz="2000" b="1" dirty="0">
                <a:latin typeface="Courier New"/>
                <a:cs typeface="Courier New"/>
              </a:rPr>
              <a:t>() { </a:t>
            </a:r>
          </a:p>
          <a:p>
            <a:pPr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/>
                <a:cs typeface="Courier New"/>
              </a:rPr>
              <a:t>        return (</a:t>
            </a:r>
            <a:r>
              <a:rPr lang="en-GB" sz="2000" b="1" dirty="0" err="1">
                <a:latin typeface="Courier New"/>
                <a:cs typeface="Courier New"/>
              </a:rPr>
              <a:t>int</a:t>
            </a:r>
            <a:r>
              <a:rPr lang="en-GB" sz="2000" b="1" dirty="0">
                <a:latin typeface="Courier New"/>
                <a:cs typeface="Courier New"/>
              </a:rPr>
              <a:t>)(</a:t>
            </a:r>
            <a:r>
              <a:rPr lang="en-GB" sz="2000" b="1" dirty="0" err="1">
                <a:latin typeface="Courier New"/>
                <a:cs typeface="Courier New"/>
              </a:rPr>
              <a:t>getPrice</a:t>
            </a:r>
            <a:r>
              <a:rPr lang="en-GB" sz="2000" b="1" dirty="0">
                <a:latin typeface="Courier New"/>
                <a:cs typeface="Courier New"/>
              </a:rPr>
              <a:t>() * 0.096); </a:t>
            </a:r>
          </a:p>
          <a:p>
            <a:pPr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/>
                <a:cs typeface="Courier New"/>
              </a:rPr>
              <a:t>    }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</a:t>
            </a:r>
          </a:p>
          <a:p>
            <a:pPr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i="1" dirty="0">
                <a:latin typeface="Courier New" pitchFamily="49" charset="0"/>
                <a:cs typeface="Courier New" pitchFamily="49" charset="0"/>
              </a:rPr>
              <a:t>    …</a:t>
            </a:r>
          </a:p>
          <a:p>
            <a:pPr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668491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>
            <a:normAutofit fontScale="90000"/>
          </a:bodyPr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dirty="0"/>
              <a:t>Inheritance makes small extensions small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/>
          <a:lstStyle/>
          <a:p>
            <a:pPr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dirty="0"/>
              <a:t>Much better:</a:t>
            </a:r>
          </a:p>
          <a:p>
            <a:pPr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sz="2000" dirty="0"/>
          </a:p>
          <a:p>
            <a:pPr>
              <a:spcBef>
                <a:spcPts val="0"/>
              </a:spcBef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GB" sz="2000" b="1" dirty="0" err="1">
                <a:solidFill>
                  <a:srgbClr val="0066FF"/>
                </a:solidFill>
                <a:latin typeface="Courier New" pitchFamily="49" charset="0"/>
                <a:cs typeface="Courier New" pitchFamily="49" charset="0"/>
              </a:rPr>
              <a:t>SaleProduct</a:t>
            </a:r>
            <a:r>
              <a:rPr lang="en-GB" sz="2000" b="1" dirty="0">
                <a:solidFill>
                  <a:srgbClr val="0066F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extends Product 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private float </a:t>
            </a:r>
            <a:r>
              <a:rPr lang="en-GB" sz="2000" b="1" dirty="0">
                <a:solidFill>
                  <a:srgbClr val="0066FF"/>
                </a:solidFill>
                <a:latin typeface="Courier New" pitchFamily="49" charset="0"/>
                <a:cs typeface="Courier New" pitchFamily="49" charset="0"/>
              </a:rPr>
              <a:t>factor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GB" sz="2000" b="1">
                <a:latin typeface="Courier New" pitchFamily="49" charset="0"/>
                <a:cs typeface="Courier New" pitchFamily="49" charset="0"/>
              </a:rPr>
              <a:t>@Override</a:t>
            </a:r>
            <a:endParaRPr lang="en-GB" sz="2000" b="1" dirty="0"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public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b="1" dirty="0" err="1">
                <a:solidFill>
                  <a:srgbClr val="0066FF"/>
                </a:solidFill>
                <a:latin typeface="Courier New" pitchFamily="49" charset="0"/>
                <a:cs typeface="Courier New" pitchFamily="49" charset="0"/>
              </a:rPr>
              <a:t>getPrice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() { </a:t>
            </a:r>
          </a:p>
          <a:p>
            <a:pPr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  return (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)(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super.getPrice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()*factor); </a:t>
            </a:r>
          </a:p>
          <a:p>
            <a:pPr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   }</a:t>
            </a:r>
            <a:endParaRPr lang="en-GB" sz="2000" b="1" i="1" dirty="0"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ts val="0"/>
              </a:spcBef>
              <a:spcAft>
                <a:spcPct val="0"/>
              </a:spcAft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lnSpc>
                <a:spcPct val="116000"/>
              </a:lnSpc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en-GB" sz="2000" dirty="0">
              <a:latin typeface="Comic Sans MS" pitchFamily="66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996651"/>
      </p:ext>
    </p:extLst>
  </p:cSld>
  <p:clrMapOvr>
    <a:masterClrMapping/>
  </p:clrMapOvr>
  <p:transition spd="med"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simple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simple</Template>
  <TotalTime>10694</TotalTime>
  <Words>3541</Words>
  <Application>Microsoft Macintosh PowerPoint</Application>
  <PresentationFormat>On-screen Show (4:3)</PresentationFormat>
  <Paragraphs>548</Paragraphs>
  <Slides>35</Slides>
  <Notes>28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2" baseType="lpstr">
      <vt:lpstr>Arial Unicode MS</vt:lpstr>
      <vt:lpstr>22 03</vt:lpstr>
      <vt:lpstr>Arial</vt:lpstr>
      <vt:lpstr>Comic Sans MS</vt:lpstr>
      <vt:lpstr>Courier New</vt:lpstr>
      <vt:lpstr>Times New Roman</vt:lpstr>
      <vt:lpstr>simple</vt:lpstr>
      <vt:lpstr>CSE 331 Software Design &amp; Implementation</vt:lpstr>
      <vt:lpstr>Administrivia (1)</vt:lpstr>
      <vt:lpstr>Administrivia (2)</vt:lpstr>
      <vt:lpstr>What is subtyping?</vt:lpstr>
      <vt:lpstr>Subtypes are substitutable</vt:lpstr>
      <vt:lpstr>Subtyping vs. subclassing</vt:lpstr>
      <vt:lpstr>Inheritance makes adding functionality easy</vt:lpstr>
      <vt:lpstr>We know: don’t copy code!</vt:lpstr>
      <vt:lpstr>Inheritance makes small extensions small</vt:lpstr>
      <vt:lpstr>Benefits of subclassing &amp; inheritance</vt:lpstr>
      <vt:lpstr>Subclassing can be misused</vt:lpstr>
      <vt:lpstr>Is every square a rectangle?</vt:lpstr>
      <vt:lpstr>Square, Rectangle Unrelated (Java)</vt:lpstr>
      <vt:lpstr>Inappropriate subtyping in the JDK</vt:lpstr>
      <vt:lpstr>Violation of rep invariant</vt:lpstr>
      <vt:lpstr>Solution 1:  Generics</vt:lpstr>
      <vt:lpstr>Solution 2:  Composition</vt:lpstr>
      <vt:lpstr>Substitution principle for classes</vt:lpstr>
      <vt:lpstr>Substitution principle for methods</vt:lpstr>
      <vt:lpstr>Spec strengthening: argument/result types</vt:lpstr>
      <vt:lpstr>Substitution exercise</vt:lpstr>
      <vt:lpstr>Java subtyping</vt:lpstr>
      <vt:lpstr>Java subtyping guarantees</vt:lpstr>
      <vt:lpstr>Clients can still infer implementation details</vt:lpstr>
      <vt:lpstr>Inheritance can break encapsulation</vt:lpstr>
      <vt:lpstr>Dependence on implementation</vt:lpstr>
      <vt:lpstr>Solutions – how to count inserts</vt:lpstr>
      <vt:lpstr>Solution 2b:  composition</vt:lpstr>
      <vt:lpstr>Composition (wrappers, delegation)</vt:lpstr>
      <vt:lpstr>Composition does not preserve subtyping</vt:lpstr>
      <vt:lpstr>Interfaces reintroduce Java subtyping</vt:lpstr>
      <vt:lpstr>Interfaces and abstract classes</vt:lpstr>
      <vt:lpstr>Java library interface/class example</vt:lpstr>
      <vt:lpstr>Why interfaces instead of classes?</vt:lpstr>
      <vt:lpstr>Pluses and minuses of inheritance</vt:lpstr>
    </vt:vector>
  </TitlesOfParts>
  <Company>uw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 374 Programming Concepts &amp; Tools</dc:title>
  <dc:creator>Hal Perkins</dc:creator>
  <cp:lastModifiedBy>Hal Perkins</cp:lastModifiedBy>
  <cp:revision>195</cp:revision>
  <cp:lastPrinted>2021-02-10T04:22:30Z</cp:lastPrinted>
  <dcterms:created xsi:type="dcterms:W3CDTF">2012-02-17T18:07:42Z</dcterms:created>
  <dcterms:modified xsi:type="dcterms:W3CDTF">2021-02-10T04:22:31Z</dcterms:modified>
</cp:coreProperties>
</file>