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85" r:id="rId2"/>
    <p:sldId id="434" r:id="rId3"/>
    <p:sldId id="431" r:id="rId4"/>
    <p:sldId id="432" r:id="rId5"/>
    <p:sldId id="433" r:id="rId6"/>
    <p:sldId id="428" r:id="rId7"/>
    <p:sldId id="380" r:id="rId8"/>
    <p:sldId id="419" r:id="rId9"/>
    <p:sldId id="381" r:id="rId10"/>
    <p:sldId id="382" r:id="rId11"/>
    <p:sldId id="383" r:id="rId12"/>
    <p:sldId id="384" r:id="rId13"/>
    <p:sldId id="426" r:id="rId14"/>
    <p:sldId id="425" r:id="rId15"/>
    <p:sldId id="435" r:id="rId16"/>
    <p:sldId id="436" r:id="rId17"/>
    <p:sldId id="437" r:id="rId18"/>
    <p:sldId id="438" r:id="rId19"/>
    <p:sldId id="389" r:id="rId20"/>
    <p:sldId id="420" r:id="rId21"/>
    <p:sldId id="391" r:id="rId22"/>
    <p:sldId id="429" r:id="rId23"/>
    <p:sldId id="430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39" r:id="rId45"/>
    <p:sldId id="413" r:id="rId46"/>
    <p:sldId id="424" r:id="rId47"/>
    <p:sldId id="422" r:id="rId48"/>
    <p:sldId id="421" r:id="rId49"/>
    <p:sldId id="415" r:id="rId50"/>
    <p:sldId id="427" r:id="rId51"/>
    <p:sldId id="416" r:id="rId52"/>
    <p:sldId id="417" r:id="rId53"/>
    <p:sldId id="440" r:id="rId54"/>
    <p:sldId id="418" r:id="rId55"/>
  </p:sldIdLst>
  <p:sldSz cx="9144000" cy="6858000" type="screen4x3"/>
  <p:notesSz cx="6934200" cy="92202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800080"/>
    <a:srgbClr val="FFFF99"/>
    <a:srgbClr val="FF00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4" autoAdjust="0"/>
    <p:restoredTop sz="94304" autoAdjust="0"/>
  </p:normalViewPr>
  <p:slideViewPr>
    <p:cSldViewPr>
      <p:cViewPr varScale="1">
        <p:scale>
          <a:sx n="112" d="100"/>
          <a:sy n="112" d="100"/>
        </p:scale>
        <p:origin x="760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096"/>
    </p:cViewPr>
  </p:sorterViewPr>
  <p:notesViewPr>
    <p:cSldViewPr>
      <p:cViewPr varScale="1">
        <p:scale>
          <a:sx n="127" d="100"/>
          <a:sy n="127" d="100"/>
        </p:scale>
        <p:origin x="2792" y="20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21wi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08-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</a:t>
            </a:r>
            <a:r>
              <a:rPr lang="en-US" baseline="0" dirty="0"/>
              <a:t> skip any and produce highest quality software.</a:t>
            </a:r>
          </a:p>
          <a:p>
            <a:endParaRPr lang="en-US" baseline="0" dirty="0"/>
          </a:p>
          <a:p>
            <a:r>
              <a:rPr lang="en-US" baseline="0" dirty="0"/>
              <a:t>Which is the most effective? </a:t>
            </a:r>
            <a:r>
              <a:rPr lang="en-US" dirty="0"/>
              <a:t>Inspection!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8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3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/>
              <a:t>(But, can think about doing this many tests today)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331</a:t>
            </a:r>
            <a:br>
              <a:rPr lang="en-US" dirty="0"/>
            </a:br>
            <a:r>
              <a:rPr lang="en-US" dirty="0"/>
              <a:t>Software Design &amp;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886200"/>
            <a:ext cx="7848600" cy="1752600"/>
          </a:xfrm>
        </p:spPr>
        <p:txBody>
          <a:bodyPr/>
          <a:lstStyle/>
          <a:p>
            <a:r>
              <a:rPr lang="en-US" dirty="0"/>
              <a:t>Hal Perkins</a:t>
            </a:r>
          </a:p>
          <a:p>
            <a:r>
              <a:rPr lang="en-US" dirty="0"/>
              <a:t>Winter 2021</a:t>
            </a:r>
          </a:p>
          <a:p>
            <a:r>
              <a:rPr lang="en-US" dirty="0"/>
              <a:t>Testing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D5658-8DCE-0B44-BB60-E861DBFB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DFA96-9385-8146-A902-E6C26FFF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C098-13F0-41FA-8110-EA511399211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/>
              <a:t>New design removed hardware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prevents the electron-beam from operating in its high-energy mode. Now </a:t>
            </a:r>
            <a:r>
              <a:rPr lang="en-US" sz="2000" dirty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/>
              <a:t>Equipment control task </a:t>
            </a:r>
            <a:r>
              <a:rPr lang="en-US" sz="2000" dirty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>
                <a:solidFill>
                  <a:schemeClr val="accent2"/>
                </a:solidFill>
              </a:rPr>
              <a:t>Missed during testing</a:t>
            </a:r>
            <a:br>
              <a:rPr lang="en-US" sz="2000" dirty="0"/>
            </a:br>
            <a:r>
              <a:rPr lang="en-US" sz="2000" dirty="0"/>
              <a:t>because it took practice before </a:t>
            </a:r>
            <a:br>
              <a:rPr lang="en-US" sz="2000" dirty="0"/>
            </a:br>
            <a:r>
              <a:rPr lang="en-US" sz="2000" dirty="0"/>
              <a:t>operators worked quickly enough</a:t>
            </a:r>
            <a:br>
              <a:rPr lang="en-US" sz="2000" dirty="0"/>
            </a:br>
            <a:r>
              <a:rPr lang="en-US" sz="2000" dirty="0"/>
              <a:t>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Legs 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Error later traced to a single bad line of software code</a:t>
            </a: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>
                <a:solidFill>
                  <a:schemeClr val="accent2"/>
                </a:solidFill>
              </a:rPr>
              <a:t>Microsoft Zune New Year’s Eve crash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Denver Airport baggage-handling system (1994)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AT&amp;T network outage (1990)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Northeast blackout (2003)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Intel Pentium floating point 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Soviet gas pipeline 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bugs cost money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Inadequate infrastructure for software testing costs U.S. $22-$60 billion annually (NIST 2002)</a:t>
            </a:r>
          </a:p>
          <a:p>
            <a:endParaRPr lang="en-US" sz="2000" dirty="0"/>
          </a:p>
          <a:p>
            <a:r>
              <a:rPr lang="en-US" sz="2000" dirty="0"/>
              <a:t>2013 Cambridge University study: Software bugs cost global economy $312 Billion per year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www.prweb.com</a:t>
            </a:r>
            <a:r>
              <a:rPr lang="en-US" sz="2000" dirty="0"/>
              <a:t>/releases/2013/1/prweb10298185.htm</a:t>
            </a:r>
          </a:p>
          <a:p>
            <a:pPr lvl="1"/>
            <a:endParaRPr lang="en-US" sz="2000" dirty="0"/>
          </a:p>
          <a:p>
            <a:r>
              <a:rPr lang="en-US" sz="2000" dirty="0"/>
              <a:t>$440 million loss by Knight Capital Group in 30 minutes</a:t>
            </a:r>
          </a:p>
          <a:p>
            <a:pPr lvl="1"/>
            <a:r>
              <a:rPr lang="en-US" sz="2000" dirty="0"/>
              <a:t>August 2012 high-frequency trading error</a:t>
            </a:r>
          </a:p>
          <a:p>
            <a:endParaRPr lang="en-US" sz="2000" dirty="0"/>
          </a:p>
          <a:p>
            <a:r>
              <a:rPr lang="en-US" sz="2000" dirty="0"/>
              <a:t>$6 billion loss from 2003 blackout in NE USA &amp; Canada</a:t>
            </a:r>
          </a:p>
          <a:p>
            <a:pPr lvl="1"/>
            <a:r>
              <a:rPr lang="en-US" sz="2000" dirty="0"/>
              <a:t>Software bug in alarm system in Ohio power control room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ensure correctness?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Best practice: use three techniques</a:t>
            </a:r>
          </a:p>
          <a:p>
            <a:pPr marL="0" indent="0">
              <a:buNone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/>
              <a:t>Tools</a:t>
            </a:r>
            <a:endParaRPr lang="en-US" dirty="0"/>
          </a:p>
          <a:p>
            <a:pPr lvl="1"/>
            <a:r>
              <a:rPr lang="en-US" dirty="0"/>
              <a:t>e.g., type checking, @Override, libraries,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/>
              <a:t>Inspection</a:t>
            </a:r>
          </a:p>
          <a:p>
            <a:pPr lvl="1"/>
            <a:r>
              <a:rPr lang="en-US" dirty="0"/>
              <a:t>think through your code carefully</a:t>
            </a:r>
          </a:p>
          <a:p>
            <a:pPr lvl="1"/>
            <a:r>
              <a:rPr lang="en-US" dirty="0"/>
              <a:t>have another person review your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/>
              <a:t>Testing</a:t>
            </a:r>
          </a:p>
          <a:p>
            <a:pPr lvl="1"/>
            <a:r>
              <a:rPr lang="en-US" dirty="0"/>
              <a:t>usually &gt;50% of the work in building software</a:t>
            </a:r>
          </a:p>
          <a:p>
            <a:pPr marL="57150" indent="0">
              <a:buNone/>
            </a:pPr>
            <a:endParaRPr lang="en-US" sz="1200" dirty="0"/>
          </a:p>
          <a:p>
            <a:pPr marL="57150" indent="0">
              <a:buNone/>
            </a:pPr>
            <a:r>
              <a:rPr lang="en-US" dirty="0"/>
              <a:t>Each removes ~2/3 of bugs. Together &gt;97%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UW CSE 331 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0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learn from testing?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/>
              <a:t>Edsgar</a:t>
            </a:r>
            <a:r>
              <a:rPr lang="en-US" sz="2000" i="1" dirty="0"/>
              <a:t> </a:t>
            </a:r>
            <a:r>
              <a:rPr lang="en-US" sz="2000" i="1" dirty="0" err="1"/>
              <a:t>Dijkstra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Notes on Structured Programming, </a:t>
            </a:r>
            <a:r>
              <a:rPr lang="en-US" sz="2000" dirty="0"/>
              <a:t>1970</a:t>
            </a:r>
            <a:endParaRPr lang="en-US" sz="2000" i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308937"/>
            <a:ext cx="7772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Testing is </a:t>
            </a:r>
            <a:r>
              <a:rPr lang="en-US" sz="2000" i="1" dirty="0">
                <a:latin typeface="+mn-lt"/>
              </a:rPr>
              <a:t>essential</a:t>
            </a:r>
            <a:r>
              <a:rPr lang="en-US" sz="2000" dirty="0">
                <a:latin typeface="+mn-lt"/>
              </a:rPr>
              <a:t> but it is insufficient by itself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Only </a:t>
            </a:r>
            <a:r>
              <a:rPr lang="en-US" sz="2000" b="1" dirty="0">
                <a:latin typeface="+mn-lt"/>
              </a:rPr>
              <a:t>reasoning</a:t>
            </a:r>
            <a:r>
              <a:rPr lang="en-US" sz="2000" dirty="0">
                <a:latin typeface="+mn-lt"/>
              </a:rPr>
              <a:t> can prove there are no bugs. Yet...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ensure correctness?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/>
              <a:t>		“Beware of bugs in the above code;</a:t>
            </a:r>
            <a:br>
              <a:rPr lang="en-US" sz="2000" dirty="0"/>
            </a:br>
            <a:r>
              <a:rPr lang="en-US" sz="2000" dirty="0"/>
              <a:t>		I have only proved it correct, not tried it.”</a:t>
            </a:r>
            <a:br>
              <a:rPr lang="en-US" sz="2000" dirty="0"/>
            </a:br>
            <a:r>
              <a:rPr lang="en-US" sz="2000" dirty="0"/>
              <a:t>			-Donald Knuth, 1977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u="sng" dirty="0"/>
              <a:t>Trying it</a:t>
            </a:r>
            <a:r>
              <a:rPr lang="en-US" sz="2000" dirty="0"/>
              <a:t> is a surprisingly useful way to find mistakes!</a:t>
            </a:r>
          </a:p>
          <a:p>
            <a:pPr marL="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No </a:t>
            </a:r>
            <a:r>
              <a:rPr lang="en-US" sz="2000" b="1" dirty="0">
                <a:solidFill>
                  <a:schemeClr val="accent6"/>
                </a:solidFill>
              </a:rPr>
              <a:t>single activity</a:t>
            </a:r>
            <a:r>
              <a:rPr lang="en-US" sz="2000" dirty="0">
                <a:solidFill>
                  <a:schemeClr val="accent6"/>
                </a:solidFill>
              </a:rPr>
              <a:t> or approach can guarantee correctness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/>
              <a:t>We need tools </a:t>
            </a:r>
            <a:r>
              <a:rPr lang="en-US" sz="2000" b="1" dirty="0"/>
              <a:t>and</a:t>
            </a:r>
            <a:r>
              <a:rPr lang="en-US" sz="2000" dirty="0"/>
              <a:t> inspection </a:t>
            </a:r>
            <a:r>
              <a:rPr lang="en-US" sz="2000" b="1" dirty="0"/>
              <a:t>and</a:t>
            </a:r>
            <a:r>
              <a:rPr lang="en-US" sz="2000" dirty="0"/>
              <a:t> testing to ensure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 will care about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all likelihood, you will be expected to </a:t>
            </a:r>
            <a:r>
              <a:rPr lang="en-US" sz="2000" b="1" dirty="0"/>
              <a:t>test your own code</a:t>
            </a:r>
          </a:p>
          <a:p>
            <a:endParaRPr lang="en-US" sz="2000" dirty="0"/>
          </a:p>
          <a:p>
            <a:r>
              <a:rPr lang="en-US" sz="2000" dirty="0"/>
              <a:t>Industry-wide trend toward developers doing more testing</a:t>
            </a:r>
          </a:p>
          <a:p>
            <a:pPr lvl="1"/>
            <a:r>
              <a:rPr lang="en-US" sz="2000" dirty="0"/>
              <a:t>20 years ago we had large test teams</a:t>
            </a:r>
          </a:p>
          <a:p>
            <a:pPr lvl="1"/>
            <a:r>
              <a:rPr lang="en-US" sz="2000" dirty="0"/>
              <a:t>now, test teams are small to nonexistent</a:t>
            </a:r>
          </a:p>
          <a:p>
            <a:pPr lvl="2"/>
            <a:endParaRPr lang="en-US" sz="1600" dirty="0"/>
          </a:p>
          <a:p>
            <a:r>
              <a:rPr lang="en-US" sz="2000" dirty="0"/>
              <a:t>Reasons for this change: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easy to update products after shipping (users are testers)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often lowered quality expectations (startups, games)</a:t>
            </a:r>
          </a:p>
          <a:p>
            <a:pPr marL="1314450" lvl="2" indent="-457200"/>
            <a:r>
              <a:rPr lang="en-US" sz="2000" dirty="0"/>
              <a:t>some larger companies want to be more like startups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2000" dirty="0"/>
              <a:t>This has positive and negative effects</a:t>
            </a:r>
            <a:r>
              <a:rPr lang="is-IS" sz="2000" dirty="0"/>
              <a:t>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 CSE 331 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It’s hard to test your own code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Your </a:t>
            </a:r>
            <a:r>
              <a:rPr lang="en-GB" sz="2000" b="1" dirty="0"/>
              <a:t>psychology</a:t>
            </a:r>
            <a:r>
              <a:rPr lang="en-GB" sz="2000" dirty="0"/>
              <a:t> is fighting against you: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confirmation bias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tendency to avoid evidence that you’re wrong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operant conditioning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programmers get cookies when the code works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testers get cookies when the code breaks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You can avoid some effects of confirmation bias by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800" dirty="0"/>
          </a:p>
          <a:p>
            <a:pPr marL="0" indent="0" algn="ctr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/>
              <a:t>writing most of your tests before the code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 much you can do about operant conditioning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24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An approach to testing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1. Do it </a:t>
            </a:r>
            <a:r>
              <a:rPr lang="en-GB" sz="2000" dirty="0">
                <a:solidFill>
                  <a:schemeClr val="accent6"/>
                </a:solidFill>
              </a:rPr>
              <a:t>early</a:t>
            </a:r>
            <a:r>
              <a:rPr lang="en-GB" sz="2000" dirty="0">
                <a:solidFill>
                  <a:schemeClr val="tx2"/>
                </a:solidFill>
              </a:rPr>
              <a:t> and </a:t>
            </a:r>
            <a:r>
              <a:rPr lang="en-GB" sz="2000" dirty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accent6"/>
                </a:solidFill>
              </a:rPr>
              <a:t>Automate</a:t>
            </a:r>
            <a:r>
              <a:rPr lang="en-GB" sz="2000" dirty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2. Be </a:t>
            </a:r>
            <a:r>
              <a:rPr lang="en-GB" sz="2000" dirty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Have a strategy, and test everything eventually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E3536-E64C-B643-A0DA-167B5694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0020A-2857-9444-9D03-AB8EAB9B0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HW4 due Thursday night</a:t>
            </a:r>
          </a:p>
          <a:p>
            <a:pPr lvl="1"/>
            <a:r>
              <a:rPr lang="en-US" dirty="0"/>
              <a:t>Cannot change specs or tests</a:t>
            </a:r>
          </a:p>
          <a:p>
            <a:pPr lvl="1"/>
            <a:r>
              <a:rPr lang="en-US" dirty="0"/>
              <a:t>AF/RI and loop invariants are your friends…  </a:t>
            </a:r>
            <a:r>
              <a:rPr lang="en-US" dirty="0">
                <a:sym typeface="Wingdings" pitchFamily="2" charset="2"/>
              </a:rPr>
              <a:t>(really )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set of lectures after this are about design, classes &amp; modules, and general style issues</a:t>
            </a:r>
          </a:p>
          <a:p>
            <a:pPr lvl="1"/>
            <a:r>
              <a:rPr lang="en-US" dirty="0"/>
              <a:t>Leadup to hw5 which is the start of a long project</a:t>
            </a:r>
          </a:p>
          <a:p>
            <a:pPr lvl="1"/>
            <a:r>
              <a:rPr lang="en-US" i="1" dirty="0"/>
              <a:t>Lots</a:t>
            </a:r>
            <a:r>
              <a:rPr lang="en-US" dirty="0"/>
              <a:t> of related readings.  Please dive in – they will be very helpful on hw5 and later.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15153-0800-544F-B3A4-8F528BFC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9DB44-0495-B240-A867-979C481E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9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Testing is so important the field has terminology for different kinds of tests</a:t>
            </a:r>
          </a:p>
          <a:p>
            <a:pPr lvl="1"/>
            <a:r>
              <a:rPr lang="en-US" sz="2000" dirty="0"/>
              <a:t>Won’t discuss all possible kinds and terms</a:t>
            </a:r>
          </a:p>
          <a:p>
            <a:pPr lvl="1"/>
            <a:endParaRPr lang="en-US" sz="1200" dirty="0"/>
          </a:p>
          <a:p>
            <a:r>
              <a:rPr lang="en-US" sz="2000" dirty="0"/>
              <a:t>Here are three orthogonal dimensions [so 8 varieties total]:</a:t>
            </a:r>
          </a:p>
          <a:p>
            <a:endParaRPr lang="en-US" sz="400" dirty="0"/>
          </a:p>
          <a:p>
            <a:pPr lvl="1"/>
            <a:r>
              <a:rPr lang="en-US" sz="2000" i="1" dirty="0">
                <a:solidFill>
                  <a:srgbClr val="0000FF"/>
                </a:solidFill>
              </a:rPr>
              <a:t>Unit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 versus </a:t>
            </a:r>
            <a:r>
              <a:rPr lang="en-US" sz="2000" i="1" dirty="0">
                <a:solidFill>
                  <a:srgbClr val="0000FF"/>
                </a:solidFill>
              </a:rPr>
              <a:t>system/integration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</a:t>
            </a:r>
          </a:p>
          <a:p>
            <a:pPr lvl="2"/>
            <a:r>
              <a:rPr lang="en-US" sz="2000" dirty="0"/>
              <a:t>One module’s functionality versus pieces fitting together</a:t>
            </a:r>
          </a:p>
          <a:p>
            <a:pPr lvl="2"/>
            <a:endParaRPr lang="en-US" sz="400" dirty="0"/>
          </a:p>
          <a:p>
            <a:pPr lvl="1"/>
            <a:r>
              <a:rPr lang="en-US" sz="2000" i="1" dirty="0">
                <a:solidFill>
                  <a:srgbClr val="0000FF"/>
                </a:solidFill>
              </a:rPr>
              <a:t>Black-box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 versus </a:t>
            </a:r>
            <a:r>
              <a:rPr lang="en-US" sz="2000" i="1" dirty="0">
                <a:solidFill>
                  <a:srgbClr val="0000FF"/>
                </a:solidFill>
              </a:rPr>
              <a:t>clear-box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</a:t>
            </a:r>
          </a:p>
          <a:p>
            <a:pPr lvl="2"/>
            <a:r>
              <a:rPr lang="en-US" sz="2000" dirty="0"/>
              <a:t>“Did you look at the code before writing the test?”</a:t>
            </a:r>
          </a:p>
          <a:p>
            <a:pPr lvl="2"/>
            <a:endParaRPr lang="en-US" sz="400" dirty="0"/>
          </a:p>
          <a:p>
            <a:pPr lvl="1"/>
            <a:r>
              <a:rPr lang="en-US" sz="2000" i="1" dirty="0">
                <a:solidFill>
                  <a:srgbClr val="0000FF"/>
                </a:solidFill>
              </a:rPr>
              <a:t>Specification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 versus </a:t>
            </a:r>
            <a:r>
              <a:rPr lang="en-US" sz="2000" i="1" dirty="0">
                <a:solidFill>
                  <a:srgbClr val="0000FF"/>
                </a:solidFill>
              </a:rPr>
              <a:t>implementation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</a:t>
            </a:r>
          </a:p>
          <a:p>
            <a:pPr lvl="2"/>
            <a:r>
              <a:rPr lang="en-US" sz="2000" dirty="0"/>
              <a:t>Test only behavior guaranteed by specification or other behavior expected for the implementation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 and system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 </a:t>
            </a:r>
            <a:r>
              <a:rPr lang="en-US" sz="2000" dirty="0">
                <a:solidFill>
                  <a:schemeClr val="accent2"/>
                </a:solidFill>
              </a:rPr>
              <a:t>unit test </a:t>
            </a:r>
            <a:r>
              <a:rPr lang="en-US" sz="2000" dirty="0"/>
              <a:t>focuses on one method, class, interface, or module</a:t>
            </a:r>
          </a:p>
          <a:p>
            <a:endParaRPr lang="en-US" sz="2000" dirty="0"/>
          </a:p>
          <a:p>
            <a:r>
              <a:rPr lang="en-US" sz="2000" dirty="0"/>
              <a:t>Test a single unit in isolation from all others</a:t>
            </a:r>
          </a:p>
          <a:p>
            <a:pPr lvl="1"/>
            <a:r>
              <a:rPr lang="en-US" sz="2000" dirty="0"/>
              <a:t>If it fails, defect is localized</a:t>
            </a:r>
          </a:p>
          <a:p>
            <a:pPr lvl="1"/>
            <a:r>
              <a:rPr lang="en-US" sz="2000" dirty="0"/>
              <a:t>Complications: if unit uses other libraries; if unit does mutations</a:t>
            </a:r>
          </a:p>
          <a:p>
            <a:endParaRPr lang="en-US" sz="2000" dirty="0"/>
          </a:p>
          <a:p>
            <a:r>
              <a:rPr lang="en-US" sz="2000" dirty="0"/>
              <a:t>Typically done earlier in software life-cycle</a:t>
            </a:r>
          </a:p>
          <a:p>
            <a:pPr lvl="1"/>
            <a:r>
              <a:rPr lang="en-US" sz="2000" dirty="0"/>
              <a:t>As soon as implementation exists</a:t>
            </a:r>
          </a:p>
          <a:p>
            <a:pPr lvl="1"/>
            <a:r>
              <a:rPr lang="en-US" sz="2000" dirty="0"/>
              <a:t>Whenever it changes</a:t>
            </a:r>
          </a:p>
          <a:p>
            <a:pPr lvl="1"/>
            <a:endParaRPr lang="en-US" sz="2000" dirty="0"/>
          </a:p>
          <a:p>
            <a:r>
              <a:rPr lang="en-US" sz="2000" dirty="0">
                <a:solidFill>
                  <a:schemeClr val="accent2"/>
                </a:solidFill>
              </a:rPr>
              <a:t>System testing </a:t>
            </a:r>
            <a:r>
              <a:rPr lang="en-US" sz="2000" dirty="0"/>
              <a:t>= integration testing = end-to-end testing</a:t>
            </a:r>
          </a:p>
          <a:p>
            <a:pPr lvl="1"/>
            <a:r>
              <a:rPr lang="en-US" sz="2000" dirty="0"/>
              <a:t>Run whole system, ensure pieces work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35D0-E597-AF4F-952D-E1606817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and clear-box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FF3A9-0D36-C645-B186-1BB23C89A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2"/>
                </a:solidFill>
              </a:rPr>
              <a:t>Black-box</a:t>
            </a:r>
            <a:r>
              <a:rPr lang="en-US" sz="2000" dirty="0"/>
              <a:t> testing</a:t>
            </a:r>
          </a:p>
          <a:p>
            <a:pPr lvl="1"/>
            <a:r>
              <a:rPr lang="en-US" sz="2000" dirty="0"/>
              <a:t>Tests designed using only information in the specification</a:t>
            </a:r>
          </a:p>
          <a:p>
            <a:pPr lvl="1"/>
            <a:endParaRPr lang="en-US" sz="2000" dirty="0"/>
          </a:p>
          <a:p>
            <a:r>
              <a:rPr lang="en-US" sz="2000" dirty="0">
                <a:solidFill>
                  <a:schemeClr val="accent2"/>
                </a:solidFill>
              </a:rPr>
              <a:t>Clear-box</a:t>
            </a:r>
            <a:r>
              <a:rPr lang="en-US" sz="2000" dirty="0"/>
              <a:t> (= white-box = glass-box) testing</a:t>
            </a:r>
          </a:p>
          <a:p>
            <a:pPr lvl="1"/>
            <a:r>
              <a:rPr lang="en-US" sz="2000" dirty="0"/>
              <a:t>Implementation influences test design</a:t>
            </a:r>
          </a:p>
          <a:p>
            <a:endParaRPr lang="en-US" sz="2000" dirty="0"/>
          </a:p>
          <a:p>
            <a:r>
              <a:rPr lang="en-US" sz="2000" dirty="0"/>
              <a:t>But both types of tests pass for </a:t>
            </a:r>
            <a:r>
              <a:rPr lang="en-US" sz="2000" i="1" dirty="0">
                <a:solidFill>
                  <a:schemeClr val="accent2"/>
                </a:solidFill>
              </a:rPr>
              <a:t>any</a:t>
            </a:r>
            <a:r>
              <a:rPr lang="en-US" sz="2000" dirty="0"/>
              <a:t> implementation.  Clear-box may be checking for specific edge cases and have different choices of inputs based on additional knowledge of implementation (more later)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714B6-D274-2B42-92AA-6C0D2FDD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75C3F-70AC-3F48-8771-C640607A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67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F4A5-13D8-444A-A3C8-98CB0FFB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vs implementation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2F98D-A3AB-CB46-B165-6EC2D757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 specification test verifies behavior guaranteed by the specification (only) and any implementation of that spec should pass these tests</a:t>
            </a:r>
          </a:p>
          <a:p>
            <a:endParaRPr lang="en-US" sz="2000" dirty="0"/>
          </a:p>
          <a:p>
            <a:r>
              <a:rPr lang="en-US" sz="2000" dirty="0"/>
              <a:t>An implementation test verifies behavior of a particular implementation</a:t>
            </a:r>
          </a:p>
          <a:p>
            <a:pPr lvl="1"/>
            <a:r>
              <a:rPr lang="en-US" sz="2000" dirty="0"/>
              <a:t>Different implementations of a particular specification may have additional implementation-specific behaviors and properties that need to be checked</a:t>
            </a:r>
          </a:p>
          <a:p>
            <a:pPr lvl="2"/>
            <a:r>
              <a:rPr lang="en-US" sz="2000" dirty="0"/>
              <a:t>Including testing specific interfaces, methods or other things that can differ among implementations of the same specification</a:t>
            </a:r>
          </a:p>
          <a:p>
            <a:endParaRPr lang="en-US" sz="2000" dirty="0"/>
          </a:p>
          <a:p>
            <a:r>
              <a:rPr lang="en-US" sz="2000" dirty="0"/>
              <a:t>Orthogonal to black- vs clear-box choice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CE165-2B5B-E841-8A37-C54AB2F6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CA7A4-BBDE-B949-AC91-2A59BCD6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2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4191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/>
              <a:t>2) Define the expected outcome </a:t>
            </a:r>
          </a:p>
          <a:p>
            <a:pPr marL="457200" lvl="1" indent="0">
              <a:buNone/>
            </a:pPr>
            <a:endParaRPr lang="en-GB" sz="2000" dirty="0"/>
          </a:p>
          <a:p>
            <a:pPr marL="5715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Run the test</a:t>
            </a:r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/>
              <a:t>4) Compare </a:t>
            </a:r>
            <a:r>
              <a:rPr lang="en-GB" sz="2000" i="1" dirty="0"/>
              <a:t>observed</a:t>
            </a:r>
            <a:r>
              <a:rPr lang="en-GB" sz="2000" dirty="0"/>
              <a:t> outcome to </a:t>
            </a:r>
            <a:r>
              <a:rPr lang="en-GB" sz="2000" i="1" dirty="0"/>
              <a:t>expected</a:t>
            </a:r>
            <a:r>
              <a:rPr lang="en-GB" sz="2000" dirty="0"/>
              <a:t> outcome</a:t>
            </a:r>
          </a:p>
          <a:p>
            <a:pPr marL="5715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 </a:t>
            </a:r>
            <a:r>
              <a:rPr lang="en-GB" sz="2000" dirty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 </a:t>
            </a:r>
            <a:r>
              <a:rPr lang="en-GB" sz="2000" i="1" dirty="0">
                <a:cs typeface="Times New Roman" pitchFamily="18" charset="0"/>
              </a:rPr>
              <a:t>≥ </a:t>
            </a:r>
            <a:r>
              <a:rPr lang="en-GB" sz="2000" dirty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around </a:t>
            </a:r>
            <a:r>
              <a:rPr lang="en-GB" sz="2000" i="1" dirty="0"/>
              <a:t>x </a:t>
            </a:r>
            <a:r>
              <a:rPr lang="en-GB" sz="2000" dirty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perfect squares (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</a:t>
            </a:r>
            <a:r>
              <a:rPr lang="en-GB" sz="2000" dirty="0"/>
              <a:t>&lt;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and </a:t>
            </a:r>
            <a:r>
              <a:rPr lang="en-GB" sz="2000" i="1" dirty="0"/>
              <a:t>x</a:t>
            </a:r>
            <a:r>
              <a:rPr lang="en-GB" sz="2000" dirty="0"/>
              <a:t>&gt;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– that's </a:t>
            </a:r>
            <a:r>
              <a:rPr lang="en-GB" sz="2000" i="1" dirty="0"/>
              <a:t>x</a:t>
            </a:r>
            <a:r>
              <a:rPr lang="en-GB" sz="2000" dirty="0"/>
              <a:t>&lt;1 and </a:t>
            </a:r>
            <a:r>
              <a:rPr lang="en-GB" sz="2000" i="1" dirty="0"/>
              <a:t>x</a:t>
            </a:r>
            <a:r>
              <a:rPr lang="en-GB" sz="2000" dirty="0"/>
              <a:t>&gt;1 (and </a:t>
            </a:r>
            <a:r>
              <a:rPr lang="en-GB" sz="2000" i="1" dirty="0"/>
              <a:t>x</a:t>
            </a:r>
            <a:r>
              <a:rPr lang="en-GB" sz="2000" dirty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/>
              <a:t>“Just try it and see if it works...”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returns: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>
                <a:latin typeface="Courier New" pitchFamily="49" charset="0"/>
              </a:rPr>
              <a:t>){…}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</a:t>
            </a:r>
            <a:r>
              <a:rPr lang="en-US" sz="2000" dirty="0">
                <a:solidFill>
                  <a:schemeClr val="accent2"/>
                </a:solidFill>
              </a:rPr>
              <a:t>choosing test suite (partitioning inputs)</a:t>
            </a:r>
          </a:p>
          <a:p>
            <a:pPr lvl="1" eaLnBrk="1"/>
            <a:r>
              <a:rPr lang="en-US" sz="2000" dirty="0"/>
              <a:t>Small enough to finish in a useful amount of time </a:t>
            </a:r>
          </a:p>
          <a:p>
            <a:pPr lvl="1" eaLnBrk="1"/>
            <a:r>
              <a:rPr lang="en-US" sz="2000" dirty="0"/>
              <a:t>Large enough to 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1. Notion of </a:t>
            </a:r>
            <a:r>
              <a:rPr lang="en-US" sz="2000" dirty="0">
                <a:solidFill>
                  <a:srgbClr val="0206AC"/>
                </a:solidFill>
              </a:rPr>
              <a:t>same behavior</a:t>
            </a:r>
            <a:r>
              <a:rPr lang="en-US" sz="2000" dirty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Program 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Execution Equivalence Can Be Wrong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Two execution behaviors: x &lt; -2 and x &gt;= -2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Three possible behaviors:</a:t>
            </a:r>
          </a:p>
          <a:p>
            <a:pPr lvl="1"/>
            <a:r>
              <a:rPr lang="en-US" sz="2000" dirty="0"/>
              <a:t>x &lt; -2 OK,   x = -2 or x= -1 (BAD),   x &gt;= 0 OK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{-3, 3} does not reveal the error!</a:t>
            </a:r>
          </a:p>
          <a:p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F980-FF6B-B845-B260-F903370B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7D1F7-5910-2445-A773-D9C9F7CE1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Idea: provide meaningful feedback faster &amp; avoid phony “precision” of complex, many-point grading rubrics</a:t>
            </a:r>
          </a:p>
          <a:p>
            <a:r>
              <a:rPr lang="en-US" dirty="0"/>
              <a:t>Plan: project grades will be mostly holistic:</a:t>
            </a:r>
          </a:p>
          <a:p>
            <a:pPr lvl="1"/>
            <a:r>
              <a:rPr lang="en-US" dirty="0"/>
              <a:t>4 major categories, graded independently:</a:t>
            </a:r>
          </a:p>
          <a:p>
            <a:pPr lvl="2"/>
            <a:r>
              <a:rPr lang="en-US" dirty="0"/>
              <a:t>Design (organization of classes/methods/etc.)</a:t>
            </a:r>
          </a:p>
          <a:p>
            <a:pPr lvl="2"/>
            <a:r>
              <a:rPr lang="en-US" dirty="0"/>
              <a:t>Documentation (quality of specs; </a:t>
            </a:r>
            <a:r>
              <a:rPr lang="en-US" dirty="0" err="1"/>
              <a:t>javadoc</a:t>
            </a:r>
            <a:r>
              <a:rPr lang="en-US" dirty="0"/>
              <a:t>; etc.)</a:t>
            </a:r>
          </a:p>
          <a:p>
            <a:pPr lvl="2"/>
            <a:r>
              <a:rPr lang="en-US" dirty="0"/>
              <a:t>Implementation/code quality (including RI/AF, other internal comments, naming, layout etc.)</a:t>
            </a:r>
          </a:p>
          <a:p>
            <a:pPr lvl="2"/>
            <a:r>
              <a:rPr lang="en-US" dirty="0"/>
              <a:t>Testing (design &amp; quality of tests and coverage)</a:t>
            </a:r>
          </a:p>
          <a:p>
            <a:pPr lvl="1"/>
            <a:r>
              <a:rPr lang="en-US" dirty="0"/>
              <a:t>Several of these don’t apply until hw5 or later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0570D-AC70-1A47-956D-3EBFA062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DE953-7E06-7B40-9883-1578E458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8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Heuristic: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A </a:t>
            </a:r>
            <a:r>
              <a:rPr lang="en-GB" sz="2000" i="1" dirty="0">
                <a:solidFill>
                  <a:srgbClr val="0000FF"/>
                </a:solidFill>
              </a:rPr>
              <a:t>subdomain</a:t>
            </a:r>
            <a:r>
              <a:rPr lang="en-GB" sz="2000" dirty="0"/>
              <a:t> is a subset of possible inputs</a:t>
            </a:r>
          </a:p>
          <a:p>
            <a:endParaRPr lang="en-GB" sz="2000" dirty="0"/>
          </a:p>
          <a:p>
            <a:r>
              <a:rPr lang="en-GB" sz="2000" dirty="0"/>
              <a:t>A subdomain is </a:t>
            </a:r>
            <a:r>
              <a:rPr lang="en-GB" sz="2000" i="1" dirty="0">
                <a:solidFill>
                  <a:srgbClr val="0000FF"/>
                </a:solidFill>
              </a:rPr>
              <a:t>revealing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/>
              <a:t>for error </a:t>
            </a:r>
            <a:r>
              <a:rPr lang="en-GB" sz="2000" i="1" dirty="0"/>
              <a:t>E</a:t>
            </a:r>
            <a:r>
              <a:rPr lang="en-GB" sz="2000" dirty="0"/>
              <a:t> if either:</a:t>
            </a:r>
          </a:p>
          <a:p>
            <a:pPr lvl="1"/>
            <a:r>
              <a:rPr lang="en-GB" sz="2000" i="1" dirty="0">
                <a:solidFill>
                  <a:srgbClr val="008000"/>
                </a:solidFill>
              </a:rPr>
              <a:t>Every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input in that subdomain triggers error </a:t>
            </a:r>
            <a:r>
              <a:rPr lang="en-GB" sz="2000" i="1" dirty="0"/>
              <a:t>E</a:t>
            </a:r>
            <a:r>
              <a:rPr lang="en-GB" sz="2000" dirty="0"/>
              <a:t>, </a:t>
            </a:r>
            <a:r>
              <a:rPr lang="en-GB" sz="2000" i="1" dirty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>
                <a:solidFill>
                  <a:srgbClr val="008000"/>
                </a:solidFill>
              </a:rPr>
              <a:t>No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input in that subdomain triggers error </a:t>
            </a:r>
            <a:r>
              <a:rPr lang="en-GB" sz="2000" i="1" dirty="0"/>
              <a:t>E</a:t>
            </a:r>
          </a:p>
          <a:p>
            <a:pPr lvl="1"/>
            <a:endParaRPr lang="en-GB" sz="2000" dirty="0"/>
          </a:p>
          <a:p>
            <a:r>
              <a:rPr lang="en-GB" sz="2000" dirty="0"/>
              <a:t>Need test only one input from a given subdomain</a:t>
            </a:r>
          </a:p>
          <a:p>
            <a:pPr lvl="1"/>
            <a:r>
              <a:rPr lang="en-GB" sz="2000" dirty="0"/>
              <a:t>If subdomains cover the entire input space, we are </a:t>
            </a:r>
            <a:r>
              <a:rPr lang="en-GB" sz="2000" i="1" dirty="0">
                <a:solidFill>
                  <a:srgbClr val="008000"/>
                </a:solidFill>
              </a:rPr>
              <a:t>guaranteed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to detect the error if it is present</a:t>
            </a:r>
          </a:p>
          <a:p>
            <a:pPr lvl="1"/>
            <a:endParaRPr lang="en-GB" sz="2000" dirty="0"/>
          </a:p>
          <a:p>
            <a:r>
              <a:rPr lang="en-GB" sz="2000" dirty="0"/>
              <a:t>The trick is to </a:t>
            </a:r>
            <a:r>
              <a:rPr lang="en-GB" sz="2000" i="1" dirty="0"/>
              <a:t>guess</a:t>
            </a:r>
            <a:r>
              <a:rPr lang="en-GB" sz="2000" dirty="0"/>
              <a:t> these revealing subdomains</a:t>
            </a:r>
          </a:p>
          <a:p>
            <a:pPr lvl="1"/>
            <a:r>
              <a:rPr lang="en-GB" sz="2000" dirty="0"/>
              <a:t>make educated guesses about where the bugs might be</a:t>
            </a:r>
          </a:p>
          <a:p>
            <a:pPr lvl="1"/>
            <a:r>
              <a:rPr lang="en-GB" sz="2000" dirty="0"/>
              <a:t>then pick one example to test from each subdomain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/>
              <a:t>For buggy </a:t>
            </a:r>
            <a:r>
              <a:rPr lang="en-US" sz="2000" b="1" dirty="0">
                <a:latin typeface="Courier New" pitchFamily="49" charset="0"/>
              </a:rPr>
              <a:t>abs</a:t>
            </a:r>
            <a:r>
              <a:rPr lang="en-US" sz="2000" dirty="0"/>
              <a:t>, what are revealing subdomains?</a:t>
            </a: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/>
              <a:t>Example sets of subdomains:</a:t>
            </a:r>
          </a:p>
          <a:p>
            <a:pPr lvl="1" eaLnBrk="1">
              <a:defRPr/>
            </a:pPr>
            <a:r>
              <a:rPr lang="en-US" sz="2000" dirty="0"/>
              <a:t>Which is best?</a:t>
            </a:r>
          </a:p>
          <a:p>
            <a:pPr marL="457200" lvl="1" indent="0" eaLnBrk="1">
              <a:buNone/>
              <a:defRPr/>
            </a:pPr>
            <a:endParaRPr lang="en-US" sz="2000" dirty="0"/>
          </a:p>
          <a:p>
            <a:pPr marL="0" indent="0" eaLnBrk="1">
              <a:buNone/>
              <a:defRPr/>
            </a:pPr>
            <a:r>
              <a:rPr lang="en-US" sz="2000" dirty="0"/>
              <a:t>Why </a:t>
            </a:r>
            <a:r>
              <a:rPr lang="en-US" sz="2000" i="1" dirty="0"/>
              <a:t>not</a:t>
            </a:r>
            <a:r>
              <a:rPr lang="en-US" sz="2000" dirty="0"/>
              <a:t>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4702324"/>
            <a:ext cx="3336150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… {-2} {-1} {0} {1} …</a:t>
            </a:r>
          </a:p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{…, -4, -3} {-2, -1} {0, 1,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{…,-6, -5, -4} {-3, -2, -1} {0, 1, 2, …}</a:t>
            </a: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/>
              <a:t>A good heuristic gives:</a:t>
            </a:r>
          </a:p>
          <a:p>
            <a:pPr lvl="1" eaLnBrk="1"/>
            <a:r>
              <a:rPr lang="en-US" sz="2000" dirty="0"/>
              <a:t>Few subdomains</a:t>
            </a:r>
          </a:p>
          <a:p>
            <a:pPr lvl="1" eaLnBrk="1"/>
            <a:r>
              <a:rPr lang="en-US" sz="2000" dirty="0">
                <a:sym typeface="Symbol" pitchFamily="18" charset="2"/>
              </a:rPr>
              <a:t>For all</a:t>
            </a:r>
            <a:r>
              <a:rPr lang="en-US" sz="2000" dirty="0"/>
              <a:t> errors </a:t>
            </a:r>
            <a:r>
              <a:rPr lang="en-US" sz="2000" dirty="0">
                <a:sym typeface="Symbol" pitchFamily="18" charset="2"/>
              </a:rPr>
              <a:t>in some class of errors </a:t>
            </a:r>
            <a:r>
              <a:rPr lang="en-US" sz="2000" i="1" dirty="0">
                <a:sym typeface="Symbol" pitchFamily="18" charset="2"/>
              </a:rPr>
              <a:t>E</a:t>
            </a:r>
            <a:r>
              <a:rPr lang="en-US" sz="2000" dirty="0">
                <a:sym typeface="Symbol" pitchFamily="18" charset="2"/>
              </a:rPr>
              <a:t>: h</a:t>
            </a:r>
            <a:r>
              <a:rPr lang="en-US" sz="2000" dirty="0"/>
              <a:t>igh probability that some subdomain is revealing for </a:t>
            </a:r>
            <a:r>
              <a:rPr lang="en-US" sz="2000" i="1" dirty="0"/>
              <a:t>E</a:t>
            </a:r>
            <a:r>
              <a:rPr lang="en-US" sz="2000" dirty="0"/>
              <a:t> (i.e., triggers </a:t>
            </a:r>
            <a:r>
              <a:rPr lang="en-US" sz="2000" i="1" dirty="0"/>
              <a:t>E</a:t>
            </a:r>
            <a:r>
              <a:rPr lang="en-US" sz="2000" dirty="0"/>
              <a:t>)</a:t>
            </a:r>
          </a:p>
          <a:p>
            <a:pPr lvl="1" eaLnBrk="1"/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Different heuristics target different classes of errors</a:t>
            </a:r>
          </a:p>
          <a:p>
            <a:pPr lvl="1" eaLnBrk="1"/>
            <a:r>
              <a:rPr lang="en-US" sz="2000" dirty="0"/>
              <a:t>In practice, combine multiple heuristics </a:t>
            </a:r>
          </a:p>
          <a:p>
            <a:pPr lvl="1" eaLnBrk="1"/>
            <a:r>
              <a:rPr lang="en-US" sz="2000" dirty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Heuristic: 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/>
              <a:t>Procedure is a </a:t>
            </a:r>
            <a:r>
              <a:rPr lang="en-US" sz="2000" dirty="0">
                <a:solidFill>
                  <a:srgbClr val="0206AC"/>
                </a:solidFill>
              </a:rPr>
              <a:t>black box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r>
              <a:rPr lang="en-US" sz="2000" dirty="0"/>
              <a:t>  interface visible, internals hidden, but you can use the spec to figure out things to test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Example</a:t>
            </a:r>
          </a:p>
          <a:p>
            <a:pPr marL="457200" lvl="1" indent="0">
              <a:buNone/>
            </a:pP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returns: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>
                <a:latin typeface="Courier New" pitchFamily="49" charset="0"/>
              </a:rPr>
              <a:t>) {…}</a:t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/>
              <a:t>	(4, 3)  =&gt; 4   </a:t>
            </a:r>
            <a:r>
              <a:rPr lang="en-US" sz="2000" i="1" dirty="0"/>
              <a:t>(i.e. any input in the subdomain a &gt; b)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	(3, 4)  =&gt; 4   </a:t>
            </a:r>
            <a:r>
              <a:rPr lang="en-US" sz="2000" i="1" dirty="0"/>
              <a:t>(i.e. any input in the subdomain a &lt; b)</a:t>
            </a:r>
            <a:br>
              <a:rPr lang="en-US" sz="2000" i="1" dirty="0"/>
            </a:br>
            <a:r>
              <a:rPr lang="en-US" sz="2000" i="1" dirty="0"/>
              <a:t> 	</a:t>
            </a:r>
            <a:r>
              <a:rPr lang="en-US" sz="2000" dirty="0"/>
              <a:t>(3, 3)  =&gt; 3   </a:t>
            </a:r>
            <a:r>
              <a:rPr lang="en-US" sz="2000" i="1" dirty="0"/>
              <a:t>(i.e. any input in the subdomain a = b)</a:t>
            </a:r>
            <a:r>
              <a:rPr lang="en-US" sz="20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/>
              <a:t>Assumptions embodied in code not propagated to test data</a:t>
            </a:r>
          </a:p>
          <a:p>
            <a:pPr lvl="1"/>
            <a:r>
              <a:rPr lang="en-US" sz="2000" dirty="0"/>
              <a:t>Avoids “group-think” of making the same mistake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Allows for independent testing (less common nowadays)</a:t>
            </a:r>
          </a:p>
          <a:p>
            <a:pPr lvl="1"/>
            <a:r>
              <a:rPr lang="en-US" sz="2000" dirty="0"/>
              <a:t>Testers need not be familiar with code</a:t>
            </a:r>
          </a:p>
          <a:p>
            <a:pPr lvl="1"/>
            <a:r>
              <a:rPr lang="en-US" sz="2000" dirty="0"/>
              <a:t>Tests can be developed before the code</a:t>
            </a:r>
          </a:p>
          <a:p>
            <a:pPr lvl="2"/>
            <a:r>
              <a:rPr lang="en-US" sz="2000" dirty="0"/>
              <a:t>Very helpful, </a:t>
            </a:r>
            <a:r>
              <a:rPr lang="en-US" sz="2000" i="1" dirty="0"/>
              <a:t>especially</a:t>
            </a:r>
            <a:r>
              <a:rPr lang="en-US" sz="2000" dirty="0"/>
              <a:t> if you are also the implementor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 that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			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/>
              <a:t>Two obvious tests:</a:t>
            </a:r>
            <a:br>
              <a:rPr lang="en-US" sz="2000" dirty="0"/>
            </a:br>
            <a:r>
              <a:rPr lang="en-US" sz="2000" dirty="0"/>
              <a:t>	(  [4, 5, 6], 5  )	=&gt; 1</a:t>
            </a:r>
            <a:br>
              <a:rPr lang="en-US" sz="2000" dirty="0"/>
            </a:br>
            <a:r>
              <a:rPr lang="en-US" sz="2000" dirty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/>
              <a:t>Have we captured all the cases?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Must hunt for multiple cases</a:t>
            </a:r>
          </a:p>
          <a:p>
            <a:pPr lvl="1" eaLnBrk="1"/>
            <a:r>
              <a:rPr lang="en-US" sz="2000" dirty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2800" dirty="0"/>
              <a:t>Heuristic: Boundary Testing &amp; Special Cases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Why? </a:t>
            </a:r>
          </a:p>
          <a:p>
            <a:pPr lvl="1" eaLnBrk="1"/>
            <a:r>
              <a:rPr lang="en-US" sz="2000" dirty="0"/>
              <a:t>Off-by-one bugs</a:t>
            </a:r>
          </a:p>
          <a:p>
            <a:pPr lvl="1" eaLnBrk="1"/>
            <a:r>
              <a:rPr lang="en-US" sz="2000" dirty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   null, …)</a:t>
            </a:r>
          </a:p>
          <a:p>
            <a:pPr lvl="1" eaLnBrk="1"/>
            <a:r>
              <a:rPr lang="en-US" sz="2000" dirty="0"/>
              <a:t>Overflow errors in arithmetic</a:t>
            </a:r>
          </a:p>
          <a:p>
            <a:pPr lvl="1" eaLnBrk="1"/>
            <a:r>
              <a:rPr lang="en-US" sz="2000" dirty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/>
              <a:t>Also, you might have </a:t>
            </a:r>
            <a:r>
              <a:rPr lang="en-US" sz="2000" dirty="0" err="1"/>
              <a:t>misdrawn</a:t>
            </a:r>
            <a:r>
              <a:rPr lang="en-US" sz="2000" dirty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To define the boundary, need a notion of </a:t>
            </a:r>
            <a:r>
              <a:rPr lang="en-US" sz="2000" dirty="0">
                <a:solidFill>
                  <a:schemeClr val="accent2"/>
                </a:solidFill>
              </a:rPr>
              <a:t>adjacent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Identify basic operations on input values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Two values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Basic operations: </a:t>
            </a:r>
            <a:r>
              <a:rPr lang="en-US" sz="2000" i="1" dirty="0"/>
              <a:t>create</a:t>
            </a:r>
            <a:r>
              <a:rPr lang="en-US" sz="2000" dirty="0"/>
              <a:t>, </a:t>
            </a:r>
            <a:r>
              <a:rPr lang="en-US" sz="2000" i="1" dirty="0"/>
              <a:t>append</a:t>
            </a:r>
            <a:r>
              <a:rPr lang="en-US" sz="2000" dirty="0"/>
              <a:t>, </a:t>
            </a:r>
            <a:r>
              <a:rPr lang="en-US" sz="2000" i="1" dirty="0"/>
              <a:t>remove</a:t>
            </a:r>
            <a:r>
              <a:rPr lang="en-US" sz="2000" dirty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Boundary point: [ ] (can’t apply </a:t>
            </a:r>
            <a:r>
              <a:rPr lang="en-US" sz="2000" i="1" dirty="0"/>
              <a:t>remove</a:t>
            </a:r>
            <a:r>
              <a:rPr lang="en-US" sz="20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/>
              <a:t>Smallest/largest values</a:t>
            </a:r>
          </a:p>
          <a:p>
            <a:pPr lvl="1" eaLnBrk="1"/>
            <a:r>
              <a:rPr lang="en-US" sz="2000" dirty="0"/>
              <a:t>Zero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null</a:t>
            </a:r>
          </a:p>
          <a:p>
            <a:pPr lvl="1" eaLnBrk="1"/>
            <a:r>
              <a:rPr lang="en-US" sz="2000" dirty="0"/>
              <a:t>Circular list</a:t>
            </a:r>
          </a:p>
          <a:p>
            <a:pPr lvl="1" eaLnBrk="1"/>
            <a:r>
              <a:rPr lang="en-US" sz="2000" dirty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</a:rPr>
              <a:t>) {…}</a:t>
            </a:r>
            <a:endParaRPr lang="en-GB" sz="2000" dirty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How 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true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(x)&lt;0);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B87D-B206-1F4D-8CBB-458A95B2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grading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6B1D-EBFD-2644-95B7-A2C5DE13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For each major category, a single 0-3 score (much like a work or code review, not like intro programming)</a:t>
            </a:r>
          </a:p>
          <a:p>
            <a:pPr lvl="1"/>
            <a:r>
              <a:rPr lang="en-US" sz="2200" dirty="0"/>
              <a:t>3 = very good / superior, no major issues, easy / pleasant to read, probably a few fairly minor things to improve / fix up</a:t>
            </a:r>
          </a:p>
          <a:p>
            <a:pPr lvl="1"/>
            <a:r>
              <a:rPr lang="en-US" sz="2200" dirty="0"/>
              <a:t>2 = generally good but some non-trivial major, or too many minor, problems</a:t>
            </a:r>
          </a:p>
          <a:p>
            <a:pPr lvl="1"/>
            <a:r>
              <a:rPr lang="en-US" sz="2200" dirty="0"/>
              <a:t>1 = significant problems, needs major work</a:t>
            </a:r>
          </a:p>
          <a:p>
            <a:pPr lvl="1"/>
            <a:r>
              <a:rPr lang="en-US" sz="2200" dirty="0"/>
              <a:t>0 = not credible, cannot grade, etc.</a:t>
            </a:r>
          </a:p>
          <a:p>
            <a:r>
              <a:rPr lang="en-US" sz="2200" dirty="0"/>
              <a:t>Expect scores to be a mix of 2’s and 3’s, with more 2’s earlier in the quarter and more 3’s as things improve with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8B00F-9B95-3B4B-82C3-40400283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92040-CC26-BE4C-B494-4CC899DF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 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 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 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while (</a:t>
            </a:r>
            <a:r>
              <a:rPr lang="en-GB" sz="2000" b="1" dirty="0" err="1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happens if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/>
              <a:t> and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This is </a:t>
            </a:r>
            <a:r>
              <a:rPr lang="en-GB" sz="2000" i="1" dirty="0">
                <a:solidFill>
                  <a:schemeClr val="accent6"/>
                </a:solidFill>
              </a:rPr>
              <a:t>aliasing</a:t>
            </a:r>
            <a:endParaRPr lang="en-GB" sz="2000" dirty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Common </a:t>
            </a:r>
            <a:r>
              <a:rPr lang="en-US" sz="2000" i="1" dirty="0"/>
              <a:t>goal</a:t>
            </a:r>
            <a:r>
              <a:rPr lang="en-US" sz="2000" dirty="0"/>
              <a:t>:</a:t>
            </a:r>
          </a:p>
          <a:p>
            <a:pPr lvl="1" eaLnBrk="1"/>
            <a:r>
              <a:rPr lang="en-US" sz="2000" dirty="0"/>
              <a:t>Ensure test suite covers (executes) all of the program</a:t>
            </a:r>
          </a:p>
          <a:p>
            <a:pPr lvl="1" eaLnBrk="1"/>
            <a:r>
              <a:rPr lang="en-US" sz="2000" dirty="0"/>
              <a:t>Measure quality of test suite with % </a:t>
            </a:r>
            <a:r>
              <a:rPr lang="en-US" sz="2000" i="1" dirty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i="1" dirty="0"/>
              <a:t>Assumption</a:t>
            </a:r>
            <a:r>
              <a:rPr lang="en-US" sz="2000" dirty="0"/>
              <a:t> implicit in goal:</a:t>
            </a:r>
          </a:p>
          <a:p>
            <a:pPr lvl="1" eaLnBrk="1"/>
            <a:r>
              <a:rPr lang="en-US" sz="2000" dirty="0"/>
              <a:t>High coverage → good test suite →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Clear-box Testing 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are not evident from the specification, so black-box testing might not 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if (x &gt; 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=2;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 &lt; 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   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    return 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Clear-box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/>
              <a:t>Yields useful test cases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eaLnBrk="1"/>
            <a:r>
              <a:rPr lang="en-US" sz="2000" dirty="0"/>
              <a:t>Consider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 in </a:t>
            </a:r>
            <a:r>
              <a:rPr lang="en-US" sz="2000" b="1" dirty="0" err="1">
                <a:latin typeface="Courier New" pitchFamily="49" charset="0"/>
              </a:rPr>
              <a:t>isPrime</a:t>
            </a:r>
            <a:r>
              <a:rPr lang="en-US" sz="2000" dirty="0"/>
              <a:t> example</a:t>
            </a:r>
          </a:p>
          <a:p>
            <a:pPr lvl="1" eaLnBrk="1"/>
            <a:r>
              <a:rPr lang="en-US" sz="2000" dirty="0"/>
              <a:t>Important tests </a:t>
            </a:r>
            <a:r>
              <a:rPr lang="en-US" sz="2000" b="1" dirty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/>
              <a:t> is mutable, may need to test with different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 values</a:t>
            </a:r>
          </a:p>
          <a:p>
            <a:pPr marL="0" indent="0" eaLnBrk="1"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/>
              <a:t>Disadvantage:</a:t>
            </a:r>
          </a:p>
          <a:p>
            <a:pPr lvl="1" eaLnBrk="1"/>
            <a:r>
              <a:rPr lang="en-US" sz="2000" dirty="0"/>
              <a:t>Tests may have same bugs as implementation</a:t>
            </a:r>
          </a:p>
          <a:p>
            <a:pPr lvl="1" eaLnBrk="1"/>
            <a:r>
              <a:rPr lang="en-US" sz="2000" dirty="0"/>
              <a:t>Buggy code tricks you into complacency once you look at it (confirmation bias)</a:t>
            </a:r>
          </a:p>
          <a:p>
            <a:pPr lvl="1" eaLnBrk="1"/>
            <a:r>
              <a:rPr lang="en-US" sz="2000" dirty="0"/>
              <a:t>Another good reason to write the tests </a:t>
            </a:r>
            <a:r>
              <a:rPr lang="en-US" sz="2000" i="1" dirty="0"/>
              <a:t>before</a:t>
            </a:r>
            <a:r>
              <a:rPr lang="en-US" sz="2000" dirty="0"/>
              <a:t>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7482-DEAA-E343-8DA3-AB0DFA3D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tests is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B57BE-DD89-4D44-9826-66A2E7C6B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goal is to achieve high </a:t>
            </a:r>
            <a:r>
              <a:rPr lang="en-US" i="1" dirty="0"/>
              <a:t>code coverage</a:t>
            </a:r>
            <a:r>
              <a:rPr lang="en-US" dirty="0"/>
              <a:t> </a:t>
            </a:r>
            <a:endParaRPr lang="en-US" i="1" dirty="0"/>
          </a:p>
          <a:p>
            <a:pPr lvl="1"/>
            <a:r>
              <a:rPr lang="en-US" dirty="0"/>
              <a:t>Ensure test suite covers (executes) all of the program</a:t>
            </a:r>
          </a:p>
          <a:p>
            <a:pPr lvl="1"/>
            <a:r>
              <a:rPr lang="en-US" dirty="0"/>
              <a:t>Assess quality of test suite with % coverage</a:t>
            </a:r>
          </a:p>
          <a:p>
            <a:pPr lvl="2"/>
            <a:r>
              <a:rPr lang="en-US" dirty="0"/>
              <a:t>Tools can measure this for you</a:t>
            </a:r>
          </a:p>
          <a:p>
            <a:endParaRPr lang="en-US" dirty="0"/>
          </a:p>
          <a:p>
            <a:r>
              <a:rPr lang="en-US" dirty="0"/>
              <a:t>Assumption is implicit in the goal</a:t>
            </a:r>
          </a:p>
          <a:p>
            <a:pPr lvl="1"/>
            <a:r>
              <a:rPr lang="en-US" dirty="0"/>
              <a:t>High coverage means most mistakes discovered</a:t>
            </a:r>
          </a:p>
          <a:p>
            <a:pPr lvl="1"/>
            <a:r>
              <a:rPr lang="en-US" dirty="0"/>
              <a:t>Far from perfect, but widely used</a:t>
            </a:r>
          </a:p>
          <a:p>
            <a:pPr lvl="1"/>
            <a:r>
              <a:rPr lang="en-US" dirty="0"/>
              <a:t>Low coverage definitely indicates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01669-CBD2-6649-9631-5CF1FBA0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UW CSE 331 Winter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80BDE-D4FE-7248-B00B-FF0D665E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2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statement coverage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any test with </a:t>
            </a:r>
            <a:r>
              <a:rPr lang="en-GB" sz="2000" i="1" dirty="0"/>
              <a:t>a ≤ b  </a:t>
            </a:r>
            <a:r>
              <a:rPr lang="en-GB" sz="2000" dirty="0"/>
              <a:t>(e.g.,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Statement </a:t>
            </a:r>
            <a:r>
              <a:rPr lang="en-GB" sz="2000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(% statements executed)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branch coverage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=4;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Branch coverage</a:t>
            </a:r>
            <a:r>
              <a:rPr lang="en-GB" sz="2000" dirty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Here, </a:t>
            </a:r>
            <a:r>
              <a:rPr lang="en-GB" sz="2000" i="1" dirty="0">
                <a:solidFill>
                  <a:schemeClr val="accent2"/>
                </a:solidFill>
              </a:rPr>
              <a:t>path coverage</a:t>
            </a:r>
            <a:r>
              <a:rPr lang="en-GB" sz="2000" dirty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r>
                <a:rPr lang="en-US" dirty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/>
            </a:p>
            <a:p>
              <a:pPr marL="457200" indent="-457200">
                <a:buAutoNum type="arabicPlain" startAt="2"/>
              </a:pPr>
              <a:r>
                <a:rPr lang="en-US" dirty="0"/>
                <a:t>      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path coverage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rmAutofit fontScale="92500" lnSpcReduction="10000"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: a)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if 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Branch coverage</a:t>
            </a:r>
            <a:r>
              <a:rPr lang="en-GB" sz="2000" dirty="0"/>
              <a:t> is not enough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here </a:t>
            </a:r>
            <a:r>
              <a:rPr lang="en-GB" sz="2000" i="1" dirty="0">
                <a:solidFill>
                  <a:schemeClr val="accent2"/>
                </a:solidFill>
              </a:rPr>
              <a:t>path coverage</a:t>
            </a:r>
            <a:r>
              <a:rPr lang="en-GB" sz="2000" dirty="0"/>
              <a:t> (% all possible control flow paths) is enough, but </a:t>
            </a:r>
            <a:r>
              <a:rPr lang="en-GB" sz="2000" i="1" dirty="0"/>
              <a:t>no bound</a:t>
            </a:r>
            <a:r>
              <a:rPr lang="en-GB" sz="2000" dirty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Path coverage</a:t>
            </a:r>
            <a:r>
              <a:rPr lang="en-GB" sz="2000" dirty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test suites where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Typically a moot point since full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Another example: buggy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/>
              <a:t> method from earlier in lecture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/>
          </a:p>
          <a:p>
            <a:pPr marL="0" indent="0" eaLnBrk="1"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/>
              <a:t>100% coverage is not always a reasonable target</a:t>
            </a:r>
            <a:br>
              <a:rPr lang="en-US" sz="2000" dirty="0"/>
            </a:br>
            <a:r>
              <a:rPr lang="en-US" sz="2000" dirty="0"/>
              <a:t>100% may be unattainable (dead code)</a:t>
            </a:r>
            <a:br>
              <a:rPr lang="en-US" sz="2000" dirty="0"/>
            </a:br>
            <a:r>
              <a:rPr lang="en-US" sz="2000" i="1" dirty="0">
                <a:solidFill>
                  <a:schemeClr val="accent6"/>
                </a:solidFill>
              </a:rPr>
              <a:t>High cost  </a:t>
            </a:r>
            <a:r>
              <a:rPr lang="en-US" sz="2000" dirty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/>
              <a:t>Code  is not necessarily correct even if executed (see buggy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US" sz="2000" dirty="0"/>
              <a:t> above)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/>
              <a:t>Coverage is </a:t>
            </a:r>
            <a:r>
              <a:rPr lang="en-US" sz="2000" i="1" dirty="0">
                <a:solidFill>
                  <a:schemeClr val="accent6"/>
                </a:solidFill>
              </a:rPr>
              <a:t>just a heuristic</a:t>
            </a:r>
            <a:br>
              <a:rPr lang="en-US" sz="2000" dirty="0"/>
            </a:br>
            <a:r>
              <a:rPr lang="en-US" sz="2000" dirty="0"/>
              <a:t>We really want the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cases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required</a:t>
            </a:r>
          </a:p>
          <a:p>
            <a:r>
              <a:rPr lang="en-US" sz="2000" dirty="0">
                <a:latin typeface="Arial" charset="0"/>
              </a:rPr>
              <a:t>(generally)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71B3-E2AB-5F42-817C-979D8AAF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project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C96D-9A1C-374E-8040-89863526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projects have these other scores:</a:t>
            </a:r>
          </a:p>
          <a:p>
            <a:pPr lvl="1"/>
            <a:r>
              <a:rPr lang="en-US" dirty="0"/>
              <a:t>Staff tests – automated tests run on tagged “</a:t>
            </a:r>
            <a:r>
              <a:rPr lang="en-US" dirty="0" err="1"/>
              <a:t>hw</a:t>
            </a:r>
            <a:r>
              <a:rPr lang="en-US" i="1" dirty="0" err="1"/>
              <a:t>n</a:t>
            </a:r>
            <a:r>
              <a:rPr lang="en-US" dirty="0"/>
              <a:t>-final” versions of code.  Max score varies depending on assignment but exact max doesn’t matter – scores are normalized when computing course grades</a:t>
            </a:r>
          </a:p>
          <a:p>
            <a:pPr lvl="1"/>
            <a:r>
              <a:rPr lang="en-US" dirty="0"/>
              <a:t>Answers – written answers to questions – again, exact max can vary but scores are normalized</a:t>
            </a:r>
          </a:p>
          <a:p>
            <a:pPr lvl="1"/>
            <a:r>
              <a:rPr lang="en-US" dirty="0"/>
              <a:t>Mechanics – 0-3 score for whether correct files were pushed and tagged properly in repos, code compiles, </a:t>
            </a:r>
            <a:r>
              <a:rPr lang="en-US" dirty="0" err="1"/>
              <a:t>javadoc</a:t>
            </a:r>
            <a:r>
              <a:rPr lang="en-US" dirty="0"/>
              <a:t> generates, staff test scripts run even if some tests fail, etc. Should always be 3.  If not, may seriously affect other scores.</a:t>
            </a:r>
          </a:p>
          <a:p>
            <a:r>
              <a:rPr lang="en-US" dirty="0"/>
              <a:t>All scores kept as separate info in gradebook and combined at end of quarter to get an overall assessment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839BD-4C46-2C4D-AC91-C09CF227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92F04-0B84-634C-A706-988DD125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5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Pragmatics: How Many/What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Ideal: each test checks one specific thing (method,</a:t>
            </a:r>
            <a:r>
              <a:rPr lang="is-IS" sz="2000" dirty="0"/>
              <a:t>…)</a:t>
            </a:r>
            <a:endParaRPr lang="en-US" sz="2000" dirty="0"/>
          </a:p>
          <a:p>
            <a:pPr lvl="1"/>
            <a:r>
              <a:rPr lang="en-US" sz="2000" dirty="0"/>
              <a:t>And checks only one specific behavior/aspect</a:t>
            </a:r>
          </a:p>
          <a:p>
            <a:pPr lvl="1"/>
            <a:r>
              <a:rPr lang="en-US" sz="2000" dirty="0"/>
              <a:t>Failure points to responsible component</a:t>
            </a:r>
          </a:p>
          <a:p>
            <a:r>
              <a:rPr lang="en-US" sz="2000" dirty="0"/>
              <a:t>Reality: can’t always test in complete isolation</a:t>
            </a:r>
          </a:p>
          <a:p>
            <a:pPr lvl="1"/>
            <a:r>
              <a:rPr lang="en-US" sz="2000" dirty="0"/>
              <a:t>Example: need to use observer(s) to see if creator, mutator, or producer yields correct result(s)</a:t>
            </a:r>
          </a:p>
          <a:p>
            <a:pPr lvl="2"/>
            <a:r>
              <a:rPr lang="en-US" sz="2000" dirty="0"/>
              <a:t>And if constructor test fails, defect could be in observer or creator</a:t>
            </a:r>
          </a:p>
          <a:p>
            <a:r>
              <a:rPr lang="en-US" sz="2000" dirty="0"/>
              <a:t>Reality: try to structure test suites so each test checks one new thing and has minimal dependence on others</a:t>
            </a:r>
          </a:p>
          <a:p>
            <a:pPr lvl="1"/>
            <a:r>
              <a:rPr lang="en-US" sz="2000" dirty="0"/>
              <a:t>Failure more likely to point to a single component</a:t>
            </a:r>
          </a:p>
          <a:p>
            <a:r>
              <a:rPr lang="en-US" sz="2000" dirty="0"/>
              <a:t>Reality: time is limited</a:t>
            </a:r>
          </a:p>
          <a:p>
            <a:pPr lvl="1"/>
            <a:r>
              <a:rPr lang="en-US" sz="2000" dirty="0"/>
              <a:t>Goal is to increase confidence to level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81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Save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Protects against regressions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Best to catch bugs soon, before they have a chance to hide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time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Second 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later</a:t>
            </a:r>
          </a:p>
          <a:p>
            <a:pPr lvl="1" eaLnBrk="1"/>
            <a:r>
              <a:rPr lang="en-GB" sz="2000" dirty="0"/>
              <a:t>Writing tests is a good way to understand the spec </a:t>
            </a:r>
          </a:p>
          <a:p>
            <a:pPr lvl="2" eaLnBrk="1"/>
            <a:r>
              <a:rPr lang="en-GB" sz="2000" dirty="0"/>
              <a:t>Think 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confusing, fix it and/or </a:t>
            </a:r>
            <a:r>
              <a:rPr lang="en-GB" sz="2000" dirty="0">
                <a:sym typeface="Wingdings" pitchFamily="2" charset="2"/>
              </a:rPr>
              <a:t>write 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missing corner cases</a:t>
            </a:r>
          </a:p>
          <a:p>
            <a:pPr lvl="1" eaLnBrk="1"/>
            <a:r>
              <a:rPr lang="en-GB" sz="2000" dirty="0"/>
              <a:t>When you find a bug, </a:t>
            </a:r>
            <a:r>
              <a:rPr lang="en-GB" sz="2000" dirty="0">
                <a:sym typeface="Wingdings" pitchFamily="2" charset="2"/>
              </a:rPr>
              <a:t>write 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01EE-0C8C-8840-BF9C-A9633FEE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C812-AA2F-4342-8E11-00F9C9B4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Write tests both </a:t>
            </a:r>
            <a:r>
              <a:rPr lang="en-US" i="1" dirty="0"/>
              <a:t>before</a:t>
            </a:r>
            <a:r>
              <a:rPr lang="en-US" dirty="0"/>
              <a:t> and </a:t>
            </a:r>
            <a:r>
              <a:rPr lang="en-US" i="1" dirty="0"/>
              <a:t>after</a:t>
            </a:r>
            <a:r>
              <a:rPr lang="en-US" dirty="0"/>
              <a:t> you write the code</a:t>
            </a:r>
          </a:p>
          <a:p>
            <a:pPr lvl="1"/>
            <a:r>
              <a:rPr lang="en-US" dirty="0"/>
              <a:t>(but only clear-box tests need to come after)</a:t>
            </a:r>
          </a:p>
          <a:p>
            <a:endParaRPr lang="en-US" dirty="0"/>
          </a:p>
          <a:p>
            <a:r>
              <a:rPr lang="en-US" dirty="0"/>
              <a:t>Be systematic (revealing subdomains, …)</a:t>
            </a:r>
          </a:p>
          <a:p>
            <a:endParaRPr lang="en-US" dirty="0"/>
          </a:p>
          <a:p>
            <a:r>
              <a:rPr lang="en-US" dirty="0"/>
              <a:t>Test your tests</a:t>
            </a:r>
          </a:p>
          <a:p>
            <a:pPr lvl="1"/>
            <a:r>
              <a:rPr lang="en-US" dirty="0"/>
              <a:t>Put a bug in the code and be sure a test catches it</a:t>
            </a:r>
          </a:p>
          <a:p>
            <a:pPr lvl="1"/>
            <a:endParaRPr lang="en-US" dirty="0"/>
          </a:p>
          <a:p>
            <a:r>
              <a:rPr lang="en-US" dirty="0"/>
              <a:t>Test code is different from regular code</a:t>
            </a:r>
          </a:p>
          <a:p>
            <a:pPr lvl="1"/>
            <a:r>
              <a:rPr lang="en-US" dirty="0"/>
              <a:t>Changeability is less important; correctness is essential</a:t>
            </a:r>
          </a:p>
          <a:p>
            <a:pPr lvl="1"/>
            <a:r>
              <a:rPr lang="en-US" dirty="0"/>
              <a:t>Do not write any test code that is not </a:t>
            </a:r>
            <a:r>
              <a:rPr lang="en-US" i="1" dirty="0"/>
              <a:t>obviously</a:t>
            </a:r>
            <a:r>
              <a:rPr lang="en-US" dirty="0"/>
              <a:t> correct</a:t>
            </a:r>
          </a:p>
          <a:p>
            <a:pPr lvl="2"/>
            <a:r>
              <a:rPr lang="en-US" dirty="0"/>
              <a:t>Otherwise you need to test that code too!</a:t>
            </a:r>
          </a:p>
          <a:p>
            <a:pPr lvl="2"/>
            <a:r>
              <a:rPr lang="en-US" dirty="0"/>
              <a:t>Unlike with regular code, it’s ok to repeat code in tests when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1AEF3-4619-7E4E-BDEB-42E67CDB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385B9-2F02-EE49-A9BF-AAF2F180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73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Don't confuse </a:t>
            </a:r>
            <a:r>
              <a:rPr lang="en-GB" sz="2000" i="1" dirty="0">
                <a:solidFill>
                  <a:schemeClr val="accent6"/>
                </a:solidFill>
              </a:rPr>
              <a:t>volume</a:t>
            </a:r>
            <a:r>
              <a:rPr lang="en-GB" sz="2000" dirty="0">
                <a:solidFill>
                  <a:schemeClr val="accent6"/>
                </a:solidFill>
              </a:rPr>
              <a:t> with </a:t>
            </a:r>
            <a:r>
              <a:rPr lang="en-GB" sz="2000" i="1" dirty="0">
                <a:solidFill>
                  <a:schemeClr val="accent6"/>
                </a:solidFill>
              </a:rPr>
              <a:t>quality</a:t>
            </a:r>
            <a:r>
              <a:rPr lang="en-GB" sz="2000" dirty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/>
              <a:t>Can lose relevant cases in mass of irrelevant ones</a:t>
            </a:r>
          </a:p>
          <a:p>
            <a:pPr lvl="1"/>
            <a:r>
              <a:rPr lang="en-GB" sz="2000" dirty="0"/>
              <a:t>Look for revealing subdomains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Choose test data to cover:</a:t>
            </a:r>
          </a:p>
          <a:p>
            <a:pPr lvl="1"/>
            <a:r>
              <a:rPr lang="en-GB" sz="2000" dirty="0"/>
              <a:t>Specification (black box testing)</a:t>
            </a:r>
          </a:p>
          <a:p>
            <a:pPr lvl="1"/>
            <a:r>
              <a:rPr lang="en-GB" sz="2000" dirty="0"/>
              <a:t>Code (clear (glass, white) box testing)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/>
              <a:t>But it </a:t>
            </a:r>
            <a:r>
              <a:rPr lang="en-GB" sz="2000">
                <a:solidFill>
                  <a:srgbClr val="009900"/>
                </a:solidFill>
              </a:rPr>
              <a:t>can</a:t>
            </a:r>
            <a:r>
              <a:rPr lang="en-GB" sz="2000"/>
              <a:t> greatly increase </a:t>
            </a:r>
            <a:r>
              <a:rPr lang="en-GB" sz="2000" dirty="0"/>
              <a:t>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 (added Wed.)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HW4 due tomorrow night – please check your work when you think you’re done (and rereading the specs at the end is a good idea too)</a:t>
            </a:r>
          </a:p>
          <a:p>
            <a:r>
              <a:rPr lang="en-US" dirty="0"/>
              <a:t>HW5 posted by late today; HW6 writeup by early next week</a:t>
            </a:r>
          </a:p>
          <a:p>
            <a:pPr lvl="1"/>
            <a:r>
              <a:rPr lang="en-US" dirty="0"/>
              <a:t>HW5: design/implement/test a Graph ADT</a:t>
            </a:r>
          </a:p>
          <a:p>
            <a:pPr lvl="2"/>
            <a:r>
              <a:rPr lang="en-US" dirty="0"/>
              <a:t>2 parts: design &amp; write tests (1 week); implement (2</a:t>
            </a:r>
            <a:r>
              <a:rPr lang="en-US" baseline="30000" dirty="0"/>
              <a:t>nd</a:t>
            </a:r>
            <a:r>
              <a:rPr lang="en-US" dirty="0"/>
              <a:t> week)</a:t>
            </a:r>
          </a:p>
          <a:p>
            <a:pPr lvl="1"/>
            <a:r>
              <a:rPr lang="en-US" dirty="0"/>
              <a:t>More in section this week (</a:t>
            </a:r>
            <a:r>
              <a:rPr lang="en-US" i="1" dirty="0"/>
              <a:t>don’t</a:t>
            </a:r>
            <a:r>
              <a:rPr lang="en-US" dirty="0"/>
              <a:t> miss)</a:t>
            </a:r>
          </a:p>
          <a:p>
            <a:pPr lvl="1"/>
            <a:r>
              <a:rPr lang="en-US" dirty="0"/>
              <a:t>Do initial design yourself (for sure have a first design by end of </a:t>
            </a:r>
            <a:r>
              <a:rPr lang="en-US" i="1" dirty="0"/>
              <a:t>this</a:t>
            </a:r>
            <a:r>
              <a:rPr lang="en-US" dirty="0"/>
              <a:t> weekend) then discuss ideas &amp; tradeoffs with others (use whiteboards, etc.)</a:t>
            </a:r>
          </a:p>
          <a:p>
            <a:pPr lvl="1"/>
            <a:r>
              <a:rPr lang="en-US" dirty="0"/>
              <a:t>HW6: social network.  Might provide some more insight for what the graph ADT created in hw5 needs to support.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Testing principles and strategies</a:t>
            </a:r>
          </a:p>
          <a:p>
            <a:endParaRPr lang="en-US" sz="600" dirty="0"/>
          </a:p>
          <a:p>
            <a:pPr lvl="1"/>
            <a:r>
              <a:rPr lang="en-US" sz="2000" dirty="0"/>
              <a:t>Purpose of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Kinds of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/>
              <a:t>Regression testing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/>
              <a:t>Modern development ecosystems have much built-in support for testing</a:t>
            </a:r>
          </a:p>
          <a:p>
            <a:pPr lvl="1"/>
            <a:r>
              <a:rPr lang="en-US" sz="2000" dirty="0"/>
              <a:t>Unit-testing frameworks like </a:t>
            </a:r>
            <a:r>
              <a:rPr lang="en-US" sz="2000" dirty="0" err="1"/>
              <a:t>JUnit</a:t>
            </a:r>
            <a:endParaRPr lang="en-US" sz="2000" dirty="0"/>
          </a:p>
          <a:p>
            <a:pPr lvl="1"/>
            <a:r>
              <a:rPr lang="en-US" sz="2000" dirty="0"/>
              <a:t>Regression-testing frameworks connected to builds and version control</a:t>
            </a:r>
          </a:p>
          <a:p>
            <a:pPr lvl="1"/>
            <a:r>
              <a:rPr lang="en-US" sz="2000" dirty="0"/>
              <a:t>Continuous testing</a:t>
            </a:r>
          </a:p>
          <a:p>
            <a:pPr lvl="1"/>
            <a:r>
              <a:rPr lang="en-US" sz="2000" dirty="0"/>
              <a:t>…</a:t>
            </a:r>
          </a:p>
          <a:p>
            <a:endParaRPr lang="en-US" sz="2000" dirty="0"/>
          </a:p>
          <a:p>
            <a:r>
              <a:rPr lang="en-US" sz="2000" dirty="0"/>
              <a:t>No tool details covered here </a:t>
            </a:r>
          </a:p>
          <a:p>
            <a:pPr lvl="1"/>
            <a:r>
              <a:rPr lang="en-US" sz="2000" dirty="0"/>
              <a:t>See homework, section, internships,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Rocket self-destructed 37 seconds after 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>
                <a:solidFill>
                  <a:srgbClr val="000000"/>
                </a:solidFill>
              </a:rPr>
              <a:t>Cost: over $1 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Undetected bug in control software</a:t>
            </a: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 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32767</a:t>
            </a: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led to the disabling of the exception handler, so program crashed, so rocket crashed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/>
              <a:t>Ariane</a:t>
            </a:r>
            <a:r>
              <a:rPr lang="en-US" dirty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3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9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15290</TotalTime>
  <Words>4976</Words>
  <Application>Microsoft Macintosh PowerPoint</Application>
  <PresentationFormat>On-screen Show (4:3)</PresentationFormat>
  <Paragraphs>738</Paragraphs>
  <Slides>54</Slides>
  <Notes>17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22 03</vt:lpstr>
      <vt:lpstr>Arial</vt:lpstr>
      <vt:lpstr>Courier</vt:lpstr>
      <vt:lpstr>Courier 10 Pitch</vt:lpstr>
      <vt:lpstr>Courier New</vt:lpstr>
      <vt:lpstr>Symbol</vt:lpstr>
      <vt:lpstr>Times New Roman</vt:lpstr>
      <vt:lpstr>simple</vt:lpstr>
      <vt:lpstr>CSE 331 Software Design &amp; Implementation</vt:lpstr>
      <vt:lpstr>Administrivia</vt:lpstr>
      <vt:lpstr>Project Grading</vt:lpstr>
      <vt:lpstr>Basic grading scale</vt:lpstr>
      <vt:lpstr>Additional project feedback</vt:lpstr>
      <vt:lpstr>Administrivia (added Wed.)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Software bugs cost money</vt:lpstr>
      <vt:lpstr>How do we ensure correctness?</vt:lpstr>
      <vt:lpstr>What can you learn from testing?</vt:lpstr>
      <vt:lpstr>How do we ensure correctness?</vt:lpstr>
      <vt:lpstr>Why you will care about testing</vt:lpstr>
      <vt:lpstr>It’s hard to test your own code</vt:lpstr>
      <vt:lpstr>An approach to testing</vt:lpstr>
      <vt:lpstr>Kinds of testing</vt:lpstr>
      <vt:lpstr>Unit testing and system testing</vt:lpstr>
      <vt:lpstr>Black-box and clear-box tests</vt:lpstr>
      <vt:lpstr>Specification vs implementation tests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Revealing Subdomains</vt:lpstr>
      <vt:lpstr>Example</vt:lpstr>
      <vt:lpstr>Heuristics for Designing Test Suites</vt:lpstr>
      <vt:lpstr>Heuristic: Black-Box Testing</vt:lpstr>
      <vt:lpstr>Black Box Testing: Advantages</vt:lpstr>
      <vt:lpstr>More Complex Example</vt:lpstr>
      <vt:lpstr>Heuristic: Boundary Testing &amp; Special Cases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Clear-box Testing Example</vt:lpstr>
      <vt:lpstr>Clear-box Testing:  [Dis]Advantages</vt:lpstr>
      <vt:lpstr>How many tests is enough?</vt:lpstr>
      <vt:lpstr>Code coverage: statement coverage</vt:lpstr>
      <vt:lpstr>Code coverage: branch coverage</vt:lpstr>
      <vt:lpstr>Code coverage: path coverage</vt:lpstr>
      <vt:lpstr>Code coverage: what is enough?</vt:lpstr>
      <vt:lpstr>Varieties of coverage</vt:lpstr>
      <vt:lpstr>Pragmatics: How Many/What Tests?</vt:lpstr>
      <vt:lpstr>Pragmatics: Regression Testing</vt:lpstr>
      <vt:lpstr>Rules of Testing</vt:lpstr>
      <vt:lpstr>Testing Tips</vt:lpstr>
      <vt:lpstr>Closing thoughts on testing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331 Software Design and Implmentation</dc:title>
  <dc:creator>Hal Perkins</dc:creator>
  <cp:lastModifiedBy>Hal Perkins</cp:lastModifiedBy>
  <cp:revision>359</cp:revision>
  <cp:lastPrinted>2020-01-29T18:10:30Z</cp:lastPrinted>
  <dcterms:created xsi:type="dcterms:W3CDTF">2012-01-27T17:46:36Z</dcterms:created>
  <dcterms:modified xsi:type="dcterms:W3CDTF">2021-01-27T01:21:30Z</dcterms:modified>
</cp:coreProperties>
</file>