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85" r:id="rId2"/>
    <p:sldId id="403" r:id="rId3"/>
    <p:sldId id="378" r:id="rId4"/>
    <p:sldId id="379" r:id="rId5"/>
    <p:sldId id="380" r:id="rId6"/>
    <p:sldId id="381" r:id="rId7"/>
    <p:sldId id="384" r:id="rId8"/>
    <p:sldId id="385" r:id="rId9"/>
    <p:sldId id="386" r:id="rId10"/>
    <p:sldId id="387" r:id="rId11"/>
    <p:sldId id="388" r:id="rId12"/>
    <p:sldId id="383" r:id="rId13"/>
  </p:sldIdLst>
  <p:sldSz cx="9144000" cy="6858000" type="screen4x3"/>
  <p:notesSz cx="6934200" cy="9220200"/>
  <p:custDataLst>
    <p:tags r:id="rId16"/>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FF99"/>
    <a:srgbClr val="009900"/>
    <a:srgbClr val="FF0000"/>
    <a:srgbClr val="FF00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50000" autoAdjust="0"/>
  </p:normalViewPr>
  <p:slideViewPr>
    <p:cSldViewPr>
      <p:cViewPr varScale="1">
        <p:scale>
          <a:sx n="108" d="100"/>
          <a:sy n="108" d="100"/>
        </p:scale>
        <p:origin x="1296" y="200"/>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2304"/>
    </p:cViewPr>
  </p:sorterViewPr>
  <p:notesViewPr>
    <p:cSldViewPr>
      <p:cViewPr varScale="1">
        <p:scale>
          <a:sx n="84" d="100"/>
          <a:sy n="84" d="100"/>
        </p:scale>
        <p:origin x="3632" y="208"/>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6" name="Rectangle 4"/>
          <p:cNvSpPr>
            <a:spLocks noGrp="1" noChangeArrowheads="1"/>
          </p:cNvSpPr>
          <p:nvPr>
            <p:ph type="ftr" sz="quarter" idx="2"/>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dirty="0"/>
            </a:lvl1pPr>
          </a:lstStyle>
          <a:p>
            <a:pPr>
              <a:defRPr/>
            </a:pPr>
            <a:r>
              <a:rPr lang="en-US" dirty="0"/>
              <a:t>CSE 331 21wi</a:t>
            </a:r>
          </a:p>
        </p:txBody>
      </p:sp>
      <p:sp>
        <p:nvSpPr>
          <p:cNvPr id="33797" name="Rectangle 5"/>
          <p:cNvSpPr>
            <a:spLocks noGrp="1" noChangeArrowheads="1"/>
          </p:cNvSpPr>
          <p:nvPr>
            <p:ph type="sldNum" sz="quarter" idx="3"/>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r>
              <a:rPr lang="en-US" dirty="0"/>
              <a:t>07-</a:t>
            </a:r>
            <a:fld id="{4490ECC9-DBDA-4236-ABEF-47C2FD79DC3B}" type="slidenum">
              <a:rPr lang="en-US" smtClean="0"/>
              <a:pPr>
                <a:defRPr/>
              </a:pPr>
              <a:t>‹#›</a:t>
            </a:fld>
            <a:endParaRPr lang="en-US" dirty="0"/>
          </a:p>
        </p:txBody>
      </p:sp>
    </p:spTree>
    <p:extLst>
      <p:ext uri="{BB962C8B-B14F-4D97-AF65-F5344CB8AC3E}">
        <p14:creationId xmlns:p14="http://schemas.microsoft.com/office/powerpoint/2010/main" val="37315996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3005121"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defRPr sz="1300"/>
            </a:lvl1pPr>
          </a:lstStyle>
          <a:p>
            <a:pPr>
              <a:defRPr/>
            </a:pPr>
            <a:endParaRPr lang="en-US"/>
          </a:p>
        </p:txBody>
      </p:sp>
      <p:sp>
        <p:nvSpPr>
          <p:cNvPr id="25603" name="Rectangle 3"/>
          <p:cNvSpPr>
            <a:spLocks noGrp="1" noChangeArrowheads="1"/>
          </p:cNvSpPr>
          <p:nvPr>
            <p:ph type="dt" idx="1"/>
          </p:nvPr>
        </p:nvSpPr>
        <p:spPr bwMode="auto">
          <a:xfrm>
            <a:off x="3929080" y="1"/>
            <a:ext cx="3005120"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lgn="r">
              <a:defRPr sz="13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5" name="Rectangle 5"/>
          <p:cNvSpPr>
            <a:spLocks noGrp="1" noChangeArrowheads="1"/>
          </p:cNvSpPr>
          <p:nvPr>
            <p:ph type="body" sz="quarter" idx="3"/>
          </p:nvPr>
        </p:nvSpPr>
        <p:spPr bwMode="auto">
          <a:xfrm>
            <a:off x="923958" y="4379901"/>
            <a:ext cx="5086284" cy="4148175"/>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a:lvl1pPr>
          </a:lstStyle>
          <a:p>
            <a:pPr>
              <a:defRPr/>
            </a:pPr>
            <a:endParaRPr lang="en-US"/>
          </a:p>
        </p:txBody>
      </p:sp>
      <p:sp>
        <p:nvSpPr>
          <p:cNvPr id="25607" name="Rectangle 7"/>
          <p:cNvSpPr>
            <a:spLocks noGrp="1" noChangeArrowheads="1"/>
          </p:cNvSpPr>
          <p:nvPr>
            <p:ph type="sldNum" sz="quarter" idx="5"/>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fld id="{C0C86982-0651-4A87-8CCD-A426161CC69C}" type="slidenum">
              <a:rPr lang="en-US"/>
              <a:pPr>
                <a:defRPr/>
              </a:pPr>
              <a:t>‹#›</a:t>
            </a:fld>
            <a:endParaRPr lang="en-US"/>
          </a:p>
        </p:txBody>
      </p:sp>
    </p:spTree>
    <p:extLst>
      <p:ext uri="{BB962C8B-B14F-4D97-AF65-F5344CB8AC3E}">
        <p14:creationId xmlns:p14="http://schemas.microsoft.com/office/powerpoint/2010/main" val="3074757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 name="Line 8"/>
          <p:cNvSpPr>
            <a:spLocks noChangeShapeType="1"/>
          </p:cNvSpPr>
          <p:nvPr/>
        </p:nvSpPr>
        <p:spPr bwMode="auto">
          <a:xfrm>
            <a:off x="762000" y="57912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rgbClr val="800080"/>
                </a:solidFill>
              </a:defRPr>
            </a:lvl1pPr>
          </a:lstStyle>
          <a:p>
            <a:r>
              <a:rPr lang="en-US"/>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solidFill>
                  <a:schemeClr val="tx1"/>
                </a:solidFill>
              </a:defRPr>
            </a:lvl1pPr>
          </a:lstStyle>
          <a:p>
            <a:pPr>
              <a:defRPr/>
            </a:pPr>
            <a:endParaRPr lang="en-US"/>
          </a:p>
        </p:txBody>
      </p:sp>
      <p:sp>
        <p:nvSpPr>
          <p:cNvPr id="7" name="Rectangle 5"/>
          <p:cNvSpPr>
            <a:spLocks noGrp="1" noChangeArrowheads="1"/>
          </p:cNvSpPr>
          <p:nvPr>
            <p:ph type="ftr" sz="quarter" idx="11"/>
          </p:nvPr>
        </p:nvSpPr>
        <p:spPr>
          <a:xfrm>
            <a:off x="3124200" y="6248400"/>
            <a:ext cx="2895600" cy="457200"/>
          </a:xfrm>
        </p:spPr>
        <p:txBody>
          <a:bodyPr/>
          <a:lstStyle>
            <a:lvl1pPr>
              <a:defRPr>
                <a:solidFill>
                  <a:srgbClr val="800080"/>
                </a:solidFill>
              </a:defRPr>
            </a:lvl1pPr>
          </a:lstStyle>
          <a:p>
            <a:pPr>
              <a:defRPr/>
            </a:pPr>
            <a:r>
              <a:rPr lang="nl-NL" dirty="0"/>
              <a:t>UW CSE 331 Winter 2021</a:t>
            </a:r>
            <a:endParaRPr lang="en-US" dirty="0"/>
          </a:p>
        </p:txBody>
      </p:sp>
      <p:sp>
        <p:nvSpPr>
          <p:cNvPr id="8" name="Rectangle 6"/>
          <p:cNvSpPr>
            <a:spLocks noGrp="1" noChangeArrowheads="1"/>
          </p:cNvSpPr>
          <p:nvPr>
            <p:ph type="sldNum" sz="quarter" idx="12"/>
          </p:nvPr>
        </p:nvSpPr>
        <p:spPr>
          <a:xfrm>
            <a:off x="6553200" y="6248400"/>
            <a:ext cx="1905000" cy="457200"/>
          </a:xfrm>
        </p:spPr>
        <p:txBody>
          <a:bodyPr/>
          <a:lstStyle>
            <a:lvl1pPr>
              <a:defRPr>
                <a:solidFill>
                  <a:srgbClr val="800080"/>
                </a:solidFill>
              </a:defRPr>
            </a:lvl1pPr>
          </a:lstStyle>
          <a:p>
            <a:pPr>
              <a:defRPr/>
            </a:pPr>
            <a:fld id="{41F6C098-13F0-41FA-8110-EA5113992111}" type="slidenum">
              <a:rPr lang="en-US" smtClean="0"/>
              <a:pPr>
                <a:defRPr/>
              </a:pPr>
              <a:t>‹#›</a:t>
            </a:fld>
            <a:endParaRPr lang="en-US" dirty="0"/>
          </a:p>
        </p:txBody>
      </p:sp>
    </p:spTree>
    <p:extLst>
      <p:ext uri="{BB962C8B-B14F-4D97-AF65-F5344CB8AC3E}">
        <p14:creationId xmlns:p14="http://schemas.microsoft.com/office/powerpoint/2010/main" val="327001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43ACDB-C1BA-4139-A3B5-ECE71C1D9EEC}" type="slidenum">
              <a:rPr lang="en-US"/>
              <a:pPr>
                <a:defRPr/>
              </a:pPr>
              <a:t>‹#›</a:t>
            </a:fld>
            <a:endParaRPr lang="en-US"/>
          </a:p>
        </p:txBody>
      </p:sp>
    </p:spTree>
    <p:extLst>
      <p:ext uri="{BB962C8B-B14F-4D97-AF65-F5344CB8AC3E}">
        <p14:creationId xmlns:p14="http://schemas.microsoft.com/office/powerpoint/2010/main" val="1581827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1C5BC84-1DEC-4E9D-8DD0-2C203C7304FF}" type="slidenum">
              <a:rPr lang="en-US"/>
              <a:pPr>
                <a:defRPr/>
              </a:pPr>
              <a:t>‹#›</a:t>
            </a:fld>
            <a:endParaRPr lang="en-US"/>
          </a:p>
        </p:txBody>
      </p:sp>
    </p:spTree>
    <p:extLst>
      <p:ext uri="{BB962C8B-B14F-4D97-AF65-F5344CB8AC3E}">
        <p14:creationId xmlns:p14="http://schemas.microsoft.com/office/powerpoint/2010/main" val="3682616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8DACF16-E0F0-4B7F-BDAB-0ED6A37A383D}" type="slidenum">
              <a:rPr lang="en-US"/>
              <a:pPr>
                <a:defRPr/>
              </a:pPr>
              <a:t>‹#›</a:t>
            </a:fld>
            <a:endParaRPr lang="en-US"/>
          </a:p>
        </p:txBody>
      </p:sp>
    </p:spTree>
    <p:extLst>
      <p:ext uri="{BB962C8B-B14F-4D97-AF65-F5344CB8AC3E}">
        <p14:creationId xmlns:p14="http://schemas.microsoft.com/office/powerpoint/2010/main" val="164402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41C4CED-1F2F-4C0D-A4F7-58F3EB91B2B2}" type="slidenum">
              <a:rPr lang="en-US"/>
              <a:pPr>
                <a:defRPr/>
              </a:pPr>
              <a:t>‹#›</a:t>
            </a:fld>
            <a:endParaRPr lang="en-US"/>
          </a:p>
        </p:txBody>
      </p:sp>
    </p:spTree>
    <p:extLst>
      <p:ext uri="{BB962C8B-B14F-4D97-AF65-F5344CB8AC3E}">
        <p14:creationId xmlns:p14="http://schemas.microsoft.com/office/powerpoint/2010/main" val="1682248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7FEBA81-96FB-474D-A3C6-C60125E85AA7}" type="slidenum">
              <a:rPr lang="en-US"/>
              <a:pPr>
                <a:defRPr/>
              </a:pPr>
              <a:t>‹#›</a:t>
            </a:fld>
            <a:endParaRPr lang="en-US"/>
          </a:p>
        </p:txBody>
      </p:sp>
    </p:spTree>
    <p:extLst>
      <p:ext uri="{BB962C8B-B14F-4D97-AF65-F5344CB8AC3E}">
        <p14:creationId xmlns:p14="http://schemas.microsoft.com/office/powerpoint/2010/main" val="288355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7C9CD30-6C9D-46DE-B266-6B0D81F43848}" type="slidenum">
              <a:rPr lang="en-US"/>
              <a:pPr>
                <a:defRPr/>
              </a:pPr>
              <a:t>‹#›</a:t>
            </a:fld>
            <a:endParaRPr lang="en-US"/>
          </a:p>
        </p:txBody>
      </p:sp>
    </p:spTree>
    <p:extLst>
      <p:ext uri="{BB962C8B-B14F-4D97-AF65-F5344CB8AC3E}">
        <p14:creationId xmlns:p14="http://schemas.microsoft.com/office/powerpoint/2010/main" val="280339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3AE8722-9256-42EB-B779-63A99D304B0B}" type="slidenum">
              <a:rPr lang="en-US"/>
              <a:pPr>
                <a:defRPr/>
              </a:pPr>
              <a:t>‹#›</a:t>
            </a:fld>
            <a:endParaRPr lang="en-US"/>
          </a:p>
        </p:txBody>
      </p:sp>
    </p:spTree>
    <p:extLst>
      <p:ext uri="{BB962C8B-B14F-4D97-AF65-F5344CB8AC3E}">
        <p14:creationId xmlns:p14="http://schemas.microsoft.com/office/powerpoint/2010/main" val="102077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C3983B7-E459-4701-B580-D0BD95C5F317}" type="slidenum">
              <a:rPr lang="en-US"/>
              <a:pPr>
                <a:defRPr/>
              </a:pPr>
              <a:t>‹#›</a:t>
            </a:fld>
            <a:endParaRPr lang="en-US"/>
          </a:p>
        </p:txBody>
      </p:sp>
    </p:spTree>
    <p:extLst>
      <p:ext uri="{BB962C8B-B14F-4D97-AF65-F5344CB8AC3E}">
        <p14:creationId xmlns:p14="http://schemas.microsoft.com/office/powerpoint/2010/main" val="171954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8AE64B7-D971-4815-8FF7-96068F85D20E}" type="slidenum">
              <a:rPr lang="en-US"/>
              <a:pPr>
                <a:defRPr/>
              </a:pPr>
              <a:t>‹#›</a:t>
            </a:fld>
            <a:endParaRPr lang="en-US"/>
          </a:p>
        </p:txBody>
      </p:sp>
    </p:spTree>
    <p:extLst>
      <p:ext uri="{BB962C8B-B14F-4D97-AF65-F5344CB8AC3E}">
        <p14:creationId xmlns:p14="http://schemas.microsoft.com/office/powerpoint/2010/main" val="615831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C115EA6-3B7E-4A7B-BCDE-0EB3FFF8293C}" type="slidenum">
              <a:rPr lang="en-US"/>
              <a:pPr>
                <a:defRPr/>
              </a:pPr>
              <a:t>‹#›</a:t>
            </a:fld>
            <a:endParaRPr lang="en-US"/>
          </a:p>
        </p:txBody>
      </p:sp>
    </p:spTree>
    <p:extLst>
      <p:ext uri="{BB962C8B-B14F-4D97-AF65-F5344CB8AC3E}">
        <p14:creationId xmlns:p14="http://schemas.microsoft.com/office/powerpoint/2010/main" val="317023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800080"/>
                </a:solidFill>
              </a:defRPr>
            </a:lvl1pPr>
          </a:lstStyle>
          <a:p>
            <a:pPr>
              <a:defRPr/>
            </a:pPr>
            <a:endParaRPr lang="en-US"/>
          </a:p>
        </p:txBody>
      </p:sp>
      <p:sp>
        <p:nvSpPr>
          <p:cNvPr id="1029" name="Rectangle 5"/>
          <p:cNvSpPr>
            <a:spLocks noGrp="1" noChangeArrowheads="1"/>
          </p:cNvSpPr>
          <p:nvPr>
            <p:ph type="ftr" sz="quarter" idx="3"/>
          </p:nvPr>
        </p:nvSpPr>
        <p:spPr bwMode="auto">
          <a:xfrm>
            <a:off x="2895600" y="6400800"/>
            <a:ext cx="3429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800080"/>
                </a:solidFill>
              </a:defRPr>
            </a:lvl1pPr>
          </a:lstStyle>
          <a:p>
            <a:pPr>
              <a:defRPr/>
            </a:pPr>
            <a:r>
              <a:rPr lang="nl-NL" dirty="0"/>
              <a:t>UW CSE 331 Winter 2021</a:t>
            </a:r>
            <a:endParaRPr lang="en-US" dirty="0"/>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800080"/>
                </a:solidFill>
              </a:defRPr>
            </a:lvl1pPr>
          </a:lstStyle>
          <a:p>
            <a:pPr>
              <a:defRPr/>
            </a:pPr>
            <a:fld id="{12A14B3B-27EA-4853-B4FC-2EDFCA0593C9}" type="slidenum">
              <a:rPr lang="en-US"/>
              <a:pPr>
                <a:defRPr/>
              </a:pPr>
              <a:t>‹#›</a:t>
            </a:fld>
            <a:endParaRPr lang="en-US"/>
          </a:p>
        </p:txBody>
      </p:sp>
      <p:sp>
        <p:nvSpPr>
          <p:cNvPr id="1031"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rtl="0" eaLnBrk="0" fontAlgn="base" hangingPunct="0">
        <a:spcBef>
          <a:spcPct val="0"/>
        </a:spcBef>
        <a:spcAft>
          <a:spcPct val="0"/>
        </a:spcAft>
        <a:defRPr sz="3600">
          <a:solidFill>
            <a:srgbClr val="800080"/>
          </a:solidFill>
          <a:latin typeface="+mj-lt"/>
          <a:ea typeface="+mj-ea"/>
          <a:cs typeface="+mj-cs"/>
        </a:defRPr>
      </a:lvl1pPr>
      <a:lvl2pPr algn="l" rtl="0" eaLnBrk="0" fontAlgn="base" hangingPunct="0">
        <a:spcBef>
          <a:spcPct val="0"/>
        </a:spcBef>
        <a:spcAft>
          <a:spcPct val="0"/>
        </a:spcAft>
        <a:defRPr sz="3600">
          <a:solidFill>
            <a:srgbClr val="800080"/>
          </a:solidFill>
          <a:latin typeface="Arial" charset="0"/>
        </a:defRPr>
      </a:lvl2pPr>
      <a:lvl3pPr algn="l" rtl="0" eaLnBrk="0" fontAlgn="base" hangingPunct="0">
        <a:spcBef>
          <a:spcPct val="0"/>
        </a:spcBef>
        <a:spcAft>
          <a:spcPct val="0"/>
        </a:spcAft>
        <a:defRPr sz="3600">
          <a:solidFill>
            <a:srgbClr val="800080"/>
          </a:solidFill>
          <a:latin typeface="Arial" charset="0"/>
        </a:defRPr>
      </a:lvl3pPr>
      <a:lvl4pPr algn="l" rtl="0" eaLnBrk="0" fontAlgn="base" hangingPunct="0">
        <a:spcBef>
          <a:spcPct val="0"/>
        </a:spcBef>
        <a:spcAft>
          <a:spcPct val="0"/>
        </a:spcAft>
        <a:defRPr sz="3600">
          <a:solidFill>
            <a:srgbClr val="800080"/>
          </a:solidFill>
          <a:latin typeface="Arial" charset="0"/>
        </a:defRPr>
      </a:lvl4pPr>
      <a:lvl5pPr algn="l" rtl="0" eaLnBrk="0" fontAlgn="base" hangingPunct="0">
        <a:spcBef>
          <a:spcPct val="0"/>
        </a:spcBef>
        <a:spcAft>
          <a:spcPct val="0"/>
        </a:spcAft>
        <a:defRPr sz="3600">
          <a:solidFill>
            <a:srgbClr val="800080"/>
          </a:solidFill>
          <a:latin typeface="Arial" charset="0"/>
        </a:defRPr>
      </a:lvl5pPr>
      <a:lvl6pPr marL="457200" algn="l" rtl="0" eaLnBrk="1" fontAlgn="base" hangingPunct="1">
        <a:spcBef>
          <a:spcPct val="0"/>
        </a:spcBef>
        <a:spcAft>
          <a:spcPct val="0"/>
        </a:spcAft>
        <a:defRPr sz="3600">
          <a:solidFill>
            <a:srgbClr val="800080"/>
          </a:solidFill>
          <a:latin typeface="Arial" charset="0"/>
        </a:defRPr>
      </a:lvl6pPr>
      <a:lvl7pPr marL="914400" algn="l" rtl="0" eaLnBrk="1" fontAlgn="base" hangingPunct="1">
        <a:spcBef>
          <a:spcPct val="0"/>
        </a:spcBef>
        <a:spcAft>
          <a:spcPct val="0"/>
        </a:spcAft>
        <a:defRPr sz="3600">
          <a:solidFill>
            <a:srgbClr val="800080"/>
          </a:solidFill>
          <a:latin typeface="Arial" charset="0"/>
        </a:defRPr>
      </a:lvl7pPr>
      <a:lvl8pPr marL="1371600" algn="l" rtl="0" eaLnBrk="1" fontAlgn="base" hangingPunct="1">
        <a:spcBef>
          <a:spcPct val="0"/>
        </a:spcBef>
        <a:spcAft>
          <a:spcPct val="0"/>
        </a:spcAft>
        <a:defRPr sz="3600">
          <a:solidFill>
            <a:srgbClr val="800080"/>
          </a:solidFill>
          <a:latin typeface="Arial" charset="0"/>
        </a:defRPr>
      </a:lvl8pPr>
      <a:lvl9pPr marL="1828800" algn="l" rtl="0" eaLnBrk="1" fontAlgn="base" hangingPunct="1">
        <a:spcBef>
          <a:spcPct val="0"/>
        </a:spcBef>
        <a:spcAft>
          <a:spcPct val="0"/>
        </a:spcAft>
        <a:defRPr sz="3600">
          <a:solidFill>
            <a:srgbClr val="800080"/>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CSE 331</a:t>
            </a:r>
            <a:br>
              <a:rPr lang="en-US" dirty="0"/>
            </a:br>
            <a:r>
              <a:rPr lang="en-US" dirty="0"/>
              <a:t>Software Design &amp; Implementation</a:t>
            </a:r>
          </a:p>
        </p:txBody>
      </p:sp>
      <p:sp>
        <p:nvSpPr>
          <p:cNvPr id="3" name="Subtitle 2"/>
          <p:cNvSpPr>
            <a:spLocks noGrp="1"/>
          </p:cNvSpPr>
          <p:nvPr>
            <p:ph type="subTitle" idx="1"/>
          </p:nvPr>
        </p:nvSpPr>
        <p:spPr>
          <a:xfrm>
            <a:off x="647700" y="3886200"/>
            <a:ext cx="7848600" cy="1752600"/>
          </a:xfrm>
        </p:spPr>
        <p:txBody>
          <a:bodyPr/>
          <a:lstStyle/>
          <a:p>
            <a:r>
              <a:rPr lang="en-US" dirty="0"/>
              <a:t>Hal Perkins</a:t>
            </a:r>
          </a:p>
          <a:p>
            <a:r>
              <a:rPr lang="en-US" dirty="0"/>
              <a:t>Winter 2021</a:t>
            </a:r>
          </a:p>
          <a:p>
            <a:r>
              <a:rPr lang="en-US" dirty="0"/>
              <a:t>Abstraction Functions</a:t>
            </a:r>
          </a:p>
        </p:txBody>
      </p:sp>
      <p:sp>
        <p:nvSpPr>
          <p:cNvPr id="4" name="Footer Placeholder 3">
            <a:extLst>
              <a:ext uri="{FF2B5EF4-FFF2-40B4-BE49-F238E27FC236}">
                <a16:creationId xmlns:a16="http://schemas.microsoft.com/office/drawing/2014/main" id="{D8BE39EC-2083-F244-AABB-A23CFBD6A1FD}"/>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902D12AB-2380-3F43-8670-8DC076953773}"/>
              </a:ext>
            </a:extLst>
          </p:cNvPr>
          <p:cNvSpPr>
            <a:spLocks noGrp="1"/>
          </p:cNvSpPr>
          <p:nvPr>
            <p:ph type="sldNum" sz="quarter" idx="12"/>
          </p:nvPr>
        </p:nvSpPr>
        <p:spPr/>
        <p:txBody>
          <a:bodyPr/>
          <a:lstStyle/>
          <a:p>
            <a:pPr>
              <a:defRPr/>
            </a:pPr>
            <a:fld id="{41F6C098-13F0-41FA-8110-EA5113992111}" type="slidenum">
              <a:rPr lang="en-US" smtClean="0"/>
              <a:pPr>
                <a:defRPr/>
              </a:pPr>
              <a:t>1</a:t>
            </a:fld>
            <a:endParaRPr lang="en-US" dirty="0"/>
          </a:p>
        </p:txBody>
      </p:sp>
    </p:spTree>
    <p:extLst>
      <p:ext uri="{BB962C8B-B14F-4D97-AF65-F5344CB8AC3E}">
        <p14:creationId xmlns:p14="http://schemas.microsoft.com/office/powerpoint/2010/main" val="2151891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7364" y="1668877"/>
            <a:ext cx="6611986" cy="45795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11" name="Curved Connector 10"/>
          <p:cNvCxnSpPr/>
          <p:nvPr/>
        </p:nvCxnSpPr>
        <p:spPr>
          <a:xfrm flipV="1">
            <a:off x="2705216" y="2481024"/>
            <a:ext cx="4520015" cy="3081576"/>
          </a:xfrm>
          <a:prstGeom prst="curvedConnector3">
            <a:avLst>
              <a:gd name="adj1" fmla="val 130548"/>
            </a:avLst>
          </a:prstGeom>
          <a:ln w="57150">
            <a:solidFill>
              <a:srgbClr val="C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4" name="Curved Connector 23"/>
          <p:cNvCxnSpPr/>
          <p:nvPr/>
        </p:nvCxnSpPr>
        <p:spPr>
          <a:xfrm flipV="1">
            <a:off x="435451" y="2029326"/>
            <a:ext cx="4520015" cy="3081576"/>
          </a:xfrm>
          <a:prstGeom prst="curvedConnector3">
            <a:avLst>
              <a:gd name="adj1" fmla="val 130548"/>
            </a:avLst>
          </a:prstGeom>
          <a:ln w="57150">
            <a:solidFill>
              <a:srgbClr val="C00000"/>
            </a:solidFill>
            <a:headEnd type="arrow" w="lg" len="lg"/>
            <a:tailEnd type="none" w="lg" len="lg"/>
          </a:ln>
          <a:scene3d>
            <a:camera prst="orthographicFront">
              <a:rot lat="0" lon="0" rev="10800000"/>
            </a:camera>
            <a:lightRig rig="threePt" dir="t"/>
          </a:scene3d>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685800" y="457200"/>
            <a:ext cx="7772400" cy="1143000"/>
          </a:xfrm>
          <a:prstGeom prst="rect">
            <a:avLst/>
          </a:prstGeom>
        </p:spPr>
        <p:txBody>
          <a:bodyPr/>
          <a:lstStyle>
            <a:lvl1pPr algn="l" rtl="0" eaLnBrk="0" fontAlgn="base" hangingPunct="0">
              <a:spcBef>
                <a:spcPct val="0"/>
              </a:spcBef>
              <a:spcAft>
                <a:spcPct val="0"/>
              </a:spcAft>
              <a:defRPr sz="3600">
                <a:solidFill>
                  <a:srgbClr val="800080"/>
                </a:solidFill>
                <a:latin typeface="+mj-lt"/>
                <a:ea typeface="+mj-ea"/>
                <a:cs typeface="+mj-cs"/>
              </a:defRPr>
            </a:lvl1pPr>
            <a:lvl2pPr algn="l" rtl="0" eaLnBrk="0" fontAlgn="base" hangingPunct="0">
              <a:spcBef>
                <a:spcPct val="0"/>
              </a:spcBef>
              <a:spcAft>
                <a:spcPct val="0"/>
              </a:spcAft>
              <a:defRPr sz="3600">
                <a:solidFill>
                  <a:srgbClr val="800080"/>
                </a:solidFill>
                <a:latin typeface="Arial" charset="0"/>
              </a:defRPr>
            </a:lvl2pPr>
            <a:lvl3pPr algn="l" rtl="0" eaLnBrk="0" fontAlgn="base" hangingPunct="0">
              <a:spcBef>
                <a:spcPct val="0"/>
              </a:spcBef>
              <a:spcAft>
                <a:spcPct val="0"/>
              </a:spcAft>
              <a:defRPr sz="3600">
                <a:solidFill>
                  <a:srgbClr val="800080"/>
                </a:solidFill>
                <a:latin typeface="Arial" charset="0"/>
              </a:defRPr>
            </a:lvl3pPr>
            <a:lvl4pPr algn="l" rtl="0" eaLnBrk="0" fontAlgn="base" hangingPunct="0">
              <a:spcBef>
                <a:spcPct val="0"/>
              </a:spcBef>
              <a:spcAft>
                <a:spcPct val="0"/>
              </a:spcAft>
              <a:defRPr sz="3600">
                <a:solidFill>
                  <a:srgbClr val="800080"/>
                </a:solidFill>
                <a:latin typeface="Arial" charset="0"/>
              </a:defRPr>
            </a:lvl4pPr>
            <a:lvl5pPr algn="l" rtl="0" eaLnBrk="0" fontAlgn="base" hangingPunct="0">
              <a:spcBef>
                <a:spcPct val="0"/>
              </a:spcBef>
              <a:spcAft>
                <a:spcPct val="0"/>
              </a:spcAft>
              <a:defRPr sz="3600">
                <a:solidFill>
                  <a:srgbClr val="800080"/>
                </a:solidFill>
                <a:latin typeface="Arial" charset="0"/>
              </a:defRPr>
            </a:lvl5pPr>
            <a:lvl6pPr marL="457200" algn="l" rtl="0" eaLnBrk="1" fontAlgn="base" hangingPunct="1">
              <a:spcBef>
                <a:spcPct val="0"/>
              </a:spcBef>
              <a:spcAft>
                <a:spcPct val="0"/>
              </a:spcAft>
              <a:defRPr sz="3600">
                <a:solidFill>
                  <a:srgbClr val="800080"/>
                </a:solidFill>
                <a:latin typeface="Arial" charset="0"/>
              </a:defRPr>
            </a:lvl6pPr>
            <a:lvl7pPr marL="914400" algn="l" rtl="0" eaLnBrk="1" fontAlgn="base" hangingPunct="1">
              <a:spcBef>
                <a:spcPct val="0"/>
              </a:spcBef>
              <a:spcAft>
                <a:spcPct val="0"/>
              </a:spcAft>
              <a:defRPr sz="3600">
                <a:solidFill>
                  <a:srgbClr val="800080"/>
                </a:solidFill>
                <a:latin typeface="Arial" charset="0"/>
              </a:defRPr>
            </a:lvl7pPr>
            <a:lvl8pPr marL="1371600" algn="l" rtl="0" eaLnBrk="1" fontAlgn="base" hangingPunct="1">
              <a:spcBef>
                <a:spcPct val="0"/>
              </a:spcBef>
              <a:spcAft>
                <a:spcPct val="0"/>
              </a:spcAft>
              <a:defRPr sz="3600">
                <a:solidFill>
                  <a:srgbClr val="800080"/>
                </a:solidFill>
                <a:latin typeface="Arial" charset="0"/>
              </a:defRPr>
            </a:lvl8pPr>
            <a:lvl9pPr marL="1828800" algn="l" rtl="0" eaLnBrk="1" fontAlgn="base" hangingPunct="1">
              <a:spcBef>
                <a:spcPct val="0"/>
              </a:spcBef>
              <a:spcAft>
                <a:spcPct val="0"/>
              </a:spcAft>
              <a:defRPr sz="3600">
                <a:solidFill>
                  <a:srgbClr val="800080"/>
                </a:solidFill>
                <a:latin typeface="Arial" charset="0"/>
              </a:defRPr>
            </a:lvl9pPr>
          </a:lstStyle>
          <a:p>
            <a:r>
              <a:rPr lang="en-US" kern="0" dirty="0"/>
              <a:t>For any correct operation…</a:t>
            </a:r>
          </a:p>
        </p:txBody>
      </p:sp>
      <p:sp>
        <p:nvSpPr>
          <p:cNvPr id="4" name="Slide Number Placeholder 3"/>
          <p:cNvSpPr>
            <a:spLocks noGrp="1"/>
          </p:cNvSpPr>
          <p:nvPr>
            <p:ph type="sldNum" sz="quarter" idx="12"/>
          </p:nvPr>
        </p:nvSpPr>
        <p:spPr/>
        <p:txBody>
          <a:bodyPr/>
          <a:lstStyle/>
          <a:p>
            <a:pPr>
              <a:defRPr/>
            </a:pPr>
            <a:fld id="{8C3983B7-E459-4701-B580-D0BD95C5F317}" type="slidenum">
              <a:rPr lang="en-US" smtClean="0"/>
              <a:pPr>
                <a:defRPr/>
              </a:pPr>
              <a:t>10</a:t>
            </a:fld>
            <a:endParaRPr lang="en-US"/>
          </a:p>
        </p:txBody>
      </p:sp>
      <p:sp>
        <p:nvSpPr>
          <p:cNvPr id="5" name="Footer Placeholder 4"/>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1473775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Writing an abstraction function</a:t>
            </a:r>
            <a:endParaRPr lang="en-US" dirty="0"/>
          </a:p>
        </p:txBody>
      </p:sp>
      <p:sp>
        <p:nvSpPr>
          <p:cNvPr id="3" name="Content Placeholder 2"/>
          <p:cNvSpPr>
            <a:spLocks noGrp="1"/>
          </p:cNvSpPr>
          <p:nvPr>
            <p:ph idx="1"/>
          </p:nvPr>
        </p:nvSpPr>
        <p:spPr>
          <a:xfrm>
            <a:off x="685800" y="1600200"/>
            <a:ext cx="7772400" cy="4724400"/>
          </a:xfrm>
        </p:spPr>
        <p:txBody>
          <a:bodyPr>
            <a:normAutofit lnSpcReduction="10000"/>
          </a:bodyPr>
          <a:lstStyle/>
          <a:p>
            <a:pPr marL="0" indent="0">
              <a:buNone/>
            </a:pPr>
            <a:r>
              <a:rPr lang="en-US" sz="2000" dirty="0">
                <a:solidFill>
                  <a:schemeClr val="accent6"/>
                </a:solidFill>
              </a:rPr>
              <a:t>Domain</a:t>
            </a:r>
            <a:r>
              <a:rPr lang="en-US" sz="2000" dirty="0"/>
              <a:t>:  all representations that satisfy the rep invariant</a:t>
            </a:r>
          </a:p>
          <a:p>
            <a:pPr marL="0" indent="0">
              <a:buNone/>
            </a:pPr>
            <a:r>
              <a:rPr lang="en-US" sz="2000" dirty="0">
                <a:solidFill>
                  <a:schemeClr val="accent6"/>
                </a:solidFill>
              </a:rPr>
              <a:t>Range:</a:t>
            </a:r>
            <a:r>
              <a:rPr lang="en-US" sz="2000" dirty="0"/>
              <a:t>  can be tricky to denote</a:t>
            </a:r>
          </a:p>
          <a:p>
            <a:pPr marL="457200" lvl="1" indent="0">
              <a:buNone/>
            </a:pPr>
            <a:r>
              <a:rPr lang="en-US" sz="2000" dirty="0"/>
              <a:t>For mathematical entities like sets:  easy</a:t>
            </a:r>
          </a:p>
          <a:p>
            <a:pPr marL="457200" lvl="1" indent="0">
              <a:buNone/>
            </a:pPr>
            <a:r>
              <a:rPr lang="en-US" sz="2000" dirty="0"/>
              <a:t>For more complex abstractions: give names to “fields” – parts of the abstract value </a:t>
            </a:r>
          </a:p>
          <a:p>
            <a:pPr lvl="1"/>
            <a:r>
              <a:rPr lang="en-US" sz="2000" dirty="0"/>
              <a:t>AF defines the value of each “specification field”</a:t>
            </a:r>
          </a:p>
          <a:p>
            <a:pPr lvl="2"/>
            <a:r>
              <a:rPr lang="en-US" sz="2000" dirty="0"/>
              <a:t>(Course notes have examples of complex AFs with many spec. fields, but go for simple, correct, understandable and use fields only when they contribute to clarity and precision.  Often don’t need lots of complex fields.)</a:t>
            </a:r>
          </a:p>
          <a:p>
            <a:pPr marL="0" indent="0">
              <a:buNone/>
            </a:pPr>
            <a:endParaRPr lang="en-US" sz="2000" dirty="0"/>
          </a:p>
          <a:p>
            <a:pPr marL="0" indent="0">
              <a:buNone/>
            </a:pPr>
            <a:r>
              <a:rPr lang="en-US" sz="2000" dirty="0"/>
              <a:t>Overview section of the specification should provide a notation for writing abstract values (e.g., “A typical Poly is c</a:t>
            </a:r>
            <a:r>
              <a:rPr lang="en-US" sz="2000" baseline="-25000" dirty="0"/>
              <a:t>0</a:t>
            </a:r>
            <a:r>
              <a:rPr lang="en-US" sz="2000" dirty="0"/>
              <a:t> + c</a:t>
            </a:r>
            <a:r>
              <a:rPr lang="en-US" sz="2000" baseline="-25000" dirty="0"/>
              <a:t>1</a:t>
            </a:r>
            <a:r>
              <a:rPr lang="en-US" sz="2000" dirty="0"/>
              <a:t>x + c</a:t>
            </a:r>
            <a:r>
              <a:rPr lang="en-US" sz="2000" baseline="-25000" dirty="0"/>
              <a:t>2</a:t>
            </a:r>
            <a:r>
              <a:rPr lang="en-US" sz="2000" dirty="0"/>
              <a:t>x</a:t>
            </a:r>
            <a:r>
              <a:rPr lang="en-US" sz="2000" baseline="30000" dirty="0"/>
              <a:t>2</a:t>
            </a:r>
            <a:r>
              <a:rPr lang="en-US" sz="2000" dirty="0"/>
              <a:t> + ...”)</a:t>
            </a:r>
          </a:p>
          <a:p>
            <a:pPr lvl="1"/>
            <a:r>
              <a:rPr lang="en-US" sz="2000" dirty="0"/>
              <a:t>A printed representation (</a:t>
            </a:r>
            <a:r>
              <a:rPr lang="en-US" sz="2000" b="1" dirty="0" err="1">
                <a:latin typeface="Courier New" panose="02070309020205020404" pitchFamily="49" charset="0"/>
                <a:cs typeface="Courier New" panose="02070309020205020404" pitchFamily="49" charset="0"/>
              </a:rPr>
              <a:t>toString</a:t>
            </a:r>
            <a:r>
              <a:rPr lang="en-US" sz="2000" dirty="0"/>
              <a:t>) is valuable for debugging</a:t>
            </a:r>
            <a:endParaRPr lang="en-US" sz="2000" b="1" dirty="0">
              <a:latin typeface="Courier New" panose="02070309020205020404" pitchFamily="49" charset="0"/>
              <a:cs typeface="Courier New" panose="02070309020205020404" pitchFamily="49" charset="0"/>
            </a:endParaRPr>
          </a:p>
          <a:p>
            <a:pPr marL="0" indent="0">
              <a:buNone/>
            </a:pPr>
            <a:endParaRPr lang="en-US" sz="2000"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11</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1229578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r>
              <a:rPr lang="en-US" sz="3200" dirty="0"/>
              <a:t>Summary: connecting data abstractions (ADTs) to implementations</a:t>
            </a:r>
          </a:p>
        </p:txBody>
      </p:sp>
      <p:sp>
        <p:nvSpPr>
          <p:cNvPr id="3" name="Content Placeholder 2"/>
          <p:cNvSpPr>
            <a:spLocks noGrp="1"/>
          </p:cNvSpPr>
          <p:nvPr>
            <p:ph idx="1"/>
          </p:nvPr>
        </p:nvSpPr>
        <p:spPr>
          <a:xfrm>
            <a:off x="685800" y="1447800"/>
            <a:ext cx="7772400" cy="4953000"/>
          </a:xfrm>
        </p:spPr>
        <p:txBody>
          <a:bodyPr>
            <a:normAutofit lnSpcReduction="10000"/>
          </a:bodyPr>
          <a:lstStyle/>
          <a:p>
            <a:pPr>
              <a:buNone/>
            </a:pPr>
            <a:r>
              <a:rPr lang="en-US" sz="2000" dirty="0">
                <a:solidFill>
                  <a:srgbClr val="0000FF"/>
                </a:solidFill>
              </a:rPr>
              <a:t>Rep invariant</a:t>
            </a:r>
          </a:p>
          <a:p>
            <a:pPr lvl="1"/>
            <a:r>
              <a:rPr lang="en-US" sz="2000" dirty="0"/>
              <a:t>Which concrete values represent abstract values</a:t>
            </a:r>
          </a:p>
          <a:p>
            <a:pPr>
              <a:buNone/>
            </a:pPr>
            <a:r>
              <a:rPr lang="en-US" sz="2000" dirty="0">
                <a:solidFill>
                  <a:srgbClr val="0000FF"/>
                </a:solidFill>
              </a:rPr>
              <a:t>Abstraction function</a:t>
            </a:r>
          </a:p>
          <a:p>
            <a:pPr lvl="1"/>
            <a:r>
              <a:rPr lang="en-US" sz="2000" dirty="0"/>
              <a:t>For each concrete value, which abstract value it represents</a:t>
            </a:r>
          </a:p>
          <a:p>
            <a:pPr>
              <a:buNone/>
            </a:pPr>
            <a:endParaRPr lang="en-US" sz="2000" dirty="0"/>
          </a:p>
          <a:p>
            <a:pPr>
              <a:buNone/>
            </a:pPr>
            <a:r>
              <a:rPr lang="en-US" sz="2000" dirty="0"/>
              <a:t>Together, they modularize the implementation</a:t>
            </a:r>
          </a:p>
          <a:p>
            <a:pPr lvl="1"/>
            <a:r>
              <a:rPr lang="en-US" sz="2000" dirty="0"/>
              <a:t>Neither one is part of the ADT’s specification</a:t>
            </a:r>
          </a:p>
          <a:p>
            <a:pPr lvl="1"/>
            <a:r>
              <a:rPr lang="en-US" sz="2000" dirty="0"/>
              <a:t>Both are needed to reason that an implementation satisfies the specification</a:t>
            </a:r>
          </a:p>
          <a:p>
            <a:pPr>
              <a:buNone/>
            </a:pPr>
            <a:endParaRPr lang="en-US" sz="2000" dirty="0"/>
          </a:p>
          <a:p>
            <a:pPr>
              <a:buNone/>
            </a:pPr>
            <a:r>
              <a:rPr lang="en-US" sz="2000" dirty="0"/>
              <a:t>When you program,</a:t>
            </a:r>
          </a:p>
          <a:p>
            <a:pPr lvl="1"/>
            <a:r>
              <a:rPr lang="en-US" sz="2000" dirty="0"/>
              <a:t>Always write a rep invariant (standard industry best practice)</a:t>
            </a:r>
          </a:p>
          <a:p>
            <a:pPr lvl="1"/>
            <a:r>
              <a:rPr lang="en-US" sz="2000" dirty="0"/>
              <a:t>Write an AF when you need it (you need it for all 331 code)</a:t>
            </a:r>
          </a:p>
          <a:p>
            <a:pPr lvl="2"/>
            <a:r>
              <a:rPr lang="en-US" sz="2000" dirty="0"/>
              <a:t>Write at least an informal one for all non-trivial classes</a:t>
            </a:r>
          </a:p>
          <a:p>
            <a:pPr>
              <a:buNone/>
            </a:pPr>
            <a:endParaRPr lang="en-US" sz="2000"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12</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2765771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68FF-016D-F04C-9FA9-EE60801AA300}"/>
              </a:ext>
            </a:extLst>
          </p:cNvPr>
          <p:cNvSpPr>
            <a:spLocks noGrp="1"/>
          </p:cNvSpPr>
          <p:nvPr>
            <p:ph type="title"/>
          </p:nvPr>
        </p:nvSpPr>
        <p:spPr/>
        <p:txBody>
          <a:bodyPr/>
          <a:lstStyle/>
          <a:p>
            <a:r>
              <a:rPr lang="en-US" dirty="0"/>
              <a:t>Data abstraction outline</a:t>
            </a:r>
          </a:p>
        </p:txBody>
      </p:sp>
      <p:sp>
        <p:nvSpPr>
          <p:cNvPr id="4" name="Footer Placeholder 3">
            <a:extLst>
              <a:ext uri="{FF2B5EF4-FFF2-40B4-BE49-F238E27FC236}">
                <a16:creationId xmlns:a16="http://schemas.microsoft.com/office/drawing/2014/main" id="{FF492A19-C9EE-6241-824D-2BCE9B6F8FC2}"/>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8F7E49F6-5FEA-464C-8019-BDA5E58A8629}"/>
              </a:ext>
            </a:extLst>
          </p:cNvPr>
          <p:cNvSpPr>
            <a:spLocks noGrp="1"/>
          </p:cNvSpPr>
          <p:nvPr>
            <p:ph type="sldNum" sz="quarter" idx="12"/>
          </p:nvPr>
        </p:nvSpPr>
        <p:spPr/>
        <p:txBody>
          <a:bodyPr/>
          <a:lstStyle/>
          <a:p>
            <a:pPr>
              <a:defRPr/>
            </a:pPr>
            <a:fld id="{48DACF16-E0F0-4B7F-BDAB-0ED6A37A383D}" type="slidenum">
              <a:rPr lang="en-US" smtClean="0"/>
              <a:pPr>
                <a:defRPr/>
              </a:pPr>
              <a:t>2</a:t>
            </a:fld>
            <a:endParaRPr lang="en-US"/>
          </a:p>
        </p:txBody>
      </p:sp>
      <p:cxnSp>
        <p:nvCxnSpPr>
          <p:cNvPr id="6" name="Straight Arrow Connector 5">
            <a:extLst>
              <a:ext uri="{FF2B5EF4-FFF2-40B4-BE49-F238E27FC236}">
                <a16:creationId xmlns:a16="http://schemas.microsoft.com/office/drawing/2014/main" id="{F3122B1D-253A-044B-B0A1-B61E67CFB56C}"/>
              </a:ext>
            </a:extLst>
          </p:cNvPr>
          <p:cNvCxnSpPr>
            <a:endCxn id="9" idx="1"/>
          </p:cNvCxnSpPr>
          <p:nvPr/>
        </p:nvCxnSpPr>
        <p:spPr>
          <a:xfrm>
            <a:off x="4191000" y="3551238"/>
            <a:ext cx="1600200" cy="0"/>
          </a:xfrm>
          <a:prstGeom prst="straightConnector1">
            <a:avLst/>
          </a:prstGeom>
          <a:ln w="38100">
            <a:solidFill>
              <a:srgbClr val="00B050"/>
            </a:solidFill>
            <a:tailEnd type="non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5C796A0C-C712-8D40-8D20-DBBCB710720C}"/>
              </a:ext>
            </a:extLst>
          </p:cNvPr>
          <p:cNvSpPr/>
          <p:nvPr/>
        </p:nvSpPr>
        <p:spPr>
          <a:xfrm>
            <a:off x="1219200" y="2941638"/>
            <a:ext cx="1752600" cy="12192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Abstract</a:t>
            </a:r>
          </a:p>
          <a:p>
            <a:pPr algn="ctr"/>
            <a:r>
              <a:rPr lang="en-US" sz="1600" dirty="0"/>
              <a:t>data type</a:t>
            </a:r>
          </a:p>
        </p:txBody>
      </p:sp>
      <p:pic>
        <p:nvPicPr>
          <p:cNvPr id="8" name="Picture 2" descr="Image result for brick wall clip art">
            <a:extLst>
              <a:ext uri="{FF2B5EF4-FFF2-40B4-BE49-F238E27FC236}">
                <a16:creationId xmlns:a16="http://schemas.microsoft.com/office/drawing/2014/main" id="{01D6254A-AB76-E644-A110-5D79183A68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7461" y="2941638"/>
            <a:ext cx="1151246" cy="131445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01E850D7-4778-2B4A-9428-E0770AAA6332}"/>
              </a:ext>
            </a:extLst>
          </p:cNvPr>
          <p:cNvSpPr/>
          <p:nvPr/>
        </p:nvSpPr>
        <p:spPr>
          <a:xfrm>
            <a:off x="5791200" y="2941638"/>
            <a:ext cx="1752600" cy="12192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Implementation</a:t>
            </a:r>
          </a:p>
          <a:p>
            <a:pPr algn="ctr"/>
            <a:r>
              <a:rPr lang="en-US" sz="1600" dirty="0"/>
              <a:t>(e.g., Java class)</a:t>
            </a:r>
          </a:p>
        </p:txBody>
      </p:sp>
      <p:sp>
        <p:nvSpPr>
          <p:cNvPr id="10" name="TextBox 9">
            <a:extLst>
              <a:ext uri="{FF2B5EF4-FFF2-40B4-BE49-F238E27FC236}">
                <a16:creationId xmlns:a16="http://schemas.microsoft.com/office/drawing/2014/main" id="{1CD6F156-2E07-A44E-9356-1DD693F90686}"/>
              </a:ext>
            </a:extLst>
          </p:cNvPr>
          <p:cNvSpPr txBox="1"/>
          <p:nvPr/>
        </p:nvSpPr>
        <p:spPr>
          <a:xfrm>
            <a:off x="3750651" y="2590800"/>
            <a:ext cx="1144865" cy="584775"/>
          </a:xfrm>
          <a:prstGeom prst="rect">
            <a:avLst/>
          </a:prstGeom>
          <a:noFill/>
        </p:spPr>
        <p:txBody>
          <a:bodyPr wrap="none" rtlCol="0">
            <a:spAutoFit/>
          </a:bodyPr>
          <a:lstStyle/>
          <a:p>
            <a:pPr algn="ctr"/>
            <a:r>
              <a:rPr lang="en-US" sz="1600" dirty="0"/>
              <a:t>Abstraction</a:t>
            </a:r>
          </a:p>
          <a:p>
            <a:pPr algn="ctr"/>
            <a:r>
              <a:rPr lang="en-US" sz="1600" dirty="0"/>
              <a:t>barrier</a:t>
            </a:r>
          </a:p>
        </p:txBody>
      </p:sp>
      <p:sp>
        <p:nvSpPr>
          <p:cNvPr id="11" name="TextBox 10">
            <a:extLst>
              <a:ext uri="{FF2B5EF4-FFF2-40B4-BE49-F238E27FC236}">
                <a16:creationId xmlns:a16="http://schemas.microsoft.com/office/drawing/2014/main" id="{20EBB22A-8BCC-2A45-8974-5B48D14DD9DA}"/>
              </a:ext>
            </a:extLst>
          </p:cNvPr>
          <p:cNvSpPr txBox="1"/>
          <p:nvPr/>
        </p:nvSpPr>
        <p:spPr>
          <a:xfrm>
            <a:off x="1066800" y="1524000"/>
            <a:ext cx="2057400" cy="369332"/>
          </a:xfrm>
          <a:prstGeom prst="rect">
            <a:avLst/>
          </a:prstGeom>
          <a:noFill/>
        </p:spPr>
        <p:txBody>
          <a:bodyPr wrap="square" rtlCol="0">
            <a:spAutoFit/>
          </a:bodyPr>
          <a:lstStyle/>
          <a:p>
            <a:pPr algn="ctr"/>
            <a:r>
              <a:rPr lang="en-US" sz="1800" dirty="0"/>
              <a:t>ADT specification</a:t>
            </a:r>
          </a:p>
        </p:txBody>
      </p:sp>
      <p:sp>
        <p:nvSpPr>
          <p:cNvPr id="12" name="TextBox 11">
            <a:extLst>
              <a:ext uri="{FF2B5EF4-FFF2-40B4-BE49-F238E27FC236}">
                <a16:creationId xmlns:a16="http://schemas.microsoft.com/office/drawing/2014/main" id="{13DBDD50-4DA9-2D45-B766-577C2445CFCF}"/>
              </a:ext>
            </a:extLst>
          </p:cNvPr>
          <p:cNvSpPr txBox="1"/>
          <p:nvPr/>
        </p:nvSpPr>
        <p:spPr>
          <a:xfrm>
            <a:off x="5295899" y="1438487"/>
            <a:ext cx="2667001" cy="369332"/>
          </a:xfrm>
          <a:prstGeom prst="rect">
            <a:avLst/>
          </a:prstGeom>
          <a:noFill/>
        </p:spPr>
        <p:txBody>
          <a:bodyPr wrap="square" rtlCol="0">
            <a:spAutoFit/>
          </a:bodyPr>
          <a:lstStyle/>
          <a:p>
            <a:pPr algn="ctr"/>
            <a:r>
              <a:rPr lang="en-US" sz="1800" dirty="0"/>
              <a:t>ADT implementation</a:t>
            </a:r>
          </a:p>
        </p:txBody>
      </p:sp>
      <p:sp>
        <p:nvSpPr>
          <p:cNvPr id="13" name="TextBox 12">
            <a:extLst>
              <a:ext uri="{FF2B5EF4-FFF2-40B4-BE49-F238E27FC236}">
                <a16:creationId xmlns:a16="http://schemas.microsoft.com/office/drawing/2014/main" id="{261B2572-8FAB-CB42-845D-53F0FF9D8AA7}"/>
              </a:ext>
            </a:extLst>
          </p:cNvPr>
          <p:cNvSpPr txBox="1"/>
          <p:nvPr/>
        </p:nvSpPr>
        <p:spPr>
          <a:xfrm>
            <a:off x="5638800" y="4191000"/>
            <a:ext cx="1981200" cy="338554"/>
          </a:xfrm>
          <a:prstGeom prst="rect">
            <a:avLst/>
          </a:prstGeom>
          <a:noFill/>
        </p:spPr>
        <p:txBody>
          <a:bodyPr wrap="square" rtlCol="0">
            <a:spAutoFit/>
          </a:bodyPr>
          <a:lstStyle/>
          <a:p>
            <a:pPr algn="ctr"/>
            <a:endParaRPr lang="en-US" sz="1600" dirty="0">
              <a:solidFill>
                <a:srgbClr val="FF0000"/>
              </a:solidFill>
            </a:endParaRPr>
          </a:p>
        </p:txBody>
      </p:sp>
      <p:sp>
        <p:nvSpPr>
          <p:cNvPr id="14" name="Rectangular Callout 13">
            <a:extLst>
              <a:ext uri="{FF2B5EF4-FFF2-40B4-BE49-F238E27FC236}">
                <a16:creationId xmlns:a16="http://schemas.microsoft.com/office/drawing/2014/main" id="{72FF0F14-42AE-3A44-9D10-AC44E5190E81}"/>
              </a:ext>
            </a:extLst>
          </p:cNvPr>
          <p:cNvSpPr/>
          <p:nvPr/>
        </p:nvSpPr>
        <p:spPr>
          <a:xfrm>
            <a:off x="609600" y="5017658"/>
            <a:ext cx="1447800" cy="990600"/>
          </a:xfrm>
          <a:prstGeom prst="wedgeRectCallout">
            <a:avLst>
              <a:gd name="adj1" fmla="val 38142"/>
              <a:gd name="adj2" fmla="val -13434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First ADT lecture</a:t>
            </a:r>
          </a:p>
        </p:txBody>
      </p:sp>
      <p:sp>
        <p:nvSpPr>
          <p:cNvPr id="15" name="Rectangular Callout 14">
            <a:extLst>
              <a:ext uri="{FF2B5EF4-FFF2-40B4-BE49-F238E27FC236}">
                <a16:creationId xmlns:a16="http://schemas.microsoft.com/office/drawing/2014/main" id="{7713400B-1840-CB43-BE61-11E372668462}"/>
              </a:ext>
            </a:extLst>
          </p:cNvPr>
          <p:cNvSpPr/>
          <p:nvPr/>
        </p:nvSpPr>
        <p:spPr>
          <a:xfrm>
            <a:off x="2667000" y="5017658"/>
            <a:ext cx="2933700" cy="1154541"/>
          </a:xfrm>
          <a:prstGeom prst="wedgeRectCallout">
            <a:avLst>
              <a:gd name="adj1" fmla="val -23411"/>
              <a:gd name="adj2" fmla="val -17538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solidFill>
              </a:rPr>
              <a:t>Abstraction function </a:t>
            </a:r>
            <a:r>
              <a:rPr lang="en-US" sz="1600" dirty="0">
                <a:solidFill>
                  <a:schemeClr val="tx1"/>
                </a:solidFill>
              </a:rPr>
              <a:t>(AF):</a:t>
            </a:r>
          </a:p>
          <a:p>
            <a:pPr algn="ctr"/>
            <a:r>
              <a:rPr lang="en-US" sz="1600" dirty="0">
                <a:solidFill>
                  <a:schemeClr val="tx1"/>
                </a:solidFill>
              </a:rPr>
              <a:t>Relationship between ADT specification and implementation</a:t>
            </a:r>
          </a:p>
        </p:txBody>
      </p:sp>
      <p:cxnSp>
        <p:nvCxnSpPr>
          <p:cNvPr id="16" name="Straight Arrow Connector 15">
            <a:extLst>
              <a:ext uri="{FF2B5EF4-FFF2-40B4-BE49-F238E27FC236}">
                <a16:creationId xmlns:a16="http://schemas.microsoft.com/office/drawing/2014/main" id="{B36B3CBA-858C-3D4F-9BEE-A0FDDDC32FF5}"/>
              </a:ext>
            </a:extLst>
          </p:cNvPr>
          <p:cNvCxnSpPr>
            <a:endCxn id="7" idx="3"/>
          </p:cNvCxnSpPr>
          <p:nvPr/>
        </p:nvCxnSpPr>
        <p:spPr>
          <a:xfrm flipH="1">
            <a:off x="2971800" y="3551238"/>
            <a:ext cx="121920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ular Callout 16">
            <a:extLst>
              <a:ext uri="{FF2B5EF4-FFF2-40B4-BE49-F238E27FC236}">
                <a16:creationId xmlns:a16="http://schemas.microsoft.com/office/drawing/2014/main" id="{9FD9ACD4-4D9E-764C-970A-C6A8612C2636}"/>
              </a:ext>
            </a:extLst>
          </p:cNvPr>
          <p:cNvSpPr/>
          <p:nvPr/>
        </p:nvSpPr>
        <p:spPr>
          <a:xfrm>
            <a:off x="5905500" y="5181600"/>
            <a:ext cx="2933700" cy="990600"/>
          </a:xfrm>
          <a:prstGeom prst="wedgeRectCallout">
            <a:avLst>
              <a:gd name="adj1" fmla="val -21760"/>
              <a:gd name="adj2" fmla="val -15192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Representation invariant (RI):</a:t>
            </a:r>
          </a:p>
          <a:p>
            <a:pPr algn="ctr"/>
            <a:r>
              <a:rPr lang="en-US" sz="1600" dirty="0">
                <a:solidFill>
                  <a:schemeClr val="tx1"/>
                </a:solidFill>
              </a:rPr>
              <a:t>Relationship among implementation fields</a:t>
            </a:r>
          </a:p>
        </p:txBody>
      </p:sp>
    </p:spTree>
    <p:extLst>
      <p:ext uri="{BB962C8B-B14F-4D97-AF65-F5344CB8AC3E}">
        <p14:creationId xmlns:p14="http://schemas.microsoft.com/office/powerpoint/2010/main" val="2255696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43000"/>
          </a:xfrm>
        </p:spPr>
        <p:txBody>
          <a:bodyPr/>
          <a:lstStyle/>
          <a:p>
            <a:r>
              <a:rPr lang="en-US" dirty="0"/>
              <a:t>Connecting implementations to specs</a:t>
            </a:r>
          </a:p>
        </p:txBody>
      </p:sp>
      <p:sp>
        <p:nvSpPr>
          <p:cNvPr id="3" name="Content Placeholder 2"/>
          <p:cNvSpPr>
            <a:spLocks noGrp="1"/>
          </p:cNvSpPr>
          <p:nvPr>
            <p:ph idx="1"/>
          </p:nvPr>
        </p:nvSpPr>
        <p:spPr>
          <a:xfrm>
            <a:off x="457200" y="1447800"/>
            <a:ext cx="8305800" cy="5105400"/>
          </a:xfrm>
        </p:spPr>
        <p:txBody>
          <a:bodyPr>
            <a:normAutofit fontScale="92500" lnSpcReduction="10000"/>
          </a:bodyPr>
          <a:lstStyle/>
          <a:p>
            <a:pPr marL="0" indent="0">
              <a:buNone/>
            </a:pPr>
            <a:r>
              <a:rPr lang="en-US" sz="2000" b="1" i="1" dirty="0">
                <a:solidFill>
                  <a:schemeClr val="accent6"/>
                </a:solidFill>
              </a:rPr>
              <a:t>Representation Invariant</a:t>
            </a:r>
            <a:r>
              <a:rPr lang="en-US" sz="2000" dirty="0"/>
              <a:t>: maps Object → </a:t>
            </a:r>
            <a:r>
              <a:rPr lang="en-US" sz="2000" dirty="0" err="1"/>
              <a:t>boolean</a:t>
            </a:r>
            <a:endParaRPr lang="en-US" sz="2000" dirty="0"/>
          </a:p>
          <a:p>
            <a:pPr lvl="1"/>
            <a:r>
              <a:rPr lang="en-US" sz="2000" dirty="0"/>
              <a:t>An assertion about the object state</a:t>
            </a:r>
          </a:p>
          <a:p>
            <a:pPr lvl="1"/>
            <a:r>
              <a:rPr lang="en-US" sz="2000" dirty="0"/>
              <a:t>Indicates if an instance is </a:t>
            </a:r>
            <a:r>
              <a:rPr lang="en-US" sz="2000" i="1" dirty="0">
                <a:solidFill>
                  <a:schemeClr val="accent6"/>
                </a:solidFill>
              </a:rPr>
              <a:t>well-formed</a:t>
            </a:r>
            <a:r>
              <a:rPr lang="en-US" sz="2000" dirty="0"/>
              <a:t> </a:t>
            </a:r>
            <a:r>
              <a:rPr lang="en-US" sz="2000" i="1" dirty="0"/>
              <a:t> </a:t>
            </a:r>
          </a:p>
          <a:p>
            <a:pPr lvl="1"/>
            <a:r>
              <a:rPr lang="en-US" sz="2000" dirty="0"/>
              <a:t>Defines the set of valid concrete values</a:t>
            </a:r>
          </a:p>
          <a:p>
            <a:pPr lvl="1"/>
            <a:r>
              <a:rPr lang="en-US" sz="2000" dirty="0"/>
              <a:t>Only values in the valid set make sense as implementations of an abstract value</a:t>
            </a:r>
          </a:p>
          <a:p>
            <a:pPr lvl="1"/>
            <a:r>
              <a:rPr lang="en-US" sz="2000" b="1" dirty="0"/>
              <a:t>For </a:t>
            </a:r>
            <a:r>
              <a:rPr lang="en-US" sz="2000" b="1" dirty="0" err="1"/>
              <a:t>implementors</a:t>
            </a:r>
            <a:r>
              <a:rPr lang="en-US" sz="2000" b="1" dirty="0"/>
              <a:t>/debuggers/maintainers of the abstraction: no object should </a:t>
            </a:r>
            <a:r>
              <a:rPr lang="en-US" sz="2000" b="1" i="1" dirty="0"/>
              <a:t>ever</a:t>
            </a:r>
            <a:r>
              <a:rPr lang="en-US" sz="2000" b="1" dirty="0"/>
              <a:t> violate the rep invariant </a:t>
            </a:r>
          </a:p>
          <a:p>
            <a:pPr lvl="2"/>
            <a:r>
              <a:rPr lang="en-US" sz="2000" dirty="0"/>
              <a:t>Such an object has no useful meaning</a:t>
            </a:r>
          </a:p>
          <a:p>
            <a:pPr marL="0" indent="0">
              <a:buNone/>
            </a:pPr>
            <a:endParaRPr lang="en-US" sz="1000" i="1" dirty="0">
              <a:solidFill>
                <a:schemeClr val="accent6"/>
              </a:solidFill>
            </a:endParaRPr>
          </a:p>
          <a:p>
            <a:pPr marL="0" indent="0">
              <a:buNone/>
            </a:pPr>
            <a:r>
              <a:rPr lang="en-US" sz="2000" b="1" i="1" dirty="0">
                <a:solidFill>
                  <a:schemeClr val="accent6"/>
                </a:solidFill>
              </a:rPr>
              <a:t>Abstraction Function</a:t>
            </a:r>
            <a:r>
              <a:rPr lang="en-US" sz="2000" dirty="0"/>
              <a:t>: maps Object → abstract value</a:t>
            </a:r>
          </a:p>
          <a:p>
            <a:pPr lvl="1"/>
            <a:r>
              <a:rPr lang="en-US" sz="2000" dirty="0"/>
              <a:t>What the data structure </a:t>
            </a:r>
            <a:r>
              <a:rPr lang="en-US" sz="2000" i="1" dirty="0">
                <a:solidFill>
                  <a:schemeClr val="accent6"/>
                </a:solidFill>
              </a:rPr>
              <a:t>means</a:t>
            </a:r>
            <a:r>
              <a:rPr lang="en-US" sz="2000" dirty="0">
                <a:solidFill>
                  <a:srgbClr val="FF0000"/>
                </a:solidFill>
              </a:rPr>
              <a:t> </a:t>
            </a:r>
            <a:r>
              <a:rPr lang="en-US" sz="2000" dirty="0"/>
              <a:t>as an abstract value</a:t>
            </a:r>
          </a:p>
          <a:p>
            <a:pPr marL="800100" lvl="1" indent="-342900"/>
            <a:r>
              <a:rPr lang="en-US" sz="2000" dirty="0"/>
              <a:t>How the data structure is to be interpreted</a:t>
            </a:r>
          </a:p>
          <a:p>
            <a:pPr marL="800100" lvl="1" indent="-342900"/>
            <a:r>
              <a:rPr lang="en-US" sz="2000" dirty="0"/>
              <a:t>Only defined on objects meeting the rep invariant</a:t>
            </a:r>
          </a:p>
          <a:p>
            <a:pPr marL="800100" lvl="1" indent="-342900"/>
            <a:r>
              <a:rPr lang="en-US" sz="2000" b="1" dirty="0"/>
              <a:t>For </a:t>
            </a:r>
            <a:r>
              <a:rPr lang="en-US" sz="2000" b="1" dirty="0" err="1"/>
              <a:t>implementors</a:t>
            </a:r>
            <a:r>
              <a:rPr lang="en-US" sz="2000" b="1" dirty="0"/>
              <a:t>/debuggers/maintainers of the abstraction: </a:t>
            </a:r>
            <a:r>
              <a:rPr lang="en-US" sz="2000" dirty="0"/>
              <a:t>Each procedure should meet its spec (abstract values) by “doing the right thing” with the concrete representation</a:t>
            </a:r>
          </a:p>
          <a:p>
            <a:pPr marL="800100" lvl="1" indent="-342900"/>
            <a:endParaRPr lang="en-US" sz="2000"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3</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80919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924800" cy="1143000"/>
          </a:xfrm>
        </p:spPr>
        <p:txBody>
          <a:bodyPr>
            <a:normAutofit fontScale="90000"/>
          </a:bodyPr>
          <a:lstStyle/>
          <a:p>
            <a:r>
              <a:rPr lang="en-US" dirty="0"/>
              <a:t>Rep inv. constrains structure, not meaning</a:t>
            </a:r>
          </a:p>
        </p:txBody>
      </p:sp>
      <p:sp>
        <p:nvSpPr>
          <p:cNvPr id="3" name="Content Placeholder 2"/>
          <p:cNvSpPr>
            <a:spLocks noGrp="1"/>
          </p:cNvSpPr>
          <p:nvPr>
            <p:ph idx="1"/>
          </p:nvPr>
        </p:nvSpPr>
        <p:spPr>
          <a:xfrm>
            <a:off x="381000" y="1447800"/>
            <a:ext cx="7772400" cy="5105400"/>
          </a:xfrm>
        </p:spPr>
        <p:txBody>
          <a:bodyPr>
            <a:noAutofit/>
          </a:bodyPr>
          <a:lstStyle/>
          <a:p>
            <a:pPr>
              <a:buNone/>
            </a:pPr>
            <a:r>
              <a:rPr lang="en-US" sz="2000" dirty="0"/>
              <a:t>An implementation of </a:t>
            </a:r>
            <a:r>
              <a:rPr lang="en-US" sz="2000" b="1" dirty="0">
                <a:latin typeface="Courier New" panose="02070309020205020404" pitchFamily="49" charset="0"/>
                <a:cs typeface="Courier New" panose="02070309020205020404" pitchFamily="49" charset="0"/>
              </a:rPr>
              <a:t>insert</a:t>
            </a:r>
            <a:r>
              <a:rPr lang="en-US" sz="2000" dirty="0"/>
              <a:t> that preserves the rep invariant:</a:t>
            </a:r>
          </a:p>
          <a:p>
            <a:pPr lvl="1">
              <a:spcBef>
                <a:spcPts val="0"/>
              </a:spcBef>
              <a:buNone/>
            </a:pPr>
            <a:r>
              <a:rPr lang="en-US" sz="2000" b="1" dirty="0">
                <a:latin typeface="Courier New" pitchFamily="49" charset="0"/>
                <a:cs typeface="Courier New" pitchFamily="49" charset="0"/>
              </a:rPr>
              <a:t>public void </a:t>
            </a:r>
            <a:r>
              <a:rPr lang="en-US" sz="2000" b="1" dirty="0">
                <a:solidFill>
                  <a:srgbClr val="063DE8"/>
                </a:solidFill>
                <a:latin typeface="Courier New" pitchFamily="49" charset="0"/>
                <a:cs typeface="Courier New" pitchFamily="49" charset="0"/>
              </a:rPr>
              <a:t>insert</a:t>
            </a:r>
            <a:r>
              <a:rPr lang="en-US" sz="2000" b="1" dirty="0">
                <a:latin typeface="Courier New" pitchFamily="49" charset="0"/>
                <a:cs typeface="Courier New" pitchFamily="49" charset="0"/>
              </a:rPr>
              <a:t>(Character </a:t>
            </a:r>
            <a:r>
              <a:rPr lang="en-US" sz="2000" b="1" dirty="0">
                <a:solidFill>
                  <a:schemeClr val="accent2"/>
                </a:solidFill>
                <a:latin typeface="Courier New" pitchFamily="49" charset="0"/>
                <a:cs typeface="Courier New" pitchFamily="49" charset="0"/>
              </a:rPr>
              <a:t>c</a:t>
            </a:r>
            <a:r>
              <a:rPr lang="en-US" sz="2000" b="1" dirty="0">
                <a:latin typeface="Courier New" pitchFamily="49" charset="0"/>
                <a:cs typeface="Courier New" pitchFamily="49" charset="0"/>
              </a:rPr>
              <a:t>) { </a:t>
            </a:r>
            <a:endParaRPr lang="en-US" sz="2000" b="1" dirty="0">
              <a:solidFill>
                <a:schemeClr val="hlink"/>
              </a:solidFill>
              <a:latin typeface="Courier New" pitchFamily="49" charset="0"/>
              <a:cs typeface="Courier New" pitchFamily="49" charset="0"/>
            </a:endParaRPr>
          </a:p>
          <a:p>
            <a:pPr lvl="1">
              <a:spcBef>
                <a:spcPts val="0"/>
              </a:spcBef>
              <a:buNone/>
            </a:pPr>
            <a:r>
              <a:rPr lang="en-US" sz="2000" b="1" dirty="0">
                <a:solidFill>
                  <a:schemeClr val="hlink"/>
                </a:solidFill>
                <a:latin typeface="Courier New" pitchFamily="49" charset="0"/>
                <a:cs typeface="Courier New" pitchFamily="49" charset="0"/>
              </a:rPr>
              <a:t>  </a:t>
            </a:r>
            <a:r>
              <a:rPr lang="en-US" sz="2000" b="1" dirty="0">
                <a:latin typeface="Courier New" pitchFamily="49" charset="0"/>
                <a:cs typeface="Courier New" pitchFamily="49" charset="0"/>
              </a:rPr>
              <a:t>Character </a:t>
            </a:r>
            <a:r>
              <a:rPr lang="en-US" sz="2000" b="1" dirty="0">
                <a:solidFill>
                  <a:schemeClr val="accent6"/>
                </a:solidFill>
                <a:latin typeface="Courier New" pitchFamily="49" charset="0"/>
                <a:cs typeface="Courier New" pitchFamily="49" charset="0"/>
              </a:rPr>
              <a:t>cc</a:t>
            </a:r>
            <a:r>
              <a:rPr lang="en-US" sz="2000" b="1" dirty="0">
                <a:latin typeface="Courier New" pitchFamily="49" charset="0"/>
                <a:cs typeface="Courier New" pitchFamily="49" charset="0"/>
              </a:rPr>
              <a:t> = new Character(</a:t>
            </a:r>
            <a:r>
              <a:rPr lang="en-US" sz="2000" b="1" dirty="0">
                <a:solidFill>
                  <a:srgbClr val="C00000"/>
                </a:solidFill>
                <a:latin typeface="Courier New" pitchFamily="49" charset="0"/>
                <a:cs typeface="Courier New" pitchFamily="49" charset="0"/>
              </a:rPr>
              <a:t>encrypt</a:t>
            </a:r>
            <a:r>
              <a:rPr lang="en-US" sz="2000" b="1" dirty="0">
                <a:latin typeface="Courier New" pitchFamily="49" charset="0"/>
                <a:cs typeface="Courier New" pitchFamily="49" charset="0"/>
              </a:rPr>
              <a:t>(c));</a:t>
            </a:r>
          </a:p>
          <a:p>
            <a:pPr lvl="1">
              <a:spcBef>
                <a:spcPts val="0"/>
              </a:spcBef>
              <a:buNone/>
            </a:pPr>
            <a:r>
              <a:rPr lang="en-US" sz="2000" b="1" dirty="0">
                <a:latin typeface="Courier New" pitchFamily="49" charset="0"/>
                <a:cs typeface="Courier New" pitchFamily="49" charset="0"/>
              </a:rPr>
              <a:t>  if (!</a:t>
            </a:r>
            <a:r>
              <a:rPr lang="en-US" sz="2000" b="1" dirty="0" err="1">
                <a:latin typeface="Courier New" pitchFamily="49" charset="0"/>
                <a:cs typeface="Courier New" pitchFamily="49" charset="0"/>
              </a:rPr>
              <a:t>elts.contains</a:t>
            </a:r>
            <a:r>
              <a:rPr lang="en-US" sz="2000" b="1" dirty="0">
                <a:latin typeface="Courier New" pitchFamily="49" charset="0"/>
                <a:cs typeface="Courier New" pitchFamily="49" charset="0"/>
              </a:rPr>
              <a:t>(cc))</a:t>
            </a:r>
          </a:p>
          <a:p>
            <a:pPr lvl="1">
              <a:spcBef>
                <a:spcPts val="0"/>
              </a:spcBef>
              <a:buNone/>
            </a:pP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elts.addElement</a:t>
            </a:r>
            <a:r>
              <a:rPr lang="en-US" sz="2000" b="1" dirty="0">
                <a:latin typeface="Courier New" pitchFamily="49" charset="0"/>
                <a:cs typeface="Courier New" pitchFamily="49" charset="0"/>
              </a:rPr>
              <a:t>(cc);</a:t>
            </a:r>
          </a:p>
          <a:p>
            <a:pPr lvl="1">
              <a:spcBef>
                <a:spcPts val="0"/>
              </a:spcBef>
              <a:buNone/>
            </a:pPr>
            <a:r>
              <a:rPr lang="en-US" sz="2000" b="1" dirty="0">
                <a:latin typeface="Courier New" pitchFamily="49" charset="0"/>
                <a:cs typeface="Courier New" pitchFamily="49" charset="0"/>
              </a:rPr>
              <a:t>}</a:t>
            </a:r>
          </a:p>
          <a:p>
            <a:pPr lvl="1">
              <a:spcBef>
                <a:spcPts val="0"/>
              </a:spcBef>
              <a:buNone/>
            </a:pPr>
            <a:r>
              <a:rPr lang="en-US" sz="2000" b="1" dirty="0">
                <a:latin typeface="Courier New" pitchFamily="49" charset="0"/>
                <a:cs typeface="Courier New" pitchFamily="49" charset="0"/>
              </a:rPr>
              <a:t>public </a:t>
            </a:r>
            <a:r>
              <a:rPr lang="en-US" sz="2000" b="1" dirty="0" err="1">
                <a:latin typeface="Courier New" pitchFamily="49" charset="0"/>
                <a:cs typeface="Courier New" pitchFamily="49" charset="0"/>
              </a:rPr>
              <a:t>boolean</a:t>
            </a:r>
            <a:r>
              <a:rPr lang="en-US" sz="2000" b="1" dirty="0">
                <a:latin typeface="Courier New" pitchFamily="49" charset="0"/>
                <a:cs typeface="Courier New" pitchFamily="49" charset="0"/>
              </a:rPr>
              <a:t> </a:t>
            </a:r>
            <a:r>
              <a:rPr lang="en-US" sz="2000" b="1" dirty="0">
                <a:solidFill>
                  <a:srgbClr val="063DE8"/>
                </a:solidFill>
                <a:latin typeface="Courier New" pitchFamily="49" charset="0"/>
                <a:cs typeface="Courier New" pitchFamily="49" charset="0"/>
              </a:rPr>
              <a:t>member</a:t>
            </a:r>
            <a:r>
              <a:rPr lang="en-US" sz="2000" b="1" dirty="0">
                <a:latin typeface="Courier New" pitchFamily="49" charset="0"/>
                <a:cs typeface="Courier New" pitchFamily="49" charset="0"/>
              </a:rPr>
              <a:t>(Character </a:t>
            </a:r>
            <a:r>
              <a:rPr lang="en-US" sz="2000" b="1" dirty="0">
                <a:solidFill>
                  <a:schemeClr val="accent2"/>
                </a:solidFill>
                <a:latin typeface="Courier New" pitchFamily="49" charset="0"/>
                <a:cs typeface="Courier New" pitchFamily="49" charset="0"/>
              </a:rPr>
              <a:t>c</a:t>
            </a:r>
            <a:r>
              <a:rPr lang="en-US" sz="2000" b="1" dirty="0">
                <a:latin typeface="Courier New" pitchFamily="49" charset="0"/>
                <a:cs typeface="Courier New" pitchFamily="49" charset="0"/>
              </a:rPr>
              <a:t>) { </a:t>
            </a:r>
            <a:endParaRPr lang="en-US" sz="2000" b="1" dirty="0">
              <a:solidFill>
                <a:schemeClr val="hlink"/>
              </a:solidFill>
              <a:latin typeface="Courier New" pitchFamily="49" charset="0"/>
              <a:cs typeface="Courier New" pitchFamily="49" charset="0"/>
            </a:endParaRPr>
          </a:p>
          <a:p>
            <a:pPr lvl="1">
              <a:spcBef>
                <a:spcPts val="0"/>
              </a:spcBef>
              <a:buNone/>
            </a:pPr>
            <a:r>
              <a:rPr lang="en-US" sz="2000" b="1" dirty="0">
                <a:latin typeface="Courier New" pitchFamily="49" charset="0"/>
                <a:cs typeface="Courier New" pitchFamily="49" charset="0"/>
              </a:rPr>
              <a:t>  return </a:t>
            </a:r>
            <a:r>
              <a:rPr lang="en-US" sz="2000" b="1" dirty="0" err="1">
                <a:latin typeface="Courier New" pitchFamily="49" charset="0"/>
                <a:cs typeface="Courier New" pitchFamily="49" charset="0"/>
              </a:rPr>
              <a:t>elts.contains</a:t>
            </a:r>
            <a:r>
              <a:rPr lang="en-US" sz="2000" b="1" dirty="0">
                <a:latin typeface="Courier New" pitchFamily="49" charset="0"/>
                <a:cs typeface="Courier New" pitchFamily="49" charset="0"/>
              </a:rPr>
              <a:t>(c);</a:t>
            </a:r>
          </a:p>
          <a:p>
            <a:pPr lvl="1">
              <a:spcBef>
                <a:spcPts val="0"/>
              </a:spcBef>
              <a:buNone/>
            </a:pPr>
            <a:r>
              <a:rPr lang="en-US" sz="2000" b="1" dirty="0">
                <a:latin typeface="Courier New" pitchFamily="49" charset="0"/>
                <a:cs typeface="Courier New" pitchFamily="49" charset="0"/>
              </a:rPr>
              <a:t>}</a:t>
            </a:r>
            <a:endParaRPr lang="en-US" sz="2000" b="1" u="sng" dirty="0">
              <a:latin typeface="Courier New" pitchFamily="49" charset="0"/>
              <a:cs typeface="Courier New" pitchFamily="49" charset="0"/>
            </a:endParaRPr>
          </a:p>
          <a:p>
            <a:pPr>
              <a:buNone/>
            </a:pPr>
            <a:r>
              <a:rPr lang="en-US" sz="2000" dirty="0"/>
              <a:t>Program is still wrong</a:t>
            </a:r>
            <a:endParaRPr lang="en-US" sz="2000" b="0" dirty="0"/>
          </a:p>
          <a:p>
            <a:pPr lvl="1"/>
            <a:r>
              <a:rPr lang="en-US" sz="2000" dirty="0"/>
              <a:t>Clients observe incorrect behavior</a:t>
            </a:r>
          </a:p>
          <a:p>
            <a:pPr lvl="1"/>
            <a:r>
              <a:rPr lang="en-US" sz="2000" dirty="0"/>
              <a:t>What client code exposes the error?</a:t>
            </a:r>
          </a:p>
          <a:p>
            <a:pPr lvl="1"/>
            <a:r>
              <a:rPr lang="en-US" sz="2000" dirty="0"/>
              <a:t>Where is the error?</a:t>
            </a:r>
          </a:p>
          <a:p>
            <a:pPr lvl="1"/>
            <a:r>
              <a:rPr lang="en-US" sz="2000" dirty="0"/>
              <a:t>We must consider the </a:t>
            </a:r>
            <a:r>
              <a:rPr lang="en-US" sz="2000" i="1" dirty="0">
                <a:solidFill>
                  <a:schemeClr val="accent2"/>
                </a:solidFill>
              </a:rPr>
              <a:t>meaning </a:t>
            </a:r>
          </a:p>
          <a:p>
            <a:pPr lvl="1"/>
            <a:r>
              <a:rPr lang="en-US" sz="2000" dirty="0"/>
              <a:t>The</a:t>
            </a:r>
            <a:r>
              <a:rPr lang="en-US" sz="2000" dirty="0">
                <a:solidFill>
                  <a:srgbClr val="C00000"/>
                </a:solidFill>
              </a:rPr>
              <a:t> </a:t>
            </a:r>
            <a:r>
              <a:rPr lang="en-US" sz="2000" i="1" dirty="0">
                <a:solidFill>
                  <a:schemeClr val="accent2"/>
                </a:solidFill>
              </a:rPr>
              <a:t>abstraction function</a:t>
            </a:r>
            <a:r>
              <a:rPr lang="en-US" sz="2000" dirty="0">
                <a:solidFill>
                  <a:schemeClr val="accent2"/>
                </a:solidFill>
              </a:rPr>
              <a:t> </a:t>
            </a:r>
            <a:r>
              <a:rPr lang="en-US" sz="2000" dirty="0"/>
              <a:t>helps us</a:t>
            </a:r>
          </a:p>
          <a:p>
            <a:pPr lvl="1">
              <a:buNone/>
            </a:pPr>
            <a:endParaRPr lang="en-US" sz="2000" dirty="0"/>
          </a:p>
        </p:txBody>
      </p:sp>
      <p:sp>
        <p:nvSpPr>
          <p:cNvPr id="4" name="Text Box 4"/>
          <p:cNvSpPr txBox="1">
            <a:spLocks noChangeArrowheads="1"/>
          </p:cNvSpPr>
          <p:nvPr/>
        </p:nvSpPr>
        <p:spPr bwMode="auto">
          <a:xfrm>
            <a:off x="4800600" y="2819400"/>
            <a:ext cx="4191000" cy="1323439"/>
          </a:xfrm>
          <a:prstGeom prst="rect">
            <a:avLst/>
          </a:prstGeom>
          <a:solidFill>
            <a:srgbClr val="FFFF99"/>
          </a:solidFill>
          <a:ln w="12700">
            <a:noFill/>
            <a:miter lim="800000"/>
            <a:headEnd type="none" w="sm" len="sm"/>
            <a:tailEnd type="none" w="sm" len="sm"/>
          </a:ln>
          <a:effectLst/>
        </p:spPr>
        <p:txBody>
          <a:bodyPr wrap="square">
            <a:spAutoFit/>
          </a:bodyPr>
          <a:lstStyle/>
          <a:p>
            <a:r>
              <a:rPr lang="en-US" sz="2000" b="1" u="none" dirty="0" err="1">
                <a:solidFill>
                  <a:schemeClr val="tx2"/>
                </a:solidFill>
                <a:latin typeface="Courier New" pitchFamily="49" charset="0"/>
                <a:cs typeface="Courier New" pitchFamily="49" charset="0"/>
              </a:rPr>
              <a:t>CharSet</a:t>
            </a:r>
            <a:r>
              <a:rPr lang="en-US" sz="2000" b="1" u="none" dirty="0">
                <a:solidFill>
                  <a:schemeClr val="tx2"/>
                </a:solidFill>
                <a:latin typeface="Courier New" pitchFamily="49" charset="0"/>
                <a:cs typeface="Courier New" pitchFamily="49" charset="0"/>
              </a:rPr>
              <a:t> </a:t>
            </a:r>
            <a:r>
              <a:rPr lang="en-US" sz="2000" b="1" u="none" dirty="0">
                <a:solidFill>
                  <a:schemeClr val="accent6"/>
                </a:solidFill>
                <a:latin typeface="Courier New" pitchFamily="49" charset="0"/>
                <a:cs typeface="Courier New" pitchFamily="49" charset="0"/>
              </a:rPr>
              <a:t>s</a:t>
            </a:r>
            <a:r>
              <a:rPr lang="en-US" sz="2000" b="1" u="none" dirty="0">
                <a:solidFill>
                  <a:schemeClr val="tx2"/>
                </a:solidFill>
                <a:latin typeface="Courier New" pitchFamily="49" charset="0"/>
                <a:cs typeface="Courier New" pitchFamily="49" charset="0"/>
              </a:rPr>
              <a:t> = new </a:t>
            </a:r>
            <a:r>
              <a:rPr lang="en-US" sz="2000" b="1" u="none" dirty="0" err="1">
                <a:solidFill>
                  <a:schemeClr val="tx2"/>
                </a:solidFill>
                <a:latin typeface="Courier New" pitchFamily="49" charset="0"/>
                <a:cs typeface="Courier New" pitchFamily="49" charset="0"/>
              </a:rPr>
              <a:t>CharSet</a:t>
            </a:r>
            <a:r>
              <a:rPr lang="en-US" sz="2000" b="1" u="none" dirty="0">
                <a:solidFill>
                  <a:schemeClr val="tx2"/>
                </a:solidFill>
                <a:latin typeface="Courier New" pitchFamily="49" charset="0"/>
                <a:cs typeface="Courier New" pitchFamily="49" charset="0"/>
              </a:rPr>
              <a:t>();</a:t>
            </a:r>
          </a:p>
          <a:p>
            <a:r>
              <a:rPr lang="en-US" sz="2000" b="1" u="none" dirty="0" err="1">
                <a:solidFill>
                  <a:schemeClr val="tx2"/>
                </a:solidFill>
                <a:latin typeface="Courier New" pitchFamily="49" charset="0"/>
                <a:cs typeface="Courier New" pitchFamily="49" charset="0"/>
              </a:rPr>
              <a:t>s.insert</a:t>
            </a:r>
            <a:r>
              <a:rPr lang="en-US" sz="2000" b="1" u="none" dirty="0">
                <a:solidFill>
                  <a:schemeClr val="tx2"/>
                </a:solidFill>
                <a:latin typeface="Courier New" pitchFamily="49" charset="0"/>
                <a:cs typeface="Courier New" pitchFamily="49" charset="0"/>
              </a:rPr>
              <a:t>('a');</a:t>
            </a:r>
          </a:p>
          <a:p>
            <a:r>
              <a:rPr lang="en-US" sz="2000" b="1" u="none" dirty="0">
                <a:solidFill>
                  <a:schemeClr val="tx2"/>
                </a:solidFill>
                <a:latin typeface="Courier New" pitchFamily="49" charset="0"/>
                <a:cs typeface="Courier New" pitchFamily="49" charset="0"/>
              </a:rPr>
              <a:t>if (</a:t>
            </a:r>
            <a:r>
              <a:rPr lang="en-US" sz="2000" b="1" u="none" dirty="0" err="1">
                <a:solidFill>
                  <a:schemeClr val="tx2"/>
                </a:solidFill>
                <a:latin typeface="Courier New" pitchFamily="49" charset="0"/>
                <a:cs typeface="Courier New" pitchFamily="49" charset="0"/>
              </a:rPr>
              <a:t>s.member</a:t>
            </a:r>
            <a:r>
              <a:rPr lang="en-US" sz="2000" b="1" dirty="0">
                <a:solidFill>
                  <a:schemeClr val="tx2"/>
                </a:solidFill>
                <a:latin typeface="Courier New" pitchFamily="49" charset="0"/>
                <a:cs typeface="Courier New" pitchFamily="49" charset="0"/>
              </a:rPr>
              <a:t>('a'))</a:t>
            </a:r>
            <a:endParaRPr lang="en-US" sz="2000" b="1" u="none" dirty="0">
              <a:solidFill>
                <a:schemeClr val="tx2"/>
              </a:solidFill>
              <a:latin typeface="Courier New" pitchFamily="49" charset="0"/>
              <a:cs typeface="Courier New" pitchFamily="49" charset="0"/>
            </a:endParaRPr>
          </a:p>
          <a:p>
            <a:r>
              <a:rPr lang="en-US" sz="2000" b="1" u="none" dirty="0">
                <a:solidFill>
                  <a:schemeClr val="tx2"/>
                </a:solidFill>
                <a:latin typeface="Courier New" pitchFamily="49" charset="0"/>
                <a:cs typeface="Courier New" pitchFamily="49" charset="0"/>
              </a:rPr>
              <a:t>    …</a:t>
            </a:r>
          </a:p>
        </p:txBody>
      </p:sp>
      <p:sp>
        <p:nvSpPr>
          <p:cNvPr id="7" name="Slide Number Placeholder 6"/>
          <p:cNvSpPr>
            <a:spLocks noGrp="1"/>
          </p:cNvSpPr>
          <p:nvPr>
            <p:ph type="sldNum" sz="quarter" idx="12"/>
          </p:nvPr>
        </p:nvSpPr>
        <p:spPr/>
        <p:txBody>
          <a:bodyPr/>
          <a:lstStyle/>
          <a:p>
            <a:pPr>
              <a:defRPr/>
            </a:pPr>
            <a:fld id="{48DACF16-E0F0-4B7F-BDAB-0ED6A37A383D}" type="slidenum">
              <a:rPr lang="en-US" smtClean="0"/>
              <a:pPr>
                <a:defRPr/>
              </a:pPr>
              <a:t>4</a:t>
            </a:fld>
            <a:endParaRPr lang="en-US"/>
          </a:p>
        </p:txBody>
      </p:sp>
      <p:sp>
        <p:nvSpPr>
          <p:cNvPr id="8" name="Footer Placeholder 7"/>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271536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Abstraction function:  </a:t>
            </a:r>
            <a:r>
              <a:rPr lang="en-US" dirty="0" err="1"/>
              <a:t>rep</a:t>
            </a:r>
            <a:r>
              <a:rPr lang="en-US" dirty="0" err="1">
                <a:cs typeface="Times New Roman" pitchFamily="18" charset="0"/>
              </a:rPr>
              <a:t>→abstract</a:t>
            </a:r>
            <a:r>
              <a:rPr lang="en-US" dirty="0">
                <a:cs typeface="Times New Roman" pitchFamily="18" charset="0"/>
              </a:rPr>
              <a:t> value</a:t>
            </a:r>
            <a:endParaRPr lang="en-US" dirty="0"/>
          </a:p>
        </p:txBody>
      </p:sp>
      <p:sp>
        <p:nvSpPr>
          <p:cNvPr id="3" name="Content Placeholder 2"/>
          <p:cNvSpPr>
            <a:spLocks noGrp="1"/>
          </p:cNvSpPr>
          <p:nvPr>
            <p:ph idx="1"/>
          </p:nvPr>
        </p:nvSpPr>
        <p:spPr/>
        <p:txBody>
          <a:bodyPr>
            <a:normAutofit/>
          </a:bodyPr>
          <a:lstStyle/>
          <a:p>
            <a:pPr>
              <a:buNone/>
            </a:pPr>
            <a:r>
              <a:rPr lang="en-US" sz="2000" dirty="0"/>
              <a:t>The</a:t>
            </a:r>
            <a:r>
              <a:rPr lang="en-US" sz="2000" i="1" dirty="0"/>
              <a:t> </a:t>
            </a:r>
            <a:r>
              <a:rPr lang="en-US" sz="2000" dirty="0">
                <a:solidFill>
                  <a:schemeClr val="accent6"/>
                </a:solidFill>
              </a:rPr>
              <a:t>abstraction function </a:t>
            </a:r>
            <a:r>
              <a:rPr lang="en-US" sz="2000" dirty="0"/>
              <a:t>maps the concrete representation to the abstract value it represents</a:t>
            </a:r>
          </a:p>
          <a:p>
            <a:pPr>
              <a:buNone/>
            </a:pPr>
            <a:r>
              <a:rPr lang="en-US" sz="2000" dirty="0"/>
              <a:t>AF:  Object </a:t>
            </a:r>
            <a:r>
              <a:rPr lang="en-US" sz="2000" dirty="0">
                <a:cs typeface="Times New Roman" pitchFamily="18" charset="0"/>
              </a:rPr>
              <a:t>→ abstract value</a:t>
            </a:r>
          </a:p>
          <a:p>
            <a:pPr>
              <a:buNone/>
            </a:pPr>
            <a:r>
              <a:rPr lang="en-US" sz="2000" dirty="0"/>
              <a:t>AF(</a:t>
            </a:r>
            <a:r>
              <a:rPr lang="en-US" sz="2000" dirty="0" err="1"/>
              <a:t>CharSet</a:t>
            </a:r>
            <a:r>
              <a:rPr lang="en-US" sz="2000" dirty="0"/>
              <a:t> this) = { c | c is contained in </a:t>
            </a:r>
            <a:r>
              <a:rPr lang="en-US" sz="2000" dirty="0" err="1"/>
              <a:t>this.elts</a:t>
            </a:r>
            <a:r>
              <a:rPr lang="en-US" sz="2000" dirty="0"/>
              <a:t> }</a:t>
            </a:r>
          </a:p>
          <a:p>
            <a:pPr lvl="1">
              <a:buNone/>
            </a:pPr>
            <a:r>
              <a:rPr lang="en-US" sz="2000" dirty="0"/>
              <a:t>“set of Characters contained in </a:t>
            </a:r>
            <a:r>
              <a:rPr lang="en-US" sz="2000" dirty="0" err="1"/>
              <a:t>this.elts</a:t>
            </a:r>
            <a:r>
              <a:rPr lang="en-US" sz="2000" dirty="0"/>
              <a:t>”</a:t>
            </a:r>
          </a:p>
          <a:p>
            <a:pPr lvl="1">
              <a:buNone/>
            </a:pPr>
            <a:endParaRPr lang="en-US" sz="2000" dirty="0"/>
          </a:p>
          <a:p>
            <a:pPr marL="342900" lvl="1" indent="-342900">
              <a:buNone/>
            </a:pPr>
            <a:r>
              <a:rPr lang="en-US" sz="2000" dirty="0"/>
              <a:t>Not executable because abstract values are “just” conceptual</a:t>
            </a:r>
          </a:p>
          <a:p>
            <a:pPr>
              <a:buNone/>
            </a:pPr>
            <a:endParaRPr lang="en-US" sz="2000" dirty="0"/>
          </a:p>
          <a:p>
            <a:pPr>
              <a:buNone/>
            </a:pPr>
            <a:r>
              <a:rPr lang="en-US" sz="2000" dirty="0"/>
              <a:t>The abstraction function lets us reason about what [concrete] methods do in terms of the clients’ [abstract] view</a:t>
            </a:r>
            <a:endParaRPr lang="en-US" sz="2000" dirty="0">
              <a:solidFill>
                <a:srgbClr val="FF0000"/>
              </a:solidFill>
            </a:endParaRPr>
          </a:p>
          <a:p>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5</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864336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normAutofit/>
          </a:bodyPr>
          <a:lstStyle/>
          <a:p>
            <a:r>
              <a:rPr lang="en-US" dirty="0"/>
              <a:t>Abstraction function and </a:t>
            </a:r>
            <a:r>
              <a:rPr lang="en-US" b="1" dirty="0">
                <a:latin typeface="Courier New" panose="02070309020205020404" pitchFamily="49" charset="0"/>
                <a:cs typeface="Courier New" panose="02070309020205020404" pitchFamily="49" charset="0"/>
              </a:rPr>
              <a:t>insert</a:t>
            </a:r>
          </a:p>
        </p:txBody>
      </p:sp>
      <p:sp>
        <p:nvSpPr>
          <p:cNvPr id="3" name="Content Placeholder 2"/>
          <p:cNvSpPr>
            <a:spLocks noGrp="1"/>
          </p:cNvSpPr>
          <p:nvPr>
            <p:ph idx="1"/>
          </p:nvPr>
        </p:nvSpPr>
        <p:spPr>
          <a:xfrm>
            <a:off x="685800" y="1371600"/>
            <a:ext cx="7772400" cy="4495800"/>
          </a:xfrm>
        </p:spPr>
        <p:txBody>
          <a:bodyPr>
            <a:noAutofit/>
          </a:bodyPr>
          <a:lstStyle/>
          <a:p>
            <a:pPr>
              <a:buNone/>
            </a:pPr>
            <a:r>
              <a:rPr lang="en-US" sz="2000" dirty="0"/>
              <a:t>Goal is to satisfy the specification of insert:</a:t>
            </a:r>
          </a:p>
          <a:p>
            <a:pPr lvl="1">
              <a:lnSpc>
                <a:spcPct val="110000"/>
              </a:lnSpc>
              <a:buNone/>
            </a:pPr>
            <a:r>
              <a:rPr lang="en-US" sz="2000" b="1" dirty="0">
                <a:solidFill>
                  <a:srgbClr val="7030A0"/>
                </a:solidFill>
                <a:latin typeface="Courier New" panose="02070309020205020404" pitchFamily="49" charset="0"/>
                <a:cs typeface="Courier New" panose="02070309020205020404" pitchFamily="49" charset="0"/>
              </a:rPr>
              <a:t>// modifies: this</a:t>
            </a:r>
          </a:p>
          <a:p>
            <a:pPr lvl="1">
              <a:lnSpc>
                <a:spcPct val="110000"/>
              </a:lnSpc>
              <a:spcBef>
                <a:spcPts val="300"/>
              </a:spcBef>
              <a:buNone/>
            </a:pPr>
            <a:r>
              <a:rPr lang="en-US" sz="2000" b="1" dirty="0">
                <a:solidFill>
                  <a:srgbClr val="7030A0"/>
                </a:solidFill>
                <a:latin typeface="Courier New" panose="02070309020205020404" pitchFamily="49" charset="0"/>
                <a:cs typeface="Courier New" panose="02070309020205020404" pitchFamily="49" charset="0"/>
              </a:rPr>
              <a:t>// effects: </a:t>
            </a:r>
            <a:r>
              <a:rPr lang="en-US" sz="2000" b="1" dirty="0" err="1">
                <a:solidFill>
                  <a:srgbClr val="7030A0"/>
                </a:solidFill>
                <a:latin typeface="Courier New" panose="02070309020205020404" pitchFamily="49" charset="0"/>
                <a:cs typeface="Courier New" panose="02070309020205020404" pitchFamily="49" charset="0"/>
              </a:rPr>
              <a:t>this</a:t>
            </a:r>
            <a:r>
              <a:rPr lang="en-US" sz="2000" b="1" baseline="-25000" dirty="0" err="1">
                <a:solidFill>
                  <a:srgbClr val="7030A0"/>
                </a:solidFill>
                <a:latin typeface="Courier New" panose="02070309020205020404" pitchFamily="49" charset="0"/>
                <a:cs typeface="Courier New" panose="02070309020205020404" pitchFamily="49" charset="0"/>
              </a:rPr>
              <a:t>post</a:t>
            </a:r>
            <a:r>
              <a:rPr lang="en-US" sz="2000" b="1" dirty="0">
                <a:solidFill>
                  <a:srgbClr val="7030A0"/>
                </a:solidFill>
                <a:latin typeface="Courier New" panose="02070309020205020404" pitchFamily="49" charset="0"/>
                <a:cs typeface="Courier New" panose="02070309020205020404" pitchFamily="49" charset="0"/>
              </a:rPr>
              <a:t> = </a:t>
            </a:r>
            <a:r>
              <a:rPr lang="en-US" sz="2000" b="1" dirty="0" err="1">
                <a:solidFill>
                  <a:srgbClr val="7030A0"/>
                </a:solidFill>
                <a:latin typeface="Courier New" panose="02070309020205020404" pitchFamily="49" charset="0"/>
                <a:cs typeface="Courier New" panose="02070309020205020404" pitchFamily="49" charset="0"/>
              </a:rPr>
              <a:t>this</a:t>
            </a:r>
            <a:r>
              <a:rPr lang="en-US" sz="2000" b="1" baseline="-25000" dirty="0" err="1">
                <a:solidFill>
                  <a:srgbClr val="7030A0"/>
                </a:solidFill>
                <a:latin typeface="Courier New" panose="02070309020205020404" pitchFamily="49" charset="0"/>
                <a:cs typeface="Courier New" panose="02070309020205020404" pitchFamily="49" charset="0"/>
              </a:rPr>
              <a:t>pre</a:t>
            </a:r>
            <a:r>
              <a:rPr lang="en-US" sz="2000" b="1" dirty="0">
                <a:solidFill>
                  <a:srgbClr val="7030A0"/>
                </a:solidFill>
                <a:latin typeface="Courier New" panose="02070309020205020404" pitchFamily="49" charset="0"/>
                <a:cs typeface="Courier New" panose="02070309020205020404" pitchFamily="49" charset="0"/>
              </a:rPr>
              <a:t> ∪ {c}</a:t>
            </a:r>
          </a:p>
          <a:p>
            <a:pPr lvl="1">
              <a:lnSpc>
                <a:spcPct val="110000"/>
              </a:lnSpc>
              <a:buNone/>
            </a:pPr>
            <a:r>
              <a:rPr lang="en-US" sz="2000" b="1" dirty="0">
                <a:latin typeface="Courier New" panose="02070309020205020404" pitchFamily="49" charset="0"/>
                <a:cs typeface="Courier New" panose="02070309020205020404" pitchFamily="49" charset="0"/>
              </a:rPr>
              <a:t>public void </a:t>
            </a:r>
            <a:r>
              <a:rPr lang="en-US" sz="2000" b="1" dirty="0">
                <a:solidFill>
                  <a:srgbClr val="063DE8"/>
                </a:solidFill>
                <a:latin typeface="Courier New" panose="02070309020205020404" pitchFamily="49" charset="0"/>
                <a:cs typeface="Courier New" panose="02070309020205020404" pitchFamily="49" charset="0"/>
              </a:rPr>
              <a:t>insert</a:t>
            </a:r>
            <a:r>
              <a:rPr lang="en-US" sz="2000" b="1" dirty="0">
                <a:latin typeface="Courier New" panose="02070309020205020404" pitchFamily="49" charset="0"/>
                <a:cs typeface="Courier New" panose="02070309020205020404" pitchFamily="49" charset="0"/>
              </a:rPr>
              <a:t> (Character </a:t>
            </a:r>
            <a:r>
              <a:rPr lang="en-US" sz="2000" b="1" dirty="0">
                <a:solidFill>
                  <a:schemeClr val="accent2"/>
                </a:solidFill>
                <a:latin typeface="Courier New" panose="02070309020205020404" pitchFamily="49" charset="0"/>
                <a:cs typeface="Courier New" panose="02070309020205020404" pitchFamily="49" charset="0"/>
              </a:rPr>
              <a:t>c</a:t>
            </a:r>
            <a:r>
              <a:rPr lang="en-US" sz="2000" b="1" dirty="0">
                <a:latin typeface="Courier New" panose="02070309020205020404" pitchFamily="49" charset="0"/>
                <a:cs typeface="Courier New" panose="02070309020205020404" pitchFamily="49" charset="0"/>
              </a:rPr>
              <a:t>) {…}</a:t>
            </a:r>
          </a:p>
          <a:p>
            <a:pPr>
              <a:lnSpc>
                <a:spcPct val="110000"/>
              </a:lnSpc>
              <a:buNone/>
            </a:pPr>
            <a:endParaRPr lang="en-US" sz="600" dirty="0"/>
          </a:p>
          <a:p>
            <a:pPr>
              <a:lnSpc>
                <a:spcPct val="110000"/>
              </a:lnSpc>
              <a:buNone/>
            </a:pPr>
            <a:r>
              <a:rPr lang="en-US" sz="2000" dirty="0"/>
              <a:t>The AF tells us what the rep means, which lets us place the blame</a:t>
            </a:r>
          </a:p>
          <a:p>
            <a:pPr lvl="1">
              <a:lnSpc>
                <a:spcPct val="110000"/>
              </a:lnSpc>
              <a:buNone/>
            </a:pPr>
            <a:r>
              <a:rPr lang="en-US" sz="2000" dirty="0"/>
              <a:t>AF(</a:t>
            </a:r>
            <a:r>
              <a:rPr lang="en-US" sz="2000" dirty="0" err="1"/>
              <a:t>CharSet</a:t>
            </a:r>
            <a:r>
              <a:rPr lang="en-US" sz="2000" dirty="0"/>
              <a:t> this) = { c | c is contained in </a:t>
            </a:r>
            <a:r>
              <a:rPr lang="en-US" sz="2000" dirty="0" err="1"/>
              <a:t>this.elts</a:t>
            </a:r>
            <a:r>
              <a:rPr lang="en-US" sz="2000" dirty="0"/>
              <a:t> }</a:t>
            </a:r>
          </a:p>
          <a:p>
            <a:pPr>
              <a:buNone/>
            </a:pPr>
            <a:r>
              <a:rPr lang="en-US" sz="2000" dirty="0"/>
              <a:t>Consider a call to (buggy) </a:t>
            </a:r>
            <a:r>
              <a:rPr lang="en-US" sz="2000" b="1" dirty="0">
                <a:latin typeface="Courier New" panose="02070309020205020404" pitchFamily="49" charset="0"/>
                <a:cs typeface="Courier New" panose="02070309020205020404" pitchFamily="49" charset="0"/>
              </a:rPr>
              <a:t>insert</a:t>
            </a:r>
            <a:r>
              <a:rPr lang="en-US" sz="2000" dirty="0"/>
              <a:t>:</a:t>
            </a:r>
          </a:p>
          <a:p>
            <a:pPr>
              <a:buNone/>
            </a:pPr>
            <a:r>
              <a:rPr lang="en-US" sz="2000" dirty="0"/>
              <a:t>	On </a:t>
            </a:r>
            <a:r>
              <a:rPr lang="en-US" sz="2000" i="1" dirty="0"/>
              <a:t>entry</a:t>
            </a:r>
            <a:r>
              <a:rPr lang="en-US" sz="2000" dirty="0"/>
              <a:t>, abstract meaning of rep is AF(</a:t>
            </a:r>
            <a:r>
              <a:rPr lang="en-US" sz="2000" dirty="0" err="1"/>
              <a:t>this</a:t>
            </a:r>
            <a:r>
              <a:rPr lang="en-US" sz="2000" baseline="-25000" dirty="0" err="1"/>
              <a:t>pre</a:t>
            </a:r>
            <a:r>
              <a:rPr lang="en-US" sz="2000" dirty="0"/>
              <a:t>) = </a:t>
            </a:r>
            <a:r>
              <a:rPr lang="en-US" sz="2000" dirty="0" err="1"/>
              <a:t>elts</a:t>
            </a:r>
            <a:r>
              <a:rPr lang="en-US" sz="2000" baseline="-25000" dirty="0" err="1"/>
              <a:t>pre</a:t>
            </a:r>
            <a:endParaRPr lang="en-US" sz="2000" dirty="0"/>
          </a:p>
          <a:p>
            <a:pPr>
              <a:buNone/>
            </a:pPr>
            <a:r>
              <a:rPr lang="en-US" sz="2000" dirty="0"/>
              <a:t>	On </a:t>
            </a:r>
            <a:r>
              <a:rPr lang="en-US" sz="2000" i="1" dirty="0"/>
              <a:t>exit</a:t>
            </a:r>
            <a:r>
              <a:rPr lang="en-US" sz="2000" dirty="0"/>
              <a:t>, meaning is AF(</a:t>
            </a:r>
            <a:r>
              <a:rPr lang="en-US" sz="2000" dirty="0" err="1"/>
              <a:t>this</a:t>
            </a:r>
            <a:r>
              <a:rPr lang="en-US" sz="2000" baseline="-25000" dirty="0" err="1"/>
              <a:t>post</a:t>
            </a:r>
            <a:r>
              <a:rPr lang="en-US" sz="2000" dirty="0"/>
              <a:t>) = AF(</a:t>
            </a:r>
            <a:r>
              <a:rPr lang="en-US" sz="2000" dirty="0" err="1"/>
              <a:t>this</a:t>
            </a:r>
            <a:r>
              <a:rPr lang="en-US" sz="2000" baseline="-25000" dirty="0" err="1"/>
              <a:t>pre</a:t>
            </a:r>
            <a:r>
              <a:rPr lang="en-US" sz="2000" dirty="0"/>
              <a:t>) </a:t>
            </a:r>
            <a:r>
              <a:rPr lang="en-US" sz="2000" dirty="0">
                <a:latin typeface="Arial" charset="0"/>
              </a:rPr>
              <a:t>U</a:t>
            </a:r>
            <a:r>
              <a:rPr lang="en-US" sz="2000" dirty="0"/>
              <a:t> {encrypt('a’)}</a:t>
            </a:r>
          </a:p>
          <a:p>
            <a:pPr>
              <a:buNone/>
            </a:pPr>
            <a:r>
              <a:rPr lang="en-US" sz="2000" dirty="0"/>
              <a:t>	which is not what we want….</a:t>
            </a:r>
          </a:p>
          <a:p>
            <a:pPr>
              <a:buNone/>
            </a:pPr>
            <a:r>
              <a:rPr lang="en-US" sz="2000" dirty="0"/>
              <a:t>What if we used this abstraction function instead?</a:t>
            </a:r>
          </a:p>
          <a:p>
            <a:pPr lvl="1">
              <a:buNone/>
            </a:pPr>
            <a:r>
              <a:rPr lang="en-US" sz="2000" dirty="0"/>
              <a:t>AF(this) = { c | encrypt(c) is contained in </a:t>
            </a:r>
            <a:r>
              <a:rPr lang="en-US" sz="2000" dirty="0" err="1"/>
              <a:t>this.elts</a:t>
            </a:r>
            <a:r>
              <a:rPr lang="en-US" sz="2000" dirty="0"/>
              <a:t> }</a:t>
            </a:r>
          </a:p>
          <a:p>
            <a:pPr lvl="1">
              <a:buNone/>
            </a:pPr>
            <a:r>
              <a:rPr lang="en-US" sz="2000" dirty="0"/>
              <a:t>              = { decrypt(c) | c is contained in </a:t>
            </a:r>
            <a:r>
              <a:rPr lang="en-US" sz="2000" dirty="0" err="1"/>
              <a:t>this.elts</a:t>
            </a:r>
            <a:r>
              <a:rPr lang="en-US" sz="2000" dirty="0"/>
              <a:t> }</a:t>
            </a:r>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6</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173577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abstraction function is a function</a:t>
            </a:r>
            <a:endParaRPr lang="en-US" dirty="0"/>
          </a:p>
        </p:txBody>
      </p:sp>
      <p:sp>
        <p:nvSpPr>
          <p:cNvPr id="3" name="Content Placeholder 2"/>
          <p:cNvSpPr>
            <a:spLocks noGrp="1"/>
          </p:cNvSpPr>
          <p:nvPr>
            <p:ph idx="1"/>
          </p:nvPr>
        </p:nvSpPr>
        <p:spPr/>
        <p:txBody>
          <a:bodyPr/>
          <a:lstStyle/>
          <a:p>
            <a:pPr marL="0" indent="0">
              <a:buNone/>
            </a:pPr>
            <a:endParaRPr lang="en-US" sz="2000" dirty="0"/>
          </a:p>
          <a:p>
            <a:pPr marL="0" indent="0">
              <a:buNone/>
            </a:pPr>
            <a:r>
              <a:rPr lang="en-US" sz="2000" dirty="0"/>
              <a:t>Why do we map concrete to abstract and not vice versa?</a:t>
            </a:r>
          </a:p>
          <a:p>
            <a:pPr marL="0" indent="0">
              <a:buNone/>
            </a:pPr>
            <a:endParaRPr lang="en-US" sz="2000" dirty="0"/>
          </a:p>
          <a:p>
            <a:r>
              <a:rPr lang="en-US" sz="2000" dirty="0"/>
              <a:t>It’s not a function in the other direction</a:t>
            </a:r>
          </a:p>
          <a:p>
            <a:pPr lvl="1"/>
            <a:r>
              <a:rPr lang="en-US" sz="2000" dirty="0"/>
              <a:t>Example: lists </a:t>
            </a:r>
            <a:r>
              <a:rPr lang="en-US" sz="2000" b="1" dirty="0">
                <a:latin typeface="Courier New" pitchFamily="49" charset="0"/>
                <a:cs typeface="Courier New" pitchFamily="49" charset="0"/>
              </a:rPr>
              <a:t>[</a:t>
            </a:r>
            <a:r>
              <a:rPr lang="en-US" sz="2000" b="1" dirty="0" err="1">
                <a:latin typeface="Courier New" pitchFamily="49" charset="0"/>
                <a:cs typeface="Courier New" pitchFamily="49" charset="0"/>
              </a:rPr>
              <a:t>a,b</a:t>
            </a:r>
            <a:r>
              <a:rPr lang="en-US" sz="2000" b="1" dirty="0">
                <a:latin typeface="Courier New" pitchFamily="49" charset="0"/>
                <a:cs typeface="Courier New" pitchFamily="49" charset="0"/>
              </a:rPr>
              <a:t>]</a:t>
            </a:r>
            <a:r>
              <a:rPr lang="en-US" sz="2000" dirty="0"/>
              <a:t> and </a:t>
            </a:r>
            <a:r>
              <a:rPr lang="en-US" sz="2000" b="1" dirty="0">
                <a:latin typeface="Courier New" pitchFamily="49" charset="0"/>
                <a:cs typeface="Courier New" pitchFamily="49" charset="0"/>
              </a:rPr>
              <a:t>[</a:t>
            </a:r>
            <a:r>
              <a:rPr lang="en-US" sz="2000" b="1" dirty="0" err="1">
                <a:latin typeface="Courier New" pitchFamily="49" charset="0"/>
                <a:cs typeface="Courier New" pitchFamily="49" charset="0"/>
              </a:rPr>
              <a:t>b,a</a:t>
            </a:r>
            <a:r>
              <a:rPr lang="en-US" sz="2000" b="1" dirty="0">
                <a:latin typeface="Courier New" pitchFamily="49" charset="0"/>
                <a:cs typeface="Courier New" pitchFamily="49" charset="0"/>
              </a:rPr>
              <a:t>]</a:t>
            </a:r>
            <a:r>
              <a:rPr lang="en-US" sz="2000" dirty="0"/>
              <a:t> might each represent the set </a:t>
            </a:r>
            <a:r>
              <a:rPr lang="en-US" sz="2000" b="1" dirty="0">
                <a:latin typeface="Courier New" pitchFamily="49" charset="0"/>
                <a:cs typeface="Courier New" pitchFamily="49" charset="0"/>
              </a:rPr>
              <a:t>{</a:t>
            </a:r>
            <a:r>
              <a:rPr lang="en-US" sz="2000" b="1" dirty="0" err="1">
                <a:latin typeface="Courier New" pitchFamily="49" charset="0"/>
                <a:cs typeface="Courier New" pitchFamily="49" charset="0"/>
              </a:rPr>
              <a:t>a,b</a:t>
            </a:r>
            <a:r>
              <a:rPr lang="en-US" sz="2000" b="1" dirty="0">
                <a:latin typeface="Courier New" pitchFamily="49" charset="0"/>
                <a:cs typeface="Courier New" pitchFamily="49" charset="0"/>
              </a:rPr>
              <a:t>}</a:t>
            </a:r>
          </a:p>
          <a:p>
            <a:endParaRPr lang="en-US" sz="2000" dirty="0"/>
          </a:p>
          <a:p>
            <a:r>
              <a:rPr lang="en-US" sz="2000" dirty="0"/>
              <a:t>It’s not as useful in the other direction</a:t>
            </a:r>
          </a:p>
          <a:p>
            <a:pPr lvl="1"/>
            <a:r>
              <a:rPr lang="en-US" sz="2000" dirty="0"/>
              <a:t>Purpose is to reason about whether our methods are manipulating concrete representations correctly in terms of the abstract specifications</a:t>
            </a:r>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7</a:t>
            </a:fld>
            <a:endParaRPr lang="en-US"/>
          </a:p>
        </p:txBody>
      </p:sp>
      <p:sp>
        <p:nvSpPr>
          <p:cNvPr id="7" name="Footer Placeholder 6"/>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3465164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AF example</a:t>
            </a:r>
          </a:p>
        </p:txBody>
      </p:sp>
      <p:sp>
        <p:nvSpPr>
          <p:cNvPr id="3" name="Content Placeholder 2"/>
          <p:cNvSpPr>
            <a:spLocks noGrp="1"/>
          </p:cNvSpPr>
          <p:nvPr>
            <p:ph sz="quarter" idx="1"/>
          </p:nvPr>
        </p:nvSpPr>
        <p:spPr>
          <a:xfrm>
            <a:off x="5579470" y="453477"/>
            <a:ext cx="3430914" cy="650476"/>
          </a:xfrm>
          <a:solidFill>
            <a:srgbClr val="92D050">
              <a:alpha val="50000"/>
            </a:srgbClr>
          </a:solidFill>
        </p:spPr>
        <p:txBody>
          <a:bodyPr wrap="square">
            <a:spAutoFit/>
          </a:bodyPr>
          <a:lstStyle/>
          <a:p>
            <a:pPr marL="0" indent="0" algn="ctr">
              <a:buNone/>
            </a:pPr>
            <a:r>
              <a:rPr lang="en-US" sz="1800" dirty="0"/>
              <a:t>Abstract stack with array and “top” index implementation</a:t>
            </a:r>
          </a:p>
        </p:txBody>
      </p:sp>
      <p:graphicFrame>
        <p:nvGraphicFramePr>
          <p:cNvPr id="7" name="Table 6"/>
          <p:cNvGraphicFramePr>
            <a:graphicFrameLocks noGrp="1"/>
          </p:cNvGraphicFramePr>
          <p:nvPr>
            <p:extLst>
              <p:ext uri="{D42A27DB-BD31-4B8C-83A1-F6EECF244321}">
                <p14:modId xmlns:p14="http://schemas.microsoft.com/office/powerpoint/2010/main" val="4105359546"/>
              </p:ext>
            </p:extLst>
          </p:nvPr>
        </p:nvGraphicFramePr>
        <p:xfrm>
          <a:off x="419633" y="1759215"/>
          <a:ext cx="3241405" cy="336278"/>
        </p:xfrm>
        <a:graphic>
          <a:graphicData uri="http://schemas.openxmlformats.org/drawingml/2006/table">
            <a:tbl>
              <a:tblPr firstRow="1" bandRow="1">
                <a:tableStyleId>{5C22544A-7EE6-4342-B048-85BDC9FD1C3A}</a:tableStyleId>
              </a:tblPr>
              <a:tblGrid>
                <a:gridCol w="1171339">
                  <a:extLst>
                    <a:ext uri="{9D8B030D-6E8A-4147-A177-3AD203B41FA5}">
                      <a16:colId xmlns:a16="http://schemas.microsoft.com/office/drawing/2014/main" val="20000"/>
                    </a:ext>
                  </a:extLst>
                </a:gridCol>
                <a:gridCol w="690022">
                  <a:extLst>
                    <a:ext uri="{9D8B030D-6E8A-4147-A177-3AD203B41FA5}">
                      <a16:colId xmlns:a16="http://schemas.microsoft.com/office/drawing/2014/main" val="20001"/>
                    </a:ext>
                  </a:extLst>
                </a:gridCol>
                <a:gridCol w="690022">
                  <a:extLst>
                    <a:ext uri="{9D8B030D-6E8A-4147-A177-3AD203B41FA5}">
                      <a16:colId xmlns:a16="http://schemas.microsoft.com/office/drawing/2014/main" val="20002"/>
                    </a:ext>
                  </a:extLst>
                </a:gridCol>
                <a:gridCol w="690022">
                  <a:extLst>
                    <a:ext uri="{9D8B030D-6E8A-4147-A177-3AD203B41FA5}">
                      <a16:colId xmlns:a16="http://schemas.microsoft.com/office/drawing/2014/main" val="20003"/>
                    </a:ext>
                  </a:extLst>
                </a:gridCol>
              </a:tblGrid>
              <a:tr h="336278">
                <a:tc>
                  <a:txBody>
                    <a:bodyPr/>
                    <a:lstStyle/>
                    <a:p>
                      <a:r>
                        <a:rPr lang="en-US" sz="1600" dirty="0"/>
                        <a:t>new()</a:t>
                      </a:r>
                      <a:endParaRPr lang="en-US" sz="1600" dirty="0">
                        <a:solidFill>
                          <a:schemeClr val="tx1"/>
                        </a:solidFill>
                      </a:endParaRPr>
                    </a:p>
                  </a:txBody>
                  <a:tcPr marL="82970" marR="82970" marT="41459" marB="41459"/>
                </a:tc>
                <a:tc>
                  <a:txBody>
                    <a:bodyPr/>
                    <a:lstStyle/>
                    <a:p>
                      <a:pPr algn="ctr"/>
                      <a:r>
                        <a:rPr lang="en-US" sz="1600" dirty="0"/>
                        <a:t>0</a:t>
                      </a:r>
                    </a:p>
                  </a:txBody>
                  <a:tcPr marL="82970" marR="82970" marT="41459" marB="41459"/>
                </a:tc>
                <a:tc>
                  <a:txBody>
                    <a:bodyPr/>
                    <a:lstStyle/>
                    <a:p>
                      <a:pPr algn="ctr"/>
                      <a:r>
                        <a:rPr lang="en-US" sz="1600" dirty="0"/>
                        <a:t>0</a:t>
                      </a:r>
                    </a:p>
                  </a:txBody>
                  <a:tcPr marL="82970" marR="82970" marT="41459" marB="41459"/>
                </a:tc>
                <a:tc>
                  <a:txBody>
                    <a:bodyPr/>
                    <a:lstStyle/>
                    <a:p>
                      <a:pPr algn="ctr"/>
                      <a:r>
                        <a:rPr lang="en-US" sz="1600" dirty="0"/>
                        <a:t>0</a:t>
                      </a:r>
                    </a:p>
                  </a:txBody>
                  <a:tcPr marL="82970" marR="82970" marT="41459" marB="41459"/>
                </a:tc>
                <a:extLst>
                  <a:ext uri="{0D108BD9-81ED-4DB2-BD59-A6C34878D82A}">
                    <a16:rowId xmlns:a16="http://schemas.microsoft.com/office/drawing/2014/main" val="1000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356336180"/>
              </p:ext>
            </p:extLst>
          </p:nvPr>
        </p:nvGraphicFramePr>
        <p:xfrm>
          <a:off x="419633" y="3282673"/>
          <a:ext cx="3241405" cy="336278"/>
        </p:xfrm>
        <a:graphic>
          <a:graphicData uri="http://schemas.openxmlformats.org/drawingml/2006/table">
            <a:tbl>
              <a:tblPr firstRow="1" bandRow="1">
                <a:tableStyleId>{5C22544A-7EE6-4342-B048-85BDC9FD1C3A}</a:tableStyleId>
              </a:tblPr>
              <a:tblGrid>
                <a:gridCol w="1171339">
                  <a:extLst>
                    <a:ext uri="{9D8B030D-6E8A-4147-A177-3AD203B41FA5}">
                      <a16:colId xmlns:a16="http://schemas.microsoft.com/office/drawing/2014/main" val="20000"/>
                    </a:ext>
                  </a:extLst>
                </a:gridCol>
                <a:gridCol w="690022">
                  <a:extLst>
                    <a:ext uri="{9D8B030D-6E8A-4147-A177-3AD203B41FA5}">
                      <a16:colId xmlns:a16="http://schemas.microsoft.com/office/drawing/2014/main" val="20001"/>
                    </a:ext>
                  </a:extLst>
                </a:gridCol>
                <a:gridCol w="690022">
                  <a:extLst>
                    <a:ext uri="{9D8B030D-6E8A-4147-A177-3AD203B41FA5}">
                      <a16:colId xmlns:a16="http://schemas.microsoft.com/office/drawing/2014/main" val="20002"/>
                    </a:ext>
                  </a:extLst>
                </a:gridCol>
                <a:gridCol w="690022">
                  <a:extLst>
                    <a:ext uri="{9D8B030D-6E8A-4147-A177-3AD203B41FA5}">
                      <a16:colId xmlns:a16="http://schemas.microsoft.com/office/drawing/2014/main" val="20003"/>
                    </a:ext>
                  </a:extLst>
                </a:gridCol>
              </a:tblGrid>
              <a:tr h="336278">
                <a:tc>
                  <a:txBody>
                    <a:bodyPr/>
                    <a:lstStyle/>
                    <a:p>
                      <a:r>
                        <a:rPr lang="en-US" sz="1600" dirty="0"/>
                        <a:t>push(17)</a:t>
                      </a:r>
                      <a:endParaRPr lang="en-US" sz="1600" dirty="0">
                        <a:solidFill>
                          <a:schemeClr val="tx1"/>
                        </a:solidFill>
                      </a:endParaRPr>
                    </a:p>
                  </a:txBody>
                  <a:tcPr marL="82970" marR="82970" marT="41459" marB="41459"/>
                </a:tc>
                <a:tc>
                  <a:txBody>
                    <a:bodyPr/>
                    <a:lstStyle/>
                    <a:p>
                      <a:pPr algn="ctr"/>
                      <a:r>
                        <a:rPr lang="en-US" sz="1600" dirty="0"/>
                        <a:t>17</a:t>
                      </a:r>
                    </a:p>
                  </a:txBody>
                  <a:tcPr marL="82970" marR="82970" marT="41459" marB="41459"/>
                </a:tc>
                <a:tc>
                  <a:txBody>
                    <a:bodyPr/>
                    <a:lstStyle/>
                    <a:p>
                      <a:pPr algn="ctr"/>
                      <a:r>
                        <a:rPr lang="en-US" sz="1600" dirty="0"/>
                        <a:t>0</a:t>
                      </a:r>
                    </a:p>
                  </a:txBody>
                  <a:tcPr marL="82970" marR="82970" marT="41459" marB="41459"/>
                </a:tc>
                <a:tc>
                  <a:txBody>
                    <a:bodyPr/>
                    <a:lstStyle/>
                    <a:p>
                      <a:pPr algn="ctr"/>
                      <a:r>
                        <a:rPr lang="en-US" sz="1600" dirty="0"/>
                        <a:t>0</a:t>
                      </a:r>
                    </a:p>
                  </a:txBody>
                  <a:tcPr marL="82970" marR="82970" marT="41459" marB="41459"/>
                </a:tc>
                <a:extLst>
                  <a:ext uri="{0D108BD9-81ED-4DB2-BD59-A6C34878D82A}">
                    <a16:rowId xmlns:a16="http://schemas.microsoft.com/office/drawing/2014/main" val="10000"/>
                  </a:ext>
                </a:extLst>
              </a:tr>
            </a:tbl>
          </a:graphicData>
        </a:graphic>
      </p:graphicFrame>
      <p:sp>
        <p:nvSpPr>
          <p:cNvPr id="12" name="Up Arrow 11"/>
          <p:cNvSpPr/>
          <p:nvPr/>
        </p:nvSpPr>
        <p:spPr>
          <a:xfrm>
            <a:off x="2019008" y="3618951"/>
            <a:ext cx="517343" cy="103403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lIns="82945" tIns="41473" rIns="82945" bIns="41473" rtlCol="0" anchor="ctr"/>
          <a:lstStyle/>
          <a:p>
            <a:pPr algn="ctr"/>
            <a:r>
              <a:rPr lang="en-US" sz="1800" b="1" dirty="0">
                <a:solidFill>
                  <a:schemeClr val="tx1"/>
                </a:solidFill>
                <a:latin typeface="Courier New" pitchFamily="49" charset="0"/>
                <a:cs typeface="Courier New" pitchFamily="49" charset="0"/>
              </a:rPr>
              <a:t>Top=1</a:t>
            </a:r>
          </a:p>
        </p:txBody>
      </p:sp>
      <p:graphicFrame>
        <p:nvGraphicFramePr>
          <p:cNvPr id="13" name="Table 12"/>
          <p:cNvGraphicFramePr>
            <a:graphicFrameLocks noGrp="1"/>
          </p:cNvGraphicFramePr>
          <p:nvPr>
            <p:extLst>
              <p:ext uri="{D42A27DB-BD31-4B8C-83A1-F6EECF244321}">
                <p14:modId xmlns:p14="http://schemas.microsoft.com/office/powerpoint/2010/main" val="857917986"/>
              </p:ext>
            </p:extLst>
          </p:nvPr>
        </p:nvGraphicFramePr>
        <p:xfrm>
          <a:off x="419633" y="4884174"/>
          <a:ext cx="3241405" cy="336278"/>
        </p:xfrm>
        <a:graphic>
          <a:graphicData uri="http://schemas.openxmlformats.org/drawingml/2006/table">
            <a:tbl>
              <a:tblPr firstRow="1" bandRow="1">
                <a:tableStyleId>{5C22544A-7EE6-4342-B048-85BDC9FD1C3A}</a:tableStyleId>
              </a:tblPr>
              <a:tblGrid>
                <a:gridCol w="1171339">
                  <a:extLst>
                    <a:ext uri="{9D8B030D-6E8A-4147-A177-3AD203B41FA5}">
                      <a16:colId xmlns:a16="http://schemas.microsoft.com/office/drawing/2014/main" val="20000"/>
                    </a:ext>
                  </a:extLst>
                </a:gridCol>
                <a:gridCol w="690022">
                  <a:extLst>
                    <a:ext uri="{9D8B030D-6E8A-4147-A177-3AD203B41FA5}">
                      <a16:colId xmlns:a16="http://schemas.microsoft.com/office/drawing/2014/main" val="20001"/>
                    </a:ext>
                  </a:extLst>
                </a:gridCol>
                <a:gridCol w="690022">
                  <a:extLst>
                    <a:ext uri="{9D8B030D-6E8A-4147-A177-3AD203B41FA5}">
                      <a16:colId xmlns:a16="http://schemas.microsoft.com/office/drawing/2014/main" val="20002"/>
                    </a:ext>
                  </a:extLst>
                </a:gridCol>
                <a:gridCol w="690022">
                  <a:extLst>
                    <a:ext uri="{9D8B030D-6E8A-4147-A177-3AD203B41FA5}">
                      <a16:colId xmlns:a16="http://schemas.microsoft.com/office/drawing/2014/main" val="20003"/>
                    </a:ext>
                  </a:extLst>
                </a:gridCol>
              </a:tblGrid>
              <a:tr h="336278">
                <a:tc>
                  <a:txBody>
                    <a:bodyPr/>
                    <a:lstStyle/>
                    <a:p>
                      <a:r>
                        <a:rPr lang="en-US" sz="1600" dirty="0"/>
                        <a:t>push(-9)</a:t>
                      </a:r>
                      <a:endParaRPr lang="en-US" sz="1600" dirty="0">
                        <a:solidFill>
                          <a:schemeClr val="tx1"/>
                        </a:solidFill>
                      </a:endParaRPr>
                    </a:p>
                  </a:txBody>
                  <a:tcPr marL="82970" marR="82970" marT="41459" marB="41459"/>
                </a:tc>
                <a:tc>
                  <a:txBody>
                    <a:bodyPr/>
                    <a:lstStyle/>
                    <a:p>
                      <a:pPr algn="ctr"/>
                      <a:r>
                        <a:rPr lang="en-US" sz="1600" dirty="0"/>
                        <a:t>17</a:t>
                      </a:r>
                    </a:p>
                  </a:txBody>
                  <a:tcPr marL="82970" marR="82970" marT="41459" marB="41459"/>
                </a:tc>
                <a:tc>
                  <a:txBody>
                    <a:bodyPr/>
                    <a:lstStyle/>
                    <a:p>
                      <a:pPr algn="ctr"/>
                      <a:r>
                        <a:rPr lang="en-US" sz="1600" dirty="0"/>
                        <a:t>-9</a:t>
                      </a:r>
                    </a:p>
                  </a:txBody>
                  <a:tcPr marL="82970" marR="82970" marT="41459" marB="41459"/>
                </a:tc>
                <a:tc>
                  <a:txBody>
                    <a:bodyPr/>
                    <a:lstStyle/>
                    <a:p>
                      <a:pPr algn="ctr"/>
                      <a:r>
                        <a:rPr lang="en-US" sz="1600" dirty="0"/>
                        <a:t>0</a:t>
                      </a:r>
                    </a:p>
                  </a:txBody>
                  <a:tcPr marL="82970" marR="82970" marT="41459" marB="41459"/>
                </a:tc>
                <a:extLst>
                  <a:ext uri="{0D108BD9-81ED-4DB2-BD59-A6C34878D82A}">
                    <a16:rowId xmlns:a16="http://schemas.microsoft.com/office/drawing/2014/main" val="10000"/>
                  </a:ext>
                </a:extLst>
              </a:tr>
            </a:tbl>
          </a:graphicData>
        </a:graphic>
      </p:graphicFrame>
      <p:sp>
        <p:nvSpPr>
          <p:cNvPr id="14" name="Up Arrow 13"/>
          <p:cNvSpPr/>
          <p:nvPr/>
        </p:nvSpPr>
        <p:spPr>
          <a:xfrm>
            <a:off x="2713492" y="5220453"/>
            <a:ext cx="517343" cy="103403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lIns="82945" tIns="41473" rIns="82945" bIns="41473" rtlCol="0" anchor="ctr"/>
          <a:lstStyle/>
          <a:p>
            <a:pPr algn="ctr"/>
            <a:r>
              <a:rPr lang="en-US" sz="1800" b="1" dirty="0">
                <a:solidFill>
                  <a:schemeClr val="tx1"/>
                </a:solidFill>
                <a:latin typeface="Courier New" pitchFamily="49" charset="0"/>
                <a:cs typeface="Courier New" pitchFamily="49" charset="0"/>
              </a:rPr>
              <a:t>Top=2</a:t>
            </a:r>
          </a:p>
        </p:txBody>
      </p:sp>
      <p:grpSp>
        <p:nvGrpSpPr>
          <p:cNvPr id="36" name="Group 35"/>
          <p:cNvGrpSpPr/>
          <p:nvPr/>
        </p:nvGrpSpPr>
        <p:grpSpPr>
          <a:xfrm>
            <a:off x="1323452" y="2095493"/>
            <a:ext cx="2405266" cy="1034036"/>
            <a:chOff x="1458554" y="2310863"/>
            <a:chExt cx="2650803" cy="1140312"/>
          </a:xfrm>
        </p:grpSpPr>
        <p:sp>
          <p:nvSpPr>
            <p:cNvPr id="10" name="Up Arrow 9"/>
            <p:cNvSpPr/>
            <p:nvPr/>
          </p:nvSpPr>
          <p:spPr>
            <a:xfrm>
              <a:off x="1458554" y="2310863"/>
              <a:ext cx="570155" cy="11403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800" b="1" dirty="0">
                  <a:solidFill>
                    <a:schemeClr val="tx1"/>
                  </a:solidFill>
                  <a:latin typeface="Courier New" pitchFamily="49" charset="0"/>
                  <a:cs typeface="Courier New" pitchFamily="49" charset="0"/>
                </a:rPr>
                <a:t>Top=0</a:t>
              </a:r>
            </a:p>
          </p:txBody>
        </p:sp>
        <p:sp>
          <p:nvSpPr>
            <p:cNvPr id="15" name="TextBox 14"/>
            <p:cNvSpPr txBox="1"/>
            <p:nvPr/>
          </p:nvSpPr>
          <p:spPr>
            <a:xfrm>
              <a:off x="2510192" y="2706056"/>
              <a:ext cx="1599165" cy="407291"/>
            </a:xfrm>
            <a:prstGeom prst="rect">
              <a:avLst/>
            </a:prstGeom>
            <a:noFill/>
          </p:spPr>
          <p:txBody>
            <a:bodyPr wrap="none" rtlCol="0">
              <a:spAutoFit/>
            </a:bodyPr>
            <a:lstStyle/>
            <a:p>
              <a:r>
                <a:rPr lang="en-US" sz="1800" b="1" dirty="0">
                  <a:latin typeface="Consolas" pitchFamily="49" charset="0"/>
                  <a:cs typeface="Consolas" pitchFamily="49" charset="0"/>
                </a:rPr>
                <a:t>stack = &lt;&gt;</a:t>
              </a:r>
            </a:p>
          </p:txBody>
        </p:sp>
      </p:grpSp>
      <p:sp>
        <p:nvSpPr>
          <p:cNvPr id="16" name="TextBox 15"/>
          <p:cNvSpPr txBox="1"/>
          <p:nvPr/>
        </p:nvSpPr>
        <p:spPr>
          <a:xfrm>
            <a:off x="342252" y="3926650"/>
            <a:ext cx="1703535" cy="362820"/>
          </a:xfrm>
          <a:prstGeom prst="rect">
            <a:avLst/>
          </a:prstGeom>
          <a:noFill/>
        </p:spPr>
        <p:txBody>
          <a:bodyPr wrap="none" lIns="82945" tIns="41473" rIns="82945" bIns="41473" rtlCol="0">
            <a:spAutoFit/>
          </a:bodyPr>
          <a:lstStyle/>
          <a:p>
            <a:r>
              <a:rPr lang="en-US" sz="1800" b="1" dirty="0">
                <a:latin typeface="Consolas" pitchFamily="49" charset="0"/>
                <a:cs typeface="Consolas" pitchFamily="49" charset="0"/>
              </a:rPr>
              <a:t>stack = &lt;17&gt;</a:t>
            </a:r>
          </a:p>
        </p:txBody>
      </p:sp>
      <p:sp>
        <p:nvSpPr>
          <p:cNvPr id="17" name="TextBox 16"/>
          <p:cNvSpPr txBox="1"/>
          <p:nvPr/>
        </p:nvSpPr>
        <p:spPr>
          <a:xfrm>
            <a:off x="342252" y="5537906"/>
            <a:ext cx="2087528" cy="362820"/>
          </a:xfrm>
          <a:prstGeom prst="rect">
            <a:avLst/>
          </a:prstGeom>
          <a:noFill/>
        </p:spPr>
        <p:txBody>
          <a:bodyPr wrap="none" lIns="82945" tIns="41473" rIns="82945" bIns="41473" rtlCol="0">
            <a:spAutoFit/>
          </a:bodyPr>
          <a:lstStyle/>
          <a:p>
            <a:r>
              <a:rPr lang="en-US" sz="1800" b="1" dirty="0">
                <a:latin typeface="Consolas" pitchFamily="49" charset="0"/>
                <a:cs typeface="Consolas" pitchFamily="49" charset="0"/>
              </a:rPr>
              <a:t>stack = &lt;17,-9&gt;</a:t>
            </a:r>
          </a:p>
        </p:txBody>
      </p:sp>
      <p:graphicFrame>
        <p:nvGraphicFramePr>
          <p:cNvPr id="24" name="Table 23"/>
          <p:cNvGraphicFramePr>
            <a:graphicFrameLocks noGrp="1"/>
          </p:cNvGraphicFramePr>
          <p:nvPr>
            <p:extLst>
              <p:ext uri="{D42A27DB-BD31-4B8C-83A1-F6EECF244321}">
                <p14:modId xmlns:p14="http://schemas.microsoft.com/office/powerpoint/2010/main" val="3492296833"/>
              </p:ext>
            </p:extLst>
          </p:nvPr>
        </p:nvGraphicFramePr>
        <p:xfrm>
          <a:off x="4743983" y="1759215"/>
          <a:ext cx="3241405" cy="336278"/>
        </p:xfrm>
        <a:graphic>
          <a:graphicData uri="http://schemas.openxmlformats.org/drawingml/2006/table">
            <a:tbl>
              <a:tblPr firstRow="1" bandRow="1">
                <a:tableStyleId>{5C22544A-7EE6-4342-B048-85BDC9FD1C3A}</a:tableStyleId>
              </a:tblPr>
              <a:tblGrid>
                <a:gridCol w="1171339">
                  <a:extLst>
                    <a:ext uri="{9D8B030D-6E8A-4147-A177-3AD203B41FA5}">
                      <a16:colId xmlns:a16="http://schemas.microsoft.com/office/drawing/2014/main" val="20000"/>
                    </a:ext>
                  </a:extLst>
                </a:gridCol>
                <a:gridCol w="690022">
                  <a:extLst>
                    <a:ext uri="{9D8B030D-6E8A-4147-A177-3AD203B41FA5}">
                      <a16:colId xmlns:a16="http://schemas.microsoft.com/office/drawing/2014/main" val="20001"/>
                    </a:ext>
                  </a:extLst>
                </a:gridCol>
                <a:gridCol w="690022">
                  <a:extLst>
                    <a:ext uri="{9D8B030D-6E8A-4147-A177-3AD203B41FA5}">
                      <a16:colId xmlns:a16="http://schemas.microsoft.com/office/drawing/2014/main" val="20002"/>
                    </a:ext>
                  </a:extLst>
                </a:gridCol>
                <a:gridCol w="690022">
                  <a:extLst>
                    <a:ext uri="{9D8B030D-6E8A-4147-A177-3AD203B41FA5}">
                      <a16:colId xmlns:a16="http://schemas.microsoft.com/office/drawing/2014/main" val="20003"/>
                    </a:ext>
                  </a:extLst>
                </a:gridCol>
              </a:tblGrid>
              <a:tr h="336278">
                <a:tc>
                  <a:txBody>
                    <a:bodyPr/>
                    <a:lstStyle/>
                    <a:p>
                      <a:r>
                        <a:rPr lang="en-US" sz="1600" dirty="0"/>
                        <a:t>pop()</a:t>
                      </a:r>
                      <a:endParaRPr lang="en-US" sz="1600" dirty="0">
                        <a:solidFill>
                          <a:schemeClr val="tx1"/>
                        </a:solidFill>
                      </a:endParaRPr>
                    </a:p>
                  </a:txBody>
                  <a:tcPr marL="82970" marR="82970" marT="41459" marB="41459"/>
                </a:tc>
                <a:tc>
                  <a:txBody>
                    <a:bodyPr/>
                    <a:lstStyle/>
                    <a:p>
                      <a:pPr algn="ctr"/>
                      <a:r>
                        <a:rPr lang="en-US" sz="1600" dirty="0"/>
                        <a:t>17</a:t>
                      </a:r>
                    </a:p>
                  </a:txBody>
                  <a:tcPr marL="82970" marR="82970" marT="41459" marB="41459"/>
                </a:tc>
                <a:tc>
                  <a:txBody>
                    <a:bodyPr/>
                    <a:lstStyle/>
                    <a:p>
                      <a:pPr algn="ctr"/>
                      <a:r>
                        <a:rPr lang="en-US" sz="1600" dirty="0"/>
                        <a:t>-9</a:t>
                      </a:r>
                    </a:p>
                  </a:txBody>
                  <a:tcPr marL="82970" marR="82970" marT="41459" marB="41459"/>
                </a:tc>
                <a:tc>
                  <a:txBody>
                    <a:bodyPr/>
                    <a:lstStyle/>
                    <a:p>
                      <a:pPr algn="ctr"/>
                      <a:r>
                        <a:rPr lang="en-US" sz="1600" dirty="0"/>
                        <a:t>0</a:t>
                      </a:r>
                    </a:p>
                  </a:txBody>
                  <a:tcPr marL="82970" marR="82970" marT="41459" marB="41459"/>
                </a:tc>
                <a:extLst>
                  <a:ext uri="{0D108BD9-81ED-4DB2-BD59-A6C34878D82A}">
                    <a16:rowId xmlns:a16="http://schemas.microsoft.com/office/drawing/2014/main" val="10000"/>
                  </a:ext>
                </a:extLst>
              </a:tr>
            </a:tbl>
          </a:graphicData>
        </a:graphic>
      </p:graphicFrame>
      <p:sp>
        <p:nvSpPr>
          <p:cNvPr id="25" name="TextBox 24"/>
          <p:cNvSpPr txBox="1"/>
          <p:nvPr/>
        </p:nvSpPr>
        <p:spPr>
          <a:xfrm>
            <a:off x="4727704" y="2403191"/>
            <a:ext cx="1703535" cy="362820"/>
          </a:xfrm>
          <a:prstGeom prst="rect">
            <a:avLst/>
          </a:prstGeom>
          <a:noFill/>
        </p:spPr>
        <p:txBody>
          <a:bodyPr wrap="none" lIns="82945" tIns="41473" rIns="82945" bIns="41473" rtlCol="0">
            <a:spAutoFit/>
          </a:bodyPr>
          <a:lstStyle/>
          <a:p>
            <a:r>
              <a:rPr lang="en-US" sz="1800" b="1" dirty="0">
                <a:latin typeface="Consolas" pitchFamily="49" charset="0"/>
                <a:cs typeface="Consolas" pitchFamily="49" charset="0"/>
              </a:rPr>
              <a:t>stack = &lt;17&gt;</a:t>
            </a:r>
          </a:p>
        </p:txBody>
      </p:sp>
      <p:sp>
        <p:nvSpPr>
          <p:cNvPr id="26" name="Up Arrow 25"/>
          <p:cNvSpPr/>
          <p:nvPr/>
        </p:nvSpPr>
        <p:spPr>
          <a:xfrm>
            <a:off x="6344772" y="2098736"/>
            <a:ext cx="517343" cy="103403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lIns="82945" tIns="41473" rIns="82945" bIns="41473" rtlCol="0" anchor="ctr"/>
          <a:lstStyle/>
          <a:p>
            <a:pPr algn="ctr"/>
            <a:r>
              <a:rPr lang="en-US" sz="1800" b="1" dirty="0">
                <a:solidFill>
                  <a:schemeClr val="tx1"/>
                </a:solidFill>
                <a:latin typeface="Courier New" pitchFamily="49" charset="0"/>
                <a:cs typeface="Courier New" pitchFamily="49" charset="0"/>
              </a:rPr>
              <a:t>Top=1</a:t>
            </a:r>
          </a:p>
        </p:txBody>
      </p:sp>
      <p:sp>
        <p:nvSpPr>
          <p:cNvPr id="31" name="Rectangle 30"/>
          <p:cNvSpPr/>
          <p:nvPr/>
        </p:nvSpPr>
        <p:spPr>
          <a:xfrm>
            <a:off x="5056297" y="3276600"/>
            <a:ext cx="3611642" cy="3161522"/>
          </a:xfrm>
          <a:prstGeom prst="rect">
            <a:avLst/>
          </a:prstGeom>
          <a:solidFill>
            <a:schemeClr val="accent2">
              <a:lumMod val="40000"/>
              <a:lumOff val="60000"/>
              <a:alpha val="50000"/>
            </a:schemeClr>
          </a:solidFill>
        </p:spPr>
        <p:txBody>
          <a:bodyPr wrap="square" lIns="82945" tIns="41473" rIns="82945" bIns="41473">
            <a:spAutoFit/>
          </a:bodyPr>
          <a:lstStyle/>
          <a:p>
            <a:pPr algn="ctr"/>
            <a:r>
              <a:rPr lang="en-US" sz="2000" dirty="0">
                <a:latin typeface="+mn-lt"/>
              </a:rPr>
              <a:t>Abstract states are the same</a:t>
            </a:r>
            <a:br>
              <a:rPr lang="en-US" sz="2000" dirty="0">
                <a:latin typeface="+mn-lt"/>
              </a:rPr>
            </a:br>
            <a:r>
              <a:rPr lang="en-US" sz="2000" b="1" dirty="0">
                <a:latin typeface="Consolas" pitchFamily="49" charset="0"/>
                <a:cs typeface="Consolas" pitchFamily="49" charset="0"/>
              </a:rPr>
              <a:t>stack = &lt;17&gt; = &lt;17&gt;</a:t>
            </a:r>
            <a:br>
              <a:rPr lang="en-US" sz="2000" b="1" dirty="0">
                <a:latin typeface="Consolas" pitchFamily="49" charset="0"/>
                <a:cs typeface="Consolas" pitchFamily="49" charset="0"/>
              </a:rPr>
            </a:br>
            <a:br>
              <a:rPr lang="en-US" sz="2000" dirty="0">
                <a:latin typeface="+mn-lt"/>
              </a:rPr>
            </a:br>
            <a:r>
              <a:rPr lang="en-US" sz="2000" dirty="0">
                <a:latin typeface="+mn-lt"/>
              </a:rPr>
              <a:t>Concrete states are different</a:t>
            </a:r>
            <a:br>
              <a:rPr lang="en-US" sz="2000" dirty="0">
                <a:latin typeface="+mn-lt"/>
              </a:rPr>
            </a:br>
            <a:r>
              <a:rPr lang="en-US" sz="2000" b="1" dirty="0">
                <a:latin typeface="Courier New" pitchFamily="49" charset="0"/>
                <a:cs typeface="Courier New" pitchFamily="49" charset="0"/>
              </a:rPr>
              <a:t>&lt;[17,0,0], top=1&gt;</a:t>
            </a:r>
            <a:br>
              <a:rPr lang="en-US" sz="2000" b="1" dirty="0">
                <a:latin typeface="Courier New" pitchFamily="49" charset="0"/>
                <a:cs typeface="Courier New" pitchFamily="49" charset="0"/>
              </a:rPr>
            </a:br>
            <a:r>
              <a:rPr lang="en-US" sz="2000" b="1" dirty="0">
                <a:latin typeface="Courier New" pitchFamily="49" charset="0"/>
                <a:cs typeface="Courier New" pitchFamily="49" charset="0"/>
              </a:rPr>
              <a:t>≠</a:t>
            </a:r>
            <a:br>
              <a:rPr lang="en-US" sz="2000" b="1" dirty="0">
                <a:latin typeface="Courier New" pitchFamily="49" charset="0"/>
                <a:cs typeface="Courier New" pitchFamily="49" charset="0"/>
              </a:rPr>
            </a:br>
            <a:r>
              <a:rPr lang="en-US" sz="2000" b="1" dirty="0">
                <a:latin typeface="Courier New" pitchFamily="49" charset="0"/>
                <a:cs typeface="Courier New" pitchFamily="49" charset="0"/>
              </a:rPr>
              <a:t>&lt;[17,-9,0], top=1&gt;</a:t>
            </a:r>
            <a:br>
              <a:rPr lang="en-US" sz="2000" b="1" dirty="0">
                <a:latin typeface="Courier New" pitchFamily="49" charset="0"/>
                <a:cs typeface="Courier New" pitchFamily="49" charset="0"/>
              </a:rPr>
            </a:br>
            <a:endParaRPr lang="en-US" sz="2000" b="1" dirty="0">
              <a:latin typeface="Courier New" pitchFamily="49" charset="0"/>
              <a:cs typeface="Courier New" pitchFamily="49" charset="0"/>
            </a:endParaRPr>
          </a:p>
          <a:p>
            <a:pPr algn="ctr"/>
            <a:r>
              <a:rPr lang="en-US" sz="2000" dirty="0">
                <a:latin typeface="+mn-lt"/>
              </a:rPr>
              <a:t>AF is a function</a:t>
            </a:r>
            <a:br>
              <a:rPr lang="en-US" sz="2000" dirty="0">
                <a:latin typeface="+mn-lt"/>
              </a:rPr>
            </a:br>
            <a:r>
              <a:rPr lang="en-US" sz="2000" dirty="0">
                <a:latin typeface="+mn-lt"/>
              </a:rPr>
              <a:t>Inverse of AF is not a function</a:t>
            </a:r>
            <a:endParaRPr lang="en-US" sz="2000" b="1" dirty="0">
              <a:latin typeface="Courier New" pitchFamily="49" charset="0"/>
              <a:cs typeface="Courier New" pitchFamily="49" charset="0"/>
            </a:endParaRPr>
          </a:p>
        </p:txBody>
      </p:sp>
      <p:cxnSp>
        <p:nvCxnSpPr>
          <p:cNvPr id="38" name="Straight Arrow Connector 37"/>
          <p:cNvCxnSpPr/>
          <p:nvPr/>
        </p:nvCxnSpPr>
        <p:spPr>
          <a:xfrm flipV="1">
            <a:off x="3661038" y="2887494"/>
            <a:ext cx="1746662" cy="946239"/>
          </a:xfrm>
          <a:prstGeom prst="straightConnector1">
            <a:avLst/>
          </a:prstGeom>
          <a:ln w="57150">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pPr>
              <a:defRPr/>
            </a:pPr>
            <a:fld id="{07FEBA81-96FB-474D-A3C6-C60125E85AA7}" type="slidenum">
              <a:rPr lang="en-US" smtClean="0"/>
              <a:pPr>
                <a:defRPr/>
              </a:pPr>
              <a:t>8</a:t>
            </a:fld>
            <a:endParaRPr lang="en-US"/>
          </a:p>
        </p:txBody>
      </p:sp>
      <p:sp>
        <p:nvSpPr>
          <p:cNvPr id="8" name="Footer Placeholder 7"/>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14848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6" grpId="0"/>
      <p:bldP spid="17" grpId="0"/>
      <p:bldP spid="25" grpId="0"/>
      <p:bldP spid="26" grpId="0" animBg="1"/>
      <p:bldP spid="3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Benevolent side effects</a:t>
            </a:r>
          </a:p>
        </p:txBody>
      </p:sp>
      <p:sp>
        <p:nvSpPr>
          <p:cNvPr id="3" name="Content Placeholder 2"/>
          <p:cNvSpPr>
            <a:spLocks noGrp="1"/>
          </p:cNvSpPr>
          <p:nvPr>
            <p:ph idx="1"/>
          </p:nvPr>
        </p:nvSpPr>
        <p:spPr>
          <a:xfrm>
            <a:off x="685800" y="1524000"/>
            <a:ext cx="7772400" cy="5105400"/>
          </a:xfrm>
        </p:spPr>
        <p:txBody>
          <a:bodyPr>
            <a:normAutofit/>
          </a:bodyPr>
          <a:lstStyle/>
          <a:p>
            <a:pPr>
              <a:spcBef>
                <a:spcPts val="0"/>
              </a:spcBef>
              <a:buNone/>
            </a:pPr>
            <a:r>
              <a:rPr lang="en-US" sz="2000" dirty="0"/>
              <a:t>Different implementation of observer method </a:t>
            </a:r>
            <a:r>
              <a:rPr lang="en-US" sz="2000" b="1" dirty="0">
                <a:latin typeface="Courier New" panose="02070309020205020404" pitchFamily="49" charset="0"/>
                <a:cs typeface="Courier New" panose="02070309020205020404" pitchFamily="49" charset="0"/>
              </a:rPr>
              <a:t>member</a:t>
            </a:r>
            <a:r>
              <a:rPr lang="en-US" sz="2000" dirty="0"/>
              <a:t>:</a:t>
            </a:r>
          </a:p>
          <a:p>
            <a:pPr lvl="1">
              <a:spcBef>
                <a:spcPts val="0"/>
              </a:spcBef>
              <a:buNone/>
            </a:pPr>
            <a:r>
              <a:rPr lang="en-US" sz="2000" b="1" dirty="0" err="1">
                <a:latin typeface="Courier New" pitchFamily="49" charset="0"/>
                <a:cs typeface="Courier New" pitchFamily="49" charset="0"/>
              </a:rPr>
              <a:t>boolean</a:t>
            </a:r>
            <a:r>
              <a:rPr lang="en-US" sz="2000" b="1" dirty="0">
                <a:latin typeface="Courier New" pitchFamily="49" charset="0"/>
                <a:cs typeface="Courier New" pitchFamily="49" charset="0"/>
              </a:rPr>
              <a:t> </a:t>
            </a:r>
            <a:r>
              <a:rPr lang="en-US" sz="2000" b="1" dirty="0">
                <a:solidFill>
                  <a:srgbClr val="063DE8"/>
                </a:solidFill>
                <a:latin typeface="Courier New" pitchFamily="49" charset="0"/>
                <a:cs typeface="Courier New" pitchFamily="49" charset="0"/>
              </a:rPr>
              <a:t>member</a:t>
            </a:r>
            <a:r>
              <a:rPr lang="en-US" sz="2000" b="1" dirty="0">
                <a:latin typeface="Courier New" pitchFamily="49" charset="0"/>
                <a:cs typeface="Courier New" pitchFamily="49" charset="0"/>
              </a:rPr>
              <a:t>(Character </a:t>
            </a:r>
            <a:r>
              <a:rPr lang="en-US" sz="2000" b="1" dirty="0">
                <a:solidFill>
                  <a:schemeClr val="accent2"/>
                </a:solidFill>
                <a:latin typeface="Courier New" pitchFamily="49" charset="0"/>
                <a:cs typeface="Courier New" pitchFamily="49" charset="0"/>
              </a:rPr>
              <a:t>c1</a:t>
            </a:r>
            <a:r>
              <a:rPr lang="en-US" sz="2000" b="1" dirty="0">
                <a:latin typeface="Courier New" pitchFamily="49" charset="0"/>
                <a:cs typeface="Courier New" pitchFamily="49" charset="0"/>
              </a:rPr>
              <a:t>) {</a:t>
            </a:r>
          </a:p>
          <a:p>
            <a:pPr lvl="1">
              <a:spcBef>
                <a:spcPts val="0"/>
              </a:spcBef>
              <a:buNone/>
            </a:pP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int</a:t>
            </a:r>
            <a:r>
              <a:rPr lang="en-US" sz="2000" b="1" dirty="0">
                <a:latin typeface="Courier New" pitchFamily="49" charset="0"/>
                <a:cs typeface="Courier New" pitchFamily="49" charset="0"/>
              </a:rPr>
              <a:t> </a:t>
            </a:r>
            <a:r>
              <a:rPr lang="en-US" sz="2000" b="1" dirty="0" err="1">
                <a:solidFill>
                  <a:schemeClr val="accent6"/>
                </a:solidFill>
                <a:latin typeface="Courier New" pitchFamily="49" charset="0"/>
                <a:cs typeface="Courier New" pitchFamily="49" charset="0"/>
              </a:rPr>
              <a:t>i</a:t>
            </a:r>
            <a:r>
              <a:rPr lang="en-US" sz="2000" b="1" dirty="0">
                <a:latin typeface="Courier New" pitchFamily="49" charset="0"/>
                <a:cs typeface="Courier New" pitchFamily="49" charset="0"/>
              </a:rPr>
              <a:t> = </a:t>
            </a:r>
            <a:r>
              <a:rPr lang="en-US" sz="2000" b="1" dirty="0" err="1">
                <a:latin typeface="Courier New" pitchFamily="49" charset="0"/>
                <a:cs typeface="Courier New" pitchFamily="49" charset="0"/>
              </a:rPr>
              <a:t>elts.indexOf</a:t>
            </a:r>
            <a:r>
              <a:rPr lang="en-US" sz="2000" b="1" dirty="0">
                <a:latin typeface="Courier New" pitchFamily="49" charset="0"/>
                <a:cs typeface="Courier New" pitchFamily="49" charset="0"/>
              </a:rPr>
              <a:t>(c1);</a:t>
            </a:r>
          </a:p>
          <a:p>
            <a:pPr lvl="1">
              <a:spcBef>
                <a:spcPts val="0"/>
              </a:spcBef>
              <a:buNone/>
            </a:pPr>
            <a:r>
              <a:rPr lang="en-US" sz="2000" b="1" dirty="0">
                <a:latin typeface="Courier New" pitchFamily="49" charset="0"/>
                <a:cs typeface="Courier New" pitchFamily="49" charset="0"/>
              </a:rPr>
              <a:t>	if (</a:t>
            </a:r>
            <a:r>
              <a:rPr lang="en-US" sz="2000" b="1" dirty="0" err="1">
                <a:latin typeface="Courier New" pitchFamily="49" charset="0"/>
                <a:cs typeface="Courier New" pitchFamily="49" charset="0"/>
              </a:rPr>
              <a:t>i</a:t>
            </a:r>
            <a:r>
              <a:rPr lang="en-US" sz="2000" b="1" dirty="0">
                <a:latin typeface="Courier New" pitchFamily="49" charset="0"/>
                <a:cs typeface="Courier New" pitchFamily="49" charset="0"/>
              </a:rPr>
              <a:t> == -1)</a:t>
            </a:r>
          </a:p>
          <a:p>
            <a:pPr lvl="1">
              <a:spcBef>
                <a:spcPts val="0"/>
              </a:spcBef>
              <a:buNone/>
            </a:pPr>
            <a:r>
              <a:rPr lang="en-US" sz="2000" b="1" dirty="0">
                <a:latin typeface="Courier New" pitchFamily="49" charset="0"/>
                <a:cs typeface="Courier New" pitchFamily="49" charset="0"/>
              </a:rPr>
              <a:t>    return false;</a:t>
            </a:r>
          </a:p>
          <a:p>
            <a:pPr lvl="1">
              <a:spcBef>
                <a:spcPts val="0"/>
              </a:spcBef>
              <a:buNone/>
            </a:pPr>
            <a:r>
              <a:rPr lang="en-US" sz="2000" b="1" dirty="0">
                <a:latin typeface="Courier New" pitchFamily="49" charset="0"/>
                <a:cs typeface="Courier New" pitchFamily="49" charset="0"/>
              </a:rPr>
              <a:t>	// move-to-front optimization</a:t>
            </a:r>
          </a:p>
          <a:p>
            <a:pPr lvl="1">
              <a:spcBef>
                <a:spcPts val="0"/>
              </a:spcBef>
              <a:buNone/>
            </a:pPr>
            <a:r>
              <a:rPr lang="en-US" sz="2000" b="1" dirty="0">
                <a:latin typeface="Courier New" pitchFamily="49" charset="0"/>
                <a:cs typeface="Courier New" pitchFamily="49" charset="0"/>
              </a:rPr>
              <a:t>  Character </a:t>
            </a:r>
            <a:r>
              <a:rPr lang="en-US" sz="2000" b="1" dirty="0">
                <a:solidFill>
                  <a:schemeClr val="accent6"/>
                </a:solidFill>
                <a:latin typeface="Courier New" pitchFamily="49" charset="0"/>
                <a:cs typeface="Courier New" pitchFamily="49" charset="0"/>
              </a:rPr>
              <a:t>c2</a:t>
            </a:r>
            <a:r>
              <a:rPr lang="en-US" sz="2000" b="1" dirty="0">
                <a:latin typeface="Courier New" pitchFamily="49" charset="0"/>
                <a:cs typeface="Courier New" pitchFamily="49" charset="0"/>
              </a:rPr>
              <a:t> = </a:t>
            </a:r>
            <a:r>
              <a:rPr lang="en-US" sz="2000" b="1" dirty="0" err="1">
                <a:latin typeface="Courier New" pitchFamily="49" charset="0"/>
                <a:cs typeface="Courier New" pitchFamily="49" charset="0"/>
              </a:rPr>
              <a:t>elts.elementAt</a:t>
            </a:r>
            <a:r>
              <a:rPr lang="en-US" sz="2000" b="1" dirty="0">
                <a:latin typeface="Courier New" pitchFamily="49" charset="0"/>
                <a:cs typeface="Courier New" pitchFamily="49" charset="0"/>
              </a:rPr>
              <a:t>(0);</a:t>
            </a:r>
          </a:p>
          <a:p>
            <a:pPr lvl="1">
              <a:spcBef>
                <a:spcPts val="0"/>
              </a:spcBef>
              <a:buNone/>
            </a:pP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elts.set</a:t>
            </a:r>
            <a:r>
              <a:rPr lang="en-US" sz="2000" b="1" dirty="0">
                <a:latin typeface="Courier New" pitchFamily="49" charset="0"/>
                <a:cs typeface="Courier New" pitchFamily="49" charset="0"/>
              </a:rPr>
              <a:t>(0, c1);</a:t>
            </a:r>
          </a:p>
          <a:p>
            <a:pPr lvl="1">
              <a:spcBef>
                <a:spcPts val="0"/>
              </a:spcBef>
              <a:buNone/>
            </a:pP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elts.set</a:t>
            </a:r>
            <a:r>
              <a:rPr lang="en-US" sz="2000" b="1" dirty="0">
                <a:latin typeface="Courier New" pitchFamily="49" charset="0"/>
                <a:cs typeface="Courier New" pitchFamily="49" charset="0"/>
              </a:rPr>
              <a:t>(</a:t>
            </a:r>
            <a:r>
              <a:rPr lang="en-US" sz="2000" b="1" dirty="0" err="1">
                <a:latin typeface="Courier New" pitchFamily="49" charset="0"/>
                <a:cs typeface="Courier New" pitchFamily="49" charset="0"/>
              </a:rPr>
              <a:t>i</a:t>
            </a:r>
            <a:r>
              <a:rPr lang="en-US" sz="2000" b="1" dirty="0">
                <a:latin typeface="Courier New" pitchFamily="49" charset="0"/>
                <a:cs typeface="Courier New" pitchFamily="49" charset="0"/>
              </a:rPr>
              <a:t>, c2);</a:t>
            </a:r>
          </a:p>
          <a:p>
            <a:pPr lvl="1">
              <a:spcBef>
                <a:spcPts val="0"/>
              </a:spcBef>
              <a:buNone/>
            </a:pPr>
            <a:r>
              <a:rPr lang="en-US" sz="2000" b="1" dirty="0">
                <a:latin typeface="Courier New" pitchFamily="49" charset="0"/>
                <a:cs typeface="Courier New" pitchFamily="49" charset="0"/>
              </a:rPr>
              <a:t>	return true;</a:t>
            </a:r>
          </a:p>
          <a:p>
            <a:pPr lvl="1">
              <a:spcBef>
                <a:spcPts val="0"/>
              </a:spcBef>
              <a:buNone/>
            </a:pPr>
            <a:r>
              <a:rPr lang="en-US" sz="2000" b="1" dirty="0">
                <a:latin typeface="Courier New" pitchFamily="49" charset="0"/>
                <a:cs typeface="Courier New" pitchFamily="49" charset="0"/>
              </a:rPr>
              <a:t>}</a:t>
            </a:r>
          </a:p>
          <a:p>
            <a:r>
              <a:rPr lang="en-US" sz="2000" dirty="0"/>
              <a:t>Move-to-front speeds up repeated membership tests</a:t>
            </a:r>
          </a:p>
          <a:p>
            <a:pPr>
              <a:spcBef>
                <a:spcPct val="0"/>
              </a:spcBef>
            </a:pPr>
            <a:r>
              <a:rPr lang="en-US" sz="2000" dirty="0"/>
              <a:t>Mutates rep, but does not change </a:t>
            </a:r>
            <a:r>
              <a:rPr lang="en-US" sz="2000" i="1" dirty="0"/>
              <a:t>abstract</a:t>
            </a:r>
            <a:r>
              <a:rPr lang="en-US" sz="2000" dirty="0"/>
              <a:t> value</a:t>
            </a:r>
          </a:p>
          <a:p>
            <a:pPr lvl="1"/>
            <a:r>
              <a:rPr lang="en-US" sz="2000" i="1" dirty="0"/>
              <a:t>AF maps both reps to the same abstract value</a:t>
            </a:r>
          </a:p>
          <a:p>
            <a:pPr lvl="2"/>
            <a:r>
              <a:rPr lang="en-US" sz="2000" dirty="0"/>
              <a:t>Precise reasoning/explanation for “clients can’t tell”</a:t>
            </a:r>
          </a:p>
          <a:p>
            <a:pPr>
              <a:buNone/>
            </a:pPr>
            <a:endParaRPr lang="en-US" sz="2000" dirty="0"/>
          </a:p>
        </p:txBody>
      </p:sp>
      <p:sp>
        <p:nvSpPr>
          <p:cNvPr id="4" name="Oval 1028"/>
          <p:cNvSpPr>
            <a:spLocks noChangeArrowheads="1"/>
          </p:cNvSpPr>
          <p:nvPr/>
        </p:nvSpPr>
        <p:spPr bwMode="auto">
          <a:xfrm>
            <a:off x="6324600" y="3886200"/>
            <a:ext cx="457200" cy="457200"/>
          </a:xfrm>
          <a:prstGeom prst="ellipse">
            <a:avLst/>
          </a:prstGeom>
          <a:solidFill>
            <a:srgbClr val="3366FF"/>
          </a:solidFill>
          <a:ln w="12700">
            <a:solidFill>
              <a:schemeClr val="tx1"/>
            </a:solidFill>
            <a:round/>
            <a:headEnd type="none" w="sm" len="sm"/>
            <a:tailEnd type="none" w="sm" len="sm"/>
          </a:ln>
          <a:effectLst/>
        </p:spPr>
        <p:txBody>
          <a:bodyPr wrap="none" anchor="ctr"/>
          <a:lstStyle/>
          <a:p>
            <a:pPr algn="ctr"/>
            <a:r>
              <a:rPr lang="en-US" sz="1600" u="none">
                <a:latin typeface="Times New Roman" pitchFamily="18" charset="0"/>
              </a:rPr>
              <a:t>r</a:t>
            </a:r>
          </a:p>
        </p:txBody>
      </p:sp>
      <p:sp>
        <p:nvSpPr>
          <p:cNvPr id="5" name="Oval 1029"/>
          <p:cNvSpPr>
            <a:spLocks noChangeArrowheads="1"/>
          </p:cNvSpPr>
          <p:nvPr/>
        </p:nvSpPr>
        <p:spPr bwMode="auto">
          <a:xfrm>
            <a:off x="7696200" y="3886200"/>
            <a:ext cx="457200" cy="457200"/>
          </a:xfrm>
          <a:prstGeom prst="ellipse">
            <a:avLst/>
          </a:prstGeom>
          <a:solidFill>
            <a:srgbClr val="3366FF"/>
          </a:solidFill>
          <a:ln w="12700">
            <a:solidFill>
              <a:schemeClr val="tx1"/>
            </a:solidFill>
            <a:round/>
            <a:headEnd type="none" w="sm" len="sm"/>
            <a:tailEnd type="none" w="sm" len="sm"/>
          </a:ln>
          <a:effectLst/>
        </p:spPr>
        <p:txBody>
          <a:bodyPr wrap="none" anchor="ctr"/>
          <a:lstStyle/>
          <a:p>
            <a:pPr algn="ctr"/>
            <a:r>
              <a:rPr lang="en-US" sz="1600" u="none" dirty="0">
                <a:latin typeface="Times New Roman" pitchFamily="18" charset="0"/>
              </a:rPr>
              <a:t>r'</a:t>
            </a:r>
          </a:p>
        </p:txBody>
      </p:sp>
      <p:sp>
        <p:nvSpPr>
          <p:cNvPr id="6" name="Oval 1030"/>
          <p:cNvSpPr>
            <a:spLocks noChangeArrowheads="1"/>
          </p:cNvSpPr>
          <p:nvPr/>
        </p:nvSpPr>
        <p:spPr bwMode="auto">
          <a:xfrm>
            <a:off x="7010400" y="1981200"/>
            <a:ext cx="457200" cy="457200"/>
          </a:xfrm>
          <a:prstGeom prst="ellipse">
            <a:avLst/>
          </a:prstGeom>
          <a:solidFill>
            <a:schemeClr val="hlink"/>
          </a:solidFill>
          <a:ln w="12700">
            <a:solidFill>
              <a:schemeClr val="tx1"/>
            </a:solidFill>
            <a:round/>
            <a:headEnd type="none" w="sm" len="sm"/>
            <a:tailEnd type="none" w="sm" len="sm"/>
          </a:ln>
          <a:effectLst/>
        </p:spPr>
        <p:txBody>
          <a:bodyPr wrap="none" anchor="ctr"/>
          <a:lstStyle/>
          <a:p>
            <a:pPr algn="ctr"/>
            <a:r>
              <a:rPr lang="en-US" sz="1600" u="none">
                <a:latin typeface="Times New Roman" pitchFamily="18" charset="0"/>
              </a:rPr>
              <a:t>a</a:t>
            </a:r>
          </a:p>
        </p:txBody>
      </p:sp>
      <p:cxnSp>
        <p:nvCxnSpPr>
          <p:cNvPr id="7" name="AutoShape 1031"/>
          <p:cNvCxnSpPr>
            <a:cxnSpLocks noChangeShapeType="1"/>
            <a:stCxn id="4" idx="0"/>
            <a:endCxn id="6" idx="4"/>
          </p:cNvCxnSpPr>
          <p:nvPr/>
        </p:nvCxnSpPr>
        <p:spPr bwMode="auto">
          <a:xfrm flipV="1">
            <a:off x="6553200" y="2438400"/>
            <a:ext cx="685800" cy="1447800"/>
          </a:xfrm>
          <a:prstGeom prst="straightConnector1">
            <a:avLst/>
          </a:prstGeom>
          <a:noFill/>
          <a:ln w="12700">
            <a:solidFill>
              <a:schemeClr val="tx1"/>
            </a:solidFill>
            <a:round/>
            <a:headEnd type="none" w="sm" len="sm"/>
            <a:tailEnd type="triangle" w="sm" len="sm"/>
          </a:ln>
          <a:effectLst/>
        </p:spPr>
      </p:cxnSp>
      <p:cxnSp>
        <p:nvCxnSpPr>
          <p:cNvPr id="8" name="AutoShape 1032"/>
          <p:cNvCxnSpPr>
            <a:cxnSpLocks noChangeShapeType="1"/>
            <a:stCxn id="5" idx="0"/>
            <a:endCxn id="6" idx="4"/>
          </p:cNvCxnSpPr>
          <p:nvPr/>
        </p:nvCxnSpPr>
        <p:spPr bwMode="auto">
          <a:xfrm flipH="1" flipV="1">
            <a:off x="7239000" y="2438400"/>
            <a:ext cx="685800" cy="1447800"/>
          </a:xfrm>
          <a:prstGeom prst="straightConnector1">
            <a:avLst/>
          </a:prstGeom>
          <a:noFill/>
          <a:ln w="12700">
            <a:solidFill>
              <a:schemeClr val="tx1"/>
            </a:solidFill>
            <a:round/>
            <a:headEnd type="none" w="sm" len="sm"/>
            <a:tailEnd type="triangle" w="sm" len="sm"/>
          </a:ln>
          <a:effectLst/>
        </p:spPr>
      </p:cxnSp>
      <p:sp>
        <p:nvSpPr>
          <p:cNvPr id="9" name="Text Box 1035"/>
          <p:cNvSpPr txBox="1">
            <a:spLocks noChangeArrowheads="1"/>
          </p:cNvSpPr>
          <p:nvPr/>
        </p:nvSpPr>
        <p:spPr bwMode="auto">
          <a:xfrm>
            <a:off x="7086600" y="3810000"/>
            <a:ext cx="434975" cy="581025"/>
          </a:xfrm>
          <a:prstGeom prst="rect">
            <a:avLst/>
          </a:prstGeom>
          <a:noFill/>
          <a:ln w="12700">
            <a:noFill/>
            <a:miter lim="800000"/>
            <a:headEnd type="none" w="sm" len="sm"/>
            <a:tailEnd type="none" w="sm" len="sm"/>
          </a:ln>
          <a:effectLst/>
        </p:spPr>
        <p:txBody>
          <a:bodyPr wrap="none">
            <a:spAutoFit/>
          </a:bodyPr>
          <a:lstStyle/>
          <a:p>
            <a:pPr algn="ctr"/>
            <a:r>
              <a:rPr lang="en-US" sz="1600" u="none">
                <a:latin typeface="Times New Roman" pitchFamily="18" charset="0"/>
              </a:rPr>
              <a:t>op</a:t>
            </a:r>
            <a:br>
              <a:rPr lang="en-US" sz="1600" u="none">
                <a:latin typeface="Times New Roman" pitchFamily="18" charset="0"/>
              </a:rPr>
            </a:br>
            <a:r>
              <a:rPr lang="en-US" sz="1600" u="none">
                <a:latin typeface="Times New Roman" pitchFamily="18" charset="0"/>
                <a:sym typeface="Symbol" pitchFamily="18" charset="2"/>
              </a:rPr>
              <a:t></a:t>
            </a:r>
          </a:p>
        </p:txBody>
      </p:sp>
      <p:sp>
        <p:nvSpPr>
          <p:cNvPr id="10" name="Text Box 1038"/>
          <p:cNvSpPr txBox="1">
            <a:spLocks noChangeArrowheads="1"/>
          </p:cNvSpPr>
          <p:nvPr/>
        </p:nvSpPr>
        <p:spPr bwMode="auto">
          <a:xfrm>
            <a:off x="6400800" y="2895600"/>
            <a:ext cx="442913" cy="336550"/>
          </a:xfrm>
          <a:prstGeom prst="rect">
            <a:avLst/>
          </a:prstGeom>
          <a:noFill/>
          <a:ln w="12700">
            <a:noFill/>
            <a:miter lim="800000"/>
            <a:headEnd type="none" w="sm" len="sm"/>
            <a:tailEnd type="none" w="sm" len="sm"/>
          </a:ln>
          <a:effectLst/>
        </p:spPr>
        <p:txBody>
          <a:bodyPr wrap="none">
            <a:spAutoFit/>
          </a:bodyPr>
          <a:lstStyle/>
          <a:p>
            <a:r>
              <a:rPr lang="en-US" sz="1600" u="none">
                <a:latin typeface="Times New Roman" pitchFamily="18" charset="0"/>
              </a:rPr>
              <a:t>AF</a:t>
            </a:r>
          </a:p>
        </p:txBody>
      </p:sp>
      <p:sp>
        <p:nvSpPr>
          <p:cNvPr id="11" name="Text Box 1039"/>
          <p:cNvSpPr txBox="1">
            <a:spLocks noChangeArrowheads="1"/>
          </p:cNvSpPr>
          <p:nvPr/>
        </p:nvSpPr>
        <p:spPr bwMode="auto">
          <a:xfrm>
            <a:off x="7620000" y="2895600"/>
            <a:ext cx="442913" cy="336550"/>
          </a:xfrm>
          <a:prstGeom prst="rect">
            <a:avLst/>
          </a:prstGeom>
          <a:noFill/>
          <a:ln w="12700">
            <a:noFill/>
            <a:miter lim="800000"/>
            <a:headEnd type="none" w="sm" len="sm"/>
            <a:tailEnd type="none" w="sm" len="sm"/>
          </a:ln>
          <a:effectLst/>
        </p:spPr>
        <p:txBody>
          <a:bodyPr wrap="none">
            <a:spAutoFit/>
          </a:bodyPr>
          <a:lstStyle/>
          <a:p>
            <a:r>
              <a:rPr lang="en-US" sz="1600" u="none">
                <a:latin typeface="Times New Roman" pitchFamily="18" charset="0"/>
              </a:rPr>
              <a:t>AF</a:t>
            </a:r>
          </a:p>
        </p:txBody>
      </p:sp>
      <p:sp>
        <p:nvSpPr>
          <p:cNvPr id="14" name="Slide Number Placeholder 13"/>
          <p:cNvSpPr>
            <a:spLocks noGrp="1"/>
          </p:cNvSpPr>
          <p:nvPr>
            <p:ph type="sldNum" sz="quarter" idx="12"/>
          </p:nvPr>
        </p:nvSpPr>
        <p:spPr/>
        <p:txBody>
          <a:bodyPr/>
          <a:lstStyle/>
          <a:p>
            <a:pPr>
              <a:defRPr/>
            </a:pPr>
            <a:fld id="{48DACF16-E0F0-4B7F-BDAB-0ED6A37A383D}" type="slidenum">
              <a:rPr lang="en-US" smtClean="0"/>
              <a:pPr>
                <a:defRPr/>
              </a:pPr>
              <a:t>9</a:t>
            </a:fld>
            <a:endParaRPr lang="en-US"/>
          </a:p>
        </p:txBody>
      </p:sp>
      <p:sp>
        <p:nvSpPr>
          <p:cNvPr id="15" name="Footer Placeholder 14"/>
          <p:cNvSpPr>
            <a:spLocks noGrp="1"/>
          </p:cNvSpPr>
          <p:nvPr>
            <p:ph type="ftr" sz="quarter" idx="11"/>
          </p:nvPr>
        </p:nvSpPr>
        <p:spPr/>
        <p:txBody>
          <a:bodyPr/>
          <a:lstStyle/>
          <a:p>
            <a:pPr>
              <a:defRPr/>
            </a:pPr>
            <a:r>
              <a:rPr lang="nl-NL" dirty="0"/>
              <a:t>UW CSE 331 Winter 2021</a:t>
            </a:r>
            <a:endParaRPr lang="en-US" dirty="0"/>
          </a:p>
        </p:txBody>
      </p:sp>
    </p:spTree>
    <p:extLst>
      <p:ext uri="{BB962C8B-B14F-4D97-AF65-F5344CB8AC3E}">
        <p14:creationId xmlns:p14="http://schemas.microsoft.com/office/powerpoint/2010/main" val="25638608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simpl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simple</Template>
  <TotalTime>9962</TotalTime>
  <Words>1193</Words>
  <Application>Microsoft Macintosh PowerPoint</Application>
  <PresentationFormat>On-screen Show (4:3)</PresentationFormat>
  <Paragraphs>184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Consolas</vt:lpstr>
      <vt:lpstr>Courier New</vt:lpstr>
      <vt:lpstr>Times New Roman</vt:lpstr>
      <vt:lpstr>simple</vt:lpstr>
      <vt:lpstr>CSE 331 Software Design &amp; Implementation</vt:lpstr>
      <vt:lpstr>Data abstraction outline</vt:lpstr>
      <vt:lpstr>Connecting implementations to specs</vt:lpstr>
      <vt:lpstr>Rep inv. constrains structure, not meaning</vt:lpstr>
      <vt:lpstr>Abstraction function:  rep→abstract value</vt:lpstr>
      <vt:lpstr>Abstraction function and insert</vt:lpstr>
      <vt:lpstr>The abstraction function is a function</vt:lpstr>
      <vt:lpstr>Stack AF example</vt:lpstr>
      <vt:lpstr>Benevolent side effects</vt:lpstr>
      <vt:lpstr>PowerPoint Presentation</vt:lpstr>
      <vt:lpstr>Writing an abstraction function</vt:lpstr>
      <vt:lpstr>Summary: connecting data abstractions (ADTs) to implementations</vt:lpstr>
    </vt:vector>
  </TitlesOfParts>
  <Company>uw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331 Software Design and Implementation</dc:title>
  <dc:creator>Hal Perkins</dc:creator>
  <cp:lastModifiedBy>Hal Perkins</cp:lastModifiedBy>
  <cp:revision>256</cp:revision>
  <cp:lastPrinted>2013-01-22T01:05:00Z</cp:lastPrinted>
  <dcterms:created xsi:type="dcterms:W3CDTF">2012-01-27T17:46:36Z</dcterms:created>
  <dcterms:modified xsi:type="dcterms:W3CDTF">2021-01-22T06:18:33Z</dcterms:modified>
</cp:coreProperties>
</file>