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85" r:id="rId2"/>
    <p:sldId id="403" r:id="rId3"/>
    <p:sldId id="377" r:id="rId4"/>
    <p:sldId id="355" r:id="rId5"/>
    <p:sldId id="378" r:id="rId6"/>
    <p:sldId id="379" r:id="rId7"/>
    <p:sldId id="380" r:id="rId8"/>
    <p:sldId id="381" r:id="rId9"/>
    <p:sldId id="382" r:id="rId10"/>
    <p:sldId id="383" r:id="rId11"/>
    <p:sldId id="384" r:id="rId12"/>
    <p:sldId id="356" r:id="rId13"/>
    <p:sldId id="406" r:id="rId14"/>
    <p:sldId id="390" r:id="rId15"/>
    <p:sldId id="391" r:id="rId16"/>
    <p:sldId id="392" r:id="rId17"/>
    <p:sldId id="385" r:id="rId18"/>
    <p:sldId id="386" r:id="rId19"/>
    <p:sldId id="387" r:id="rId20"/>
    <p:sldId id="388" r:id="rId21"/>
    <p:sldId id="394" r:id="rId22"/>
    <p:sldId id="395" r:id="rId23"/>
    <p:sldId id="389" r:id="rId24"/>
    <p:sldId id="405" r:id="rId25"/>
    <p:sldId id="397" r:id="rId26"/>
    <p:sldId id="396" r:id="rId27"/>
    <p:sldId id="398" r:id="rId28"/>
    <p:sldId id="399" r:id="rId29"/>
    <p:sldId id="400" r:id="rId30"/>
    <p:sldId id="401" r:id="rId31"/>
    <p:sldId id="407" r:id="rId32"/>
  </p:sldIdLst>
  <p:sldSz cx="9144000" cy="6858000" type="screen4x3"/>
  <p:notesSz cx="6934200" cy="9220200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800080"/>
    <a:srgbClr val="FFFF99"/>
    <a:srgbClr val="009900"/>
    <a:srgbClr val="FF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98" autoAdjust="0"/>
    <p:restoredTop sz="94798" autoAdjust="0"/>
  </p:normalViewPr>
  <p:slideViewPr>
    <p:cSldViewPr>
      <p:cViewPr varScale="1">
        <p:scale>
          <a:sx n="123" d="100"/>
          <a:sy n="123" d="100"/>
        </p:scale>
        <p:origin x="31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16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296" y="200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06-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43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latin typeface="Arial" charset="0"/>
              </a:rPr>
              <a:t>An alternative implementation:</a:t>
            </a:r>
          </a:p>
          <a:p>
            <a:r>
              <a:rPr lang="en-US" dirty="0" err="1">
                <a:latin typeface="Arial" charset="0"/>
              </a:rPr>
              <a:t>repOK</a:t>
            </a:r>
            <a:r>
              <a:rPr lang="en-US" dirty="0">
                <a:latin typeface="Arial" charset="0"/>
              </a:rPr>
              <a:t>() returns a boolean</a:t>
            </a:r>
          </a:p>
          <a:p>
            <a:r>
              <a:rPr lang="en-US" dirty="0">
                <a:latin typeface="Arial" charset="0"/>
              </a:rPr>
              <a:t>callers of </a:t>
            </a:r>
            <a:r>
              <a:rPr lang="en-US" dirty="0" err="1">
                <a:latin typeface="Arial" charset="0"/>
              </a:rPr>
              <a:t>repOK</a:t>
            </a:r>
            <a:r>
              <a:rPr lang="en-US" dirty="0">
                <a:latin typeface="Arial" charset="0"/>
              </a:rPr>
              <a:t> must check its return value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0F14E-9536-445D-8E5C-B73C1792316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57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7700" y="3886200"/>
            <a:ext cx="78486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en-US" dirty="0"/>
              <a:t>Winter 2021</a:t>
            </a:r>
          </a:p>
          <a:p>
            <a:r>
              <a:rPr lang="en-US" dirty="0"/>
              <a:t>Representation Invariants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8421E7-A2E4-A644-A805-3385544DF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90F862-AC33-074B-B0EF-46285D1B1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891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representation invariant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76800"/>
          </a:xfrm>
        </p:spPr>
        <p:txBody>
          <a:bodyPr>
            <a:normAutofit/>
          </a:bodyPr>
          <a:lstStyle/>
          <a:p>
            <a:r>
              <a:rPr lang="en-US" sz="2000" dirty="0"/>
              <a:t>Defines data structure well-</a:t>
            </a:r>
            <a:r>
              <a:rPr lang="en-US" sz="2000" dirty="0" err="1"/>
              <a:t>formedness</a:t>
            </a:r>
            <a:endParaRPr lang="en-US" sz="2000" dirty="0"/>
          </a:p>
          <a:p>
            <a:r>
              <a:rPr lang="en-US" sz="2000" dirty="0"/>
              <a:t>Must hold before and after every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dirty="0"/>
              <a:t> operation</a:t>
            </a:r>
          </a:p>
          <a:p>
            <a:r>
              <a:rPr lang="en-US" sz="2000" dirty="0"/>
              <a:t>Operations (methods) may depend on it</a:t>
            </a:r>
          </a:p>
          <a:p>
            <a:r>
              <a:rPr lang="en-US" sz="2000" dirty="0"/>
              <a:t>Write it like this example:</a:t>
            </a:r>
          </a:p>
          <a:p>
            <a:pPr marL="0" indent="0">
              <a:buNone/>
            </a:pPr>
            <a:r>
              <a:rPr lang="en-US" sz="2000" dirty="0"/>
              <a:t>     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// Rep invariant: </a:t>
            </a:r>
          </a:p>
          <a:p>
            <a:pPr marL="457200" lvl="1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//   </a:t>
            </a:r>
            <a:r>
              <a:rPr lang="en-US" sz="20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has no nulls and no duplicates 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private List&lt;Character&gt;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…</a:t>
            </a:r>
          </a:p>
          <a:p>
            <a:pPr marL="457200" lvl="1" indent="0">
              <a:buNone/>
            </a:pPr>
            <a:r>
              <a:rPr lang="en-US" sz="2000" dirty="0">
                <a:latin typeface="Arial" charset="0"/>
              </a:rPr>
              <a:t>      …</a:t>
            </a:r>
          </a:p>
          <a:p>
            <a:pPr marL="0" indent="0">
              <a:buNone/>
            </a:pPr>
            <a:r>
              <a:rPr lang="en-US" sz="2000" dirty="0"/>
              <a:t>     Or, more formally (if you prefer):</a:t>
            </a:r>
            <a:endParaRPr lang="en-US" sz="2000" dirty="0">
              <a:latin typeface="Arial" charset="0"/>
            </a:endParaRPr>
          </a:p>
          <a:p>
            <a:pPr marL="457200" lvl="1" indent="0">
              <a:buNone/>
            </a:pPr>
            <a:r>
              <a:rPr lang="en-US" sz="2000" dirty="0">
                <a:latin typeface="Arial" charset="0"/>
                <a:sym typeface="Symbol" pitchFamily="18" charset="2"/>
              </a:rPr>
              <a:t>    </a:t>
            </a:r>
            <a:r>
              <a:rPr lang="en-US" sz="2000" dirty="0">
                <a:latin typeface="Arial" charset="0"/>
              </a:rPr>
              <a:t>∀ indices </a:t>
            </a:r>
            <a:r>
              <a:rPr lang="en-US" sz="2000" dirty="0" err="1">
                <a:latin typeface="Arial" charset="0"/>
              </a:rPr>
              <a:t>i</a:t>
            </a:r>
            <a:r>
              <a:rPr lang="en-US" sz="2000" dirty="0">
                <a:latin typeface="Arial" charset="0"/>
              </a:rPr>
              <a:t> of </a:t>
            </a:r>
            <a:r>
              <a:rPr lang="en-US" sz="2000" dirty="0" err="1">
                <a:latin typeface="Arial" charset="0"/>
              </a:rPr>
              <a:t>elts</a:t>
            </a:r>
            <a:r>
              <a:rPr lang="en-US" sz="2000" dirty="0">
                <a:latin typeface="Arial" charset="0"/>
              </a:rPr>
              <a:t> . </a:t>
            </a:r>
            <a:r>
              <a:rPr lang="en-US" sz="2000" dirty="0" err="1">
                <a:latin typeface="Arial" charset="0"/>
              </a:rPr>
              <a:t>elts.elementAt</a:t>
            </a:r>
            <a:r>
              <a:rPr lang="en-US" sz="2000" dirty="0">
                <a:latin typeface="Arial" charset="0"/>
              </a:rPr>
              <a:t>(</a:t>
            </a:r>
            <a:r>
              <a:rPr lang="en-US" sz="2000" dirty="0" err="1">
                <a:latin typeface="Arial" charset="0"/>
              </a:rPr>
              <a:t>i</a:t>
            </a:r>
            <a:r>
              <a:rPr lang="en-US" sz="2000" dirty="0">
                <a:latin typeface="Arial" charset="0"/>
              </a:rPr>
              <a:t>) </a:t>
            </a:r>
            <a:r>
              <a:rPr lang="en-US" sz="2000" dirty="0">
                <a:latin typeface="Arial" charset="0"/>
                <a:cs typeface="Arial" charset="0"/>
              </a:rPr>
              <a:t>≠</a:t>
            </a:r>
            <a:r>
              <a:rPr lang="en-US" sz="2000" dirty="0">
                <a:latin typeface="Arial" charset="0"/>
              </a:rPr>
              <a:t> null</a:t>
            </a:r>
          </a:p>
          <a:p>
            <a:pPr marL="457200" lvl="1" indent="0">
              <a:buNone/>
            </a:pPr>
            <a:r>
              <a:rPr lang="en-US" sz="2000" dirty="0">
                <a:latin typeface="Arial" charset="0"/>
                <a:sym typeface="Symbol" pitchFamily="18" charset="2"/>
              </a:rPr>
              <a:t>    </a:t>
            </a:r>
            <a:r>
              <a:rPr lang="en-US" sz="2000" dirty="0">
                <a:latin typeface="Arial" charset="0"/>
              </a:rPr>
              <a:t>∀ indices </a:t>
            </a:r>
            <a:r>
              <a:rPr lang="en-US" sz="2000" dirty="0" err="1">
                <a:latin typeface="Arial" charset="0"/>
              </a:rPr>
              <a:t>i</a:t>
            </a:r>
            <a:r>
              <a:rPr lang="en-US" sz="2000" dirty="0">
                <a:latin typeface="Arial" charset="0"/>
              </a:rPr>
              <a:t>, j of </a:t>
            </a:r>
            <a:r>
              <a:rPr lang="en-US" sz="2000" dirty="0" err="1">
                <a:latin typeface="Arial" charset="0"/>
              </a:rPr>
              <a:t>elts</a:t>
            </a:r>
            <a:r>
              <a:rPr lang="en-US" sz="2000" dirty="0">
                <a:latin typeface="Arial" charset="0"/>
              </a:rPr>
              <a:t> .</a:t>
            </a:r>
          </a:p>
          <a:p>
            <a:pPr marL="457200" lvl="1" indent="0">
              <a:buNone/>
            </a:pPr>
            <a:r>
              <a:rPr lang="en-US" sz="2000" dirty="0">
                <a:latin typeface="Arial" charset="0"/>
              </a:rPr>
              <a:t>        </a:t>
            </a:r>
            <a:r>
              <a:rPr lang="en-US" sz="2000" dirty="0" err="1">
                <a:latin typeface="Arial" charset="0"/>
              </a:rPr>
              <a:t>i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>
                <a:latin typeface="Arial" charset="0"/>
                <a:cs typeface="Arial" charset="0"/>
              </a:rPr>
              <a:t>≠ j </a:t>
            </a:r>
            <a:r>
              <a:rPr lang="en-US" sz="2000" dirty="0">
                <a:latin typeface="Arial" charset="0"/>
                <a:sym typeface="Symbol" pitchFamily="18" charset="2"/>
              </a:rPr>
              <a:t>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>
                <a:latin typeface="Arial" charset="0"/>
                <a:sym typeface="Symbol" pitchFamily="18" charset="2"/>
              </a:rPr>
              <a:t>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elts.elementAt</a:t>
            </a:r>
            <a:r>
              <a:rPr lang="en-US" sz="2000" dirty="0">
                <a:latin typeface="Arial" charset="0"/>
              </a:rPr>
              <a:t>(</a:t>
            </a:r>
            <a:r>
              <a:rPr lang="en-US" sz="2000" dirty="0" err="1">
                <a:latin typeface="Arial" charset="0"/>
              </a:rPr>
              <a:t>i</a:t>
            </a:r>
            <a:r>
              <a:rPr lang="en-US" sz="2000" dirty="0">
                <a:latin typeface="Arial" charset="0"/>
              </a:rPr>
              <a:t>).equals(</a:t>
            </a:r>
            <a:r>
              <a:rPr lang="en-US" sz="2000" dirty="0" err="1">
                <a:latin typeface="Arial" charset="0"/>
              </a:rPr>
              <a:t>elts.elementAt</a:t>
            </a:r>
            <a:r>
              <a:rPr lang="en-US" sz="2000" dirty="0">
                <a:latin typeface="Arial" charset="0"/>
              </a:rPr>
              <a:t>(j))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179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Now we can locate the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Rep invariant:</a:t>
            </a:r>
          </a:p>
          <a:p>
            <a:pPr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 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has no nulls and no duplicates </a:t>
            </a:r>
          </a:p>
          <a:p>
            <a:pPr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2000" b="1" dirty="0">
                <a:solidFill>
                  <a:srgbClr val="063DE8"/>
                </a:solidFill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(Character c) {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elts.add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(c);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2000" b="1" dirty="0">
                <a:solidFill>
                  <a:srgbClr val="063DE8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(Character c) {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elts.remove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(c);</a:t>
            </a:r>
          </a:p>
          <a:p>
            <a:pPr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512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467600" cy="4495800"/>
          </a:xfrm>
        </p:spPr>
        <p:txBody>
          <a:bodyPr/>
          <a:lstStyle/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>
                <a:solidFill>
                  <a:srgbClr val="063DE8"/>
                </a:solidFill>
                <a:latin typeface="Courier New" pitchFamily="49" charset="0"/>
              </a:rPr>
              <a:t>Account</a:t>
            </a:r>
            <a:r>
              <a:rPr lang="en-US" sz="2000" b="1" dirty="0">
                <a:latin typeface="Courier New" pitchFamily="49" charset="0"/>
              </a:rPr>
              <a:t> {</a:t>
            </a:r>
          </a:p>
          <a:p>
            <a:pPr lvl="2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private </a:t>
            </a:r>
            <a:r>
              <a:rPr lang="en-US" sz="2000" b="1" dirty="0" err="1">
                <a:latin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63DE8"/>
                </a:solidFill>
                <a:latin typeface="Courier New" pitchFamily="49" charset="0"/>
              </a:rPr>
              <a:t>balance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lvl="2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history of all transactions</a:t>
            </a:r>
          </a:p>
          <a:p>
            <a:pPr lvl="2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private List&lt;Transaction&gt; </a:t>
            </a:r>
            <a:r>
              <a:rPr lang="en-US" sz="2000" b="1" dirty="0">
                <a:solidFill>
                  <a:srgbClr val="063DE8"/>
                </a:solidFill>
                <a:latin typeface="Courier New" pitchFamily="49" charset="0"/>
              </a:rPr>
              <a:t>transactions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pPr lvl="2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…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</a:rPr>
              <a:t>}</a:t>
            </a:r>
          </a:p>
          <a:p>
            <a:pPr lvl="1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Rep invariants often contain both problem domain and internal implementation parts.  For this example: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Real-world constraints: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balance </a:t>
            </a:r>
            <a:r>
              <a:rPr lang="en-US" sz="2000" dirty="0">
                <a:cs typeface="Times New Roman" pitchFamily="18" charset="0"/>
              </a:rPr>
              <a:t>≥ 0</a:t>
            </a:r>
          </a:p>
          <a:p>
            <a:pPr lvl="2">
              <a:spcBef>
                <a:spcPts val="0"/>
              </a:spcBef>
            </a:pPr>
            <a:r>
              <a:rPr lang="en-US" sz="2000" dirty="0">
                <a:cs typeface="Times New Roman" pitchFamily="18" charset="0"/>
              </a:rPr>
              <a:t>balance = </a:t>
            </a:r>
            <a:r>
              <a:rPr lang="el-GR" sz="2000" dirty="0">
                <a:cs typeface="Times New Roman" pitchFamily="18" charset="0"/>
              </a:rPr>
              <a:t>Σ</a:t>
            </a:r>
            <a:r>
              <a:rPr lang="en-US" sz="2000" baseline="-25000" dirty="0" err="1">
                <a:cs typeface="Times New Roman" pitchFamily="18" charset="0"/>
              </a:rPr>
              <a:t>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transactions.get</a:t>
            </a:r>
            <a:r>
              <a:rPr lang="en-US" sz="2000" dirty="0">
                <a:cs typeface="Times New Roman" pitchFamily="18" charset="0"/>
              </a:rPr>
              <a:t>(</a:t>
            </a:r>
            <a:r>
              <a:rPr lang="en-US" sz="2000" dirty="0" err="1">
                <a:cs typeface="Times New Roman" pitchFamily="18" charset="0"/>
              </a:rPr>
              <a:t>i</a:t>
            </a:r>
            <a:r>
              <a:rPr lang="en-US" sz="2000" dirty="0">
                <a:cs typeface="Times New Roman" pitchFamily="18" charset="0"/>
              </a:rPr>
              <a:t>).amount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cs typeface="Times New Roman" pitchFamily="18" charset="0"/>
              </a:rPr>
              <a:t>Implementation-related constraints:</a:t>
            </a:r>
          </a:p>
          <a:p>
            <a:pPr lvl="2">
              <a:spcBef>
                <a:spcPts val="0"/>
              </a:spcBef>
            </a:pPr>
            <a:r>
              <a:rPr lang="en-US" sz="2000" dirty="0">
                <a:cs typeface="Times New Roman" pitchFamily="18" charset="0"/>
              </a:rPr>
              <a:t>transactions </a:t>
            </a:r>
            <a:r>
              <a:rPr lang="en-US" sz="2000" dirty="0">
                <a:latin typeface="Arial" charset="0"/>
                <a:cs typeface="Arial" charset="0"/>
              </a:rPr>
              <a:t>≠</a:t>
            </a:r>
            <a:r>
              <a:rPr lang="en-US" sz="2000" dirty="0">
                <a:cs typeface="Times New Roman" pitchFamily="18" charset="0"/>
              </a:rPr>
              <a:t> null</a:t>
            </a:r>
          </a:p>
          <a:p>
            <a:pPr lvl="2">
              <a:spcBef>
                <a:spcPts val="0"/>
              </a:spcBef>
            </a:pPr>
            <a:r>
              <a:rPr lang="en-US" sz="2000" dirty="0">
                <a:cs typeface="Times New Roman" pitchFamily="18" charset="0"/>
              </a:rPr>
              <a:t>No nulls in transactions</a:t>
            </a:r>
            <a:endParaRPr lang="el-GR" sz="2000" dirty="0"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78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BE8E0-5524-3249-9C22-E5A257A89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rep invariant is a pre/postcondition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D292-8B5D-C64D-847B-42D139C2C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For any public ADT operation (method) the triple</a:t>
            </a:r>
            <a:br>
              <a:rPr lang="en-US" dirty="0"/>
            </a:br>
            <a:r>
              <a:rPr lang="en-US" dirty="0"/>
              <a:t>	{rep invariant} method body {rep invariant}</a:t>
            </a:r>
            <a:br>
              <a:rPr lang="en-US" dirty="0"/>
            </a:br>
            <a:r>
              <a:rPr lang="en-US" dirty="0"/>
              <a:t>should be a valid Hoare triple</a:t>
            </a:r>
          </a:p>
          <a:p>
            <a:pPr lvl="2"/>
            <a:r>
              <a:rPr lang="en-US" sz="2200" dirty="0"/>
              <a:t>(Not necessarily true for private “helper” methods that execute while the rep is being updated)</a:t>
            </a:r>
          </a:p>
          <a:p>
            <a:endParaRPr lang="en-US" dirty="0"/>
          </a:p>
          <a:p>
            <a:r>
              <a:rPr lang="en-US" dirty="0"/>
              <a:t>For constructors, the {rep invariant} is the constructor’s postcondition, but not part of the precondition</a:t>
            </a:r>
          </a:p>
          <a:p>
            <a:pPr lvl="1"/>
            <a:r>
              <a:rPr lang="en-US" dirty="0"/>
              <a:t>The constructor establishes the rep invariant for a newly created object by initializing it; rep inv doesn’t hold until that is done</a:t>
            </a:r>
          </a:p>
          <a:p>
            <a:endParaRPr lang="en-US" dirty="0"/>
          </a:p>
          <a:p>
            <a:r>
              <a:rPr lang="en-US" dirty="0"/>
              <a:t>Our proof techniques, especially forward reasoning, can be helpful to check that the rep invariant is preserved by an ADT operation (or established by a constructor)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22A2ED-58FC-7B46-A542-5650D25FC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275BC5-3263-F245-971D-32EEC4351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91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rep invariants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" dirty="0"/>
              <a:t>Should code check that the rep invariant holds?</a:t>
            </a:r>
          </a:p>
          <a:p>
            <a:pPr>
              <a:buNone/>
            </a:pPr>
            <a:endParaRPr lang="en-US" sz="2000" dirty="0"/>
          </a:p>
          <a:p>
            <a:pPr lvl="1"/>
            <a:r>
              <a:rPr lang="en-US" sz="2000" dirty="0"/>
              <a:t>Yes, if it’s inexpensive [depends on the invariant]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Yes, for debugging [even when it’s expensive]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Often hard to justify turning the checking off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Some private methods need not check  (Why?)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Some private methods should not check (Why?)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dirty="0"/>
              <a:t>A great debugging technique:</a:t>
            </a:r>
          </a:p>
          <a:p>
            <a:pPr marL="457200" lvl="1" indent="0">
              <a:buNone/>
            </a:pPr>
            <a:r>
              <a:rPr lang="en-US" sz="2000" i="1" dirty="0"/>
              <a:t>Design your code to catch bugs by implementing and using rep-invariant checking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992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the rep invariant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5181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600" dirty="0">
                <a:latin typeface="Arial" charset="0"/>
              </a:rPr>
              <a:t>Rule of thumb:  check on entry </a:t>
            </a:r>
            <a:r>
              <a:rPr lang="en-US" sz="2600" i="1" dirty="0">
                <a:latin typeface="Arial" charset="0"/>
              </a:rPr>
              <a:t>and</a:t>
            </a:r>
            <a:r>
              <a:rPr lang="en-US" sz="2600" dirty="0">
                <a:latin typeface="Arial" charset="0"/>
              </a:rPr>
              <a:t> on exit (why?)</a:t>
            </a:r>
            <a:endParaRPr lang="en-US" sz="2000" dirty="0">
              <a:latin typeface="Arial" charset="0"/>
            </a:endParaRPr>
          </a:p>
          <a:p>
            <a:pPr>
              <a:buNone/>
            </a:pPr>
            <a:endParaRPr lang="en-US" sz="2000" b="1" u="none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2600" b="1" u="none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(Character c) {</a:t>
            </a:r>
          </a:p>
          <a:p>
            <a:pPr>
              <a:buNone/>
            </a:pPr>
            <a:r>
              <a:rPr lang="en-US" sz="2600" b="1" u="non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600" b="1" u="none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checkRep</a:t>
            </a:r>
            <a:r>
              <a:rPr lang="en-US" sz="2600" b="1" u="non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elts.remove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(c);</a:t>
            </a:r>
          </a:p>
          <a:p>
            <a:pPr>
              <a:buNone/>
            </a:pPr>
            <a:endParaRPr lang="en-US" sz="2600" b="1" u="none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600" b="1" u="none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Is this guaranteed to get called?</a:t>
            </a:r>
          </a:p>
          <a:p>
            <a:pPr>
              <a:buNone/>
            </a:pPr>
            <a:r>
              <a:rPr lang="en-US" sz="2600" b="1" u="none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// (could guarantee it with a finally block)</a:t>
            </a:r>
          </a:p>
          <a:p>
            <a:pPr>
              <a:buNone/>
            </a:pPr>
            <a:r>
              <a:rPr lang="en-US" sz="2600" b="1" u="none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600" b="1" u="none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checkRep</a:t>
            </a:r>
            <a:r>
              <a:rPr lang="en-US" sz="2600" b="1" u="none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>
              <a:buNone/>
            </a:pPr>
            <a:r>
              <a:rPr lang="en-US" sz="2600" b="1" u="none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/** Verify that </a:t>
            </a:r>
            <a:r>
              <a:rPr lang="en-US" sz="2600" b="1" u="none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600" b="1" u="none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contains no duplicates. */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2600" b="1" u="none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checkRep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26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u="none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elts.size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   assert 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elts.indexOf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600" b="1" u="none" dirty="0" err="1">
                <a:latin typeface="Courier New" pitchFamily="49" charset="0"/>
                <a:cs typeface="Courier New" pitchFamily="49" charset="0"/>
              </a:rPr>
              <a:t>elts.elementAt</a:t>
            </a: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(i)) == i;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None/>
            </a:pPr>
            <a:r>
              <a:rPr lang="en-US" sz="2600" b="1" u="none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endParaRPr lang="en-US" sz="2000" u="none" dirty="0">
              <a:latin typeface="Arial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989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</a:t>
            </a:r>
            <a:r>
              <a:rPr lang="en-US" i="1" dirty="0"/>
              <a:t>defensive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>
            <a:normAutofit/>
          </a:bodyPr>
          <a:lstStyle/>
          <a:p>
            <a:r>
              <a:rPr lang="en-US" sz="2000" dirty="0"/>
              <a:t>Assume that you will make mistakes</a:t>
            </a:r>
          </a:p>
          <a:p>
            <a:endParaRPr lang="en-US" sz="1000" dirty="0"/>
          </a:p>
          <a:p>
            <a:r>
              <a:rPr lang="en-US" sz="2000" dirty="0"/>
              <a:t>Write and incorporate code designed to catch them when feasible</a:t>
            </a:r>
          </a:p>
          <a:p>
            <a:pPr lvl="1"/>
            <a:r>
              <a:rPr lang="en-US" sz="2000" dirty="0"/>
              <a:t>On entry:</a:t>
            </a:r>
          </a:p>
          <a:p>
            <a:pPr lvl="2"/>
            <a:r>
              <a:rPr lang="en-US" sz="2000" dirty="0"/>
              <a:t>Check rep invariant</a:t>
            </a:r>
          </a:p>
          <a:p>
            <a:pPr lvl="2"/>
            <a:r>
              <a:rPr lang="en-US" sz="2000" dirty="0"/>
              <a:t>Check other preconditions</a:t>
            </a:r>
          </a:p>
          <a:p>
            <a:pPr lvl="1"/>
            <a:r>
              <a:rPr lang="en-US" sz="2000" dirty="0"/>
              <a:t>On exit:</a:t>
            </a:r>
          </a:p>
          <a:p>
            <a:pPr lvl="2"/>
            <a:r>
              <a:rPr lang="en-US" sz="2000" dirty="0"/>
              <a:t>Check rep invariant</a:t>
            </a:r>
          </a:p>
          <a:p>
            <a:pPr lvl="2"/>
            <a:r>
              <a:rPr lang="en-US" sz="2000" dirty="0"/>
              <a:t>Check other postconditions</a:t>
            </a:r>
          </a:p>
          <a:p>
            <a:pPr lvl="2"/>
            <a:endParaRPr lang="en-US" sz="1000" dirty="0"/>
          </a:p>
          <a:p>
            <a:r>
              <a:rPr lang="en-US" sz="2000" dirty="0"/>
              <a:t>Checking the rep invariant helps you </a:t>
            </a:r>
            <a:r>
              <a:rPr lang="en-US" sz="2000" i="1" dirty="0">
                <a:solidFill>
                  <a:srgbClr val="0000FF"/>
                </a:solidFill>
              </a:rPr>
              <a:t>discover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errors</a:t>
            </a:r>
          </a:p>
          <a:p>
            <a:endParaRPr lang="en-US" sz="1000" dirty="0"/>
          </a:p>
          <a:p>
            <a:r>
              <a:rPr lang="en-US" sz="2000" dirty="0"/>
              <a:t>Reasoning about the rep invariant helps you </a:t>
            </a:r>
            <a:r>
              <a:rPr lang="en-US" sz="2000" i="1" dirty="0">
                <a:solidFill>
                  <a:srgbClr val="0000FF"/>
                </a:solidFill>
              </a:rPr>
              <a:t>avoid</a:t>
            </a:r>
            <a:r>
              <a:rPr lang="en-US" sz="2000" dirty="0">
                <a:solidFill>
                  <a:srgbClr val="008000"/>
                </a:solidFill>
              </a:rPr>
              <a:t> </a:t>
            </a:r>
            <a:r>
              <a:rPr lang="en-US" sz="2000" dirty="0"/>
              <a:t>errors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525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200" dirty="0"/>
              <a:t>New Question:</a:t>
            </a:r>
            <a:br>
              <a:rPr lang="en-US" sz="3200" dirty="0"/>
            </a:br>
            <a:r>
              <a:rPr lang="en-US" sz="3200" dirty="0"/>
              <a:t>Listing the elements of a </a:t>
            </a:r>
            <a:r>
              <a:rPr lang="en-US" sz="3200" dirty="0" err="1"/>
              <a:t>CharSet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Consider adding the following method to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600" b="1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returns: a List containing the members of this 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List&lt;Character&gt;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Consider this implementation:</a:t>
            </a:r>
          </a:p>
          <a:p>
            <a:pPr marL="0" indent="0">
              <a:buNone/>
            </a:pPr>
            <a:endParaRPr lang="en-US" sz="600" dirty="0"/>
          </a:p>
          <a:p>
            <a:pPr marL="457200" lvl="1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Rep invariant: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has no nulls and no dups</a:t>
            </a:r>
          </a:p>
          <a:p>
            <a:pPr marL="45720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List&lt;Character&gt;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 return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}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Does the implementation of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dirty="0"/>
              <a:t>  preserve the rep invariant?</a:t>
            </a:r>
          </a:p>
          <a:p>
            <a:pPr marL="457200" lvl="1" indent="0">
              <a:buNone/>
            </a:pPr>
            <a:r>
              <a:rPr lang="en-US" sz="2000" dirty="0"/>
              <a:t>Kind of, sort of, not really….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02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exposure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50292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2000" dirty="0"/>
              <a:t>Consider this client code (outside the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en-US" sz="2000" dirty="0"/>
              <a:t> implementation):</a:t>
            </a:r>
          </a:p>
          <a:p>
            <a:pPr lvl="1">
              <a:spcBef>
                <a:spcPts val="200"/>
              </a:spcBef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Character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new Character(’a’);</a:t>
            </a:r>
          </a:p>
          <a:p>
            <a:pPr lvl="1">
              <a:spcBef>
                <a:spcPts val="200"/>
              </a:spcBef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s.insert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(a);</a:t>
            </a:r>
          </a:p>
          <a:p>
            <a:pPr lvl="1">
              <a:spcBef>
                <a:spcPts val="200"/>
              </a:spcBef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s.getElts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().add(a);</a:t>
            </a:r>
          </a:p>
          <a:p>
            <a:pPr lvl="1">
              <a:spcBef>
                <a:spcPts val="200"/>
              </a:spcBef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s.delete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(a);</a:t>
            </a:r>
          </a:p>
          <a:p>
            <a:pPr lvl="1">
              <a:spcBef>
                <a:spcPts val="20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s.member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(a)) …</a:t>
            </a:r>
          </a:p>
          <a:p>
            <a:pPr lvl="1">
              <a:buNone/>
            </a:pPr>
            <a:endParaRPr lang="en-US" sz="1200" dirty="0"/>
          </a:p>
          <a:p>
            <a:r>
              <a:rPr lang="en-US" sz="2000" dirty="0">
                <a:solidFill>
                  <a:schemeClr val="accent2"/>
                </a:solidFill>
              </a:rPr>
              <a:t>Representation exposure </a:t>
            </a:r>
            <a:r>
              <a:rPr lang="en-US" sz="2000" dirty="0"/>
              <a:t>is external access to the rep</a:t>
            </a:r>
          </a:p>
          <a:p>
            <a:endParaRPr lang="en-US" sz="1000" dirty="0"/>
          </a:p>
          <a:p>
            <a:r>
              <a:rPr lang="en-US" sz="2000" dirty="0"/>
              <a:t>Representation exposure is almost always </a:t>
            </a:r>
            <a:r>
              <a:rPr lang="en-US" sz="2000" b="1" dirty="0">
                <a:solidFill>
                  <a:srgbClr val="C00000"/>
                </a:solidFill>
                <a:latin typeface="Stencil"/>
                <a:cs typeface="Stencil"/>
              </a:rPr>
              <a:t>evil</a:t>
            </a:r>
          </a:p>
          <a:p>
            <a:pPr lvl="1"/>
            <a:r>
              <a:rPr lang="en-US" sz="2000" dirty="0">
                <a:cs typeface="Stencil Std"/>
              </a:rPr>
              <a:t>Allows violation of abstraction boundaries and rep invariant</a:t>
            </a:r>
          </a:p>
          <a:p>
            <a:pPr lvl="1"/>
            <a:r>
              <a:rPr lang="en-US" sz="2000" b="1" i="1" dirty="0">
                <a:solidFill>
                  <a:schemeClr val="accent2"/>
                </a:solidFill>
                <a:cs typeface="Stencil Std"/>
              </a:rPr>
              <a:t>A big deal</a:t>
            </a:r>
            <a:r>
              <a:rPr lang="en-US" sz="2000" i="1" dirty="0">
                <a:solidFill>
                  <a:schemeClr val="accent2"/>
                </a:solidFill>
                <a:cs typeface="Stencil Std"/>
              </a:rPr>
              <a:t>, </a:t>
            </a:r>
            <a:r>
              <a:rPr lang="en-US" sz="2000" b="1" i="1" dirty="0">
                <a:solidFill>
                  <a:schemeClr val="accent2"/>
                </a:solidFill>
                <a:cs typeface="Stencil Std"/>
              </a:rPr>
              <a:t>a common bug</a:t>
            </a:r>
            <a:r>
              <a:rPr lang="en-US" sz="2000" i="1" dirty="0">
                <a:solidFill>
                  <a:schemeClr val="accent2"/>
                </a:solidFill>
                <a:cs typeface="Stencil Std"/>
              </a:rPr>
              <a:t>, you now have a name for it!</a:t>
            </a:r>
          </a:p>
          <a:p>
            <a:pPr lvl="1"/>
            <a:endParaRPr lang="en-US" sz="1000" i="1" dirty="0">
              <a:solidFill>
                <a:schemeClr val="accent2"/>
              </a:solidFill>
              <a:latin typeface="Stencil Std"/>
              <a:cs typeface="Stencil Std"/>
            </a:endParaRPr>
          </a:p>
          <a:p>
            <a:r>
              <a:rPr lang="en-US" sz="2000" dirty="0"/>
              <a:t>If you do it (should be rare), document how and why</a:t>
            </a:r>
          </a:p>
          <a:p>
            <a:pPr lvl="1"/>
            <a:r>
              <a:rPr lang="en-US" sz="2000" dirty="0"/>
              <a:t>And feel guilty about it! 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54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representation exposure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The first step for getting help is to recognize you have a problem </a:t>
            </a:r>
            <a:r>
              <a:rPr lang="en-US" sz="2000" dirty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i="1" dirty="0">
                <a:sym typeface="Wingdings" panose="05000000000000000000" pitchFamily="2" charset="2"/>
              </a:rPr>
              <a:t>Understand</a:t>
            </a:r>
            <a:r>
              <a:rPr lang="en-US" sz="2000" dirty="0">
                <a:sym typeface="Wingdings" panose="05000000000000000000" pitchFamily="2" charset="2"/>
              </a:rPr>
              <a:t> what representation exposure is</a:t>
            </a:r>
          </a:p>
          <a:p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i="1" dirty="0">
                <a:sym typeface="Wingdings" panose="05000000000000000000" pitchFamily="2" charset="2"/>
              </a:rPr>
              <a:t>Design</a:t>
            </a:r>
            <a:r>
              <a:rPr lang="en-US" sz="2000" dirty="0">
                <a:sym typeface="Wingdings" panose="05000000000000000000" pitchFamily="2" charset="2"/>
              </a:rPr>
              <a:t> ADT implementations to make sure it doesn’t happen</a:t>
            </a:r>
          </a:p>
          <a:p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dirty="0">
                <a:sym typeface="Wingdings" panose="05000000000000000000" pitchFamily="2" charset="2"/>
              </a:rPr>
              <a:t>Treat rep exposure as a bug: </a:t>
            </a:r>
            <a:r>
              <a:rPr lang="en-US" sz="2000" i="1" dirty="0">
                <a:sym typeface="Wingdings" panose="05000000000000000000" pitchFamily="2" charset="2"/>
              </a:rPr>
              <a:t>fix</a:t>
            </a:r>
            <a:r>
              <a:rPr lang="en-US" sz="2000" dirty="0">
                <a:sym typeface="Wingdings" panose="05000000000000000000" pitchFamily="2" charset="2"/>
              </a:rPr>
              <a:t> your bugs</a:t>
            </a:r>
          </a:p>
          <a:p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i="1" dirty="0">
                <a:sym typeface="Wingdings" panose="05000000000000000000" pitchFamily="2" charset="2"/>
              </a:rPr>
              <a:t>Test</a:t>
            </a:r>
            <a:r>
              <a:rPr lang="en-US" sz="2000" dirty="0">
                <a:sym typeface="Wingdings" panose="05000000000000000000" pitchFamily="2" charset="2"/>
              </a:rPr>
              <a:t> for it with </a:t>
            </a:r>
            <a:r>
              <a:rPr lang="en-US" sz="2000" i="1" dirty="0">
                <a:sym typeface="Wingdings" panose="05000000000000000000" pitchFamily="2" charset="2"/>
              </a:rPr>
              <a:t>adversarial clients: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Pass values to methods and then mutate them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Mutate values returned from methods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Check the rep invariant in addition to client behavior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97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268FF-016D-F04C-9FA9-EE60801AA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abstraction outline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492A19-C9EE-6241-824D-2BCE9B6F8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7E49F6-5FEA-464C-8019-BDA5E58A8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3122B1D-253A-044B-B0A1-B61E67CFB56C}"/>
              </a:ext>
            </a:extLst>
          </p:cNvPr>
          <p:cNvCxnSpPr>
            <a:endCxn id="9" idx="1"/>
          </p:cNvCxnSpPr>
          <p:nvPr/>
        </p:nvCxnSpPr>
        <p:spPr>
          <a:xfrm>
            <a:off x="4191000" y="3551238"/>
            <a:ext cx="1600200" cy="0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5C796A0C-C712-8D40-8D20-DBBCB710720C}"/>
              </a:ext>
            </a:extLst>
          </p:cNvPr>
          <p:cNvSpPr/>
          <p:nvPr/>
        </p:nvSpPr>
        <p:spPr>
          <a:xfrm>
            <a:off x="1219200" y="2941638"/>
            <a:ext cx="17526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Abstract</a:t>
            </a:r>
          </a:p>
          <a:p>
            <a:pPr algn="ctr"/>
            <a:r>
              <a:rPr lang="en-US" sz="1600" dirty="0"/>
              <a:t>data type</a:t>
            </a:r>
          </a:p>
        </p:txBody>
      </p:sp>
      <p:pic>
        <p:nvPicPr>
          <p:cNvPr id="8" name="Picture 2" descr="Image result for brick wall clip art">
            <a:extLst>
              <a:ext uri="{FF2B5EF4-FFF2-40B4-BE49-F238E27FC236}">
                <a16:creationId xmlns:a16="http://schemas.microsoft.com/office/drawing/2014/main" id="{01D6254A-AB76-E644-A110-5D79183A6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461" y="2941638"/>
            <a:ext cx="1151246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1E850D7-4778-2B4A-9428-E0770AAA6332}"/>
              </a:ext>
            </a:extLst>
          </p:cNvPr>
          <p:cNvSpPr/>
          <p:nvPr/>
        </p:nvSpPr>
        <p:spPr>
          <a:xfrm>
            <a:off x="5791200" y="2941638"/>
            <a:ext cx="17526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Implementation</a:t>
            </a:r>
          </a:p>
          <a:p>
            <a:pPr algn="ctr"/>
            <a:r>
              <a:rPr lang="en-US" sz="1600" dirty="0"/>
              <a:t>(e.g., Java class)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D6F156-2E07-A44E-9356-1DD693F90686}"/>
              </a:ext>
            </a:extLst>
          </p:cNvPr>
          <p:cNvSpPr txBox="1"/>
          <p:nvPr/>
        </p:nvSpPr>
        <p:spPr>
          <a:xfrm>
            <a:off x="3750651" y="2590800"/>
            <a:ext cx="1144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Abstraction</a:t>
            </a:r>
          </a:p>
          <a:p>
            <a:pPr algn="ctr"/>
            <a:r>
              <a:rPr lang="en-US" sz="1600" dirty="0"/>
              <a:t>barrier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EBB22A-8BCC-2A45-8974-5B48D14DD9DA}"/>
              </a:ext>
            </a:extLst>
          </p:cNvPr>
          <p:cNvSpPr txBox="1"/>
          <p:nvPr/>
        </p:nvSpPr>
        <p:spPr>
          <a:xfrm>
            <a:off x="1066800" y="1524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ADT specification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DBDD50-4DA9-2D45-B766-577C2445CFCF}"/>
              </a:ext>
            </a:extLst>
          </p:cNvPr>
          <p:cNvSpPr txBox="1"/>
          <p:nvPr/>
        </p:nvSpPr>
        <p:spPr>
          <a:xfrm>
            <a:off x="5295899" y="1438487"/>
            <a:ext cx="2667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ADT implementation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1B2572-8FAB-CB42-845D-53F0FF9D8AA7}"/>
              </a:ext>
            </a:extLst>
          </p:cNvPr>
          <p:cNvSpPr txBox="1"/>
          <p:nvPr/>
        </p:nvSpPr>
        <p:spPr>
          <a:xfrm>
            <a:off x="5638800" y="419100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72FF0F14-42AE-3A44-9D10-AC44E5190E81}"/>
              </a:ext>
            </a:extLst>
          </p:cNvPr>
          <p:cNvSpPr/>
          <p:nvPr/>
        </p:nvSpPr>
        <p:spPr>
          <a:xfrm>
            <a:off x="533400" y="5017658"/>
            <a:ext cx="1447800" cy="990600"/>
          </a:xfrm>
          <a:prstGeom prst="wedgeRectCallout">
            <a:avLst>
              <a:gd name="adj1" fmla="val 38142"/>
              <a:gd name="adj2" fmla="val -13434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Previous lecture</a:t>
            </a:r>
          </a:p>
        </p:txBody>
      </p:sp>
      <p:sp>
        <p:nvSpPr>
          <p:cNvPr id="15" name="Rectangular Callout 14">
            <a:extLst>
              <a:ext uri="{FF2B5EF4-FFF2-40B4-BE49-F238E27FC236}">
                <a16:creationId xmlns:a16="http://schemas.microsoft.com/office/drawing/2014/main" id="{7713400B-1840-CB43-BE61-11E372668462}"/>
              </a:ext>
            </a:extLst>
          </p:cNvPr>
          <p:cNvSpPr/>
          <p:nvPr/>
        </p:nvSpPr>
        <p:spPr>
          <a:xfrm>
            <a:off x="2667000" y="5017658"/>
            <a:ext cx="2933700" cy="1154541"/>
          </a:xfrm>
          <a:prstGeom prst="wedgeRectCallout">
            <a:avLst>
              <a:gd name="adj1" fmla="val -23411"/>
              <a:gd name="adj2" fmla="val -17538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Abstraction function </a:t>
            </a:r>
            <a:r>
              <a:rPr lang="en-US" sz="1600" dirty="0">
                <a:solidFill>
                  <a:schemeClr val="tx1"/>
                </a:solidFill>
              </a:rPr>
              <a:t>(AF):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Relationship between ADT specification and implementation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36B3CBA-858C-3D4F-9BEE-A0FDDDC32FF5}"/>
              </a:ext>
            </a:extLst>
          </p:cNvPr>
          <p:cNvCxnSpPr>
            <a:endCxn id="7" idx="3"/>
          </p:cNvCxnSpPr>
          <p:nvPr/>
        </p:nvCxnSpPr>
        <p:spPr>
          <a:xfrm flipH="1">
            <a:off x="2971800" y="3551238"/>
            <a:ext cx="121920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9FD9ACD4-4D9E-764C-970A-C6A8612C2636}"/>
              </a:ext>
            </a:extLst>
          </p:cNvPr>
          <p:cNvSpPr/>
          <p:nvPr/>
        </p:nvSpPr>
        <p:spPr>
          <a:xfrm>
            <a:off x="5905500" y="5181600"/>
            <a:ext cx="2933700" cy="990600"/>
          </a:xfrm>
          <a:prstGeom prst="wedgeRectCallout">
            <a:avLst>
              <a:gd name="adj1" fmla="val -21760"/>
              <a:gd name="adj2" fmla="val -15192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Representation invariant (RI):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Relationship among implementation fields</a:t>
            </a:r>
          </a:p>
        </p:txBody>
      </p:sp>
    </p:spTree>
    <p:extLst>
      <p:ext uri="{BB962C8B-B14F-4D97-AF65-F5344CB8AC3E}">
        <p14:creationId xmlns:p14="http://schemas.microsoft.com/office/powerpoint/2010/main" val="36029265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dirty="0"/>
              <a:t> is not enough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Making fields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2000" dirty="0"/>
              <a:t> does </a:t>
            </a:r>
            <a:r>
              <a:rPr lang="en-US" sz="2000" i="1" dirty="0"/>
              <a:t>not</a:t>
            </a:r>
            <a:r>
              <a:rPr lang="en-US" sz="2000" dirty="0"/>
              <a:t> suffice to prevent rep exposure</a:t>
            </a:r>
          </a:p>
          <a:p>
            <a:pPr lvl="1"/>
            <a:r>
              <a:rPr lang="en-US" sz="2000" dirty="0"/>
              <a:t>Issue is </a:t>
            </a:r>
            <a:r>
              <a:rPr lang="en-US" sz="2000" b="1" i="1" dirty="0">
                <a:solidFill>
                  <a:schemeClr val="accent2"/>
                </a:solidFill>
              </a:rPr>
              <a:t>aliasing of mutable data inside and outside the abstraction </a:t>
            </a:r>
            <a:r>
              <a:rPr lang="en-US" sz="2000" dirty="0"/>
              <a:t>(remember, after assignment x=y; x and y both refer to the </a:t>
            </a:r>
            <a:r>
              <a:rPr lang="en-US" sz="2000" b="1" dirty="0">
                <a:solidFill>
                  <a:srgbClr val="FF0000"/>
                </a:solidFill>
              </a:rPr>
              <a:t>same</a:t>
            </a:r>
            <a:r>
              <a:rPr lang="en-US" sz="2000" dirty="0"/>
              <a:t> object! If clients can access x, it doesn’t matter if y is “private”)</a:t>
            </a:r>
            <a:endParaRPr lang="en-US" sz="2000" i="1" dirty="0">
              <a:solidFill>
                <a:schemeClr val="accent2"/>
              </a:solidFill>
            </a:endParaRP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 </a:t>
            </a:r>
            <a:r>
              <a:rPr lang="en-US" sz="2000" dirty="0"/>
              <a:t>is a hint: be sure you don’t create aliases that let clients reference mutable data reachable from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 </a:t>
            </a:r>
            <a:r>
              <a:rPr lang="en-US" sz="2000" dirty="0"/>
              <a:t>fields</a:t>
            </a:r>
          </a:p>
          <a:p>
            <a:pPr lvl="1"/>
            <a:r>
              <a:rPr lang="en-US" sz="2000" dirty="0"/>
              <a:t>And be sure to use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2000" dirty="0"/>
              <a:t> to prevent direct access to rep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2854666" y="3020073"/>
            <a:ext cx="381000" cy="216152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3774509" y="4381308"/>
            <a:ext cx="718457" cy="800292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359366" y="4714652"/>
            <a:ext cx="1415143" cy="1447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V="1">
            <a:off x="4146056" y="4172570"/>
            <a:ext cx="537185" cy="53794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/>
          <p:cNvCxnSpPr>
            <a:endCxn id="39" idx="2"/>
          </p:cNvCxnSpPr>
          <p:nvPr/>
        </p:nvCxnSpPr>
        <p:spPr bwMode="auto">
          <a:xfrm flipV="1">
            <a:off x="2359366" y="3991527"/>
            <a:ext cx="2329543" cy="181044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V="1">
            <a:off x="4243142" y="4678242"/>
            <a:ext cx="783224" cy="312746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Oval 31"/>
          <p:cNvSpPr/>
          <p:nvPr/>
        </p:nvSpPr>
        <p:spPr bwMode="auto">
          <a:xfrm>
            <a:off x="2057400" y="4556000"/>
            <a:ext cx="301966" cy="380999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2057400" y="4010673"/>
            <a:ext cx="301966" cy="380999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5069909" y="4315473"/>
            <a:ext cx="718457" cy="80029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4688909" y="3591381"/>
            <a:ext cx="718457" cy="80029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1" name="Straight Arrow Connector 40"/>
          <p:cNvCxnSpPr>
            <a:endCxn id="43" idx="2"/>
          </p:cNvCxnSpPr>
          <p:nvPr/>
        </p:nvCxnSpPr>
        <p:spPr bwMode="auto">
          <a:xfrm flipV="1">
            <a:off x="4891952" y="3676268"/>
            <a:ext cx="667814" cy="384011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5559766" y="3276122"/>
            <a:ext cx="718457" cy="80029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 bwMode="auto">
          <a:xfrm flipV="1">
            <a:off x="5918994" y="3207371"/>
            <a:ext cx="667814" cy="468897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5" name="Oval 44"/>
          <p:cNvSpPr/>
          <p:nvPr/>
        </p:nvSpPr>
        <p:spPr bwMode="auto">
          <a:xfrm>
            <a:off x="6591798" y="2807652"/>
            <a:ext cx="718457" cy="80029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 flipV="1">
            <a:off x="2432732" y="3020073"/>
            <a:ext cx="4159066" cy="409644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8" name="Oval 47"/>
          <p:cNvSpPr/>
          <p:nvPr/>
        </p:nvSpPr>
        <p:spPr bwMode="auto">
          <a:xfrm>
            <a:off x="2130766" y="3267819"/>
            <a:ext cx="301966" cy="380999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4731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Avoiding rep exposure #1: immutability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Exploit the </a:t>
            </a:r>
            <a:r>
              <a:rPr lang="en-US" sz="2000" dirty="0">
                <a:solidFill>
                  <a:schemeClr val="accent2"/>
                </a:solidFill>
              </a:rPr>
              <a:t>immutability</a:t>
            </a:r>
            <a:r>
              <a:rPr lang="en-US" sz="2000" dirty="0"/>
              <a:t> of (other) ADTs the implementation uses</a:t>
            </a:r>
          </a:p>
          <a:p>
            <a:pPr lvl="1"/>
            <a:r>
              <a:rPr lang="en-US" sz="2000" dirty="0"/>
              <a:t>Aliasing is no problem if client cannot change data</a:t>
            </a:r>
          </a:p>
          <a:p>
            <a:pPr lvl="1"/>
            <a:endParaRPr lang="en-US" sz="1000" dirty="0"/>
          </a:p>
          <a:p>
            <a:r>
              <a:rPr lang="en-US" sz="2000" dirty="0"/>
              <a:t>Examples (assuming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2000" dirty="0"/>
              <a:t> is an </a:t>
            </a:r>
            <a:r>
              <a:rPr lang="en-US" sz="2000" i="1" dirty="0"/>
              <a:t>immutable</a:t>
            </a:r>
            <a:r>
              <a:rPr lang="en-US" sz="2000" dirty="0"/>
              <a:t> ADT):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class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private 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public Line(Point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start;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end;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public Point </a:t>
            </a:r>
            <a:r>
              <a:rPr 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…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13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[not] immutability?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Immutability greatly simplifies reasoning</a:t>
            </a:r>
          </a:p>
          <a:p>
            <a:pPr lvl="1"/>
            <a:r>
              <a:rPr lang="en-US" sz="2000" dirty="0"/>
              <a:t>Aliasing does not matter</a:t>
            </a:r>
          </a:p>
          <a:p>
            <a:pPr lvl="1"/>
            <a:r>
              <a:rPr lang="en-US" sz="2000" dirty="0"/>
              <a:t>No need to make copies with identical contents</a:t>
            </a:r>
          </a:p>
          <a:p>
            <a:pPr lvl="1"/>
            <a:r>
              <a:rPr lang="en-US" sz="2000" dirty="0"/>
              <a:t>Rep invariants cannot be broken</a:t>
            </a:r>
          </a:p>
          <a:p>
            <a:r>
              <a:rPr lang="en-US" sz="2000" dirty="0"/>
              <a:t>Does require different designs</a:t>
            </a:r>
            <a:br>
              <a:rPr lang="en-US" sz="2000" dirty="0"/>
            </a:br>
            <a:r>
              <a:rPr lang="en-US" sz="2000" dirty="0"/>
              <a:t>Suppose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2000" dirty="0"/>
              <a:t> is immutable but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  <a:r>
              <a:rPr lang="en-US" sz="2000" dirty="0"/>
              <a:t> is mutable: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           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20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raiseLine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(double </a:t>
            </a:r>
            <a:r>
              <a:rPr lang="en-US" sz="20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deltaY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new Point(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start.x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start.y+deltaY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new Point(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end.x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end.y+deltaY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r>
              <a:rPr lang="en-US" sz="2000" dirty="0"/>
              <a:t>Immutable classes in Java libraries include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000" dirty="0"/>
              <a:t>,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Character</a:t>
            </a:r>
            <a:r>
              <a:rPr lang="en-US" sz="2000" dirty="0"/>
              <a:t>,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Integer</a:t>
            </a:r>
            <a:r>
              <a:rPr lang="en-US" sz="2000" dirty="0"/>
              <a:t>,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276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rep exposure #2: copying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/>
          <a:lstStyle/>
          <a:p>
            <a:r>
              <a:rPr lang="en-US" sz="2000" dirty="0"/>
              <a:t>Make </a:t>
            </a:r>
            <a:r>
              <a:rPr lang="en-US" sz="2000" dirty="0">
                <a:solidFill>
                  <a:schemeClr val="accent2"/>
                </a:solidFill>
              </a:rPr>
              <a:t>copies</a:t>
            </a:r>
            <a:r>
              <a:rPr lang="en-US" sz="2000" dirty="0"/>
              <a:t> of all data that cross the abstraction barrier</a:t>
            </a:r>
          </a:p>
          <a:p>
            <a:pPr lvl="1"/>
            <a:r>
              <a:rPr lang="en-US" sz="2000" dirty="0"/>
              <a:t>Copy in [parameters that become part of the implementation]</a:t>
            </a:r>
          </a:p>
          <a:p>
            <a:pPr lvl="1"/>
            <a:r>
              <a:rPr lang="en-US" sz="2000" dirty="0"/>
              <a:t>Copy out [results that are part of the implementation]</a:t>
            </a:r>
          </a:p>
          <a:p>
            <a:pPr lvl="1"/>
            <a:endParaRPr lang="en-US" sz="1000" dirty="0"/>
          </a:p>
          <a:p>
            <a:r>
              <a:rPr lang="en-US" sz="2000" dirty="0"/>
              <a:t>Examples of copying (assume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2000" dirty="0"/>
              <a:t> is a mutable ADT):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class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Line(Point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Point(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start.x,start.y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Point(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end.x,end.y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Point </a:t>
            </a:r>
            <a:r>
              <a:rPr 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new Point(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this.start.x,this.start.y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063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Shallow copying is not enough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/>
          <a:lstStyle/>
          <a:p>
            <a:r>
              <a:rPr lang="en-US" sz="2000" dirty="0"/>
              <a:t>Example: assume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2000" dirty="0"/>
              <a:t> and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  <a:r>
              <a:rPr lang="en-US" sz="2000" dirty="0"/>
              <a:t> are mutable ADTs</a:t>
            </a:r>
          </a:p>
          <a:p>
            <a:pPr marL="0" indent="0">
              <a:spcBef>
                <a:spcPts val="0"/>
              </a:spcBef>
              <a:buNone/>
            </a:pPr>
            <a:endParaRPr lang="en-US" sz="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class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Point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Line(Line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other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other.start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other.end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endParaRPr lang="en-US" sz="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r>
              <a:rPr lang="en-US" sz="2000" dirty="0"/>
              <a:t>Client code: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Line a = ...;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Line b = new Line(a);  // a and b share Points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a.translate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4);     // also translates b!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551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deep copy is not always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91000"/>
          </a:xfrm>
        </p:spPr>
        <p:txBody>
          <a:bodyPr/>
          <a:lstStyle/>
          <a:p>
            <a:r>
              <a:rPr lang="en-US" sz="2000" dirty="0"/>
              <a:t>An immutable ADT must be immutable “all the way down”</a:t>
            </a:r>
          </a:p>
          <a:p>
            <a:pPr lvl="1"/>
            <a:r>
              <a:rPr lang="en-US" sz="2000" dirty="0"/>
              <a:t>No references </a:t>
            </a:r>
            <a:r>
              <a:rPr lang="en-US" sz="2000" i="1" dirty="0"/>
              <a:t>reachable</a:t>
            </a:r>
            <a:r>
              <a:rPr lang="en-US" sz="2000" dirty="0"/>
              <a:t> to data that may be mutated</a:t>
            </a:r>
          </a:p>
          <a:p>
            <a:pPr lvl="1"/>
            <a:endParaRPr lang="en-US" sz="2000" dirty="0"/>
          </a:p>
          <a:p>
            <a:r>
              <a:rPr lang="en-US" sz="2000" dirty="0"/>
              <a:t>So combining our two ways to avoid rep exposure:</a:t>
            </a:r>
          </a:p>
          <a:p>
            <a:pPr lvl="1"/>
            <a:r>
              <a:rPr lang="en-US" sz="2000" dirty="0"/>
              <a:t>Must copy-in, copy-out “all the way down” to immutable parts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819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/>
              <a:t>Back to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getElts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Our initial rep-exposure problem, fixed now with copy-out :</a:t>
            </a:r>
          </a:p>
          <a:p>
            <a:pPr marL="0" lvl="1" indent="0">
              <a:buNone/>
            </a:pPr>
            <a:endParaRPr lang="en-US" sz="1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marL="0" lvl="1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// Rep invariant: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has no nulls and no dups</a:t>
            </a:r>
          </a:p>
          <a:p>
            <a:pPr marL="0" lvl="1" indent="0"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private List&lt;Character&gt;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= …;</a:t>
            </a:r>
          </a:p>
          <a:p>
            <a:pPr marL="0" lvl="1" indent="0">
              <a:buNone/>
            </a:pPr>
            <a:endParaRPr lang="en-US" sz="1000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 marL="0" lvl="1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// returns: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currently in the set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public List&lt;Character&gt;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 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return new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&lt;Character&gt;(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//copy out!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489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200" dirty="0"/>
              <a:t>Avoiding rep exposure #3: </a:t>
            </a:r>
            <a:r>
              <a:rPr lang="en-US" sz="3200" dirty="0" err="1"/>
              <a:t>readonly</a:t>
            </a:r>
            <a:r>
              <a:rPr lang="en-US" sz="3200" dirty="0"/>
              <a:t> wrapper (immutable “copy”)</a:t>
            </a:r>
            <a:endParaRPr lang="en-US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495800"/>
          </a:xfrm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endParaRPr lang="en-US" sz="1000" b="1" dirty="0">
              <a:latin typeface="Courier New" pitchFamily="49" charset="0"/>
              <a:cs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List&lt;Character&gt;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return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Collections.unmodifiableList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lvl="1" indent="0">
              <a:buNone/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0" lvl="1" indent="0">
              <a:buNone/>
            </a:pPr>
            <a:r>
              <a:rPr lang="en-US" sz="2000" dirty="0">
                <a:latin typeface="+mj-lt"/>
                <a:cs typeface="Courier New" pitchFamily="49" charset="0"/>
              </a:rPr>
              <a:t>From the </a:t>
            </a:r>
            <a:r>
              <a:rPr lang="en-US" sz="2000" dirty="0" err="1">
                <a:latin typeface="+mj-lt"/>
                <a:cs typeface="Courier New" pitchFamily="49" charset="0"/>
              </a:rPr>
              <a:t>JavaDoc</a:t>
            </a:r>
            <a:r>
              <a:rPr lang="en-US" sz="2000" dirty="0">
                <a:latin typeface="+mj-lt"/>
                <a:cs typeface="Courier New" pitchFamily="49" charset="0"/>
              </a:rPr>
              <a:t> for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Collections.unmodifiableList</a:t>
            </a:r>
            <a:r>
              <a:rPr lang="en-US" sz="2000" dirty="0">
                <a:latin typeface="+mj-lt"/>
                <a:cs typeface="Courier New" pitchFamily="49" charset="0"/>
              </a:rPr>
              <a:t>: </a:t>
            </a:r>
          </a:p>
          <a:p>
            <a:pPr marL="0" lvl="1" indent="0">
              <a:buNone/>
            </a:pPr>
            <a:r>
              <a:rPr lang="en-US" sz="2000" i="1" dirty="0"/>
              <a:t>Returns an unmodifiable view of the specified list. This method allows modules to provide users with "read-only" access to internal lists. Query operations on the returned list "read through" to the specified list, and attempts to modify the returned list result in an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UnsupportedOperationException</a:t>
            </a:r>
            <a:r>
              <a:rPr lang="en-US" sz="2000" dirty="0"/>
              <a:t>.</a:t>
            </a:r>
            <a:endParaRPr lang="en-US" sz="2000" dirty="0">
              <a:latin typeface="+mj-lt"/>
              <a:cs typeface="Courier New" pitchFamily="49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416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good news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686800" cy="3962400"/>
          </a:xfrm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List&lt;Character&gt;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version 2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return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Collections.unmodifiableList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lvl="1" indent="0">
              <a:buNone/>
            </a:pP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 marL="342900" lvl="1" indent="-342900"/>
            <a:r>
              <a:rPr lang="en-US" sz="2000" dirty="0">
                <a:latin typeface="+mj-lt"/>
                <a:cs typeface="Courier New" pitchFamily="49" charset="0"/>
              </a:rPr>
              <a:t>Clients cannot </a:t>
            </a:r>
            <a:r>
              <a:rPr lang="en-US" sz="2000" i="1" dirty="0">
                <a:latin typeface="+mj-lt"/>
                <a:cs typeface="Courier New" pitchFamily="49" charset="0"/>
              </a:rPr>
              <a:t>modify (mutate)</a:t>
            </a:r>
            <a:r>
              <a:rPr lang="en-US" sz="2000" dirty="0">
                <a:latin typeface="+mj-lt"/>
                <a:cs typeface="Courier New" pitchFamily="49" charset="0"/>
              </a:rPr>
              <a:t> the rep</a:t>
            </a:r>
          </a:p>
          <a:p>
            <a:pPr marL="742950" lvl="2" indent="-342900"/>
            <a:r>
              <a:rPr lang="en-US" sz="2000" dirty="0">
                <a:latin typeface="+mj-lt"/>
                <a:cs typeface="Courier New" pitchFamily="49" charset="0"/>
              </a:rPr>
              <a:t>So they cannot break the rep invariant</a:t>
            </a:r>
          </a:p>
          <a:p>
            <a:pPr marL="342900" lvl="1" indent="-342900"/>
            <a:r>
              <a:rPr lang="en-US" sz="2000" dirty="0">
                <a:latin typeface="+mj-lt"/>
                <a:cs typeface="Courier New" pitchFamily="49" charset="0"/>
              </a:rPr>
              <a:t>(For long lists) more efficient than copy out</a:t>
            </a:r>
          </a:p>
          <a:p>
            <a:pPr marL="342900" lvl="1" indent="-342900"/>
            <a:r>
              <a:rPr lang="en-US" sz="2000" dirty="0">
                <a:latin typeface="+mj-lt"/>
                <a:cs typeface="Courier New" pitchFamily="49" charset="0"/>
              </a:rPr>
              <a:t>Uses standard libraries</a:t>
            </a:r>
          </a:p>
          <a:p>
            <a:pPr marL="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710443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bad 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495800"/>
          </a:xfrm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List&lt;Character&gt;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return new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&lt;Character&gt;(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//copy out!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1000" b="1" dirty="0">
              <a:latin typeface="Courier New" pitchFamily="49" charset="0"/>
              <a:cs typeface="Courier New" pitchFamily="49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List&lt;Character&gt;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return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Collections.unmodifiableList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The two implementations do not do the same thing!</a:t>
            </a:r>
          </a:p>
          <a:p>
            <a:pPr lvl="1"/>
            <a:r>
              <a:rPr lang="en-US" sz="2000" dirty="0"/>
              <a:t>Both avoid allowing clients to break the rep invariant</a:t>
            </a:r>
          </a:p>
          <a:p>
            <a:pPr lvl="1"/>
            <a:r>
              <a:rPr lang="en-US" sz="2000" dirty="0"/>
              <a:t>Both return a list containing the elements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/>
              <a:t>  But consider: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s.getElts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s.insert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('a'); 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xs.contains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('a');</a:t>
            </a:r>
          </a:p>
          <a:p>
            <a:pPr marL="0" indent="0">
              <a:buNone/>
            </a:pPr>
            <a:r>
              <a:rPr lang="en-US" sz="2000" dirty="0">
                <a:latin typeface="+mj-lt"/>
                <a:cs typeface="Courier New" panose="02070309020205020404" pitchFamily="49" charset="0"/>
              </a:rPr>
              <a:t> Version 2 is </a:t>
            </a:r>
            <a:r>
              <a:rPr lang="en-US" sz="2000" i="1" dirty="0">
                <a:latin typeface="+mj-lt"/>
                <a:cs typeface="Courier New" panose="02070309020205020404" pitchFamily="49" charset="0"/>
              </a:rPr>
              <a:t>observing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 an exposed rep, leading to different behavior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99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Review: a data abstraction is defined by a specification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 collection of procedural </a:t>
            </a:r>
            <a:r>
              <a:rPr lang="en-US" sz="2000" i="1" dirty="0"/>
              <a:t>abstractions</a:t>
            </a:r>
          </a:p>
          <a:p>
            <a:pPr lvl="1"/>
            <a:r>
              <a:rPr lang="en-US" sz="2000" dirty="0"/>
              <a:t>Not a collection of procedures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Together, these procedural abstractions provide some </a:t>
            </a:r>
            <a:r>
              <a:rPr lang="en-US" sz="2000" i="1" dirty="0"/>
              <a:t>set of values</a:t>
            </a:r>
          </a:p>
          <a:p>
            <a:pPr marL="457200" lvl="1" indent="0">
              <a:buNone/>
            </a:pPr>
            <a:r>
              <a:rPr lang="en-US" sz="2000" b="1" i="1" dirty="0"/>
              <a:t>All</a:t>
            </a:r>
            <a:r>
              <a:rPr lang="en-US" sz="2000" dirty="0"/>
              <a:t> the ways of directly using that set of values</a:t>
            </a:r>
          </a:p>
          <a:p>
            <a:pPr lvl="1"/>
            <a:r>
              <a:rPr lang="en-US" sz="2000" dirty="0"/>
              <a:t>Creating</a:t>
            </a:r>
          </a:p>
          <a:p>
            <a:pPr lvl="1"/>
            <a:r>
              <a:rPr lang="en-US" sz="2000" dirty="0"/>
              <a:t>Manipulating</a:t>
            </a:r>
          </a:p>
          <a:p>
            <a:pPr lvl="1"/>
            <a:r>
              <a:rPr lang="en-US" sz="2000" dirty="0"/>
              <a:t>Observing</a:t>
            </a:r>
          </a:p>
          <a:p>
            <a:endParaRPr lang="en-US" sz="2000" dirty="0"/>
          </a:p>
          <a:p>
            <a:r>
              <a:rPr lang="en-US" sz="2000" dirty="0"/>
              <a:t>Creators and producers:  make new values</a:t>
            </a:r>
          </a:p>
          <a:p>
            <a:r>
              <a:rPr lang="en-US" sz="2000" dirty="0"/>
              <a:t>Mutators:  change the value (affects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equals(…)</a:t>
            </a:r>
            <a:r>
              <a:rPr lang="en-US" sz="2000" dirty="0"/>
              <a:t> but not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sz="2000" dirty="0"/>
              <a:t>)</a:t>
            </a:r>
          </a:p>
          <a:p>
            <a:r>
              <a:rPr lang="en-US" sz="2000" dirty="0"/>
              <a:t>Observers:  allow the client to distinguish different values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5166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“returns a list containing the elements”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Could mean any of these things:</a:t>
            </a:r>
          </a:p>
          <a:p>
            <a:pPr marL="0" indent="0">
              <a:buNone/>
            </a:pPr>
            <a:endParaRPr lang="en-US" sz="1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Returns a fresh mutable list containing the elements in the set </a:t>
            </a:r>
            <a:r>
              <a:rPr lang="en-US" sz="2000" i="1" dirty="0">
                <a:solidFill>
                  <a:schemeClr val="accent2"/>
                </a:solidFill>
              </a:rPr>
              <a:t>at the time of the call</a:t>
            </a:r>
            <a:endParaRPr lang="en-US" sz="2000" dirty="0"/>
          </a:p>
          <a:p>
            <a:pPr lvl="1"/>
            <a:r>
              <a:rPr lang="en-US" sz="2000" dirty="0"/>
              <a:t>likely hard to implement efficiently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Returns read-only view that is </a:t>
            </a:r>
            <a:r>
              <a:rPr lang="en-US" sz="2000" i="1" dirty="0">
                <a:solidFill>
                  <a:schemeClr val="accent2"/>
                </a:solidFill>
              </a:rPr>
              <a:t>always up to date</a:t>
            </a:r>
            <a:r>
              <a:rPr lang="en-US" sz="2000" dirty="0">
                <a:solidFill>
                  <a:schemeClr val="accent2"/>
                </a:solidFill>
              </a:rPr>
              <a:t> </a:t>
            </a:r>
            <a:r>
              <a:rPr lang="en-US" sz="2000" dirty="0"/>
              <a:t>with the current elements of the set</a:t>
            </a:r>
          </a:p>
          <a:p>
            <a:pPr marL="857250" lvl="1" indent="-457200"/>
            <a:r>
              <a:rPr lang="en-US" sz="2000" dirty="0"/>
              <a:t>Makes it hard to change the rep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/>
              <a:t>Returns a list containing the current set elements.  </a:t>
            </a:r>
            <a:r>
              <a:rPr lang="en-US" sz="2000" i="1" dirty="0">
                <a:solidFill>
                  <a:schemeClr val="accent2"/>
                </a:solidFill>
              </a:rPr>
              <a:t>Behavior is unspecified</a:t>
            </a:r>
            <a:r>
              <a:rPr lang="en-US" sz="2000" i="1" dirty="0"/>
              <a:t> </a:t>
            </a:r>
            <a:r>
              <a:rPr lang="en-US" sz="2000" dirty="0"/>
              <a:t>if client attempts to mutate the list or to access the list after the set’s elements are changed</a:t>
            </a:r>
          </a:p>
          <a:p>
            <a:pPr marL="857250" lvl="1" indent="-457200"/>
            <a:r>
              <a:rPr lang="en-US" sz="2000" dirty="0"/>
              <a:t>Weaker than either #1 or #2</a:t>
            </a:r>
          </a:p>
          <a:p>
            <a:pPr marL="857250" lvl="1" indent="-457200"/>
            <a:r>
              <a:rPr lang="en-US" sz="2000" dirty="0"/>
              <a:t>More complex, harder to use, but sufficient for some purposes</a:t>
            </a:r>
          </a:p>
          <a:p>
            <a:pPr marL="0" indent="0">
              <a:buNone/>
            </a:pPr>
            <a:r>
              <a:rPr lang="en-US" sz="2000" dirty="0"/>
              <a:t>Lesson: a seemingly simple spec may be ambiguous and subtle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30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E71AE-1C24-8A4F-9929-58C3A2AF7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B2468-66FF-EA4C-AAFC-19C4F6ABF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Abstraction functions: mapping </a:t>
            </a:r>
            <a:r>
              <a:rPr lang="en-US"/>
              <a:t>concrete representation </a:t>
            </a:r>
            <a:r>
              <a:rPr lang="en-US" dirty="0"/>
              <a:t>to </a:t>
            </a:r>
            <a:r>
              <a:rPr lang="en-US"/>
              <a:t>abstract values.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117E29-C503-D644-AEE0-4C85F1167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7E80ED-89D0-E240-ADCA-2BE25F46A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2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ADTs and specifications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3505200"/>
          </a:xfrm>
        </p:spPr>
        <p:txBody>
          <a:bodyPr/>
          <a:lstStyle/>
          <a:p>
            <a:r>
              <a:rPr lang="en-US" sz="2000" dirty="0"/>
              <a:t>So far, we have only specified ADTs</a:t>
            </a:r>
          </a:p>
          <a:p>
            <a:pPr lvl="1"/>
            <a:r>
              <a:rPr lang="en-US" sz="2000" dirty="0"/>
              <a:t>Specification makes no reference to the implementation</a:t>
            </a:r>
          </a:p>
          <a:p>
            <a:pPr lvl="1"/>
            <a:endParaRPr lang="en-US" sz="2000" dirty="0"/>
          </a:p>
          <a:p>
            <a:r>
              <a:rPr lang="en-US" sz="2000" dirty="0"/>
              <a:t>Of course, we need [guidelines for how] to implement ADTs</a:t>
            </a:r>
          </a:p>
          <a:p>
            <a:endParaRPr lang="en-US" sz="2000" dirty="0"/>
          </a:p>
          <a:p>
            <a:r>
              <a:rPr lang="en-US" sz="2000" dirty="0"/>
              <a:t>Of course, we need [guidelines for how] to ensure our implementations satisfy our specifications</a:t>
            </a:r>
          </a:p>
          <a:p>
            <a:endParaRPr lang="en-US" sz="2000" dirty="0"/>
          </a:p>
          <a:p>
            <a:r>
              <a:rPr lang="en-US" sz="2000" dirty="0"/>
              <a:t>Two intellectual tools are really helpful…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34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924800" cy="1143000"/>
          </a:xfrm>
        </p:spPr>
        <p:txBody>
          <a:bodyPr/>
          <a:lstStyle/>
          <a:p>
            <a:r>
              <a:rPr lang="en-US" dirty="0"/>
              <a:t>Connecting implementations to specs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5181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i="1" dirty="0">
                <a:solidFill>
                  <a:schemeClr val="accent6"/>
                </a:solidFill>
              </a:rPr>
              <a:t>Representation Invariant</a:t>
            </a:r>
            <a:r>
              <a:rPr lang="en-US" sz="2000" dirty="0"/>
              <a:t>: maps Object → </a:t>
            </a:r>
            <a:r>
              <a:rPr lang="en-US" sz="2000" dirty="0" err="1"/>
              <a:t>boolean</a:t>
            </a:r>
            <a:endParaRPr lang="en-US" sz="2000" dirty="0"/>
          </a:p>
          <a:p>
            <a:pPr lvl="1"/>
            <a:r>
              <a:rPr lang="en-US" sz="2000" dirty="0"/>
              <a:t>An assertion about the object state</a:t>
            </a:r>
          </a:p>
          <a:p>
            <a:pPr lvl="1"/>
            <a:r>
              <a:rPr lang="en-US" sz="2000" dirty="0"/>
              <a:t>Indicates if an instance is </a:t>
            </a:r>
            <a:r>
              <a:rPr lang="en-US" sz="2000" i="1" dirty="0">
                <a:solidFill>
                  <a:schemeClr val="accent6"/>
                </a:solidFill>
              </a:rPr>
              <a:t>well-formed</a:t>
            </a:r>
            <a:r>
              <a:rPr lang="en-US" sz="2000" dirty="0"/>
              <a:t> </a:t>
            </a:r>
            <a:r>
              <a:rPr lang="en-US" sz="2000" i="1" dirty="0"/>
              <a:t> </a:t>
            </a:r>
          </a:p>
          <a:p>
            <a:pPr lvl="1"/>
            <a:r>
              <a:rPr lang="en-US" sz="2000" dirty="0"/>
              <a:t>Defines the set of valid concrete values</a:t>
            </a:r>
          </a:p>
          <a:p>
            <a:pPr lvl="1"/>
            <a:r>
              <a:rPr lang="en-US" sz="2000" dirty="0"/>
              <a:t>Only values in the valid set make sense as implementations of an abstract value</a:t>
            </a:r>
          </a:p>
          <a:p>
            <a:pPr lvl="1"/>
            <a:r>
              <a:rPr lang="en-US" sz="2000" b="1" dirty="0"/>
              <a:t>For implementors/debuggers/maintainers of the abstraction: no object should </a:t>
            </a:r>
            <a:r>
              <a:rPr lang="en-US" sz="2000" b="1" i="1" dirty="0"/>
              <a:t>ever</a:t>
            </a:r>
            <a:r>
              <a:rPr lang="en-US" sz="2000" b="1" dirty="0"/>
              <a:t> violate the rep invariant </a:t>
            </a:r>
          </a:p>
          <a:p>
            <a:pPr lvl="2"/>
            <a:r>
              <a:rPr lang="en-US" sz="2000" dirty="0"/>
              <a:t>Such an object has no useful meaning</a:t>
            </a:r>
          </a:p>
          <a:p>
            <a:pPr marL="0" indent="0">
              <a:buNone/>
            </a:pPr>
            <a:endParaRPr lang="en-US" sz="1000" i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2000" b="1" i="1" dirty="0">
                <a:solidFill>
                  <a:schemeClr val="accent6"/>
                </a:solidFill>
              </a:rPr>
              <a:t>Abstraction Function</a:t>
            </a:r>
            <a:r>
              <a:rPr lang="en-US" sz="2000" dirty="0"/>
              <a:t>: maps Object → abstract value</a:t>
            </a:r>
          </a:p>
          <a:p>
            <a:pPr lvl="1"/>
            <a:r>
              <a:rPr lang="en-US" sz="2000" dirty="0"/>
              <a:t>What the data structure </a:t>
            </a:r>
            <a:r>
              <a:rPr lang="en-US" sz="2000" i="1" dirty="0">
                <a:solidFill>
                  <a:schemeClr val="accent6"/>
                </a:solidFill>
              </a:rPr>
              <a:t>means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as an abstract value</a:t>
            </a:r>
          </a:p>
          <a:p>
            <a:pPr marL="800100" lvl="1" indent="-342900"/>
            <a:r>
              <a:rPr lang="en-US" sz="2000" dirty="0"/>
              <a:t>How the data structure is to be interpreted</a:t>
            </a:r>
          </a:p>
          <a:p>
            <a:pPr marL="800100" lvl="1" indent="-342900"/>
            <a:r>
              <a:rPr lang="en-US" sz="2000" dirty="0"/>
              <a:t>Only defined on objects meeting the rep invariant</a:t>
            </a:r>
          </a:p>
          <a:p>
            <a:pPr marL="800100" lvl="1" indent="-342900"/>
            <a:r>
              <a:rPr lang="en-US" sz="2000" b="1" dirty="0"/>
              <a:t>For implementors/debuggers/maintainers of the abstraction: </a:t>
            </a:r>
            <a:r>
              <a:rPr lang="en-US" sz="2000" dirty="0"/>
              <a:t>Each procedure should meet its spec (abstract values) by “doing the right thing” with the concrete representation</a:t>
            </a:r>
          </a:p>
          <a:p>
            <a:pPr marL="800100" lvl="1" indent="-342900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19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Implementing a Data Abstraction (ADT)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To implement a data abstraction:</a:t>
            </a:r>
          </a:p>
          <a:p>
            <a:pPr lvl="1"/>
            <a:r>
              <a:rPr lang="en-US" sz="2000" dirty="0"/>
              <a:t>Select the representation of instances, “</a:t>
            </a:r>
            <a:r>
              <a:rPr lang="en-US" sz="2000" i="1" dirty="0">
                <a:solidFill>
                  <a:schemeClr val="accent6"/>
                </a:solidFill>
              </a:rPr>
              <a:t>the</a:t>
            </a:r>
            <a:r>
              <a:rPr lang="en-US" sz="2000" i="1" dirty="0"/>
              <a:t> </a:t>
            </a:r>
            <a:r>
              <a:rPr lang="en-US" sz="2000" i="1" dirty="0">
                <a:solidFill>
                  <a:schemeClr val="accent6"/>
                </a:solidFill>
              </a:rPr>
              <a:t>rep</a:t>
            </a:r>
            <a:r>
              <a:rPr lang="en-US" sz="2000" dirty="0"/>
              <a:t>”</a:t>
            </a:r>
          </a:p>
          <a:p>
            <a:pPr lvl="2"/>
            <a:r>
              <a:rPr lang="en-US" sz="2000" dirty="0"/>
              <a:t>In Java, typically instance variables in objects of a class</a:t>
            </a:r>
          </a:p>
          <a:p>
            <a:pPr lvl="1"/>
            <a:r>
              <a:rPr lang="en-US" sz="2000" dirty="0"/>
              <a:t>Implement operations in terms of that rep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Choose a representation so that:</a:t>
            </a:r>
          </a:p>
          <a:p>
            <a:pPr lvl="1"/>
            <a:r>
              <a:rPr lang="en-US" sz="2000" dirty="0"/>
              <a:t>It is possible to implement required operations</a:t>
            </a:r>
          </a:p>
          <a:p>
            <a:pPr lvl="1"/>
            <a:r>
              <a:rPr lang="en-US" sz="2000" dirty="0"/>
              <a:t>The most frequently used operations are efficient</a:t>
            </a:r>
          </a:p>
          <a:p>
            <a:pPr lvl="2"/>
            <a:r>
              <a:rPr lang="en-US" sz="2000" dirty="0"/>
              <a:t>But which will these be?</a:t>
            </a:r>
          </a:p>
          <a:p>
            <a:pPr lvl="2"/>
            <a:r>
              <a:rPr lang="en-US" sz="2000" dirty="0"/>
              <a:t>Abstraction allows the rep to change later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032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CharSet</a:t>
            </a:r>
            <a:r>
              <a:rPr lang="en-US" dirty="0"/>
              <a:t> Abstraction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458200" cy="4876800"/>
          </a:xfrm>
        </p:spPr>
        <p:txBody>
          <a:bodyPr>
            <a:noAutofit/>
          </a:bodyPr>
          <a:lstStyle/>
          <a:p>
            <a:pPr marL="0" lvl="2"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Overview: A </a:t>
            </a:r>
            <a:r>
              <a:rPr lang="en-US" sz="18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a finite mutable set of Characters</a:t>
            </a:r>
          </a:p>
          <a:p>
            <a:pPr marL="0" lvl="2">
              <a:buNone/>
            </a:pPr>
            <a:endParaRPr lang="en-US" sz="6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2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@effects: creates a new, empty </a:t>
            </a:r>
            <a:r>
              <a:rPr lang="en-US" sz="18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lvl="2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800" b="1" dirty="0" err="1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{…}</a:t>
            </a:r>
          </a:p>
          <a:p>
            <a:pPr marL="0" lvl="2">
              <a:buNone/>
            </a:pPr>
            <a:endParaRPr lang="en-US" sz="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2"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@modifies: this</a:t>
            </a:r>
          </a:p>
          <a:p>
            <a:pPr marL="0" lvl="2"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@effects: </a:t>
            </a:r>
            <a:r>
              <a:rPr lang="en-US" sz="18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1800" b="1" baseline="-250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1800" b="1" baseline="-250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{c}</a:t>
            </a:r>
          </a:p>
          <a:p>
            <a:pPr marL="0" lvl="2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800" b="1" dirty="0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(Character c) {…}</a:t>
            </a:r>
          </a:p>
          <a:p>
            <a:pPr marL="0" lvl="2">
              <a:buNone/>
            </a:pPr>
            <a:endParaRPr lang="en-US" sz="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2"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@modifies: this</a:t>
            </a:r>
          </a:p>
          <a:p>
            <a:pPr marL="0" lvl="2"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@effects: </a:t>
            </a:r>
            <a:r>
              <a:rPr lang="en-US" sz="18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1800" b="1" baseline="-250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1800" b="1" baseline="-250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{c}</a:t>
            </a:r>
          </a:p>
          <a:p>
            <a:pPr marL="0" lvl="2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800" b="1" dirty="0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(Character </a:t>
            </a:r>
            <a:r>
              <a:rPr lang="en-US" sz="1800" b="1" dirty="0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{…}</a:t>
            </a:r>
          </a:p>
          <a:p>
            <a:pPr marL="0" lvl="2">
              <a:buNone/>
            </a:pPr>
            <a:endParaRPr lang="en-US" sz="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2"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@return: (c 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pitchFamily="18" charset="2"/>
              </a:rPr>
              <a:t></a:t>
            </a: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this)</a:t>
            </a:r>
          </a:p>
          <a:p>
            <a:pPr marL="0" lvl="2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member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(Character </a:t>
            </a:r>
            <a:r>
              <a:rPr lang="en-US" sz="1800" b="1" dirty="0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{…}</a:t>
            </a:r>
          </a:p>
          <a:p>
            <a:pPr marL="0" lvl="2">
              <a:buNone/>
            </a:pPr>
            <a:endParaRPr lang="en-US" sz="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2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@return: cardinality of this</a:t>
            </a:r>
          </a:p>
          <a:p>
            <a:pPr marL="0" lvl="2">
              <a:spcBef>
                <a:spcPts val="0"/>
              </a:spcBef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63DE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{…}</a:t>
            </a:r>
          </a:p>
          <a:p>
            <a:pPr marL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176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 implementation: Is it right?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495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{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private List&lt;Character&gt;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elts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</a:t>
            </a:r>
            <a:br>
              <a:rPr lang="en-US" sz="2400" b="1" dirty="0"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new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&lt;Character&gt;();</a:t>
            </a:r>
          </a:p>
          <a:p>
            <a:pPr>
              <a:lnSpc>
                <a:spcPct val="90000"/>
              </a:lnSpc>
              <a:buNone/>
            </a:pPr>
            <a:endParaRPr lang="en-US" sz="5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US" sz="2400" b="1" dirty="0">
                <a:solidFill>
                  <a:srgbClr val="063DE8"/>
                </a:solidFill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(Character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 {</a:t>
            </a:r>
            <a:endParaRPr lang="en-US" sz="2400" b="1" dirty="0">
              <a:solidFill>
                <a:schemeClr val="hlink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elts.add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(c);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US" sz="2400" b="1" dirty="0">
                <a:solidFill>
                  <a:srgbClr val="063DE8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(Character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 {</a:t>
            </a:r>
            <a:endParaRPr lang="en-US" sz="2400" b="1" dirty="0">
              <a:solidFill>
                <a:schemeClr val="hlink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elts.remove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(c);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90000"/>
              </a:lnSpc>
              <a:spcBef>
                <a:spcPts val="300"/>
              </a:spcBef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63DE8"/>
                </a:solidFill>
                <a:latin typeface="Courier New" pitchFamily="49" charset="0"/>
                <a:cs typeface="Courier New" pitchFamily="49" charset="0"/>
              </a:rPr>
              <a:t>member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(Character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  return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elts.contains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(c);</a:t>
            </a:r>
          </a:p>
          <a:p>
            <a:pPr>
              <a:lnSpc>
                <a:spcPct val="90000"/>
              </a:lnSpc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90000"/>
              </a:lnSpc>
              <a:spcBef>
                <a:spcPts val="300"/>
              </a:spcBef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63DE8"/>
                </a:solidFill>
                <a:latin typeface="Courier New" pitchFamily="49" charset="0"/>
                <a:cs typeface="Courier New" pitchFamily="49" charset="0"/>
              </a:rPr>
              <a:t>size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lnSpc>
                <a:spcPct val="90000"/>
              </a:lnSpc>
              <a:spcBef>
                <a:spcPts val="300"/>
              </a:spcBef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  return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elts.size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90000"/>
              </a:lnSpc>
              <a:spcBef>
                <a:spcPts val="300"/>
              </a:spcBef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ct val="90000"/>
              </a:lnSpc>
              <a:spcBef>
                <a:spcPts val="300"/>
              </a:spcBef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810000" y="2438400"/>
            <a:ext cx="5334000" cy="2862322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u="none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CharSet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Character </a:t>
            </a:r>
            <a:r>
              <a:rPr lang="en-US" sz="2000" b="1" u="none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= new Character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('a');</a:t>
            </a:r>
            <a:endParaRPr lang="en-US" sz="2000" b="1" u="none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s.insert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s.insert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s.delete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s.member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(a))</a:t>
            </a:r>
          </a:p>
          <a:p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u="none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"wrong");</a:t>
            </a:r>
            <a:endParaRPr lang="en-US" sz="2000" b="1" u="none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r>
              <a:rPr lang="en-US" sz="2000" b="1" u="none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("right");</a:t>
            </a:r>
            <a:endParaRPr lang="en-US" sz="2000" b="1" u="none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5638800"/>
            <a:ext cx="300755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2"/>
                </a:solidFill>
                <a:latin typeface="+mj-lt"/>
              </a:rPr>
              <a:t>Where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>
                <a:latin typeface="+mj-lt"/>
              </a:rPr>
              <a:t>is the defect?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3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the defect?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Answer this and you know what to fix</a:t>
            </a:r>
          </a:p>
          <a:p>
            <a:endParaRPr lang="en-US" sz="2000" dirty="0"/>
          </a:p>
          <a:p>
            <a:r>
              <a:rPr lang="en-US" sz="2000" i="1" dirty="0"/>
              <a:t>Perhaps</a:t>
            </a:r>
            <a:r>
              <a:rPr lang="en-US" sz="2000" dirty="0"/>
              <a:t>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000" dirty="0"/>
              <a:t>  is wrong</a:t>
            </a:r>
          </a:p>
          <a:p>
            <a:pPr lvl="1"/>
            <a:r>
              <a:rPr lang="en-US" sz="2000" dirty="0"/>
              <a:t>Should remove all occurrences?</a:t>
            </a:r>
          </a:p>
          <a:p>
            <a:pPr lvl="1"/>
            <a:endParaRPr lang="en-US" sz="2000" dirty="0"/>
          </a:p>
          <a:p>
            <a:r>
              <a:rPr lang="en-US" sz="2000" i="1" dirty="0"/>
              <a:t>Perhaps</a:t>
            </a:r>
            <a:r>
              <a:rPr lang="en-US" sz="2000" dirty="0"/>
              <a:t>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sz="2000" dirty="0"/>
              <a:t>  is wrong</a:t>
            </a:r>
          </a:p>
          <a:p>
            <a:pPr lvl="1"/>
            <a:r>
              <a:rPr lang="en-US" sz="2000" dirty="0"/>
              <a:t>Should not insert a character that is already there?</a:t>
            </a:r>
          </a:p>
          <a:p>
            <a:pPr lvl="1"/>
            <a:endParaRPr lang="en-US" sz="2000" dirty="0"/>
          </a:p>
          <a:p>
            <a:r>
              <a:rPr lang="en-US" sz="2000" dirty="0"/>
              <a:t>How can we know?</a:t>
            </a:r>
          </a:p>
          <a:p>
            <a:pPr lvl="1"/>
            <a:r>
              <a:rPr lang="en-US" sz="2000" dirty="0"/>
              <a:t>The </a:t>
            </a:r>
            <a:r>
              <a:rPr lang="en-US" sz="2000" dirty="0">
                <a:solidFill>
                  <a:schemeClr val="accent2"/>
                </a:solidFill>
              </a:rPr>
              <a:t>representation invariant </a:t>
            </a:r>
            <a:r>
              <a:rPr lang="en-US" sz="2000" dirty="0"/>
              <a:t>tells us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438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11909</TotalTime>
  <Words>2790</Words>
  <Application>Microsoft Macintosh PowerPoint</Application>
  <PresentationFormat>On-screen Show (4:3)</PresentationFormat>
  <Paragraphs>471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Courier New</vt:lpstr>
      <vt:lpstr>Stencil</vt:lpstr>
      <vt:lpstr>Stencil Std</vt:lpstr>
      <vt:lpstr>Times New Roman</vt:lpstr>
      <vt:lpstr>simple</vt:lpstr>
      <vt:lpstr>CSE 331 Software Design &amp; Implementation</vt:lpstr>
      <vt:lpstr>Data abstraction outline</vt:lpstr>
      <vt:lpstr>Review: a data abstraction is defined by a specification</vt:lpstr>
      <vt:lpstr>ADTs and specifications</vt:lpstr>
      <vt:lpstr>Connecting implementations to specs</vt:lpstr>
      <vt:lpstr>Implementing a Data Abstraction (ADT)</vt:lpstr>
      <vt:lpstr>Example: CharSet Abstraction</vt:lpstr>
      <vt:lpstr>An implementation: Is it right?</vt:lpstr>
      <vt:lpstr>Where Is the defect?</vt:lpstr>
      <vt:lpstr>The representation invariant</vt:lpstr>
      <vt:lpstr>Now we can locate the error</vt:lpstr>
      <vt:lpstr>Another example</vt:lpstr>
      <vt:lpstr>A rep invariant is a pre/postcondition</vt:lpstr>
      <vt:lpstr>Checking rep invariants</vt:lpstr>
      <vt:lpstr>Checking the rep invariant</vt:lpstr>
      <vt:lpstr>Practice defensive programming</vt:lpstr>
      <vt:lpstr>New Question: Listing the elements of a CharSet</vt:lpstr>
      <vt:lpstr>Representation exposure</vt:lpstr>
      <vt:lpstr>Avoiding representation exposure</vt:lpstr>
      <vt:lpstr>private is not enough</vt:lpstr>
      <vt:lpstr>Avoiding rep exposure #1: immutability</vt:lpstr>
      <vt:lpstr>Why [not] immutability?</vt:lpstr>
      <vt:lpstr>Avoiding rep exposure #2: copying</vt:lpstr>
      <vt:lpstr>Shallow copying is not enough</vt:lpstr>
      <vt:lpstr>Full deep copy is not always needed</vt:lpstr>
      <vt:lpstr>Back to getElts</vt:lpstr>
      <vt:lpstr>Avoiding rep exposure #3: readonly wrapper (immutable “copy”)</vt:lpstr>
      <vt:lpstr>The good news</vt:lpstr>
      <vt:lpstr>The bad news</vt:lpstr>
      <vt:lpstr>“returns a list containing the elements”</vt:lpstr>
      <vt:lpstr>Next…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331 Software Design &amp; Implementation</dc:title>
  <dc:creator>Hal Perkins</dc:creator>
  <cp:lastModifiedBy>Hal Perkins</cp:lastModifiedBy>
  <cp:revision>263</cp:revision>
  <cp:lastPrinted>2020-01-21T22:32:48Z</cp:lastPrinted>
  <dcterms:created xsi:type="dcterms:W3CDTF">2012-01-27T17:46:36Z</dcterms:created>
  <dcterms:modified xsi:type="dcterms:W3CDTF">2021-01-22T05:39:46Z</dcterms:modified>
</cp:coreProperties>
</file>