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285" r:id="rId2"/>
    <p:sldId id="331" r:id="rId3"/>
    <p:sldId id="329" r:id="rId4"/>
    <p:sldId id="636" r:id="rId5"/>
    <p:sldId id="316" r:id="rId6"/>
    <p:sldId id="317" r:id="rId7"/>
    <p:sldId id="286" r:id="rId8"/>
    <p:sldId id="334" r:id="rId9"/>
    <p:sldId id="288" r:id="rId10"/>
    <p:sldId id="330" r:id="rId11"/>
    <p:sldId id="340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39" r:id="rId29"/>
    <p:sldId id="308" r:id="rId30"/>
    <p:sldId id="635" r:id="rId31"/>
    <p:sldId id="326" r:id="rId32"/>
    <p:sldId id="335" r:id="rId33"/>
    <p:sldId id="368" r:id="rId34"/>
    <p:sldId id="621" r:id="rId35"/>
    <p:sldId id="371" r:id="rId36"/>
    <p:sldId id="622" r:id="rId37"/>
    <p:sldId id="310" r:id="rId38"/>
    <p:sldId id="311" r:id="rId39"/>
    <p:sldId id="322" r:id="rId40"/>
    <p:sldId id="336" r:id="rId41"/>
    <p:sldId id="327" r:id="rId42"/>
    <p:sldId id="323" r:id="rId43"/>
    <p:sldId id="324" r:id="rId44"/>
    <p:sldId id="325" r:id="rId45"/>
    <p:sldId id="337" r:id="rId46"/>
    <p:sldId id="338" r:id="rId47"/>
    <p:sldId id="634" r:id="rId48"/>
  </p:sldIdLst>
  <p:sldSz cx="9144000" cy="6858000" type="screen4x3"/>
  <p:notesSz cx="6934200" cy="9220200"/>
  <p:custDataLst>
    <p:tags r:id="rId5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432FF"/>
    <a:srgbClr val="FF0066"/>
    <a:srgbClr val="800080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934" autoAdjust="0"/>
    <p:restoredTop sz="89808" autoAdjust="0"/>
  </p:normalViewPr>
  <p:slideViewPr>
    <p:cSldViewPr>
      <p:cViewPr varScale="1">
        <p:scale>
          <a:sx n="83" d="100"/>
          <a:sy n="83" d="100"/>
        </p:scale>
        <p:origin x="192" y="5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10" d="100"/>
        <a:sy n="110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3384" y="192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ags" Target="tags/tag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 dirty="0"/>
            </a:lvl1pPr>
          </a:lstStyle>
          <a:p>
            <a:pPr>
              <a:defRPr/>
            </a:pPr>
            <a:r>
              <a:rPr lang="en-US" dirty="0"/>
              <a:t>CSE 331 21wi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r>
              <a:rPr lang="en-US" dirty="0"/>
              <a:t>04-</a:t>
            </a:r>
            <a:fld id="{4490ECC9-DBDA-4236-ABEF-47C2FD79DC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5996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80" y="1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58" y="4379901"/>
            <a:ext cx="5086284" cy="41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0C86982-0651-4A87-8CCD-A426161CC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5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6687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57976" y="4388909"/>
            <a:ext cx="4823914" cy="3508508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81038"/>
            <a:ext cx="4643437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32" y="4388908"/>
            <a:ext cx="5135500" cy="4163352"/>
          </a:xfrm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81038"/>
            <a:ext cx="4643437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32" y="4388908"/>
            <a:ext cx="5135500" cy="4163352"/>
          </a:xfrm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81038"/>
            <a:ext cx="4643437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32" y="4388908"/>
            <a:ext cx="5135500" cy="4163352"/>
          </a:xfrm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i.e., anything that satisfies</a:t>
            </a:r>
            <a:r>
              <a:rPr lang="en-US" baseline="0" dirty="0"/>
              <a:t> the stronger specification also satisfies the weaker one, but not vice versa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4638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i.e., anything that satisfies</a:t>
            </a:r>
            <a:r>
              <a:rPr lang="en-US" baseline="0" dirty="0"/>
              <a:t> the stronger specification also satisfies the weaker one, but not vice versa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6425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B stronger than A (any implementation satisfying</a:t>
            </a:r>
            <a:r>
              <a:rPr lang="en-US" baseline="0" dirty="0"/>
              <a:t> B satisfies A, but not vice versa); possible values returned by B are a subset of those returned by A.  Stronger specification places more restriction on the value returned.</a:t>
            </a:r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C stronger.  Any</a:t>
            </a:r>
            <a:r>
              <a:rPr lang="en-US" baseline="0" dirty="0"/>
              <a:t> implementation satisfying C will also satisfy A – C is defined on a larger set of inputs.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637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762000" y="57912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8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01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3ACDB-C1BA-4139-A3B5-ECE71C1D9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5BC84-1DEC-4E9D-8DD0-2C203C730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6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CF16-E0F0-4B7F-BDAB-0ED6A37A3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2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C4CED-1F2F-4C0D-A4F7-58F3EB91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EBA81-96FB-474D-A3C6-C60125E85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CD30-6C9D-46DE-B266-6B0D81F43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9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E8722-9256-42EB-B779-63A99D304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7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983B7-E459-4701-B580-D0BD95C5F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4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E64B7-D971-4815-8FF7-96068F85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15EA6-3B7E-4A7B-BCDE-0EB3FFF82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3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00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12A14B3B-27EA-4853-B4FC-2EDFCA059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j2se/1.5.0/docs/api/java/lang/NullPointerException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331</a:t>
            </a:r>
            <a:br>
              <a:rPr lang="en-US" dirty="0"/>
            </a:br>
            <a:r>
              <a:rPr lang="en-US" dirty="0"/>
              <a:t>Software Design &amp;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886200"/>
            <a:ext cx="7924800" cy="1752600"/>
          </a:xfrm>
        </p:spPr>
        <p:txBody>
          <a:bodyPr/>
          <a:lstStyle/>
          <a:p>
            <a:r>
              <a:rPr lang="en-US" dirty="0"/>
              <a:t>Hal Perkins</a:t>
            </a:r>
          </a:p>
          <a:p>
            <a:r>
              <a:rPr lang="en-US" dirty="0"/>
              <a:t>Winter 2021</a:t>
            </a:r>
          </a:p>
          <a:p>
            <a:r>
              <a:rPr lang="en-US" dirty="0"/>
              <a:t>Specifications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F6EF34-3C92-A64F-A7AB-8DBF58EBC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>
                <a:solidFill>
                  <a:srgbClr val="7030A0"/>
                </a:solidFill>
              </a:rPr>
              <a:t>UW CSE 331 Winter 2021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6AD16B-200C-2E45-82B7-A21A94077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6C098-13F0-41FA-8110-EA5113992111}" type="slidenum">
              <a:rPr lang="en-US" smtClean="0">
                <a:solidFill>
                  <a:srgbClr val="7030A0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891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Specifications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Specifications are essential to </a:t>
            </a:r>
            <a:r>
              <a:rPr lang="en-US" b="1" dirty="0"/>
              <a:t>correctness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They are also essential to </a:t>
            </a:r>
            <a:r>
              <a:rPr lang="en-US" b="1" dirty="0"/>
              <a:t>changeability</a:t>
            </a:r>
          </a:p>
          <a:p>
            <a:r>
              <a:rPr lang="en-US" dirty="0"/>
              <a:t>need to know what changes will break code using it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They are also essential to </a:t>
            </a:r>
            <a:r>
              <a:rPr lang="en-US" b="1" dirty="0"/>
              <a:t>understandability</a:t>
            </a:r>
          </a:p>
          <a:p>
            <a:r>
              <a:rPr lang="en-US" dirty="0"/>
              <a:t>need to tell readers what it is supposed to do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They are also essential to </a:t>
            </a:r>
            <a:r>
              <a:rPr lang="en-US" b="1" dirty="0"/>
              <a:t>modularity</a:t>
            </a:r>
            <a:r>
              <a:rPr lang="is-IS" dirty="0"/>
              <a:t>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93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Specifications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To prove correctness of a method, we need</a:t>
            </a:r>
          </a:p>
          <a:p>
            <a:r>
              <a:rPr lang="en-US" dirty="0"/>
              <a:t>precondition</a:t>
            </a:r>
          </a:p>
          <a:p>
            <a:r>
              <a:rPr lang="en-US" dirty="0"/>
              <a:t>postcondition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Without these, we can’t say whether the code is correct</a:t>
            </a:r>
          </a:p>
          <a:p>
            <a:pPr marL="0" indent="0">
              <a:buNone/>
            </a:pPr>
            <a:r>
              <a:rPr lang="en-US" dirty="0"/>
              <a:t>These tell us what it means to be correct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They are the </a:t>
            </a:r>
            <a:r>
              <a:rPr lang="en-US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specification</a:t>
            </a:r>
            <a:r>
              <a:rPr lang="en-US" dirty="0"/>
              <a:t> for the method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010400" y="1600200"/>
            <a:ext cx="1905000" cy="1485900"/>
          </a:xfrm>
          <a:prstGeom prst="rect">
            <a:avLst/>
          </a:prstGeom>
          <a:solidFill>
            <a:srgbClr val="FFD46D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ysClr val="windowText" lastClr="000000"/>
                </a:solidFill>
              </a:rPr>
              <a:t>Correctness = Validity of</a:t>
            </a:r>
          </a:p>
          <a:p>
            <a:pPr algn="ctr"/>
            <a:r>
              <a:rPr lang="en-US" sz="1800" dirty="0">
                <a:solidFill>
                  <a:sysClr val="windowText" lastClr="000000"/>
                </a:solidFill>
              </a:rPr>
              <a:t>{ P } </a:t>
            </a:r>
            <a:r>
              <a:rPr lang="en-US" sz="2000" b="1" dirty="0">
                <a:solidFill>
                  <a:sysClr val="windowText" lastClr="000000"/>
                </a:solidFill>
                <a:latin typeface="Courier New" charset="0"/>
                <a:ea typeface="Courier New" charset="0"/>
                <a:cs typeface="Courier New" charset="0"/>
              </a:rPr>
              <a:t>S</a:t>
            </a:r>
            <a:r>
              <a:rPr lang="en-US" sz="1800" dirty="0">
                <a:solidFill>
                  <a:sysClr val="windowText" lastClr="000000"/>
                </a:solidFill>
              </a:rPr>
              <a:t> { Q }</a:t>
            </a:r>
          </a:p>
        </p:txBody>
      </p:sp>
    </p:spTree>
    <p:extLst>
      <p:ext uri="{BB962C8B-B14F-4D97-AF65-F5344CB8AC3E}">
        <p14:creationId xmlns:p14="http://schemas.microsoft.com/office/powerpoint/2010/main" val="460281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Isn’t the interface sufficient?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371600"/>
            <a:ext cx="8610600" cy="5105400"/>
          </a:xfrm>
        </p:spPr>
        <p:txBody>
          <a:bodyPr>
            <a:normAutofit lnSpcReduction="10000"/>
          </a:bodyPr>
          <a:lstStyle/>
          <a:p>
            <a:pPr>
              <a:lnSpc>
                <a:spcPct val="83000"/>
              </a:lnSpc>
              <a:spcAft>
                <a:spcPct val="0"/>
              </a:spcAft>
              <a:buFont typeface="StarSymbol" charset="0"/>
              <a:buNone/>
            </a:pPr>
            <a:r>
              <a:rPr lang="en-GB" sz="2000" dirty="0">
                <a:solidFill>
                  <a:srgbClr val="000000"/>
                </a:solidFill>
                <a:cs typeface="Times New Roman" pitchFamily="18" charset="0"/>
              </a:rPr>
              <a:t>An interface defines the boundary between implementers and users:</a:t>
            </a:r>
          </a:p>
          <a:p>
            <a:pPr>
              <a:lnSpc>
                <a:spcPct val="83000"/>
              </a:lnSpc>
              <a:spcAft>
                <a:spcPct val="0"/>
              </a:spcAft>
              <a:buFont typeface="StarSymbol" charset="0"/>
              <a:buNone/>
            </a:pPr>
            <a:endParaRPr lang="en-GB" sz="1000" b="1" i="1" dirty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lnSpc>
                <a:spcPct val="97000"/>
              </a:lnSpc>
              <a:spcBef>
                <a:spcPts val="0"/>
              </a:spcBef>
              <a:buNone/>
            </a:pPr>
            <a:r>
              <a:rPr lang="en-GB" sz="2000" b="1" dirty="0">
                <a:solidFill>
                  <a:srgbClr val="9C20E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2000" b="1" dirty="0">
                <a:solidFill>
                  <a:srgbClr val="8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class</a:t>
            </a:r>
            <a:r>
              <a:rPr lang="en-GB" sz="2000" b="1" dirty="0">
                <a:solidFill>
                  <a:srgbClr val="9C20E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BadList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GB" sz="2000" b="1" dirty="0">
                <a:solidFill>
                  <a:srgbClr val="8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implements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List&lt;E&gt; {</a:t>
            </a:r>
          </a:p>
          <a:p>
            <a:pPr>
              <a:lnSpc>
                <a:spcPct val="97000"/>
              </a:lnSpc>
              <a:spcBef>
                <a:spcPts val="0"/>
              </a:spcBef>
              <a:spcAft>
                <a:spcPct val="0"/>
              </a:spcAft>
              <a:buFont typeface="StarSymbol" charset="0"/>
              <a:buNone/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	   </a:t>
            </a:r>
            <a:r>
              <a:rPr lang="en-GB" sz="2000" b="1" dirty="0">
                <a:solidFill>
                  <a:srgbClr val="8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 </a:t>
            </a: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x) { return null; }</a:t>
            </a:r>
          </a:p>
          <a:p>
            <a:pPr>
              <a:lnSpc>
                <a:spcPct val="97000"/>
              </a:lnSpc>
              <a:spcBef>
                <a:spcPts val="0"/>
              </a:spcBef>
              <a:spcAft>
                <a:spcPct val="0"/>
              </a:spcAft>
              <a:buFont typeface="StarSymbol" charset="0"/>
              <a:buNone/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   </a:t>
            </a:r>
            <a:r>
              <a:rPr lang="en-GB" sz="2000" b="1" dirty="0">
                <a:solidFill>
                  <a:srgbClr val="8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void </a:t>
            </a: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x, E y){}</a:t>
            </a:r>
          </a:p>
          <a:p>
            <a:pPr>
              <a:lnSpc>
                <a:spcPct val="97000"/>
              </a:lnSpc>
              <a:spcBef>
                <a:spcPts val="0"/>
              </a:spcBef>
              <a:spcAft>
                <a:spcPct val="0"/>
              </a:spcAft>
              <a:buFont typeface="StarSymbol" charset="0"/>
              <a:buNone/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   </a:t>
            </a:r>
            <a:r>
              <a:rPr lang="en-GB" sz="2000" b="1" dirty="0">
                <a:solidFill>
                  <a:srgbClr val="8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void </a:t>
            </a: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(E x) {}</a:t>
            </a:r>
          </a:p>
          <a:p>
            <a:pPr>
              <a:lnSpc>
                <a:spcPct val="97000"/>
              </a:lnSpc>
              <a:spcBef>
                <a:spcPts val="0"/>
              </a:spcBef>
              <a:spcAft>
                <a:spcPct val="0"/>
              </a:spcAft>
              <a:buFont typeface="StarSymbol" charset="0"/>
              <a:buNone/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   </a:t>
            </a:r>
            <a:r>
              <a:rPr lang="en-GB" sz="2000" b="1" dirty="0">
                <a:solidFill>
                  <a:srgbClr val="8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void </a:t>
            </a: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x, E y){} </a:t>
            </a:r>
          </a:p>
          <a:p>
            <a:pPr>
              <a:lnSpc>
                <a:spcPct val="97000"/>
              </a:lnSpc>
              <a:spcBef>
                <a:spcPts val="0"/>
              </a:spcBef>
              <a:spcAft>
                <a:spcPct val="0"/>
              </a:spcAft>
              <a:buFont typeface="StarSymbol" charset="0"/>
              <a:buNone/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   …</a:t>
            </a:r>
          </a:p>
          <a:p>
            <a:pPr>
              <a:lnSpc>
                <a:spcPct val="97000"/>
              </a:lnSpc>
              <a:spcBef>
                <a:spcPts val="0"/>
              </a:spcBef>
              <a:spcAft>
                <a:spcPct val="0"/>
              </a:spcAft>
              <a:buFont typeface="StarSymbol" charset="0"/>
              <a:buNone/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   </a:t>
            </a:r>
            <a:r>
              <a:rPr lang="en-GB" sz="2000" b="1" dirty="0">
                <a:solidFill>
                  <a:srgbClr val="8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static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</a:t>
            </a: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isSub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(List&lt;T&gt;, List&lt;T&gt;){</a:t>
            </a:r>
          </a:p>
          <a:p>
            <a:pPr>
              <a:lnSpc>
                <a:spcPct val="97000"/>
              </a:lnSpc>
              <a:spcBef>
                <a:spcPts val="0"/>
              </a:spcBef>
              <a:spcAft>
                <a:spcPct val="0"/>
              </a:spcAft>
              <a:buFont typeface="StarSymbol" charset="0"/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false;</a:t>
            </a:r>
          </a:p>
          <a:p>
            <a:pPr>
              <a:lnSpc>
                <a:spcPct val="97000"/>
              </a:lnSpc>
              <a:spcBef>
                <a:spcPts val="0"/>
              </a:spcBef>
              <a:spcAft>
                <a:spcPct val="0"/>
              </a:spcAft>
              <a:buFont typeface="StarSymbol" charset="0"/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}</a:t>
            </a:r>
          </a:p>
          <a:p>
            <a:pPr>
              <a:lnSpc>
                <a:spcPct val="97000"/>
              </a:lnSpc>
              <a:spcBef>
                <a:spcPts val="0"/>
              </a:spcBef>
              <a:spcAft>
                <a:spcPct val="0"/>
              </a:spcAft>
              <a:buFont typeface="StarSymbol" charset="0"/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7000"/>
              </a:lnSpc>
              <a:spcAft>
                <a:spcPct val="0"/>
              </a:spcAft>
              <a:buFont typeface="StarSymbol" charset="0"/>
              <a:buNone/>
            </a:pPr>
            <a:r>
              <a:rPr lang="en-US" sz="1000" b="1" i="1" dirty="0">
                <a:solidFill>
                  <a:srgbClr val="9C20EE"/>
                </a:solidFill>
                <a:latin typeface="Courier 10 Pitch" pitchFamily="1" charset="0"/>
              </a:rPr>
              <a:t> </a:t>
            </a:r>
            <a:endParaRPr lang="en-GB" sz="1000" b="1" i="1" dirty="0">
              <a:solidFill>
                <a:srgbClr val="9C20EE"/>
              </a:solidFill>
              <a:latin typeface="Courier 10 Pitch" pitchFamily="1" charset="0"/>
            </a:endParaRPr>
          </a:p>
          <a:p>
            <a:pPr>
              <a:lnSpc>
                <a:spcPct val="97000"/>
              </a:lnSpc>
              <a:spcAft>
                <a:spcPct val="0"/>
              </a:spcAft>
              <a:buFont typeface="StarSymbol" charset="0"/>
              <a:buNone/>
            </a:pPr>
            <a:r>
              <a:rPr lang="en-GB" sz="1000" i="1" dirty="0">
                <a:solidFill>
                  <a:srgbClr val="9C20EE"/>
                </a:solidFill>
                <a:latin typeface="Courier 10 Pitch" pitchFamily="1" charset="0"/>
              </a:rPr>
              <a:t>	</a:t>
            </a:r>
            <a:r>
              <a:rPr lang="en-GB" sz="2000" dirty="0">
                <a:solidFill>
                  <a:srgbClr val="000000"/>
                </a:solidFill>
                <a:cs typeface="Times New Roman" pitchFamily="18" charset="0"/>
              </a:rPr>
              <a:t>Interface provides the </a:t>
            </a:r>
            <a:r>
              <a:rPr lang="en-GB" sz="2000" i="1" dirty="0">
                <a:cs typeface="Times New Roman" pitchFamily="18" charset="0"/>
              </a:rPr>
              <a:t>syntax and types</a:t>
            </a:r>
          </a:p>
          <a:p>
            <a:pPr>
              <a:lnSpc>
                <a:spcPct val="97000"/>
              </a:lnSpc>
              <a:spcAft>
                <a:spcPct val="0"/>
              </a:spcAft>
              <a:buFont typeface="StarSymbol" charset="0"/>
              <a:buNone/>
            </a:pPr>
            <a:r>
              <a:rPr lang="en-GB" sz="2000" dirty="0">
                <a:cs typeface="Times New Roman" pitchFamily="18" charset="0"/>
              </a:rPr>
              <a:t>	But nothing about the </a:t>
            </a:r>
            <a:r>
              <a:rPr lang="en-GB" sz="2000" i="1" dirty="0">
                <a:cs typeface="Times New Roman" pitchFamily="18" charset="0"/>
              </a:rPr>
              <a:t>behavior and effects</a:t>
            </a:r>
          </a:p>
          <a:p>
            <a:pPr lvl="1">
              <a:lnSpc>
                <a:spcPct val="97000"/>
              </a:lnSpc>
            </a:pPr>
            <a:r>
              <a:rPr lang="en-GB" sz="2000" i="1" dirty="0">
                <a:cs typeface="Times New Roman" pitchFamily="18" charset="0"/>
              </a:rPr>
              <a:t>Provides too little information to clients</a:t>
            </a:r>
          </a:p>
          <a:p>
            <a:pPr lvl="1">
              <a:lnSpc>
                <a:spcPct val="97000"/>
              </a:lnSpc>
            </a:pPr>
            <a:endParaRPr lang="en-GB" sz="1000" i="1" dirty="0">
              <a:cs typeface="Times New Roman" pitchFamily="18" charset="0"/>
            </a:endParaRPr>
          </a:p>
          <a:p>
            <a:pPr marL="0" indent="0">
              <a:lnSpc>
                <a:spcPct val="97000"/>
              </a:lnSpc>
              <a:buNone/>
            </a:pPr>
            <a:r>
              <a:rPr lang="en-GB" sz="2000" i="1" dirty="0">
                <a:cs typeface="Times New Roman" pitchFamily="18" charset="0"/>
              </a:rPr>
              <a:t>Note: Code above is right concept but might not be (completely) legal Java</a:t>
            </a:r>
          </a:p>
          <a:p>
            <a:pPr lvl="1">
              <a:lnSpc>
                <a:spcPct val="97000"/>
              </a:lnSpc>
            </a:pPr>
            <a:r>
              <a:rPr lang="en-GB" sz="2000" dirty="0">
                <a:cs typeface="Times New Roman" pitchFamily="18" charset="0"/>
              </a:rPr>
              <a:t>slides will often gloss over details to get main ideas to fit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60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Why not just read code?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8077200" cy="4876800"/>
          </a:xfrm>
          <a:ln/>
        </p:spPr>
        <p:txBody>
          <a:bodyPr>
            <a:noAutofit/>
          </a:bodyPr>
          <a:lstStyle/>
          <a:p>
            <a: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GB" sz="2000" b="1" dirty="0">
                <a:solidFill>
                  <a:srgbClr val="9C20E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GB" sz="20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GB" sz="2000" b="1" dirty="0">
                <a:solidFill>
                  <a:srgbClr val="9C20E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sub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(List&lt;T&gt; </a:t>
            </a:r>
            <a:r>
              <a:rPr lang="en-GB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List&lt;T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part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part_index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0;</a:t>
            </a:r>
          </a:p>
          <a:p>
            <a: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for 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if 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20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elt.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</a:t>
            </a:r>
            <a:r>
              <a:rPr lang="en-GB" sz="20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part_index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))) {</a:t>
            </a:r>
          </a:p>
          <a:p>
            <a: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part_index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if 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part_index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</a:t>
            </a:r>
            <a:r>
              <a:rPr lang="en-GB" sz="20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 {</a:t>
            </a:r>
          </a:p>
          <a:p>
            <a: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return true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}</a:t>
            </a:r>
          </a:p>
          <a:p>
            <a: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}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 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part_index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0;</a:t>
            </a:r>
          </a:p>
          <a:p>
            <a: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}</a:t>
            </a:r>
          </a:p>
          <a:p>
            <a: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}</a:t>
            </a:r>
          </a:p>
          <a:p>
            <a: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return false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1400" dirty="0">
              <a:latin typeface="Courier 10 Pitch" pitchFamily="1" charset="0"/>
            </a:endParaRP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Why are you better off with a specification?</a:t>
            </a:r>
            <a:endParaRPr lang="en-GB" sz="2000" dirty="0">
              <a:latin typeface="Courier 10 Pitch" pitchFamily="1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4106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Code is complicated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Code gives more detail than needed by client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Understanding or even reading every line of code is an excessive burden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Suppose you had to read source code of Java libraries to use them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Same applies to developers of different parts of the libraries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Client cares only about </a:t>
            </a:r>
            <a:r>
              <a:rPr lang="en-GB" sz="2000" i="1" dirty="0">
                <a:solidFill>
                  <a:schemeClr val="accent2"/>
                </a:solidFill>
              </a:rPr>
              <a:t>what</a:t>
            </a:r>
            <a:r>
              <a:rPr lang="en-GB" sz="2000" dirty="0"/>
              <a:t> the code does, not </a:t>
            </a:r>
            <a:r>
              <a:rPr lang="en-GB" sz="2000" i="1" dirty="0">
                <a:solidFill>
                  <a:schemeClr val="accent2"/>
                </a:solidFill>
              </a:rPr>
              <a:t>how</a:t>
            </a:r>
            <a:r>
              <a:rPr lang="en-GB" sz="2000" dirty="0"/>
              <a:t> it does it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67416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Code is ambiguous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Code seems unambiguous and concrete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But which details of code's behavior are </a:t>
            </a:r>
            <a:r>
              <a:rPr lang="en-GB" sz="2000" dirty="0">
                <a:solidFill>
                  <a:schemeClr val="accent2"/>
                </a:solidFill>
              </a:rPr>
              <a:t>essential</a:t>
            </a:r>
            <a:r>
              <a:rPr lang="en-GB" sz="2000" dirty="0"/>
              <a:t>, and which are </a:t>
            </a:r>
            <a:r>
              <a:rPr lang="en-GB" sz="2000" dirty="0">
                <a:solidFill>
                  <a:schemeClr val="accent2"/>
                </a:solidFill>
              </a:rPr>
              <a:t>incidental</a:t>
            </a:r>
            <a:r>
              <a:rPr lang="en-GB" sz="2000" dirty="0"/>
              <a:t>? 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Code invariably gets rewritten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Clients need to know what they can rely on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What properties will be maintained over time?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What properties might be changed by future optimization, improved algorithms, or bug fixes?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Implementer needs to know what features the client depends on, and which can be changed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8447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Comments are essential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153400" cy="4495800"/>
          </a:xfrm>
          <a:ln/>
        </p:spPr>
        <p:txBody>
          <a:bodyPr>
            <a:noAutofit/>
          </a:bodyPr>
          <a:lstStyle/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cs typeface="Times New Roman" pitchFamily="18" charset="0"/>
              </a:rPr>
              <a:t>Typical comments often convey only an informal, general idea of what that the code does: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i="1" dirty="0">
              <a:cs typeface="Times New Roman" pitchFamily="18" charset="0"/>
            </a:endParaRPr>
          </a:p>
          <a:p>
            <a:pPr>
              <a:lnSpc>
                <a:spcPct val="97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This method checks if "part" appears as a </a:t>
            </a:r>
          </a:p>
          <a:p>
            <a:pPr>
              <a:lnSpc>
                <a:spcPct val="97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// sub-sequence in "</a:t>
            </a:r>
            <a:r>
              <a:rPr lang="en-GB" sz="20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>
              <a:lnSpc>
                <a:spcPct val="97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static</a:t>
            </a:r>
            <a:r>
              <a:rPr lang="en-GB" sz="2000" b="1" dirty="0">
                <a:solidFill>
                  <a:srgbClr val="9C20E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GB" sz="20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GB" sz="2000" b="1" dirty="0">
                <a:solidFill>
                  <a:srgbClr val="9C20E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sub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(List&lt;T&gt; </a:t>
            </a:r>
            <a:r>
              <a:rPr lang="en-GB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List&lt;T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part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  <a:endParaRPr lang="en-GB" sz="2000" b="1" i="1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7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pPr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pPr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>
              <a:latin typeface="Courier 10 Pitch" pitchFamily="1" charset="0"/>
            </a:endParaRP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cs typeface="Times New Roman" pitchFamily="18" charset="0"/>
              </a:rPr>
              <a:t>Problem:  ambiguity remains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cs typeface="Times New Roman" pitchFamily="18" charset="0"/>
              </a:rPr>
              <a:t>What if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GB" sz="2000" dirty="0">
                <a:cs typeface="Times New Roman" pitchFamily="18" charset="0"/>
              </a:rPr>
              <a:t> and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part</a:t>
            </a:r>
            <a:r>
              <a:rPr lang="en-GB" sz="2000" dirty="0">
                <a:cs typeface="Times New Roman" pitchFamily="18" charset="0"/>
              </a:rPr>
              <a:t> are both empty lists?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cs typeface="Times New Roman" pitchFamily="18" charset="0"/>
              </a:rPr>
              <a:t>When does the function return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GB" sz="2000" dirty="0">
                <a:cs typeface="Times New Roman" pitchFamily="18" charset="0"/>
              </a:rPr>
              <a:t>?</a:t>
            </a:r>
            <a:r>
              <a:rPr lang="en-GB" sz="2000" i="1" dirty="0">
                <a:cs typeface="Times New Roman" pitchFamily="18" charset="0"/>
              </a:rPr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4324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From vague comments to specifications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cs typeface="Times New Roman" pitchFamily="18" charset="0"/>
              </a:rPr>
              <a:t>Roles of a specification: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Client agrees to rely </a:t>
            </a:r>
            <a:r>
              <a:rPr lang="en-GB" sz="2000" i="1" dirty="0"/>
              <a:t>only</a:t>
            </a:r>
            <a:r>
              <a:rPr lang="en-GB" sz="2000" dirty="0"/>
              <a:t> on information in the description in their use of the part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Implementer of the part promises to support everything in the description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Otherwise is perfectly at liberty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cs typeface="Times New Roman" pitchFamily="18" charset="0"/>
              </a:rPr>
              <a:t>Sadly, much code lacks a specification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Clients often work out what a method/class does in ambiguous cases by running it and depending on the results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Leads to bugs and programs with unclear dependencies, reducing simplicity and flexibility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524421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Recall the sublist example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153400" cy="4495800"/>
          </a:xfrm>
          <a:ln/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b="1" dirty="0">
                <a:solidFill>
                  <a:srgbClr val="9C20E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GB" sz="2200" b="1" dirty="0">
                <a:solidFill>
                  <a:srgbClr val="9C20E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2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GB" sz="22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GB" sz="22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GB" sz="2200" b="1" dirty="0">
                <a:solidFill>
                  <a:srgbClr val="9C20E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2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sub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(List&lt;T&gt; </a:t>
            </a:r>
            <a:r>
              <a:rPr lang="en-GB" sz="22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List&lt;T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GB" sz="22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part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GB" sz="22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part_index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0;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for 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2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src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if 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(elt.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part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part_index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))) {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part_index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if 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part_index 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part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 {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return true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}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} 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 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part_index 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0;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}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}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return false</a:t>
            </a:r>
            <a:r>
              <a:rPr lang="en-GB" sz="22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087971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/>
              <a:t>A more careful description of </a:t>
            </a:r>
            <a:r>
              <a:rPr lang="en-GB" b="1">
                <a:latin typeface="Courier New" panose="02070309020205020404" pitchFamily="49" charset="0"/>
                <a:cs typeface="Courier New" panose="02070309020205020404" pitchFamily="49" charset="0"/>
              </a:rPr>
              <a:t>sub</a:t>
            </a:r>
            <a:endParaRPr lang="en-GB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153400" cy="4495800"/>
          </a:xfrm>
          <a:ln/>
        </p:spPr>
        <p:txBody>
          <a:bodyPr>
            <a:normAutofit/>
          </a:bodyPr>
          <a:lstStyle/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1800" b="1" i="1" dirty="0">
                <a:solidFill>
                  <a:srgbClr val="000000"/>
                </a:solidFill>
              </a:rPr>
              <a:t>// Check whether “part” appears as a sub-sequence in “</a:t>
            </a:r>
            <a:r>
              <a:rPr lang="en-GB" sz="1800" b="1" i="1" dirty="0" err="1">
                <a:solidFill>
                  <a:srgbClr val="000000"/>
                </a:solidFill>
              </a:rPr>
              <a:t>src</a:t>
            </a:r>
            <a:r>
              <a:rPr lang="en-GB" sz="1800" b="1" i="1" dirty="0">
                <a:solidFill>
                  <a:srgbClr val="000000"/>
                </a:solidFill>
              </a:rPr>
              <a:t>”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1200" b="1" i="1" dirty="0">
              <a:solidFill>
                <a:srgbClr val="000000"/>
              </a:solidFill>
            </a:endParaRP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1800" dirty="0"/>
              <a:t>needs to be given some caveats (why?):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1800" b="1" i="1" dirty="0">
                <a:solidFill>
                  <a:srgbClr val="000000"/>
                </a:solidFill>
              </a:rPr>
              <a:t>    </a:t>
            </a:r>
            <a:r>
              <a:rPr lang="en-GB" sz="1800" i="1" dirty="0">
                <a:solidFill>
                  <a:srgbClr val="000000"/>
                </a:solidFill>
              </a:rPr>
              <a:t>// * </a:t>
            </a:r>
            <a:r>
              <a:rPr lang="en-GB" sz="1800" i="1" dirty="0" err="1">
                <a:solidFill>
                  <a:srgbClr val="000000"/>
                </a:solidFill>
              </a:rPr>
              <a:t>src</a:t>
            </a:r>
            <a:r>
              <a:rPr lang="en-GB" sz="1800" i="1" dirty="0">
                <a:solidFill>
                  <a:srgbClr val="000000"/>
                </a:solidFill>
              </a:rPr>
              <a:t> and part cannot be null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1800" i="1" dirty="0">
                <a:solidFill>
                  <a:srgbClr val="000000"/>
                </a:solidFill>
              </a:rPr>
              <a:t>    // * If </a:t>
            </a:r>
            <a:r>
              <a:rPr lang="en-GB" sz="1800" i="1" dirty="0" err="1">
                <a:solidFill>
                  <a:srgbClr val="000000"/>
                </a:solidFill>
              </a:rPr>
              <a:t>src</a:t>
            </a:r>
            <a:r>
              <a:rPr lang="en-GB" sz="1800" i="1" dirty="0">
                <a:solidFill>
                  <a:srgbClr val="000000"/>
                </a:solidFill>
              </a:rPr>
              <a:t> is empty list, always returns false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1800" i="1" dirty="0">
                <a:solidFill>
                  <a:srgbClr val="000000"/>
                </a:solidFill>
              </a:rPr>
              <a:t>    // * Results may be unexpected if partial matches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1800" i="1" dirty="0">
                <a:solidFill>
                  <a:srgbClr val="000000"/>
                </a:solidFill>
              </a:rPr>
              <a:t>    //     can happen right before a real match; e.g.,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1800" i="1" dirty="0">
                <a:solidFill>
                  <a:srgbClr val="000000"/>
                </a:solidFill>
              </a:rPr>
              <a:t>    //     list (1,2,1,3) will not be identified as a </a:t>
            </a:r>
            <a:br>
              <a:rPr lang="en-GB" sz="1800" i="1" dirty="0">
                <a:solidFill>
                  <a:srgbClr val="000000"/>
                </a:solidFill>
              </a:rPr>
            </a:br>
            <a:r>
              <a:rPr lang="en-GB" sz="1800" i="1" dirty="0">
                <a:solidFill>
                  <a:srgbClr val="000000"/>
                </a:solidFill>
              </a:rPr>
              <a:t>    //     sub sequence of (1,2,1,2,1,3).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800" dirty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1800" dirty="0"/>
              <a:t>or replaced with a more detailed description: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1800" b="1" i="1" dirty="0">
                <a:solidFill>
                  <a:srgbClr val="000000"/>
                </a:solidFill>
              </a:rPr>
              <a:t>    </a:t>
            </a:r>
            <a:r>
              <a:rPr lang="en-GB" sz="1800" i="1" dirty="0">
                <a:solidFill>
                  <a:srgbClr val="000000"/>
                </a:solidFill>
              </a:rPr>
              <a:t>// This method scans the “</a:t>
            </a:r>
            <a:r>
              <a:rPr lang="en-GB" sz="1800" i="1" dirty="0" err="1">
                <a:solidFill>
                  <a:srgbClr val="000000"/>
                </a:solidFill>
              </a:rPr>
              <a:t>src</a:t>
            </a:r>
            <a:r>
              <a:rPr lang="en-GB" sz="1800" i="1" dirty="0">
                <a:solidFill>
                  <a:srgbClr val="000000"/>
                </a:solidFill>
              </a:rPr>
              <a:t>” list from beginning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1800" i="1" dirty="0">
                <a:solidFill>
                  <a:srgbClr val="000000"/>
                </a:solidFill>
              </a:rPr>
              <a:t>    // to end, building up a match for “part”, and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1800" i="1" dirty="0">
                <a:solidFill>
                  <a:srgbClr val="000000"/>
                </a:solidFill>
              </a:rPr>
              <a:t>    // resetting that match every time that...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1724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Administrivia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Next two assignments out today</a:t>
            </a:r>
          </a:p>
          <a:p>
            <a:pPr lvl="1"/>
            <a:r>
              <a:rPr lang="en-US" dirty="0"/>
              <a:t>HW2: Written problems on loops, due Tue. night 11 pm</a:t>
            </a:r>
          </a:p>
          <a:p>
            <a:pPr lvl="1"/>
            <a:r>
              <a:rPr lang="en-US" dirty="0"/>
              <a:t>HW3: Java warmup &amp; project logistics (posted tonight)</a:t>
            </a:r>
          </a:p>
          <a:p>
            <a:pPr lvl="2"/>
            <a:r>
              <a:rPr lang="en-US" dirty="0"/>
              <a:t>Due next Thur. night, 11 pm</a:t>
            </a:r>
          </a:p>
          <a:p>
            <a:pPr lvl="2"/>
            <a:r>
              <a:rPr lang="en-US" dirty="0"/>
              <a:t>You should get </a:t>
            </a:r>
            <a:r>
              <a:rPr lang="en-US" dirty="0" err="1"/>
              <a:t>gitlab</a:t>
            </a:r>
            <a:r>
              <a:rPr lang="en-US" dirty="0"/>
              <a:t> email later today when repo created.  Feel free to ignore until section tomorrow.</a:t>
            </a:r>
          </a:p>
          <a:p>
            <a:pPr lvl="2"/>
            <a:r>
              <a:rPr lang="en-US" dirty="0"/>
              <a:t>Shouldn’t take much time, but start early so we can chase down any configuration problems</a:t>
            </a:r>
          </a:p>
          <a:p>
            <a:pPr lvl="3"/>
            <a:r>
              <a:rPr lang="en-US" dirty="0"/>
              <a:t>&amp; read and follow instructions carefully!</a:t>
            </a:r>
          </a:p>
          <a:p>
            <a:pPr lvl="2"/>
            <a:r>
              <a:rPr lang="en-US" dirty="0"/>
              <a:t>Warning: </a:t>
            </a:r>
            <a:r>
              <a:rPr lang="en-US" dirty="0" err="1"/>
              <a:t>Stackoverflow</a:t>
            </a:r>
            <a:r>
              <a:rPr lang="en-US" dirty="0"/>
              <a:t> and Google are probably </a:t>
            </a:r>
            <a:r>
              <a:rPr lang="en-US" i="1" dirty="0">
                <a:solidFill>
                  <a:srgbClr val="FF0000"/>
                </a:solidFill>
              </a:rPr>
              <a:t>not</a:t>
            </a:r>
            <a:r>
              <a:rPr lang="en-US" dirty="0"/>
              <a:t> your friends for configuration problems.  Our setup is intended to work, not to require random web searches and tinkering.  If something isn’t working right, check handouts, use office hours, and/or post on the discussion board.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331 Winter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92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It’s better to </a:t>
            </a:r>
            <a:r>
              <a:rPr lang="en-GB" i="1" dirty="0"/>
              <a:t>simplify</a:t>
            </a:r>
            <a:r>
              <a:rPr lang="en-GB" dirty="0"/>
              <a:t> than </a:t>
            </a:r>
            <a:br>
              <a:rPr lang="en-GB" dirty="0"/>
            </a:br>
            <a:r>
              <a:rPr lang="en-GB" dirty="0"/>
              <a:t>to </a:t>
            </a:r>
            <a:r>
              <a:rPr lang="en-GB" i="1" dirty="0"/>
              <a:t>describe</a:t>
            </a:r>
            <a:r>
              <a:rPr lang="en-GB" dirty="0"/>
              <a:t> complexity!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077200" cy="4876800"/>
          </a:xfrm>
          <a:ln/>
        </p:spPr>
        <p:txBody>
          <a:bodyPr>
            <a:noAutofit/>
          </a:bodyPr>
          <a:lstStyle/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A complicated description suggests poor design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Rewrite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sub</a:t>
            </a:r>
            <a:r>
              <a:rPr lang="en-GB" sz="2000" dirty="0"/>
              <a:t> to be more sensible, and easier to describe</a:t>
            </a:r>
          </a:p>
          <a:p>
            <a:pPr marL="457200" lvl="1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1000" dirty="0"/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i="1" dirty="0">
                <a:solidFill>
                  <a:srgbClr val="000000"/>
                </a:solidFill>
              </a:rPr>
              <a:t> // returns true </a:t>
            </a:r>
            <a:r>
              <a:rPr lang="en-GB" sz="2000" i="1" dirty="0" err="1">
                <a:solidFill>
                  <a:srgbClr val="000000"/>
                </a:solidFill>
              </a:rPr>
              <a:t>iff</a:t>
            </a:r>
            <a:r>
              <a:rPr lang="en-GB" sz="2000" i="1" dirty="0">
                <a:solidFill>
                  <a:srgbClr val="000000"/>
                </a:solidFill>
              </a:rPr>
              <a:t> possibly empty sequences A, B exist such that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i="1" dirty="0">
                <a:solidFill>
                  <a:srgbClr val="000000"/>
                </a:solidFill>
              </a:rPr>
              <a:t> //   </a:t>
            </a:r>
            <a:r>
              <a:rPr lang="en-GB" sz="2000" i="1" dirty="0" err="1">
                <a:solidFill>
                  <a:srgbClr val="000000"/>
                </a:solidFill>
              </a:rPr>
              <a:t>src</a:t>
            </a:r>
            <a:r>
              <a:rPr lang="en-GB" sz="2000" i="1" dirty="0">
                <a:solidFill>
                  <a:srgbClr val="000000"/>
                </a:solidFill>
              </a:rPr>
              <a:t> = A + part + B</a:t>
            </a:r>
          </a:p>
          <a:p>
            <a:pPr marL="0" indent="0">
              <a:lnSpc>
                <a:spcPct val="9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i="1" dirty="0">
                <a:solidFill>
                  <a:srgbClr val="000000"/>
                </a:solidFill>
              </a:rPr>
              <a:t> // where “+” is sequence concatenation</a:t>
            </a:r>
          </a:p>
          <a:p>
            <a:pPr>
              <a:lnSpc>
                <a:spcPct val="97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GB" sz="2000" b="1" dirty="0">
                <a:solidFill>
                  <a:srgbClr val="9C20E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GB" sz="20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GB" sz="2000" b="1" dirty="0">
                <a:solidFill>
                  <a:srgbClr val="9C20E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sub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(List&lt;T&gt; </a:t>
            </a:r>
            <a:r>
              <a:rPr lang="en-GB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List&lt;T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part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GB" sz="2000" b="1" i="1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Mathematical </a:t>
            </a:r>
            <a:r>
              <a:rPr lang="en-GB" sz="2000" dirty="0" err="1"/>
              <a:t>flavor</a:t>
            </a:r>
            <a:r>
              <a:rPr lang="en-GB" sz="2000" dirty="0"/>
              <a:t> not always necessary, but often helps avoid ambiguity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“Declarative” style is important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Avoid reciting or depending on implementation details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5327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Sneaky fringe benefit of specs #1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The discipline of writing specifications changes the </a:t>
            </a:r>
            <a:r>
              <a:rPr lang="en-GB" sz="2000" dirty="0">
                <a:solidFill>
                  <a:srgbClr val="0432FF"/>
                </a:solidFill>
              </a:rPr>
              <a:t>incentive structure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/>
              <a:t>of coding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Rewards code that is easy to describe and understand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Punishes code that is hard to describe and understand 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Even if it is shorter or easier to write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If you find yourself writing complicated specifications, it is an incentive to redesign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In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sub</a:t>
            </a:r>
            <a:r>
              <a:rPr lang="en-GB" sz="2000" dirty="0"/>
              <a:t>, code that does exactly the right thing may be slightly slower than a hack that assumes no partial matches before true matches, but cost of forcing client to understand the details is too high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0666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Writing specifications with </a:t>
            </a:r>
            <a:r>
              <a:rPr lang="en-GB" dirty="0" err="1"/>
              <a:t>Javadoc</a:t>
            </a:r>
            <a:endParaRPr lang="en-GB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924800" cy="4495800"/>
          </a:xfrm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Javadoc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Sometimes can be daunting; get used to using it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Javadoc convention for writing specifications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Method signature (prototype – name, parameters, result type)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Text description of method</a:t>
            </a:r>
          </a:p>
          <a:p>
            <a:pPr lvl="1">
              <a:buClr>
                <a:schemeClr val="tx1"/>
              </a:buCl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GB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GB" sz="2000" dirty="0"/>
              <a:t>:  description of what gets passed in</a:t>
            </a:r>
          </a:p>
          <a:p>
            <a:pPr lvl="1">
              <a:buClr>
                <a:schemeClr val="tx1"/>
              </a:buCl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@return</a:t>
            </a:r>
            <a:r>
              <a:rPr lang="en-GB" sz="2000" dirty="0"/>
              <a:t>:  description of what gets returned</a:t>
            </a:r>
          </a:p>
          <a:p>
            <a:pPr lvl="1">
              <a:buClr>
                <a:schemeClr val="tx1"/>
              </a:buCl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@throws</a:t>
            </a:r>
            <a:r>
              <a:rPr lang="en-GB" sz="2000" dirty="0"/>
              <a:t>:  exceptions that may occur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928132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924800" cy="114300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3200" dirty="0"/>
              <a:t>Example: Javadoc for </a:t>
            </a:r>
            <a:r>
              <a:rPr lang="en-GB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String.contains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Autofit/>
          </a:bodyPr>
          <a:lstStyle/>
          <a:p>
            <a:pPr indent="-195843">
              <a:lnSpc>
                <a:spcPct val="97000"/>
              </a:lnSpc>
              <a:spcAft>
                <a:spcPts val="511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GB" sz="20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contains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CharSequence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GB" sz="2000" b="1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-195843">
              <a:spcAft>
                <a:spcPts val="511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solidFill>
                  <a:srgbClr val="000000"/>
                </a:solidFill>
                <a:cs typeface="Courier New" panose="02070309020205020404" pitchFamily="49" charset="0"/>
              </a:rPr>
              <a:t>Returns true if and only if this string contains the specified sequence of char values. </a:t>
            </a:r>
          </a:p>
          <a:p>
            <a:pPr indent="-195843">
              <a:spcAft>
                <a:spcPts val="522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solidFill>
                  <a:srgbClr val="000000"/>
                </a:solidFill>
                <a:cs typeface="Courier New" panose="02070309020205020404" pitchFamily="49" charset="0"/>
              </a:rPr>
              <a:t>Parameters:</a:t>
            </a:r>
          </a:p>
          <a:p>
            <a:pPr indent="-195843">
              <a:lnSpc>
                <a:spcPct val="94000"/>
              </a:lnSpc>
              <a:spcAft>
                <a:spcPts val="522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solidFill>
                  <a:srgbClr val="000000"/>
                </a:solidFill>
                <a:cs typeface="Courier New" panose="02070309020205020404" pitchFamily="49" charset="0"/>
              </a:rPr>
              <a:t>	s - the sequence to search for </a:t>
            </a:r>
          </a:p>
          <a:p>
            <a:pPr indent="-195843">
              <a:spcAft>
                <a:spcPts val="522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solidFill>
                  <a:srgbClr val="000000"/>
                </a:solidFill>
                <a:cs typeface="Courier New" panose="02070309020205020404" pitchFamily="49" charset="0"/>
              </a:rPr>
              <a:t>Returns:</a:t>
            </a:r>
          </a:p>
          <a:p>
            <a:pPr indent="-195843">
              <a:spcAft>
                <a:spcPts val="522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solidFill>
                  <a:srgbClr val="000000"/>
                </a:solidFill>
                <a:cs typeface="Courier New" panose="02070309020205020404" pitchFamily="49" charset="0"/>
              </a:rPr>
              <a:t>	true if this string contains s, false otherwise </a:t>
            </a:r>
          </a:p>
          <a:p>
            <a:pPr indent="-195843">
              <a:spcAft>
                <a:spcPts val="522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solidFill>
                  <a:srgbClr val="000000"/>
                </a:solidFill>
                <a:cs typeface="Courier New" panose="02070309020205020404" pitchFamily="49" charset="0"/>
              </a:rPr>
              <a:t>Throws:</a:t>
            </a:r>
          </a:p>
          <a:p>
            <a:pPr indent="-195843">
              <a:spcAft>
                <a:spcPts val="522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solidFill>
                  <a:srgbClr val="000000"/>
                </a:solidFill>
                <a:cs typeface="Courier New" panose="02070309020205020404" pitchFamily="49" charset="0"/>
              </a:rPr>
              <a:t>	</a:t>
            </a:r>
            <a:r>
              <a:rPr lang="en-GB" sz="2000" dirty="0" err="1">
                <a:solidFill>
                  <a:srgbClr val="000000"/>
                </a:solidFill>
                <a:cs typeface="Courier New" panose="02070309020205020404" pitchFamily="49" charset="0"/>
              </a:rPr>
              <a:t>NullPointerException</a:t>
            </a:r>
            <a:r>
              <a:rPr lang="en-GB" sz="2000" dirty="0">
                <a:solidFill>
                  <a:srgbClr val="000000"/>
                </a:solidFill>
                <a:cs typeface="Courier New" panose="02070309020205020404" pitchFamily="49" charset="0"/>
              </a:rPr>
              <a:t> – if s is null</a:t>
            </a:r>
            <a:endParaRPr lang="en-GB" sz="2000" dirty="0">
              <a:solidFill>
                <a:srgbClr val="000000"/>
              </a:solidFill>
              <a:cs typeface="Courier New" panose="02070309020205020404" pitchFamily="49" charset="0"/>
              <a:hlinkClick r:id="rId3"/>
            </a:endParaRPr>
          </a:p>
          <a:p>
            <a:pPr indent="-195843">
              <a:spcAft>
                <a:spcPts val="522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solidFill>
                  <a:srgbClr val="000000"/>
                </a:solidFill>
                <a:cs typeface="Courier New" panose="02070309020205020404" pitchFamily="49" charset="0"/>
              </a:rPr>
              <a:t>Since:</a:t>
            </a:r>
          </a:p>
          <a:p>
            <a:pPr indent="-195843">
              <a:spcAft>
                <a:spcPts val="511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solidFill>
                  <a:srgbClr val="000000"/>
                </a:solidFill>
                <a:cs typeface="Courier New" panose="02070309020205020404" pitchFamily="49" charset="0"/>
              </a:rPr>
              <a:t>	1.5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76895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CSE 331 specifications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8001000" cy="4495800"/>
          </a:xfrm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The </a:t>
            </a:r>
            <a:r>
              <a:rPr lang="en-GB" sz="2000" i="1" dirty="0">
                <a:solidFill>
                  <a:srgbClr val="00AE00"/>
                </a:solidFill>
              </a:rPr>
              <a:t>precondition</a:t>
            </a:r>
            <a:r>
              <a:rPr lang="en-GB" sz="2000" dirty="0"/>
              <a:t>: constraints that hold before the method is called (if not, all bets are off – no guarantees about what method will do)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@requires</a:t>
            </a:r>
            <a:r>
              <a:rPr lang="en-GB" sz="2000" dirty="0"/>
              <a:t>:  spells out any obligations on client</a:t>
            </a:r>
          </a:p>
          <a:p>
            <a:pPr marL="457200" lvl="1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The </a:t>
            </a:r>
            <a:r>
              <a:rPr lang="en-GB" sz="2000" i="1" dirty="0" err="1">
                <a:solidFill>
                  <a:srgbClr val="00AE00"/>
                </a:solidFill>
              </a:rPr>
              <a:t>postcondition</a:t>
            </a:r>
            <a:r>
              <a:rPr lang="en-GB" sz="2000" dirty="0"/>
              <a:t>: constraints that hold after the method is called (if the precondition held)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@modifies</a:t>
            </a:r>
            <a:r>
              <a:rPr lang="en-GB" sz="2000" dirty="0"/>
              <a:t>:  lists objects that may be affected by method; any object not listed is guaranteed to be unchanged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@effects</a:t>
            </a:r>
            <a:r>
              <a:rPr lang="en-GB" sz="2000" dirty="0"/>
              <a:t>:  gives guarantees on final state of modified objects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@throws</a:t>
            </a:r>
            <a:r>
              <a:rPr lang="en-GB" sz="2000" dirty="0"/>
              <a:t>:  lists possible exceptions and conditions under which they are thrown (Javadoc uses this too)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@returns</a:t>
            </a:r>
            <a:r>
              <a:rPr lang="en-GB" sz="2000" dirty="0"/>
              <a:t>:  describes return value (Javadoc uses this too)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9F47E0-C657-0844-ACEF-5D17B5116A1B}"/>
              </a:ext>
            </a:extLst>
          </p:cNvPr>
          <p:cNvSpPr/>
          <p:nvPr/>
        </p:nvSpPr>
        <p:spPr>
          <a:xfrm>
            <a:off x="6019800" y="0"/>
            <a:ext cx="2819400" cy="1600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ysClr val="windowText" lastClr="000000"/>
                </a:solidFill>
              </a:rPr>
              <a:t>Note</a:t>
            </a:r>
            <a:r>
              <a:rPr lang="en-US" sz="1600" dirty="0">
                <a:solidFill>
                  <a:sysClr val="windowText" lastClr="000000"/>
                </a:solidFill>
              </a:rPr>
              <a:t>: slides are abbreviated. In your code, it must be </a:t>
            </a:r>
            <a:r>
              <a:rPr lang="en-US" sz="1600" dirty="0">
                <a:solidFill>
                  <a:sysClr val="windowText" lastClr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1600" dirty="0" err="1">
                <a:solidFill>
                  <a:sysClr val="windowText" lastClr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spec.requires</a:t>
            </a:r>
            <a:r>
              <a:rPr lang="en-US" sz="1600" dirty="0">
                <a:solidFill>
                  <a:sysClr val="windowText" lastClr="000000"/>
                </a:solidFill>
              </a:rPr>
              <a:t>, </a:t>
            </a:r>
            <a:r>
              <a:rPr lang="en-US" sz="1600" dirty="0">
                <a:solidFill>
                  <a:sysClr val="windowText" lastClr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1600" dirty="0" err="1">
                <a:solidFill>
                  <a:sysClr val="windowText" lastClr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spec.modifies</a:t>
            </a:r>
            <a:r>
              <a:rPr lang="en-US" sz="1600" dirty="0">
                <a:solidFill>
                  <a:sysClr val="windowText" lastClr="000000"/>
                </a:solidFill>
              </a:rPr>
              <a:t>, etc. but </a:t>
            </a:r>
            <a:r>
              <a:rPr lang="en-US" sz="1600" dirty="0">
                <a:solidFill>
                  <a:sysClr val="windowText" lastClr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@throws</a:t>
            </a:r>
            <a:r>
              <a:rPr lang="en-US" sz="1600" dirty="0">
                <a:solidFill>
                  <a:sysClr val="windowText" lastClr="000000"/>
                </a:solidFill>
              </a:rPr>
              <a:t>, </a:t>
            </a:r>
            <a:r>
              <a:rPr lang="en-US" sz="1600" dirty="0">
                <a:solidFill>
                  <a:sysClr val="windowText" lastClr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@returns</a:t>
            </a:r>
            <a:r>
              <a:rPr lang="en-US" sz="1600" dirty="0">
                <a:solidFill>
                  <a:sysClr val="windowText" lastClr="000000"/>
                </a:solidFill>
              </a:rPr>
              <a:t> for standard </a:t>
            </a:r>
            <a:r>
              <a:rPr lang="en-US" sz="1600" dirty="0" err="1">
                <a:solidFill>
                  <a:sysClr val="windowText" lastClr="000000"/>
                </a:solidFill>
              </a:rPr>
              <a:t>JavaDoc</a:t>
            </a:r>
            <a:r>
              <a:rPr lang="en-US" sz="1600" dirty="0">
                <a:solidFill>
                  <a:sysClr val="windowText" lastClr="000000"/>
                </a:solidFill>
              </a:rPr>
              <a:t> tags</a:t>
            </a:r>
          </a:p>
        </p:txBody>
      </p:sp>
    </p:spTree>
    <p:extLst>
      <p:ext uri="{BB962C8B-B14F-4D97-AF65-F5344CB8AC3E}">
        <p14:creationId xmlns:p14="http://schemas.microsoft.com/office/powerpoint/2010/main" val="4475169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244148" cy="4495800"/>
          </a:xfrm>
        </p:spPr>
        <p:txBody>
          <a:bodyPr>
            <a:noAutofit/>
          </a:bodyPr>
          <a:lstStyle/>
          <a:p>
            <a:pPr marL="414726" indent="-414726">
              <a:lnSpc>
                <a:spcPct val="83000"/>
              </a:lnSpc>
              <a:buNone/>
              <a:tabLst>
                <a:tab pos="414726" algn="l"/>
              </a:tabLst>
            </a:pPr>
            <a:r>
              <a:rPr lang="en-US" sz="2000" dirty="0"/>
              <a:t>static </a:t>
            </a:r>
            <a:r>
              <a:rPr lang="en-US" sz="2000" b="1" dirty="0">
                <a:latin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T</a:t>
            </a:r>
            <a:r>
              <a:rPr lang="en-US" sz="2000" b="1" dirty="0">
                <a:latin typeface="Courier New" pitchFamily="49" charset="0"/>
              </a:rPr>
              <a:t>&gt; 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>
                <a:solidFill>
                  <a:schemeClr val="accent2"/>
                </a:solidFill>
              </a:rPr>
              <a:t>change</a:t>
            </a:r>
            <a:r>
              <a:rPr lang="en-US" sz="2000" dirty="0"/>
              <a:t>(List&lt;T&gt; </a:t>
            </a:r>
            <a:r>
              <a:rPr lang="en-US" sz="2000" dirty="0">
                <a:solidFill>
                  <a:schemeClr val="accent2"/>
                </a:solidFill>
              </a:rPr>
              <a:t>lst</a:t>
            </a:r>
            <a:r>
              <a:rPr lang="en-US" sz="2000" dirty="0"/>
              <a:t>, T </a:t>
            </a:r>
            <a:r>
              <a:rPr lang="en-US" sz="2000" dirty="0">
                <a:solidFill>
                  <a:schemeClr val="accent2"/>
                </a:solidFill>
              </a:rPr>
              <a:t>oldelt</a:t>
            </a:r>
            <a:r>
              <a:rPr lang="en-US" sz="2000" dirty="0"/>
              <a:t>, T </a:t>
            </a:r>
            <a:r>
              <a:rPr lang="en-US" sz="2000" dirty="0">
                <a:solidFill>
                  <a:schemeClr val="accent2"/>
                </a:solidFill>
              </a:rPr>
              <a:t>newelt</a:t>
            </a:r>
            <a:r>
              <a:rPr lang="en-US" sz="2000" dirty="0"/>
              <a:t>)</a:t>
            </a:r>
            <a:br>
              <a:rPr lang="en-US" sz="2000" dirty="0"/>
            </a:br>
            <a:r>
              <a:rPr lang="en-US" sz="2000" dirty="0">
                <a:solidFill>
                  <a:schemeClr val="accent2"/>
                </a:solidFill>
              </a:rPr>
              <a:t>requires</a:t>
            </a:r>
            <a:r>
              <a:rPr lang="en-US" sz="2000" dirty="0"/>
              <a:t> 	lst, oldelt, and newelt are non-null.</a:t>
            </a:r>
          </a:p>
          <a:p>
            <a:pPr marL="414726" indent="-414726">
              <a:lnSpc>
                <a:spcPct val="63000"/>
              </a:lnSpc>
              <a:buNone/>
              <a:tabLst>
                <a:tab pos="414726" algn="l"/>
              </a:tabLst>
            </a:pPr>
            <a:r>
              <a:rPr lang="en-US" sz="2000" dirty="0"/>
              <a:t>			oldelt occurs in </a:t>
            </a:r>
            <a:r>
              <a:rPr lang="en-US" sz="2000" dirty="0" err="1"/>
              <a:t>lst</a:t>
            </a:r>
            <a:r>
              <a:rPr lang="en-US" sz="2000" dirty="0"/>
              <a:t>.</a:t>
            </a:r>
          </a:p>
          <a:p>
            <a:pPr marL="414726" indent="-414726">
              <a:lnSpc>
                <a:spcPct val="63000"/>
              </a:lnSpc>
              <a:buNone/>
              <a:tabLst>
                <a:tab pos="414726" algn="l"/>
              </a:tabLst>
            </a:pPr>
            <a:br>
              <a:rPr lang="en-US" sz="800" dirty="0"/>
            </a:br>
            <a:r>
              <a:rPr lang="en-US" sz="2000" dirty="0">
                <a:solidFill>
                  <a:schemeClr val="accent2"/>
                </a:solidFill>
              </a:rPr>
              <a:t>modifies</a:t>
            </a:r>
            <a:r>
              <a:rPr lang="en-US" sz="2000" dirty="0"/>
              <a:t> 	</a:t>
            </a:r>
            <a:r>
              <a:rPr lang="en-US" sz="2000" dirty="0" err="1"/>
              <a:t>lst</a:t>
            </a:r>
            <a:endParaRPr lang="en-US" sz="2000" dirty="0"/>
          </a:p>
          <a:p>
            <a:pPr marL="414726" indent="-414726">
              <a:lnSpc>
                <a:spcPct val="63000"/>
              </a:lnSpc>
              <a:buNone/>
              <a:tabLst>
                <a:tab pos="414726" algn="l"/>
              </a:tabLst>
            </a:pPr>
            <a:br>
              <a:rPr lang="en-US" sz="800" dirty="0"/>
            </a:br>
            <a:r>
              <a:rPr lang="en-US" sz="2000" dirty="0">
                <a:solidFill>
                  <a:schemeClr val="accent2"/>
                </a:solidFill>
              </a:rPr>
              <a:t>effects </a:t>
            </a:r>
            <a:r>
              <a:rPr lang="en-US" sz="2000" dirty="0"/>
              <a:t>	change the first occurrence of oldelt in lst to newelt</a:t>
            </a:r>
            <a:br>
              <a:rPr lang="en-US" sz="2000" dirty="0"/>
            </a:br>
            <a:r>
              <a:rPr lang="en-US" sz="2000" dirty="0"/>
              <a:t> 		&amp; makes no other changes to </a:t>
            </a:r>
            <a:r>
              <a:rPr lang="en-US" sz="2000" dirty="0" err="1"/>
              <a:t>lst</a:t>
            </a:r>
            <a:endParaRPr lang="en-US" sz="2000" dirty="0"/>
          </a:p>
          <a:p>
            <a:pPr marL="414726" indent="-414726">
              <a:lnSpc>
                <a:spcPct val="63000"/>
              </a:lnSpc>
              <a:buNone/>
              <a:tabLst>
                <a:tab pos="414726" algn="l"/>
              </a:tabLst>
            </a:pPr>
            <a:br>
              <a:rPr lang="en-US" sz="800" dirty="0"/>
            </a:br>
            <a:r>
              <a:rPr lang="en-US" sz="2000" dirty="0">
                <a:solidFill>
                  <a:schemeClr val="accent2"/>
                </a:solidFill>
              </a:rPr>
              <a:t>returns </a:t>
            </a:r>
            <a:r>
              <a:rPr lang="en-US" sz="2000" dirty="0"/>
              <a:t>	the position of the element in lst that was </a:t>
            </a:r>
            <a:r>
              <a:rPr lang="en-US" sz="2000" dirty="0" err="1"/>
              <a:t>oldelt</a:t>
            </a:r>
            <a:r>
              <a:rPr lang="en-US" sz="2000" dirty="0"/>
              <a:t> and</a:t>
            </a:r>
            <a:br>
              <a:rPr lang="en-US" sz="2000" dirty="0"/>
            </a:br>
            <a:r>
              <a:rPr lang="en-US" sz="2000" dirty="0"/>
              <a:t>		is now newelt</a:t>
            </a:r>
            <a:br>
              <a:rPr lang="en-US" sz="2000" dirty="0"/>
            </a:br>
            <a:endParaRPr lang="en-US" sz="400" dirty="0"/>
          </a:p>
          <a:p>
            <a:pPr marL="414726" indent="-414726">
              <a:lnSpc>
                <a:spcPct val="63000"/>
              </a:lnSpc>
              <a:buNone/>
              <a:tabLst>
                <a:tab pos="414726" algn="l"/>
              </a:tabLst>
            </a:pPr>
            <a:endParaRPr lang="en-US" sz="2000" b="1" i="1" dirty="0">
              <a:solidFill>
                <a:srgbClr val="800080"/>
              </a:solidFill>
              <a:latin typeface="Courier New" pitchFamily="49" charset="0"/>
            </a:endParaRPr>
          </a:p>
          <a:p>
            <a:pPr marL="414726" indent="-414726">
              <a:lnSpc>
                <a:spcPct val="63000"/>
              </a:lnSpc>
              <a:spcBef>
                <a:spcPts val="200"/>
              </a:spcBef>
              <a:buNone/>
              <a:tabLst>
                <a:tab pos="414726" algn="l"/>
              </a:tabLst>
            </a:pPr>
            <a:r>
              <a:rPr lang="en-US" sz="2000" b="1" dirty="0">
                <a:latin typeface="Courier New" pitchFamily="49" charset="0"/>
              </a:rPr>
              <a:t>static 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T</a:t>
            </a:r>
            <a:r>
              <a:rPr lang="en-US" sz="2000" b="1" dirty="0">
                <a:latin typeface="Courier New" pitchFamily="49" charset="0"/>
              </a:rPr>
              <a:t>&gt; 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change</a:t>
            </a:r>
            <a:r>
              <a:rPr lang="en-US" sz="2000" b="1" dirty="0">
                <a:latin typeface="Courier New" pitchFamily="49" charset="0"/>
              </a:rPr>
              <a:t>(List&lt;T&gt;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lst</a:t>
            </a:r>
            <a:r>
              <a:rPr lang="en-US" sz="2000" b="1" dirty="0">
                <a:latin typeface="Courier New" pitchFamily="49" charset="0"/>
              </a:rPr>
              <a:t>, </a:t>
            </a:r>
          </a:p>
          <a:p>
            <a:pPr marL="414726" indent="-414726">
              <a:lnSpc>
                <a:spcPct val="63000"/>
              </a:lnSpc>
              <a:spcBef>
                <a:spcPts val="200"/>
              </a:spcBef>
              <a:buNone/>
              <a:tabLst>
                <a:tab pos="414726" algn="l"/>
              </a:tabLst>
            </a:pPr>
            <a:r>
              <a:rPr lang="en-US" sz="2000" b="1" dirty="0">
                <a:latin typeface="Courier New" pitchFamily="49" charset="0"/>
              </a:rPr>
              <a:t>                      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oldelt</a:t>
            </a:r>
            <a:r>
              <a:rPr lang="en-US" sz="2000" b="1" dirty="0">
                <a:latin typeface="Courier New" pitchFamily="49" charset="0"/>
              </a:rPr>
              <a:t>, T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</a:rPr>
              <a:t>newelt</a:t>
            </a:r>
            <a:r>
              <a:rPr lang="en-US" sz="2000" b="1" dirty="0">
                <a:latin typeface="Courier New" pitchFamily="49" charset="0"/>
              </a:rPr>
              <a:t>) {</a:t>
            </a:r>
          </a:p>
          <a:p>
            <a:pPr marL="414726" indent="-414726">
              <a:lnSpc>
                <a:spcPct val="63000"/>
              </a:lnSpc>
              <a:spcBef>
                <a:spcPts val="200"/>
              </a:spcBef>
              <a:buNone/>
              <a:tabLst>
                <a:tab pos="414726" algn="l"/>
              </a:tabLst>
            </a:pPr>
            <a:r>
              <a:rPr lang="en-US" sz="2000" b="1" dirty="0">
                <a:latin typeface="Courier New" pitchFamily="49" charset="0"/>
              </a:rPr>
              <a:t>	int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 = 0;</a:t>
            </a:r>
          </a:p>
          <a:p>
            <a:pPr marL="414726" indent="-414726">
              <a:lnSpc>
                <a:spcPct val="63000"/>
              </a:lnSpc>
              <a:spcBef>
                <a:spcPts val="200"/>
              </a:spcBef>
              <a:buNone/>
              <a:tabLst>
                <a:tab pos="414726" algn="l"/>
              </a:tabLst>
            </a:pPr>
            <a:r>
              <a:rPr lang="en-US" sz="2000" b="1" dirty="0">
                <a:latin typeface="Courier New" pitchFamily="49" charset="0"/>
              </a:rPr>
              <a:t>  	for (T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curr</a:t>
            </a:r>
            <a:r>
              <a:rPr lang="en-US" sz="2000" b="1" dirty="0">
                <a:latin typeface="Courier New" pitchFamily="49" charset="0"/>
              </a:rPr>
              <a:t> : lst) {</a:t>
            </a:r>
          </a:p>
          <a:p>
            <a:pPr marL="414726" indent="-414726">
              <a:lnSpc>
                <a:spcPct val="63000"/>
              </a:lnSpc>
              <a:spcBef>
                <a:spcPts val="200"/>
              </a:spcBef>
              <a:buNone/>
              <a:tabLst>
                <a:tab pos="414726" algn="l"/>
              </a:tabLst>
            </a:pPr>
            <a:r>
              <a:rPr lang="en-US" sz="2000" b="1" dirty="0">
                <a:latin typeface="Courier New" pitchFamily="49" charset="0"/>
              </a:rPr>
              <a:t>    	if (curr == oldelt) {</a:t>
            </a:r>
          </a:p>
          <a:p>
            <a:pPr marL="414726" indent="-414726">
              <a:lnSpc>
                <a:spcPct val="63000"/>
              </a:lnSpc>
              <a:spcBef>
                <a:spcPts val="200"/>
              </a:spcBef>
              <a:buNone/>
              <a:tabLst>
                <a:tab pos="414726" algn="l"/>
              </a:tabLst>
            </a:pPr>
            <a:r>
              <a:rPr lang="en-US" sz="2000" b="1" dirty="0">
                <a:latin typeface="Courier New" pitchFamily="49" charset="0"/>
              </a:rPr>
              <a:t>         </a:t>
            </a:r>
            <a:r>
              <a:rPr lang="en-US" sz="2000" b="1" dirty="0" err="1">
                <a:latin typeface="Courier New" pitchFamily="49" charset="0"/>
              </a:rPr>
              <a:t>lst.set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newelt</a:t>
            </a:r>
            <a:r>
              <a:rPr lang="en-US" sz="2000" b="1" dirty="0">
                <a:latin typeface="Courier New" pitchFamily="49" charset="0"/>
              </a:rPr>
              <a:t>, i);</a:t>
            </a:r>
          </a:p>
          <a:p>
            <a:pPr marL="414726" indent="-414726">
              <a:lnSpc>
                <a:spcPct val="63000"/>
              </a:lnSpc>
              <a:spcBef>
                <a:spcPts val="200"/>
              </a:spcBef>
              <a:buNone/>
              <a:tabLst>
                <a:tab pos="414726" algn="l"/>
              </a:tabLst>
            </a:pPr>
            <a:r>
              <a:rPr lang="en-US" sz="2000" b="1" dirty="0">
                <a:latin typeface="Courier New" pitchFamily="49" charset="0"/>
              </a:rPr>
              <a:t>         return i;</a:t>
            </a:r>
          </a:p>
          <a:p>
            <a:pPr marL="414726" indent="-414726">
              <a:lnSpc>
                <a:spcPct val="63000"/>
              </a:lnSpc>
              <a:spcBef>
                <a:spcPts val="200"/>
              </a:spcBef>
              <a:buNone/>
              <a:tabLst>
                <a:tab pos="414726" algn="l"/>
              </a:tabLst>
            </a:pPr>
            <a:r>
              <a:rPr lang="en-US" sz="2000" b="1" dirty="0">
                <a:latin typeface="Courier New" pitchFamily="49" charset="0"/>
              </a:rPr>
              <a:t>    	}</a:t>
            </a:r>
          </a:p>
          <a:p>
            <a:pPr marL="1244178" lvl="1" indent="-414726">
              <a:lnSpc>
                <a:spcPct val="63000"/>
              </a:lnSpc>
              <a:spcBef>
                <a:spcPts val="200"/>
              </a:spcBef>
              <a:buNone/>
              <a:tabLst>
                <a:tab pos="414726" algn="l"/>
              </a:tabLst>
            </a:pP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 = i + 1;</a:t>
            </a:r>
          </a:p>
          <a:p>
            <a:pPr marL="414726" indent="-414726">
              <a:lnSpc>
                <a:spcPct val="63000"/>
              </a:lnSpc>
              <a:spcBef>
                <a:spcPts val="200"/>
              </a:spcBef>
              <a:buNone/>
              <a:tabLst>
                <a:tab pos="414726" algn="l"/>
              </a:tabLst>
            </a:pPr>
            <a:r>
              <a:rPr lang="en-US" sz="2000" b="1" dirty="0">
                <a:latin typeface="Courier New" pitchFamily="49" charset="0"/>
              </a:rPr>
              <a:t>  	}</a:t>
            </a:r>
          </a:p>
          <a:p>
            <a:pPr marL="414726" indent="-414726">
              <a:lnSpc>
                <a:spcPct val="63000"/>
              </a:lnSpc>
              <a:spcBef>
                <a:spcPts val="200"/>
              </a:spcBef>
              <a:buNone/>
              <a:tabLst>
                <a:tab pos="414726" algn="l"/>
              </a:tabLst>
            </a:pPr>
            <a:r>
              <a:rPr lang="en-US" sz="2000" b="1" dirty="0">
                <a:latin typeface="Courier New" pitchFamily="49" charset="0"/>
              </a:rPr>
              <a:t>   return -1;</a:t>
            </a:r>
          </a:p>
          <a:p>
            <a:pPr marL="414726" indent="-414726">
              <a:lnSpc>
                <a:spcPct val="63000"/>
              </a:lnSpc>
              <a:spcBef>
                <a:spcPts val="200"/>
              </a:spcBef>
              <a:buNone/>
              <a:tabLst>
                <a:tab pos="414726" algn="l"/>
              </a:tabLst>
            </a:pPr>
            <a:r>
              <a:rPr lang="en-US" sz="2000" b="1" dirty="0">
                <a:latin typeface="Courier New" pitchFamily="49" charset="0"/>
              </a:rPr>
              <a:t>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14981" y="3810000"/>
            <a:ext cx="891496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lIns="82945" tIns="41473" rIns="82945" bIns="41473"/>
          <a:lstStyle/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9322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924800" cy="4495800"/>
          </a:xfrm>
        </p:spPr>
        <p:txBody>
          <a:bodyPr>
            <a:noAutofit/>
          </a:bodyPr>
          <a:lstStyle/>
          <a:p>
            <a:pPr>
              <a:lnSpc>
                <a:spcPct val="113000"/>
              </a:lnSpc>
              <a:buNone/>
            </a:pPr>
            <a:r>
              <a:rPr lang="en-US" sz="2000" dirty="0"/>
              <a:t>static </a:t>
            </a:r>
            <a:r>
              <a:rPr lang="sv-SE" sz="2000" dirty="0"/>
              <a:t>List&lt;Integer&gt; </a:t>
            </a:r>
            <a:r>
              <a:rPr lang="sv-SE" sz="2000" dirty="0">
                <a:solidFill>
                  <a:schemeClr val="accent2"/>
                </a:solidFill>
              </a:rPr>
              <a:t>zipSum</a:t>
            </a:r>
            <a:r>
              <a:rPr lang="sv-SE" sz="2000" dirty="0"/>
              <a:t>(List&lt;Integer&gt; </a:t>
            </a:r>
            <a:r>
              <a:rPr lang="sv-SE" sz="2000" dirty="0">
                <a:solidFill>
                  <a:schemeClr val="accent2"/>
                </a:solidFill>
              </a:rPr>
              <a:t>lst1</a:t>
            </a:r>
            <a:r>
              <a:rPr lang="sv-SE" sz="2000" dirty="0"/>
              <a:t>, List&lt;Integer&gt; </a:t>
            </a:r>
            <a:r>
              <a:rPr lang="sv-SE" sz="2000" dirty="0">
                <a:solidFill>
                  <a:schemeClr val="accent2"/>
                </a:solidFill>
              </a:rPr>
              <a:t>lst2</a:t>
            </a:r>
            <a:r>
              <a:rPr lang="sv-SE" sz="2000" dirty="0"/>
              <a:t>) </a:t>
            </a:r>
          </a:p>
          <a:p>
            <a:pPr>
              <a:lnSpc>
                <a:spcPct val="83000"/>
              </a:lnSpc>
              <a:buNone/>
            </a:pPr>
            <a:r>
              <a:rPr lang="en-US" sz="2000" dirty="0"/>
              <a:t> 	</a:t>
            </a:r>
            <a:r>
              <a:rPr lang="en-US" sz="2000" dirty="0">
                <a:solidFill>
                  <a:schemeClr val="accent2"/>
                </a:solidFill>
              </a:rPr>
              <a:t>  requires </a:t>
            </a:r>
            <a:r>
              <a:rPr lang="en-US" sz="2000" dirty="0"/>
              <a:t>	lst1 and lst2 are non-null.</a:t>
            </a:r>
            <a:br>
              <a:rPr lang="en-US" sz="2000" dirty="0"/>
            </a:br>
            <a:r>
              <a:rPr lang="en-US" sz="2000" dirty="0"/>
              <a:t>		lst1 and lst2 are the same size. </a:t>
            </a:r>
            <a:br>
              <a:rPr lang="en-US" sz="2000" dirty="0"/>
            </a:br>
            <a:r>
              <a:rPr lang="en-US" sz="2000" dirty="0"/>
              <a:t>  </a:t>
            </a:r>
            <a:r>
              <a:rPr lang="en-US" sz="2000" dirty="0">
                <a:solidFill>
                  <a:schemeClr val="accent2"/>
                </a:solidFill>
              </a:rPr>
              <a:t>modifies</a:t>
            </a:r>
            <a:r>
              <a:rPr lang="en-US" sz="2000" dirty="0"/>
              <a:t> 	none</a:t>
            </a:r>
            <a:br>
              <a:rPr lang="en-US" sz="2000" dirty="0"/>
            </a:br>
            <a:r>
              <a:rPr lang="en-US" sz="2000" dirty="0"/>
              <a:t>  </a:t>
            </a:r>
            <a:r>
              <a:rPr lang="en-US" sz="2000" dirty="0">
                <a:solidFill>
                  <a:schemeClr val="accent2"/>
                </a:solidFill>
              </a:rPr>
              <a:t>effects</a:t>
            </a:r>
            <a:r>
              <a:rPr lang="en-US" sz="2000" dirty="0"/>
              <a:t> 	none</a:t>
            </a:r>
            <a:br>
              <a:rPr lang="en-US" sz="2000" dirty="0"/>
            </a:br>
            <a:r>
              <a:rPr lang="en-US" sz="2000" dirty="0"/>
              <a:t>  </a:t>
            </a:r>
            <a:r>
              <a:rPr lang="en-US" sz="2000" dirty="0">
                <a:solidFill>
                  <a:schemeClr val="accent2"/>
                </a:solidFill>
              </a:rPr>
              <a:t>returns </a:t>
            </a:r>
            <a:r>
              <a:rPr lang="en-US" sz="2000" dirty="0"/>
              <a:t>	a list of same size where the ith element is 		 	the sum of the ith elements of lst1 and lst2</a:t>
            </a:r>
            <a:br>
              <a:rPr lang="en-US" sz="2000" dirty="0"/>
            </a:br>
            <a:endParaRPr lang="en-US" sz="2000" b="1" dirty="0">
              <a:solidFill>
                <a:srgbClr val="800080"/>
              </a:solidFill>
              <a:latin typeface="Courier New" pitchFamily="49" charset="0"/>
            </a:endParaRPr>
          </a:p>
          <a:p>
            <a:pPr>
              <a:lnSpc>
                <a:spcPct val="83000"/>
              </a:lnSpc>
              <a:buNone/>
            </a:pPr>
            <a:r>
              <a:rPr lang="en-US" sz="2000" b="1" dirty="0">
                <a:solidFill>
                  <a:srgbClr val="800080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static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List&lt;Integer&gt;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</a:rPr>
              <a:t>zipSum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(List&lt;Integer&gt;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lst1</a:t>
            </a:r>
          </a:p>
          <a:p>
            <a:pPr>
              <a:lnSpc>
                <a:spcPct val="83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	</a:t>
            </a:r>
            <a:r>
              <a:rPr lang="en-US" sz="2000" b="1" dirty="0">
                <a:solidFill>
                  <a:srgbClr val="800080"/>
                </a:solidFill>
                <a:latin typeface="Courier New" pitchFamily="49" charset="0"/>
              </a:rPr>
              <a:t>                           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List&lt;Integer&gt;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lst2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) {</a:t>
            </a:r>
          </a:p>
          <a:p>
            <a:pPr>
              <a:lnSpc>
                <a:spcPct val="83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	 List&lt;Integer&gt;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res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= </a:t>
            </a:r>
            <a:r>
              <a:rPr lang="en-US" sz="2000" b="1" dirty="0">
                <a:latin typeface="Courier New" pitchFamily="49" charset="0"/>
              </a:rPr>
              <a:t>new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ArrayList&lt;Integer&gt;();</a:t>
            </a:r>
          </a:p>
          <a:p>
            <a:pPr>
              <a:lnSpc>
                <a:spcPct val="83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	 </a:t>
            </a:r>
            <a:r>
              <a:rPr lang="en-US" sz="2000" b="1" dirty="0">
                <a:latin typeface="Courier New" pitchFamily="49" charset="0"/>
              </a:rPr>
              <a:t>for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i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= 0; i &lt; lst1.size(); i++) {</a:t>
            </a:r>
          </a:p>
          <a:p>
            <a:pPr>
              <a:lnSpc>
                <a:spcPct val="83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en-US" sz="2000" b="1" dirty="0" err="1">
                <a:solidFill>
                  <a:srgbClr val="000000"/>
                </a:solidFill>
                <a:latin typeface="Courier New" pitchFamily="49" charset="0"/>
              </a:rPr>
              <a:t>res.add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(lst1.get(</a:t>
            </a:r>
            <a:r>
              <a:rPr lang="en-US" sz="2000" b="1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) + lst2.get(i));</a:t>
            </a:r>
          </a:p>
          <a:p>
            <a:pPr>
              <a:lnSpc>
                <a:spcPct val="83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	 }</a:t>
            </a:r>
          </a:p>
          <a:p>
            <a:pPr>
              <a:lnSpc>
                <a:spcPct val="83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	 </a:t>
            </a:r>
            <a:r>
              <a:rPr lang="en-US" sz="2000" b="1" dirty="0">
                <a:latin typeface="Courier New" pitchFamily="49" charset="0"/>
              </a:rPr>
              <a:t>return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res;</a:t>
            </a:r>
          </a:p>
          <a:p>
            <a:pPr>
              <a:lnSpc>
                <a:spcPct val="83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94212" name="Line 4"/>
          <p:cNvSpPr>
            <a:spLocks noChangeShapeType="1"/>
          </p:cNvSpPr>
          <p:nvPr/>
        </p:nvSpPr>
        <p:spPr bwMode="auto">
          <a:xfrm>
            <a:off x="229032" y="3733800"/>
            <a:ext cx="89149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lIns="82945" tIns="41473" rIns="82945" bIns="41473"/>
          <a:lstStyle/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8238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001000" cy="4648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v-SE" sz="2000" dirty="0"/>
              <a:t>static </a:t>
            </a:r>
            <a:r>
              <a:rPr lang="sv-SE" sz="2000" dirty="0" err="1"/>
              <a:t>void</a:t>
            </a:r>
            <a:r>
              <a:rPr lang="sv-SE" sz="2000" dirty="0"/>
              <a:t> </a:t>
            </a:r>
            <a:r>
              <a:rPr lang="sv-SE" sz="2000" dirty="0" err="1">
                <a:solidFill>
                  <a:schemeClr val="accent2"/>
                </a:solidFill>
              </a:rPr>
              <a:t>listAdd</a:t>
            </a:r>
            <a:r>
              <a:rPr lang="sv-SE" sz="2000" dirty="0"/>
              <a:t>(List&lt;Integer&gt; </a:t>
            </a:r>
            <a:r>
              <a:rPr lang="sv-SE" sz="2000" dirty="0">
                <a:solidFill>
                  <a:schemeClr val="accent2"/>
                </a:solidFill>
              </a:rPr>
              <a:t>lst1</a:t>
            </a:r>
            <a:r>
              <a:rPr lang="sv-SE" sz="2000" dirty="0"/>
              <a:t>, List&lt;Integer&gt; </a:t>
            </a:r>
            <a:r>
              <a:rPr lang="sv-SE" sz="2000" dirty="0">
                <a:solidFill>
                  <a:schemeClr val="accent2"/>
                </a:solidFill>
              </a:rPr>
              <a:t>lst2</a:t>
            </a:r>
            <a:r>
              <a:rPr lang="sv-SE" sz="2000" dirty="0"/>
              <a:t>) 	 </a:t>
            </a:r>
          </a:p>
          <a:p>
            <a:pPr>
              <a:lnSpc>
                <a:spcPct val="113000"/>
              </a:lnSpc>
              <a:buNone/>
            </a:pPr>
            <a:r>
              <a:rPr lang="en-US" sz="2000" dirty="0"/>
              <a:t>       </a:t>
            </a:r>
            <a:r>
              <a:rPr lang="en-US" sz="2000" dirty="0">
                <a:solidFill>
                  <a:schemeClr val="accent2"/>
                </a:solidFill>
              </a:rPr>
              <a:t>requires</a:t>
            </a:r>
            <a:r>
              <a:rPr lang="en-US" sz="2000" dirty="0"/>
              <a:t> 	lst1 and lst2 are non-null.</a:t>
            </a:r>
            <a:br>
              <a:rPr lang="en-US" sz="2000" dirty="0"/>
            </a:br>
            <a:r>
              <a:rPr lang="en-US" sz="2000" dirty="0"/>
              <a:t>		lst1 and lst2 are the same size. </a:t>
            </a:r>
            <a:br>
              <a:rPr lang="en-US" sz="2000" dirty="0"/>
            </a:br>
            <a:r>
              <a:rPr lang="en-US" sz="2000" dirty="0"/>
              <a:t>  </a:t>
            </a:r>
            <a:r>
              <a:rPr lang="en-US" sz="2000" dirty="0">
                <a:solidFill>
                  <a:schemeClr val="accent2"/>
                </a:solidFill>
              </a:rPr>
              <a:t>modifies</a:t>
            </a:r>
            <a:r>
              <a:rPr lang="en-US" sz="2000" dirty="0"/>
              <a:t> 	lst1</a:t>
            </a:r>
            <a:br>
              <a:rPr lang="en-US" sz="2000" dirty="0"/>
            </a:br>
            <a:r>
              <a:rPr lang="en-US" sz="2000" dirty="0"/>
              <a:t>  </a:t>
            </a:r>
            <a:r>
              <a:rPr lang="en-US" sz="2000" dirty="0">
                <a:solidFill>
                  <a:schemeClr val="accent2"/>
                </a:solidFill>
              </a:rPr>
              <a:t>effects</a:t>
            </a:r>
            <a:r>
              <a:rPr lang="en-US" sz="2000" dirty="0"/>
              <a:t> 	ith element of lst2 is added to the ith element of lst1 </a:t>
            </a:r>
            <a:br>
              <a:rPr lang="en-US" sz="2000" dirty="0"/>
            </a:br>
            <a:r>
              <a:rPr lang="en-US" sz="2000" dirty="0"/>
              <a:t>  </a:t>
            </a:r>
            <a:r>
              <a:rPr lang="en-US" sz="2000" dirty="0">
                <a:solidFill>
                  <a:schemeClr val="accent2"/>
                </a:solidFill>
              </a:rPr>
              <a:t>returns</a:t>
            </a:r>
            <a:r>
              <a:rPr lang="en-US" sz="2000" dirty="0"/>
              <a:t> 	none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b="1" dirty="0">
                <a:latin typeface="Courier New" pitchFamily="49" charset="0"/>
              </a:rPr>
              <a:t>static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void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</a:rPr>
              <a:t>listAdd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(List&lt;Integer&gt;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lst1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, 					  List&lt;Integer&gt;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lst2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</a:rPr>
              <a:t>for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i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= 0; i &lt; lst1.size(); i++) {</a:t>
            </a:r>
          </a:p>
          <a:p>
            <a:pPr>
              <a:buNone/>
            </a:pP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		lst1.set(i, lst1.get(i) + lst2.get(i));</a:t>
            </a:r>
          </a:p>
          <a:p>
            <a:pPr>
              <a:buNone/>
            </a:pP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	}</a:t>
            </a:r>
          </a:p>
          <a:p>
            <a:pPr>
              <a:buNone/>
            </a:pP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86020" name="Line 4"/>
          <p:cNvSpPr>
            <a:spLocks noChangeShapeType="1"/>
          </p:cNvSpPr>
          <p:nvPr/>
        </p:nvSpPr>
        <p:spPr bwMode="auto">
          <a:xfrm>
            <a:off x="152688" y="3962400"/>
            <a:ext cx="89149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lIns="82945" tIns="41473" rIns="82945" bIns="41473"/>
          <a:lstStyle/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3148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015F9-8D24-3142-8A68-F82B90B5B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method should do only one thing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EC5DA-998E-0D41-9BCF-439504DAB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Either return a value, or have some </a:t>
            </a:r>
            <a:r>
              <a:rPr lang="en-US" i="1" dirty="0">
                <a:solidFill>
                  <a:srgbClr val="0432FF"/>
                </a:solidFill>
              </a:rPr>
              <a:t>side effect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/>
              <a:t>(modification of program state)</a:t>
            </a:r>
          </a:p>
          <a:p>
            <a:pPr lvl="1"/>
            <a:r>
              <a:rPr lang="en-US" dirty="0"/>
              <a:t>Poor style to have </a:t>
            </a:r>
            <a:r>
              <a:rPr lang="en-US" i="1" dirty="0"/>
              <a:t>both</a:t>
            </a:r>
            <a:r>
              <a:rPr lang="en-US" dirty="0"/>
              <a:t> @effects and @returns</a:t>
            </a:r>
          </a:p>
          <a:p>
            <a:pPr lvl="1"/>
            <a:r>
              <a:rPr lang="en-US" dirty="0"/>
              <a:t>Exception: methods like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HashMap.put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that return an old value as part of an update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1CE1E0-2478-B74A-911A-9184922C8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F543E9-C8F7-0D4A-885E-15D9C31FD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902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Should requires clause be checked?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4953000"/>
          </a:xfrm>
          <a:ln/>
        </p:spPr>
        <p:txBody>
          <a:bodyPr>
            <a:normAutofit fontScale="92500" lnSpcReduction="10000"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If the client calls a method without meeting the precondition, the code is free to do </a:t>
            </a:r>
            <a:r>
              <a:rPr lang="en-GB" sz="2000" i="1" dirty="0">
                <a:solidFill>
                  <a:srgbClr val="FF0000"/>
                </a:solidFill>
              </a:rPr>
              <a:t>anything</a:t>
            </a:r>
            <a:endParaRPr lang="en-GB" sz="2000" dirty="0">
              <a:solidFill>
                <a:srgbClr val="FF0000"/>
              </a:solidFill>
            </a:endParaRP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Including pass corrupted data back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It is polite, nevertheless, to </a:t>
            </a:r>
            <a:r>
              <a:rPr lang="en-GB" sz="2000" i="1" dirty="0">
                <a:solidFill>
                  <a:schemeClr val="accent2"/>
                </a:solidFill>
              </a:rPr>
              <a:t>fail fast</a:t>
            </a:r>
            <a:r>
              <a:rPr lang="en-GB" sz="2000" dirty="0"/>
              <a:t>: to provide an immediate error, rather than permitting mysterious/silent bad </a:t>
            </a:r>
            <a:r>
              <a:rPr lang="en-GB" sz="2000" dirty="0" err="1"/>
              <a:t>behavior</a:t>
            </a:r>
            <a:endParaRPr lang="en-GB" sz="2000" dirty="0"/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1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Preconditions are common in “helper” methods/classes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In public libraries, it’s friendlier to deal with all possible input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i="1" dirty="0"/>
              <a:t>But: binary search would normally impose a pre-condition rather than simply failing if list is not sorted.  Why?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1000" i="1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Rule of thumb: Check if cheap to do so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i="1" dirty="0"/>
              <a:t>Example: list has to be non-null </a:t>
            </a:r>
            <a:r>
              <a:rPr lang="en-GB" sz="2000" i="1" dirty="0">
                <a:sym typeface="Wingdings" pitchFamily="2" charset="2"/>
              </a:rPr>
              <a:t> check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i="1" dirty="0"/>
              <a:t>Example: list has to be sorted </a:t>
            </a:r>
            <a:r>
              <a:rPr lang="en-GB" sz="2000" i="1" dirty="0">
                <a:sym typeface="Wingdings" pitchFamily="2" charset="2"/>
              </a:rPr>
              <a:t> skip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sym typeface="Wingdings" pitchFamily="2" charset="2"/>
              </a:rPr>
              <a:t>A quality implementation will check preconditions whenever it is inexpensive and convenient to do so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sym typeface="Wingdings" pitchFamily="2" charset="2"/>
              </a:rPr>
              <a:t>Defensive programming</a:t>
            </a:r>
            <a:endParaRPr lang="en-GB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9312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r>
              <a:rPr lang="en-US" dirty="0"/>
              <a:t>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Sections tomorrow on hw3 &amp; project logistics</a:t>
            </a:r>
          </a:p>
          <a:p>
            <a:pPr lvl="1"/>
            <a:r>
              <a:rPr lang="en-US" dirty="0"/>
              <a:t>If you plan to use your own laptop, bring it</a:t>
            </a:r>
          </a:p>
          <a:p>
            <a:pPr lvl="2"/>
            <a:r>
              <a:rPr lang="en-US" dirty="0"/>
              <a:t>Install OpenJDK Java 11 JDK (not JRE), IntelliJ Ultimate, and git before section</a:t>
            </a:r>
          </a:p>
          <a:p>
            <a:pPr lvl="3"/>
            <a:r>
              <a:rPr lang="en-US" dirty="0"/>
              <a:t>See the “Project Software Setup” handout for details</a:t>
            </a:r>
          </a:p>
          <a:p>
            <a:pPr lvl="3"/>
            <a:r>
              <a:rPr lang="en-US" dirty="0"/>
              <a:t>(Java 12, … also ok, but we use Java 11 for testing)</a:t>
            </a:r>
          </a:p>
          <a:p>
            <a:pPr lvl="2"/>
            <a:r>
              <a:rPr lang="en-US" dirty="0"/>
              <a:t>Windows users: Best practice: remove all existing Java JDKs and JREs before installing current one</a:t>
            </a:r>
          </a:p>
          <a:p>
            <a:pPr lvl="2"/>
            <a:r>
              <a:rPr lang="en-US" dirty="0"/>
              <a:t>Everyone: be sure you have a clean IntelliJ with no strange plugins, customized options, etc.</a:t>
            </a:r>
          </a:p>
          <a:p>
            <a:pPr lvl="3"/>
            <a:r>
              <a:rPr lang="en-US" dirty="0"/>
              <a:t>Students can get a free Ultimate version license</a:t>
            </a:r>
          </a:p>
          <a:p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379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48425-230B-D84F-BEC7-58723DDEE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@throws vs @requires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B5164-CBBA-6B43-8F7C-0C23B43DD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800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Require a precondition or throw an exception if it’s cheap enough to check?  Which is better?</a:t>
            </a:r>
          </a:p>
          <a:p>
            <a:pPr lvl="1"/>
            <a:r>
              <a:rPr lang="en-US" dirty="0"/>
              <a:t>@requires size &gt; 0</a:t>
            </a:r>
          </a:p>
          <a:p>
            <a:pPr lvl="1"/>
            <a:r>
              <a:rPr lang="en-US" dirty="0"/>
              <a:t>@throws </a:t>
            </a:r>
            <a:r>
              <a:rPr lang="en-US" dirty="0" err="1"/>
              <a:t>IllegalArgumentException</a:t>
            </a:r>
            <a:r>
              <a:rPr lang="en-US" dirty="0"/>
              <a:t> if size &lt;= 0</a:t>
            </a:r>
          </a:p>
          <a:p>
            <a:r>
              <a:rPr lang="en-US" dirty="0"/>
              <a:t>Tradeoffs</a:t>
            </a:r>
          </a:p>
          <a:p>
            <a:pPr lvl="1"/>
            <a:r>
              <a:rPr lang="en-US" dirty="0"/>
              <a:t>@throws describes exactly what will happen – it is part of the spec. </a:t>
            </a:r>
          </a:p>
          <a:p>
            <a:pPr lvl="1"/>
            <a:r>
              <a:rPr lang="en-US" dirty="0"/>
              <a:t>@requires says “if this precondition isn’t met, who knows what might happen?”</a:t>
            </a:r>
          </a:p>
          <a:p>
            <a:r>
              <a:rPr lang="en-US" b="1" dirty="0"/>
              <a:t>Must</a:t>
            </a:r>
            <a:r>
              <a:rPr lang="en-US" dirty="0"/>
              <a:t> choose one or the other – can’t include both.</a:t>
            </a:r>
          </a:p>
          <a:p>
            <a:pPr lvl="1"/>
            <a:r>
              <a:rPr lang="en-US" dirty="0"/>
              <a:t>Can’t specify “who knows what might happen” and “this is guaranteed to happen” for the same input!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BD1F92-9ECC-BA44-BB7D-026E72FC6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CB47DE-087B-E248-9994-B203E8050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397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Sneaky fringe benefit of specs #2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Specification means that client doesn't need to look at implementation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So the code </a:t>
            </a:r>
            <a:r>
              <a:rPr lang="en-GB" sz="2000" dirty="0">
                <a:solidFill>
                  <a:schemeClr val="tx2"/>
                </a:solidFill>
              </a:rPr>
              <a:t>might not even exist </a:t>
            </a:r>
            <a:r>
              <a:rPr lang="en-GB" sz="2000" dirty="0"/>
              <a:t>yet!</a:t>
            </a:r>
          </a:p>
          <a:p>
            <a:pPr marL="457200" lvl="1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Write specifications first, make sure system will fit together, and then assign separate implementers to different modules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Allows teamwork and parallel development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Also helps with testing (future topic)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265886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789E3-41B1-FF43-BF3F-140E58010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Upgrading a library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ACED76-E3F6-6B46-A0E1-DF1D7B22A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648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Your program uses a library</a:t>
            </a:r>
          </a:p>
          <a:p>
            <a:r>
              <a:rPr lang="en-US" dirty="0"/>
              <a:t>Can you use a different library?</a:t>
            </a:r>
          </a:p>
          <a:p>
            <a:r>
              <a:rPr lang="en-US" dirty="0"/>
              <a:t>Can you use a new version?</a:t>
            </a:r>
          </a:p>
          <a:p>
            <a:pPr marL="0" indent="0">
              <a:buNone/>
            </a:pPr>
            <a:r>
              <a:rPr lang="en-US" dirty="0"/>
              <a:t>We want an objective test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You can upgrade if the specification of the new version is </a:t>
            </a:r>
            <a:r>
              <a:rPr lang="en-US" dirty="0">
                <a:solidFill>
                  <a:srgbClr val="0432FF"/>
                </a:solidFill>
              </a:rPr>
              <a:t>stronger </a:t>
            </a:r>
            <a:endParaRPr lang="en-US" dirty="0"/>
          </a:p>
          <a:p>
            <a:pPr lvl="1"/>
            <a:r>
              <a:rPr lang="en-US" dirty="0"/>
              <a:t>It makes at least as many promises and doesn’t require more from your program</a:t>
            </a:r>
          </a:p>
          <a:p>
            <a:pPr lvl="1"/>
            <a:r>
              <a:rPr lang="en-US" dirty="0"/>
              <a:t>Example:</a:t>
            </a:r>
          </a:p>
          <a:p>
            <a:pPr lvl="2"/>
            <a:r>
              <a:rPr lang="en-US" dirty="0"/>
              <a:t>Weaker spec: returns the elements</a:t>
            </a:r>
          </a:p>
          <a:p>
            <a:pPr lvl="2"/>
            <a:r>
              <a:rPr lang="en-US" dirty="0"/>
              <a:t>Stronger spec: returns the elements in sorted order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FD5E2-2F00-504E-99E0-3513DF391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19A243-E597-504F-87A5-FAFCEF8C3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91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924800" cy="1143000"/>
          </a:xfrm>
        </p:spPr>
        <p:txBody>
          <a:bodyPr/>
          <a:lstStyle/>
          <a:p>
            <a:r>
              <a:rPr lang="en-US" dirty="0"/>
              <a:t>Satisfaction of a specification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Let M be an implementation and S a specification</a:t>
            </a:r>
          </a:p>
          <a:p>
            <a:pPr marL="0" indent="0">
              <a:buClr>
                <a:schemeClr val="tx1"/>
              </a:buClr>
              <a:buNone/>
            </a:pPr>
            <a:endParaRPr lang="en-US" sz="2000" i="1" dirty="0">
              <a:solidFill>
                <a:srgbClr val="FF0000"/>
              </a:solidFill>
            </a:endParaRPr>
          </a:p>
          <a:p>
            <a:pPr marL="0" indent="0">
              <a:buClr>
                <a:schemeClr val="tx1"/>
              </a:buClr>
              <a:buNone/>
            </a:pPr>
            <a:r>
              <a:rPr lang="en-US" sz="2000" i="1" dirty="0">
                <a:solidFill>
                  <a:schemeClr val="accent2"/>
                </a:solidFill>
              </a:rPr>
              <a:t>M satisfies 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if and only if</a:t>
            </a:r>
          </a:p>
          <a:p>
            <a:pPr lvl="1"/>
            <a:r>
              <a:rPr lang="en-US" sz="2000" dirty="0"/>
              <a:t>for every input allowed by the spec precondition,</a:t>
            </a:r>
            <a:br>
              <a:rPr lang="en-US" sz="2000" dirty="0"/>
            </a:br>
            <a:r>
              <a:rPr lang="en-US" sz="2000" dirty="0"/>
              <a:t>M produces an output allowed by the spec postcondition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If M does not satisfy S, either M or S (or both!) could be “wrong”</a:t>
            </a:r>
          </a:p>
          <a:p>
            <a:pPr lvl="1"/>
            <a:r>
              <a:rPr lang="en-US" sz="2000" i="1" dirty="0"/>
              <a:t>“one person’s feature is another person’s bug.”</a:t>
            </a:r>
          </a:p>
          <a:p>
            <a:pPr lvl="1"/>
            <a:r>
              <a:rPr lang="en-US" sz="2000" dirty="0"/>
              <a:t>usually better to change the implementation than the spec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Stronger vs Weaker Specifications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5257800"/>
          </a:xfrm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/>
              <a:t>Definition 1</a:t>
            </a:r>
            <a:r>
              <a:rPr lang="en-GB" sz="2000" dirty="0"/>
              <a:t>: specification S</a:t>
            </a:r>
            <a:r>
              <a:rPr lang="en-GB" sz="2000" baseline="-33000" dirty="0"/>
              <a:t>2</a:t>
            </a:r>
            <a:r>
              <a:rPr lang="en-GB" sz="2000" dirty="0"/>
              <a:t> is stronger than S</a:t>
            </a:r>
            <a:r>
              <a:rPr lang="en-GB" sz="2000" baseline="-33000" dirty="0"/>
              <a:t>1</a:t>
            </a:r>
            <a:r>
              <a:rPr lang="en-GB" sz="2000" dirty="0"/>
              <a:t> </a:t>
            </a:r>
            <a:r>
              <a:rPr lang="en-GB" sz="2000" dirty="0" err="1"/>
              <a:t>iff</a:t>
            </a:r>
            <a:endParaRPr lang="en-GB" sz="2000" dirty="0"/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for any implementation M:	M satisfies S</a:t>
            </a:r>
            <a:r>
              <a:rPr lang="en-GB" sz="2000" baseline="-33000" dirty="0"/>
              <a:t>2</a:t>
            </a:r>
            <a:r>
              <a:rPr lang="en-GB" sz="2000" dirty="0"/>
              <a:t> =&gt; M satisfies S</a:t>
            </a:r>
            <a:r>
              <a:rPr lang="en-GB" sz="2000" baseline="-33000" dirty="0"/>
              <a:t>1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i.e., S</a:t>
            </a:r>
            <a:r>
              <a:rPr lang="en-GB" sz="2000" baseline="-25000" dirty="0"/>
              <a:t>2</a:t>
            </a:r>
            <a:r>
              <a:rPr lang="en-GB" sz="2000" dirty="0"/>
              <a:t> is harder to satisfy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Two specifications may be </a:t>
            </a:r>
            <a:r>
              <a:rPr lang="en-GB" sz="2000" i="1" dirty="0"/>
              <a:t>incomparable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but we are usually choosing between stronger vs weaker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UW CSE 331 Winter 2021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2587777" y="3279626"/>
            <a:ext cx="1905000" cy="1209115"/>
            <a:chOff x="5325036" y="2386854"/>
            <a:chExt cx="2353235" cy="1391770"/>
          </a:xfrm>
        </p:grpSpPr>
        <p:sp>
          <p:nvSpPr>
            <p:cNvPr id="7" name="Oval 6"/>
            <p:cNvSpPr/>
            <p:nvPr/>
          </p:nvSpPr>
          <p:spPr>
            <a:xfrm>
              <a:off x="5325036" y="2386854"/>
              <a:ext cx="2353235" cy="1391770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679142" y="2623297"/>
              <a:ext cx="869576" cy="918883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843754" y="2821927"/>
              <a:ext cx="50366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443B80"/>
                  </a:solidFill>
                  <a:latin typeface="+mn-lt"/>
                  <a:ea typeface="Courier" charset="0"/>
                  <a:cs typeface="Courier" charset="0"/>
                </a:rPr>
                <a:t>S</a:t>
              </a:r>
              <a:r>
                <a:rPr lang="en-US" b="1" baseline="-25000" dirty="0">
                  <a:solidFill>
                    <a:srgbClr val="443B80"/>
                  </a:solidFill>
                  <a:latin typeface="+mn-lt"/>
                  <a:ea typeface="Courier" charset="0"/>
                  <a:cs typeface="Courier" charset="0"/>
                </a:rPr>
                <a:t>2</a:t>
              </a:r>
              <a:endParaRPr lang="en-US" baseline="-25000" dirty="0">
                <a:latin typeface="+mn-lt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788924" y="2821927"/>
              <a:ext cx="50366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443B80"/>
                  </a:solidFill>
                  <a:latin typeface="+mn-lt"/>
                  <a:ea typeface="Courier" charset="0"/>
                  <a:cs typeface="Courier" charset="0"/>
                </a:rPr>
                <a:t>S</a:t>
              </a:r>
              <a:r>
                <a:rPr lang="en-US" b="1" baseline="-25000" dirty="0">
                  <a:solidFill>
                    <a:srgbClr val="443B80"/>
                  </a:solidFill>
                  <a:latin typeface="+mn-lt"/>
                  <a:ea typeface="Courier" charset="0"/>
                  <a:cs typeface="Courier" charset="0"/>
                </a:rPr>
                <a:t>1</a:t>
              </a:r>
              <a:endParaRPr lang="en-US" baseline="-25000" dirty="0">
                <a:latin typeface="+mn-lt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724400" y="3657600"/>
            <a:ext cx="28664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+mn-lt"/>
              </a:rPr>
              <a:t>(satisfying </a:t>
            </a:r>
            <a:r>
              <a:rPr lang="en-US" sz="1600" b="1" dirty="0">
                <a:latin typeface="+mn-lt"/>
              </a:rPr>
              <a:t>implementations</a:t>
            </a:r>
            <a:r>
              <a:rPr lang="en-US" sz="1600" dirty="0">
                <a:latin typeface="+mn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129710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Stronger vs Weaker Specifications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>
            <a:normAutofit/>
          </a:bodyPr>
          <a:lstStyle/>
          <a:p>
            <a:pPr marL="342900" lvl="1" indent="-342900">
              <a:lnSpc>
                <a:spcPct val="90000"/>
              </a:lnSpc>
              <a:buFontTx/>
              <a:buChar char="•"/>
            </a:pPr>
            <a:r>
              <a:rPr lang="en-US" sz="2000" dirty="0"/>
              <a:t>An implementation satisfying a stronger specification can be </a:t>
            </a:r>
            <a:r>
              <a:rPr lang="en-US" sz="2000" b="1" dirty="0"/>
              <a:t>used anywhere</a:t>
            </a:r>
            <a:r>
              <a:rPr lang="en-US" sz="2000" dirty="0"/>
              <a:t> that a weaker specification is required</a:t>
            </a:r>
          </a:p>
          <a:p>
            <a:pPr marL="742950" lvl="2" indent="-342900">
              <a:lnSpc>
                <a:spcPct val="90000"/>
              </a:lnSpc>
              <a:buFont typeface=".AppleSystemUIFont" charset="-120"/>
              <a:buChar char="-"/>
            </a:pPr>
            <a:r>
              <a:rPr lang="en-US" sz="2000" dirty="0"/>
              <a:t>can </a:t>
            </a:r>
            <a:r>
              <a:rPr lang="en-US" sz="2000" b="1" dirty="0"/>
              <a:t>use</a:t>
            </a:r>
            <a:r>
              <a:rPr lang="en-US" sz="2000" dirty="0"/>
              <a:t> a method satisfying </a:t>
            </a:r>
            <a:r>
              <a:rPr lang="en-US" sz="2000" b="1" dirty="0">
                <a:solidFill>
                  <a:srgbClr val="443B80"/>
                </a:solidFill>
                <a:ea typeface="Courier" charset="0"/>
                <a:cs typeface="Courier" charset="0"/>
              </a:rPr>
              <a:t>S</a:t>
            </a:r>
            <a:r>
              <a:rPr lang="en-US" sz="2000" b="1" baseline="-25000" dirty="0">
                <a:solidFill>
                  <a:srgbClr val="443B80"/>
                </a:solidFill>
                <a:ea typeface="Courier" charset="0"/>
                <a:cs typeface="Courier" charset="0"/>
              </a:rPr>
              <a:t>2</a:t>
            </a:r>
            <a:r>
              <a:rPr lang="en-US" sz="2000" dirty="0"/>
              <a:t> anywhere </a:t>
            </a:r>
            <a:r>
              <a:rPr lang="en-US" sz="2000" b="1" dirty="0">
                <a:solidFill>
                  <a:srgbClr val="443B80"/>
                </a:solidFill>
                <a:ea typeface="Courier" charset="0"/>
                <a:cs typeface="Courier" charset="0"/>
              </a:rPr>
              <a:t>S</a:t>
            </a:r>
            <a:r>
              <a:rPr lang="en-US" sz="2000" b="1" baseline="-25000" dirty="0">
                <a:solidFill>
                  <a:srgbClr val="443B80"/>
                </a:solidFill>
                <a:ea typeface="Courier" charset="0"/>
                <a:cs typeface="Courier" charset="0"/>
              </a:rPr>
              <a:t>1</a:t>
            </a:r>
            <a:r>
              <a:rPr lang="en-US" sz="2000" dirty="0"/>
              <a:t> is expected</a:t>
            </a:r>
          </a:p>
          <a:p>
            <a:pPr>
              <a:lnSpc>
                <a:spcPct val="90000"/>
              </a:lnSpc>
            </a:pPr>
            <a:endParaRPr lang="en-GB" sz="2000" dirty="0"/>
          </a:p>
          <a:p>
            <a:pPr>
              <a:lnSpc>
                <a:spcPct val="90000"/>
              </a:lnSpc>
            </a:pPr>
            <a:endParaRPr lang="en-GB" sz="2000" dirty="0"/>
          </a:p>
          <a:p>
            <a:pPr>
              <a:lnSpc>
                <a:spcPct val="90000"/>
              </a:lnSpc>
            </a:pPr>
            <a:endParaRPr lang="en-GB" sz="2000" dirty="0"/>
          </a:p>
          <a:p>
            <a:pPr marL="0" indent="0">
              <a:lnSpc>
                <a:spcPct val="90000"/>
              </a:lnSpc>
              <a:buNone/>
            </a:pPr>
            <a:endParaRPr lang="en-GB" sz="2000" dirty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/>
              <a:t>Making changes to a specification...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changing from </a:t>
            </a:r>
            <a:r>
              <a:rPr lang="en-US" sz="2000" b="1" dirty="0">
                <a:solidFill>
                  <a:srgbClr val="443B80"/>
                </a:solidFill>
                <a:ea typeface="Courier" charset="0"/>
                <a:cs typeface="Courier" charset="0"/>
              </a:rPr>
              <a:t>S</a:t>
            </a:r>
            <a:r>
              <a:rPr lang="en-US" sz="2000" b="1" baseline="-25000" dirty="0">
                <a:solidFill>
                  <a:srgbClr val="443B80"/>
                </a:solidFill>
                <a:ea typeface="Courier" charset="0"/>
                <a:cs typeface="Courier" charset="0"/>
              </a:rPr>
              <a:t>1</a:t>
            </a:r>
            <a:r>
              <a:rPr lang="en-GB" sz="2000" dirty="0"/>
              <a:t> to </a:t>
            </a:r>
            <a:r>
              <a:rPr lang="en-US" sz="2000" b="1" dirty="0">
                <a:solidFill>
                  <a:srgbClr val="443B80"/>
                </a:solidFill>
                <a:ea typeface="Courier" charset="0"/>
                <a:cs typeface="Courier" charset="0"/>
              </a:rPr>
              <a:t>S</a:t>
            </a:r>
            <a:r>
              <a:rPr lang="en-US" sz="2000" b="1" baseline="-25000" dirty="0">
                <a:solidFill>
                  <a:srgbClr val="443B80"/>
                </a:solidFill>
                <a:ea typeface="Courier" charset="0"/>
                <a:cs typeface="Courier" charset="0"/>
              </a:rPr>
              <a:t>2</a:t>
            </a:r>
            <a:r>
              <a:rPr lang="en-GB" sz="2000" dirty="0"/>
              <a:t> should not break clients</a:t>
            </a:r>
          </a:p>
          <a:p>
            <a:pPr lvl="1">
              <a:lnSpc>
                <a:spcPct val="90000"/>
              </a:lnSpc>
            </a:pPr>
            <a:r>
              <a:rPr lang="en-GB" sz="2000" dirty="0"/>
              <a:t>but it could break implementation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changing from </a:t>
            </a:r>
            <a:r>
              <a:rPr lang="en-US" sz="2000" b="1" dirty="0">
                <a:solidFill>
                  <a:srgbClr val="443B80"/>
                </a:solidFill>
                <a:ea typeface="Courier" charset="0"/>
                <a:cs typeface="Courier" charset="0"/>
              </a:rPr>
              <a:t>S</a:t>
            </a:r>
            <a:r>
              <a:rPr lang="en-US" sz="2000" b="1" baseline="-25000" dirty="0">
                <a:solidFill>
                  <a:srgbClr val="443B80"/>
                </a:solidFill>
                <a:ea typeface="Courier" charset="0"/>
                <a:cs typeface="Courier" charset="0"/>
              </a:rPr>
              <a:t>2</a:t>
            </a:r>
            <a:r>
              <a:rPr lang="en-GB" sz="2000" dirty="0"/>
              <a:t> to </a:t>
            </a:r>
            <a:r>
              <a:rPr lang="en-US" sz="2000" b="1" dirty="0">
                <a:solidFill>
                  <a:srgbClr val="443B80"/>
                </a:solidFill>
                <a:ea typeface="Courier" charset="0"/>
                <a:cs typeface="Courier" charset="0"/>
              </a:rPr>
              <a:t>S</a:t>
            </a:r>
            <a:r>
              <a:rPr lang="en-US" sz="2000" b="1" baseline="-25000" dirty="0">
                <a:solidFill>
                  <a:srgbClr val="443B80"/>
                </a:solidFill>
                <a:ea typeface="Courier" charset="0"/>
                <a:cs typeface="Courier" charset="0"/>
              </a:rPr>
              <a:t>1</a:t>
            </a:r>
            <a:r>
              <a:rPr lang="en-GB" sz="2000" dirty="0"/>
              <a:t> should not break implementation</a:t>
            </a:r>
          </a:p>
          <a:p>
            <a:pPr lvl="1">
              <a:lnSpc>
                <a:spcPct val="90000"/>
              </a:lnSpc>
            </a:pPr>
            <a:r>
              <a:rPr lang="en-GB" sz="2000" dirty="0"/>
              <a:t>but it could break clients!</a:t>
            </a:r>
          </a:p>
          <a:p>
            <a:pPr>
              <a:lnSpc>
                <a:spcPct val="90000"/>
              </a:lnSpc>
            </a:pPr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FC41A97-C094-B846-89A5-BAF7B3671EE5}"/>
              </a:ext>
            </a:extLst>
          </p:cNvPr>
          <p:cNvGrpSpPr/>
          <p:nvPr/>
        </p:nvGrpSpPr>
        <p:grpSpPr>
          <a:xfrm>
            <a:off x="2590800" y="2905685"/>
            <a:ext cx="1905000" cy="1209115"/>
            <a:chOff x="5325036" y="2386854"/>
            <a:chExt cx="2353235" cy="1391770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850AF65-AA7E-8C46-9CAD-9ED5E6D05FED}"/>
                </a:ext>
              </a:extLst>
            </p:cNvPr>
            <p:cNvSpPr/>
            <p:nvPr/>
          </p:nvSpPr>
          <p:spPr>
            <a:xfrm>
              <a:off x="5325036" y="2386854"/>
              <a:ext cx="2353235" cy="1391770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28FC0915-12FC-9C44-8659-124798C96EEF}"/>
                </a:ext>
              </a:extLst>
            </p:cNvPr>
            <p:cNvSpPr/>
            <p:nvPr/>
          </p:nvSpPr>
          <p:spPr>
            <a:xfrm>
              <a:off x="5679142" y="2623297"/>
              <a:ext cx="869576" cy="918883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49745F9-0319-F44B-9C08-4DB5BC81E3D1}"/>
                </a:ext>
              </a:extLst>
            </p:cNvPr>
            <p:cNvSpPr/>
            <p:nvPr/>
          </p:nvSpPr>
          <p:spPr>
            <a:xfrm>
              <a:off x="5843754" y="2821927"/>
              <a:ext cx="50366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443B80"/>
                  </a:solidFill>
                  <a:latin typeface="+mn-lt"/>
                  <a:ea typeface="Courier" charset="0"/>
                  <a:cs typeface="Courier" charset="0"/>
                </a:rPr>
                <a:t>S</a:t>
              </a:r>
              <a:r>
                <a:rPr lang="en-US" b="1" baseline="-25000" dirty="0">
                  <a:solidFill>
                    <a:srgbClr val="443B80"/>
                  </a:solidFill>
                  <a:latin typeface="+mn-lt"/>
                  <a:ea typeface="Courier" charset="0"/>
                  <a:cs typeface="Courier" charset="0"/>
                </a:rPr>
                <a:t>2</a:t>
              </a:r>
              <a:endParaRPr lang="en-US" baseline="-25000" dirty="0">
                <a:latin typeface="+mn-lt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748334F-CCE1-2F4D-AF20-5F11FB13C81E}"/>
                </a:ext>
              </a:extLst>
            </p:cNvPr>
            <p:cNvSpPr/>
            <p:nvPr/>
          </p:nvSpPr>
          <p:spPr>
            <a:xfrm>
              <a:off x="6788924" y="2821927"/>
              <a:ext cx="50366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443B80"/>
                  </a:solidFill>
                  <a:latin typeface="+mn-lt"/>
                  <a:ea typeface="Courier" charset="0"/>
                  <a:cs typeface="Courier" charset="0"/>
                </a:rPr>
                <a:t>S</a:t>
              </a:r>
              <a:r>
                <a:rPr lang="en-US" b="1" baseline="-25000" dirty="0">
                  <a:solidFill>
                    <a:srgbClr val="443B80"/>
                  </a:solidFill>
                  <a:latin typeface="+mn-lt"/>
                  <a:ea typeface="Courier" charset="0"/>
                  <a:cs typeface="Courier" charset="0"/>
                </a:rPr>
                <a:t>1</a:t>
              </a:r>
              <a:endParaRPr lang="en-US" baseline="-250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8280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Stronger vs Weaker Specifications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5257800"/>
          </a:xfrm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/>
              <a:t>Definition 2</a:t>
            </a:r>
            <a:r>
              <a:rPr lang="en-GB" sz="2000" dirty="0"/>
              <a:t>: specification S</a:t>
            </a:r>
            <a:r>
              <a:rPr lang="en-GB" sz="2000" baseline="-33000" dirty="0"/>
              <a:t>2</a:t>
            </a:r>
            <a:r>
              <a:rPr lang="en-GB" sz="2000" dirty="0"/>
              <a:t> is stronger than S</a:t>
            </a:r>
            <a:r>
              <a:rPr lang="en-GB" sz="2000" baseline="-33000" dirty="0"/>
              <a:t>1</a:t>
            </a:r>
            <a:r>
              <a:rPr lang="en-GB" sz="2000" dirty="0"/>
              <a:t> iff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postcondition of S</a:t>
            </a:r>
            <a:r>
              <a:rPr lang="en-GB" sz="2000" baseline="-25000" dirty="0"/>
              <a:t>2</a:t>
            </a:r>
            <a:r>
              <a:rPr lang="en-GB" sz="2000" dirty="0"/>
              <a:t> is stronger than that of S</a:t>
            </a:r>
            <a:r>
              <a:rPr lang="en-GB" sz="2000" baseline="-25000" dirty="0"/>
              <a:t>1</a:t>
            </a:r>
            <a:br>
              <a:rPr lang="en-GB" sz="2000" dirty="0"/>
            </a:br>
            <a:r>
              <a:rPr lang="en-GB" sz="2000" dirty="0"/>
              <a:t>	(on all inputs allowed by both)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precondition of S</a:t>
            </a:r>
            <a:r>
              <a:rPr lang="en-GB" sz="2000" baseline="-25000" dirty="0"/>
              <a:t>2</a:t>
            </a:r>
            <a:r>
              <a:rPr lang="en-GB" sz="2000" dirty="0"/>
              <a:t> is weaker than that of S</a:t>
            </a:r>
            <a:r>
              <a:rPr lang="en-GB" sz="2000" baseline="-25000" dirty="0"/>
              <a:t>1</a:t>
            </a: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lnSpc>
                <a:spcPct val="90000"/>
              </a:lnSpc>
            </a:pPr>
            <a:r>
              <a:rPr lang="en-GB" sz="2000" dirty="0"/>
              <a:t>A </a:t>
            </a:r>
            <a:r>
              <a:rPr lang="en-GB" sz="2000" b="1" dirty="0"/>
              <a:t>stronger</a:t>
            </a:r>
            <a:r>
              <a:rPr lang="en-GB" sz="2000" dirty="0"/>
              <a:t> specification:</a:t>
            </a:r>
          </a:p>
          <a:p>
            <a:pPr lvl="1">
              <a:lnSpc>
                <a:spcPct val="90000"/>
              </a:lnSpc>
            </a:pPr>
            <a:r>
              <a:rPr lang="en-GB" sz="2000" dirty="0"/>
              <a:t>is harder to satisfy</a:t>
            </a:r>
          </a:p>
          <a:p>
            <a:pPr lvl="1">
              <a:lnSpc>
                <a:spcPct val="90000"/>
              </a:lnSpc>
            </a:pPr>
            <a:r>
              <a:rPr lang="en-GB" sz="2000" dirty="0"/>
              <a:t>gives more guarantees to the caller</a:t>
            </a:r>
          </a:p>
          <a:p>
            <a:pPr lvl="1">
              <a:lnSpc>
                <a:spcPct val="90000"/>
              </a:lnSpc>
            </a:pPr>
            <a:endParaRPr lang="en-GB" sz="2000" dirty="0"/>
          </a:p>
          <a:p>
            <a:pPr>
              <a:lnSpc>
                <a:spcPct val="90000"/>
              </a:lnSpc>
            </a:pPr>
            <a:r>
              <a:rPr lang="en-GB" sz="2000" dirty="0"/>
              <a:t>A </a:t>
            </a:r>
            <a:r>
              <a:rPr lang="en-GB" sz="2000" b="1" dirty="0"/>
              <a:t>weaker</a:t>
            </a:r>
            <a:r>
              <a:rPr lang="en-GB" sz="2000" dirty="0"/>
              <a:t> specification:</a:t>
            </a:r>
          </a:p>
          <a:p>
            <a:pPr lvl="1">
              <a:lnSpc>
                <a:spcPct val="90000"/>
              </a:lnSpc>
            </a:pPr>
            <a:r>
              <a:rPr lang="en-GB" sz="2000" dirty="0"/>
              <a:t>is easier to satisfy</a:t>
            </a:r>
          </a:p>
          <a:p>
            <a:pPr lvl="1">
              <a:lnSpc>
                <a:spcPct val="90000"/>
              </a:lnSpc>
            </a:pPr>
            <a:r>
              <a:rPr lang="en-GB" sz="2000" dirty="0"/>
              <a:t>gives more freedom to the implementer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059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4780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Two specifications for find</a:t>
            </a:r>
            <a:br>
              <a:rPr lang="en-GB" dirty="0"/>
            </a:br>
            <a:r>
              <a:rPr lang="en-GB" dirty="0"/>
              <a:t>which is stronger?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408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solidFill>
                  <a:srgbClr val="9C20EE"/>
                </a:solidFill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   </a:t>
            </a:r>
            <a:r>
              <a:rPr lang="en-GB" sz="2000" b="1" dirty="0" err="1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int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rgbClr val="0000FF"/>
                </a:solidFill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find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(</a:t>
            </a:r>
            <a:r>
              <a:rPr lang="en-GB" sz="2000" b="1" dirty="0" err="1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int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[] </a:t>
            </a:r>
            <a:r>
              <a:rPr lang="en-GB" sz="2000" b="1" dirty="0">
                <a:solidFill>
                  <a:srgbClr val="0000FF"/>
                </a:solidFill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a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, </a:t>
            </a:r>
            <a:r>
              <a:rPr lang="en-GB" sz="2000" b="1" dirty="0" err="1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int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rgbClr val="0000FF"/>
                </a:solidFill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value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) {</a:t>
            </a:r>
          </a:p>
          <a:p>
            <a:pPr>
              <a:lnSpc>
                <a:spcPct val="80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       for (</a:t>
            </a:r>
            <a:r>
              <a:rPr lang="en-GB" sz="2000" b="1" dirty="0" err="1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int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</a:t>
            </a:r>
            <a:r>
              <a:rPr lang="en-GB" sz="2000" b="1" dirty="0" err="1">
                <a:solidFill>
                  <a:srgbClr val="0000FF"/>
                </a:solidFill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i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=0; </a:t>
            </a:r>
            <a:r>
              <a:rPr lang="en-GB" sz="2000" b="1" dirty="0" err="1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i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&lt;</a:t>
            </a:r>
            <a:r>
              <a:rPr lang="en-GB" sz="2000" b="1" dirty="0" err="1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a.length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; </a:t>
            </a:r>
            <a:r>
              <a:rPr lang="en-GB" sz="2000" b="1" dirty="0" err="1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i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++) {</a:t>
            </a:r>
          </a:p>
          <a:p>
            <a:pPr>
              <a:lnSpc>
                <a:spcPct val="80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           if (a[</a:t>
            </a:r>
            <a:r>
              <a:rPr lang="en-GB" sz="2000" b="1" dirty="0" err="1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i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]==value) </a:t>
            </a:r>
          </a:p>
          <a:p>
            <a:pPr>
              <a:lnSpc>
                <a:spcPct val="80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             return </a:t>
            </a:r>
            <a:r>
              <a:rPr lang="en-GB" sz="2000" b="1" dirty="0" err="1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i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80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       }</a:t>
            </a:r>
          </a:p>
          <a:p>
            <a:pPr>
              <a:lnSpc>
                <a:spcPct val="80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       return -1;</a:t>
            </a:r>
          </a:p>
          <a:p>
            <a:pPr>
              <a:lnSpc>
                <a:spcPct val="80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   }</a:t>
            </a:r>
          </a:p>
          <a:p>
            <a:pPr>
              <a:lnSpc>
                <a:spcPct val="80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6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Specification A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requires: value occurs in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returns: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2000" dirty="0"/>
              <a:t> such that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a[i]</a:t>
            </a:r>
            <a:r>
              <a:rPr lang="en-GB" sz="2000" dirty="0"/>
              <a:t> =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6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Specification B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requires: value occurs in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endParaRPr lang="en-GB" sz="2000" dirty="0"/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returns: </a:t>
            </a:r>
            <a:r>
              <a:rPr lang="en-GB" sz="2000" i="1" dirty="0"/>
              <a:t>smallest</a:t>
            </a:r>
            <a:r>
              <a:rPr lang="en-GB" sz="2000" dirty="0"/>
              <a:t> 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2000" dirty="0"/>
              <a:t> such that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GB" sz="2000" dirty="0"/>
              <a:t> =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endParaRPr lang="en-GB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879827"/>
      </p:ext>
    </p:extLst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4780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Two specifications for find</a:t>
            </a:r>
            <a:br>
              <a:rPr lang="en-GB" dirty="0"/>
            </a:br>
            <a:r>
              <a:rPr lang="en-GB" dirty="0"/>
              <a:t>Which is stronger?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 fontScale="92500" lnSpcReduction="20000"/>
          </a:bodyPr>
          <a:lstStyle/>
          <a:p>
            <a:pPr>
              <a:lnSpc>
                <a:spcPct val="82000"/>
              </a:lnSpc>
              <a:spcBef>
                <a:spcPts val="408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solidFill>
                  <a:srgbClr val="9C20EE"/>
                </a:solidFill>
                <a:latin typeface="Courier 10 Pitch" pitchFamily="1" charset="0"/>
                <a:ea typeface="Courier 10 Pitch" pitchFamily="1" charset="0"/>
                <a:cs typeface="Courier 10 Pitch" pitchFamily="1" charset="0"/>
              </a:rPr>
              <a:t>    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 </a:t>
            </a:r>
            <a:r>
              <a:rPr lang="en-GB" sz="2000" b="1" dirty="0" err="1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int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rgbClr val="0000FF"/>
                </a:solidFill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find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(</a:t>
            </a:r>
            <a:r>
              <a:rPr lang="en-GB" sz="2000" b="1" dirty="0" err="1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int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[] </a:t>
            </a:r>
            <a:r>
              <a:rPr lang="en-GB" sz="2000" b="1" dirty="0">
                <a:solidFill>
                  <a:srgbClr val="0000FF"/>
                </a:solidFill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a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, </a:t>
            </a:r>
            <a:r>
              <a:rPr lang="en-GB" sz="2000" b="1" dirty="0" err="1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int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rgbClr val="0000FF"/>
                </a:solidFill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value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) {</a:t>
            </a:r>
          </a:p>
          <a:p>
            <a:pPr>
              <a:lnSpc>
                <a:spcPct val="97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       for (</a:t>
            </a:r>
            <a:r>
              <a:rPr lang="en-GB" sz="2000" b="1" dirty="0" err="1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int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</a:t>
            </a:r>
            <a:r>
              <a:rPr lang="en-GB" sz="2000" b="1" dirty="0" err="1">
                <a:solidFill>
                  <a:srgbClr val="0000FF"/>
                </a:solidFill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i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=0; </a:t>
            </a:r>
            <a:r>
              <a:rPr lang="en-GB" sz="2000" b="1" dirty="0" err="1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i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&lt;</a:t>
            </a:r>
            <a:r>
              <a:rPr lang="en-GB" sz="2000" b="1" dirty="0" err="1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a.length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; </a:t>
            </a:r>
            <a:r>
              <a:rPr lang="en-GB" sz="2000" b="1" dirty="0" err="1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i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++) {</a:t>
            </a:r>
          </a:p>
          <a:p>
            <a:pPr>
              <a:lnSpc>
                <a:spcPct val="97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           if (a[</a:t>
            </a:r>
            <a:r>
              <a:rPr lang="en-GB" sz="2000" b="1" dirty="0" err="1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i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]==value) </a:t>
            </a:r>
          </a:p>
          <a:p>
            <a:pPr>
              <a:lnSpc>
                <a:spcPct val="97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             return </a:t>
            </a:r>
            <a:r>
              <a:rPr lang="en-GB" sz="2000" b="1" dirty="0" err="1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i</a:t>
            </a: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97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       }</a:t>
            </a:r>
          </a:p>
          <a:p>
            <a:pPr>
              <a:lnSpc>
                <a:spcPct val="97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       return -1;</a:t>
            </a:r>
          </a:p>
          <a:p>
            <a:pPr>
              <a:lnSpc>
                <a:spcPct val="97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 New" panose="02070309020205020404" pitchFamily="49" charset="0"/>
                <a:ea typeface="Courier 10 Pitch" pitchFamily="1" charset="0"/>
                <a:cs typeface="Courier New" panose="02070309020205020404" pitchFamily="49" charset="0"/>
              </a:rPr>
              <a:t>    }</a:t>
            </a:r>
            <a:endParaRPr lang="en-GB" sz="2000" dirty="0">
              <a:solidFill>
                <a:srgbClr val="000000"/>
              </a:solidFill>
              <a:latin typeface="Courier 10 Pitch" pitchFamily="1" charset="0"/>
              <a:ea typeface="Courier 10 Pitch" pitchFamily="1" charset="0"/>
              <a:cs typeface="Courier 10 Pitch" pitchFamily="1" charset="0"/>
            </a:endParaRP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/>
              <a:t>Specification A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/>
              <a:t>requires: value occurs in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endParaRPr lang="en-GB" sz="2200" dirty="0"/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/>
              <a:t>returns: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2200" dirty="0"/>
              <a:t> such that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GB" sz="2000" dirty="0"/>
              <a:t> =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endParaRPr lang="en-GB" sz="2200" dirty="0"/>
          </a:p>
          <a:p>
            <a:pPr marL="457200" lvl="1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2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/>
              <a:t>Specification C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/>
              <a:t>returns: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2200" dirty="0"/>
              <a:t> such that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GB" sz="2000" dirty="0"/>
              <a:t> =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GB" sz="2200" dirty="0"/>
              <a:t>, or 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GB" sz="2200" dirty="0"/>
              <a:t> if value is not in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endParaRPr lang="en-GB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488071"/>
      </p:ext>
    </p:extLst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compare specifications?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90000"/>
              </a:lnSpc>
              <a:buNone/>
            </a:pPr>
            <a:r>
              <a:rPr lang="en-US" sz="2000" dirty="0"/>
              <a:t>We wish to relate </a:t>
            </a:r>
            <a:r>
              <a:rPr lang="en-US" sz="2000" dirty="0">
                <a:solidFill>
                  <a:schemeClr val="accent2"/>
                </a:solidFill>
              </a:rPr>
              <a:t>procedures to specifications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000" dirty="0"/>
              <a:t>Does the procedure satisfy the specification?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000" dirty="0"/>
              <a:t>Has the implementer succeeded?</a:t>
            </a:r>
          </a:p>
          <a:p>
            <a:pPr marL="457200" indent="-457200">
              <a:lnSpc>
                <a:spcPct val="90000"/>
              </a:lnSpc>
            </a:pPr>
            <a:endParaRPr lang="en-US" sz="2000" dirty="0"/>
          </a:p>
          <a:p>
            <a:pPr marL="457200" indent="-457200">
              <a:lnSpc>
                <a:spcPct val="90000"/>
              </a:lnSpc>
              <a:buNone/>
            </a:pPr>
            <a:r>
              <a:rPr lang="en-US" sz="2000" dirty="0"/>
              <a:t>We wish to compare </a:t>
            </a:r>
            <a:r>
              <a:rPr lang="en-US" sz="2000" dirty="0">
                <a:solidFill>
                  <a:schemeClr val="accent2"/>
                </a:solidFill>
              </a:rPr>
              <a:t>specifications to one another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000" dirty="0"/>
              <a:t>Which specification (if either) is stronger?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000" dirty="0"/>
              <a:t>A procedure satisfying a stronger specification can be used anywhere that a weaker specification is required</a:t>
            </a:r>
          </a:p>
          <a:p>
            <a:pPr marL="1314450" lvl="2" indent="-457200">
              <a:lnSpc>
                <a:spcPct val="90000"/>
              </a:lnSpc>
            </a:pPr>
            <a:r>
              <a:rPr lang="en-US" sz="2000" dirty="0"/>
              <a:t>Substitutability principle</a:t>
            </a:r>
          </a:p>
          <a:p>
            <a:pPr marL="514350" indent="-457200">
              <a:lnSpc>
                <a:spcPct val="90000"/>
              </a:lnSpc>
            </a:pPr>
            <a:endParaRPr lang="en-US" sz="2000" dirty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Given two specifications, they may be </a:t>
            </a:r>
            <a:r>
              <a:rPr lang="en-GB" sz="2000" i="1" dirty="0"/>
              <a:t>incomparable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Neither is weaker/stronger than the other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i="1" dirty="0"/>
              <a:t>Some</a:t>
            </a:r>
            <a:r>
              <a:rPr lang="en-GB" sz="2000" dirty="0"/>
              <a:t> implementations might still satisfy them both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04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DF6E5-C65C-B244-90AE-837D6A789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Administrivia (added Friday)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47540-9AEC-264A-8AD3-16E2D8B0B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HW2 due Tuesday night </a:t>
            </a:r>
            <a:r>
              <a:rPr lang="en-US" b="1" dirty="0">
                <a:solidFill>
                  <a:srgbClr val="FF0000"/>
                </a:solidFill>
              </a:rPr>
              <a:t>1</a:t>
            </a:r>
            <a:r>
              <a:rPr lang="en-US" b="1" dirty="0">
                <a:solidFill>
                  <a:srgbClr val="0432FF"/>
                </a:solidFill>
              </a:rPr>
              <a:t>1</a:t>
            </a:r>
            <a:r>
              <a:rPr lang="en-US" b="1" dirty="0">
                <a:solidFill>
                  <a:srgbClr val="FF0066"/>
                </a:solidFill>
              </a:rPr>
              <a:t>P</a:t>
            </a:r>
            <a:r>
              <a:rPr lang="en-US" b="1" dirty="0">
                <a:solidFill>
                  <a:srgbClr val="009900"/>
                </a:solidFill>
              </a:rPr>
              <a:t>M</a:t>
            </a:r>
            <a:r>
              <a:rPr lang="en-US" dirty="0"/>
              <a:t> (not 11:30, not 11:59)</a:t>
            </a:r>
          </a:p>
          <a:p>
            <a:endParaRPr lang="en-US" dirty="0"/>
          </a:p>
          <a:p>
            <a:r>
              <a:rPr lang="en-US" dirty="0"/>
              <a:t>HW3 due Thursday night, 11 PM</a:t>
            </a:r>
          </a:p>
          <a:p>
            <a:pPr lvl="1"/>
            <a:r>
              <a:rPr lang="en-US" dirty="0"/>
              <a:t>But please be sure you’ve got things set up and have been able to clone you </a:t>
            </a:r>
            <a:r>
              <a:rPr lang="en-US" dirty="0" err="1"/>
              <a:t>gitlab</a:t>
            </a:r>
            <a:r>
              <a:rPr lang="en-US" dirty="0"/>
              <a:t> repo way before then so we have time to fix problems.  Email cse331-staff[at]cs if individual setup bugs</a:t>
            </a:r>
          </a:p>
          <a:p>
            <a:endParaRPr lang="en-US" dirty="0"/>
          </a:p>
          <a:p>
            <a:r>
              <a:rPr lang="en-US" dirty="0"/>
              <a:t>UW closed Monday (MLK day) – no class</a:t>
            </a:r>
          </a:p>
          <a:p>
            <a:pPr lvl="1"/>
            <a:r>
              <a:rPr lang="en-US" dirty="0"/>
              <a:t>But we will have regular office hours (thanks to our great TAs!)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A2E98B-5997-FB45-B862-2843B60F7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B02275-9AC1-1842-BD46-1A162A6CF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4E8ED-91AB-BC4C-9F39-996E1DE86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Substitutability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AC6C8-6A75-4947-AB08-A823D6CD7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495800"/>
          </a:xfrm>
        </p:spPr>
        <p:txBody>
          <a:bodyPr/>
          <a:lstStyle/>
          <a:p>
            <a:r>
              <a:rPr lang="en-US" dirty="0"/>
              <a:t>Suppose that</a:t>
            </a:r>
          </a:p>
          <a:p>
            <a:pPr lvl="1"/>
            <a:r>
              <a:rPr lang="en-US" dirty="0"/>
              <a:t>I</a:t>
            </a:r>
            <a:r>
              <a:rPr lang="en-US" baseline="-25000" dirty="0"/>
              <a:t>1</a:t>
            </a:r>
            <a:r>
              <a:rPr lang="en-US" dirty="0"/>
              <a:t> and I</a:t>
            </a:r>
            <a:r>
              <a:rPr lang="en-US" baseline="-25000" dirty="0"/>
              <a:t>2</a:t>
            </a:r>
            <a:r>
              <a:rPr lang="en-US" dirty="0"/>
              <a:t> satisfy specification S</a:t>
            </a:r>
          </a:p>
          <a:p>
            <a:pPr lvl="1"/>
            <a:r>
              <a:rPr lang="en-US" dirty="0"/>
              <a:t>P uses I</a:t>
            </a:r>
            <a:r>
              <a:rPr lang="en-US" baseline="-25000" dirty="0"/>
              <a:t>1</a:t>
            </a:r>
            <a:r>
              <a:rPr lang="en-US" dirty="0"/>
              <a:t> as a component (and relies only on S) </a:t>
            </a:r>
          </a:p>
          <a:p>
            <a:r>
              <a:rPr lang="en-US" dirty="0"/>
              <a:t>Then P can use I</a:t>
            </a:r>
            <a:r>
              <a:rPr lang="en-US" baseline="-25000" dirty="0"/>
              <a:t>2</a:t>
            </a:r>
          </a:p>
          <a:p>
            <a:endParaRPr lang="en-US" dirty="0"/>
          </a:p>
          <a:p>
            <a:r>
              <a:rPr lang="en-US" dirty="0"/>
              <a:t>Further, suppose that</a:t>
            </a:r>
          </a:p>
          <a:p>
            <a:pPr lvl="1"/>
            <a:r>
              <a:rPr lang="en-US" dirty="0"/>
              <a:t>I</a:t>
            </a:r>
            <a:r>
              <a:rPr lang="en-US" baseline="-25000" dirty="0"/>
              <a:t>3</a:t>
            </a:r>
            <a:r>
              <a:rPr lang="en-US" dirty="0"/>
              <a:t> satisfies S</a:t>
            </a:r>
            <a:r>
              <a:rPr lang="en-US" baseline="-25000" dirty="0"/>
              <a:t>3</a:t>
            </a:r>
            <a:r>
              <a:rPr lang="en-US" dirty="0"/>
              <a:t> which is stronger than S</a:t>
            </a:r>
          </a:p>
          <a:p>
            <a:r>
              <a:rPr lang="en-US" dirty="0"/>
              <a:t>Then P can use I</a:t>
            </a:r>
            <a:r>
              <a:rPr lang="en-US" baseline="-25000" dirty="0"/>
              <a:t>3</a:t>
            </a:r>
          </a:p>
          <a:p>
            <a:endParaRPr lang="en-US" dirty="0"/>
          </a:p>
          <a:p>
            <a:r>
              <a:rPr lang="en-US" dirty="0"/>
              <a:t>Fact: If specification S</a:t>
            </a:r>
            <a:r>
              <a:rPr lang="en-US" baseline="-25000" dirty="0"/>
              <a:t>3</a:t>
            </a:r>
            <a:r>
              <a:rPr lang="en-US" dirty="0"/>
              <a:t> is stronger than S</a:t>
            </a:r>
            <a:r>
              <a:rPr lang="en-US" baseline="-25000" dirty="0"/>
              <a:t>1</a:t>
            </a:r>
            <a:r>
              <a:rPr lang="en-US" dirty="0"/>
              <a:t>, then for any implementation I, I satisfies S</a:t>
            </a:r>
            <a:r>
              <a:rPr lang="en-US" baseline="-25000" dirty="0"/>
              <a:t>3</a:t>
            </a:r>
            <a:r>
              <a:rPr lang="en-US" dirty="0"/>
              <a:t> =&gt; I satisfies S</a:t>
            </a:r>
            <a:r>
              <a:rPr lang="en-US" baseline="-25000" dirty="0"/>
              <a:t>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FC4745-88D2-E04C-9E76-760F90C3F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9C9B20-92B4-E540-85AC-724B61141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0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“Strange” case: @throws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6482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[Prior versions of course, including old exams, were clumsy/wrong about this]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Compare:</a:t>
            </a:r>
          </a:p>
          <a:p>
            <a:pPr marL="0" indent="0">
              <a:buNone/>
            </a:pPr>
            <a:r>
              <a:rPr lang="en-US" sz="2000" dirty="0"/>
              <a:t>S1: </a:t>
            </a:r>
          </a:p>
          <a:p>
            <a:pPr marL="0" indent="0">
              <a:buNone/>
            </a:pPr>
            <a:r>
              <a:rPr lang="en-US" sz="2000" dirty="0"/>
              <a:t>   @throws </a:t>
            </a:r>
            <a:r>
              <a:rPr lang="en-US" sz="2000" dirty="0" err="1"/>
              <a:t>FooException</a:t>
            </a:r>
            <a:r>
              <a:rPr lang="en-US" sz="2000" dirty="0"/>
              <a:t> if x&lt;0</a:t>
            </a:r>
          </a:p>
          <a:p>
            <a:pPr marL="0" indent="0">
              <a:buNone/>
            </a:pPr>
            <a:r>
              <a:rPr lang="en-US" sz="2000" dirty="0"/>
              <a:t>   @return x+3</a:t>
            </a:r>
          </a:p>
          <a:p>
            <a:pPr marL="0" indent="0">
              <a:buNone/>
            </a:pPr>
            <a:r>
              <a:rPr lang="en-US" sz="2000" dirty="0"/>
              <a:t>S2:</a:t>
            </a:r>
          </a:p>
          <a:p>
            <a:pPr marL="0" indent="0">
              <a:buNone/>
            </a:pPr>
            <a:r>
              <a:rPr lang="en-US" sz="2000" dirty="0"/>
              <a:t>   @return x+3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These are </a:t>
            </a:r>
            <a:r>
              <a:rPr lang="en-US" sz="2000" i="1" dirty="0"/>
              <a:t>incomparable </a:t>
            </a:r>
            <a:r>
              <a:rPr lang="en-US" sz="2000" dirty="0"/>
              <a:t>because they promise different, incomparable things when x&lt;0</a:t>
            </a:r>
          </a:p>
          <a:p>
            <a:r>
              <a:rPr lang="en-US" sz="2000" dirty="0"/>
              <a:t>Both are </a:t>
            </a:r>
            <a:r>
              <a:rPr lang="en-US" sz="2000" i="1" dirty="0"/>
              <a:t>stronger</a:t>
            </a:r>
            <a:r>
              <a:rPr lang="en-US" sz="2000" dirty="0"/>
              <a:t> than @requires x&gt;=0; @return x+3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89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is better?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Stronger does not always mean better!</a:t>
            </a:r>
          </a:p>
          <a:p>
            <a:endParaRPr lang="en-US" sz="2000" dirty="0"/>
          </a:p>
          <a:p>
            <a:r>
              <a:rPr lang="en-US" sz="2000" dirty="0"/>
              <a:t>Weaker does not always mean better!</a:t>
            </a:r>
          </a:p>
          <a:p>
            <a:endParaRPr lang="en-US" sz="2000" dirty="0"/>
          </a:p>
          <a:p>
            <a:r>
              <a:rPr lang="en-US" sz="2000" dirty="0"/>
              <a:t>Strength of specification trades off:</a:t>
            </a:r>
          </a:p>
          <a:p>
            <a:pPr lvl="1"/>
            <a:r>
              <a:rPr lang="en-US" sz="2000" dirty="0"/>
              <a:t>Usefulness to client</a:t>
            </a:r>
          </a:p>
          <a:p>
            <a:pPr lvl="1"/>
            <a:r>
              <a:rPr lang="en-US" sz="2000" dirty="0"/>
              <a:t>Ease of simple, efficient, correct implementation</a:t>
            </a:r>
          </a:p>
          <a:p>
            <a:pPr lvl="1"/>
            <a:r>
              <a:rPr lang="en-US" sz="2000" dirty="0"/>
              <a:t>Promotion of reuse and modularity</a:t>
            </a:r>
          </a:p>
          <a:p>
            <a:pPr lvl="1"/>
            <a:r>
              <a:rPr lang="en-US" sz="2000" dirty="0"/>
              <a:t>Clarity of specification itself</a:t>
            </a:r>
          </a:p>
          <a:p>
            <a:pPr lvl="1"/>
            <a:endParaRPr lang="en-US" sz="2000" dirty="0"/>
          </a:p>
          <a:p>
            <a:r>
              <a:rPr lang="en-US" sz="2000" dirty="0"/>
              <a:t>“It depends”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3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More formal stronger/weaker</a:t>
            </a:r>
            <a:br>
              <a:rPr lang="en-US" dirty="0"/>
            </a:br>
            <a:r>
              <a:rPr lang="en-US" sz="1800" dirty="0"/>
              <a:t>(details not </a:t>
            </a:r>
            <a:r>
              <a:rPr lang="en-US" sz="1800"/>
              <a:t>covered in </a:t>
            </a:r>
            <a:r>
              <a:rPr lang="en-US" sz="1800" dirty="0"/>
              <a:t>331 this quarter)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495800"/>
          </a:xfrm>
        </p:spPr>
        <p:txBody>
          <a:bodyPr/>
          <a:lstStyle/>
          <a:p>
            <a:r>
              <a:rPr lang="en-US" sz="2000" dirty="0"/>
              <a:t>A specification is a logical formula</a:t>
            </a:r>
          </a:p>
          <a:p>
            <a:pPr lvl="1"/>
            <a:r>
              <a:rPr lang="en-US" sz="2000" dirty="0"/>
              <a:t>S1 stronger than S2 if S1 implies S2</a:t>
            </a:r>
          </a:p>
          <a:p>
            <a:pPr lvl="1"/>
            <a:r>
              <a:rPr lang="en-US" sz="2000" dirty="0"/>
              <a:t>From implication all things follows:</a:t>
            </a:r>
          </a:p>
          <a:p>
            <a:pPr lvl="2"/>
            <a:r>
              <a:rPr lang="en-US" sz="2000" dirty="0"/>
              <a:t>Example: S1 stronger if requires is weaker</a:t>
            </a:r>
          </a:p>
          <a:p>
            <a:pPr lvl="2"/>
            <a:r>
              <a:rPr lang="en-US" sz="2000" dirty="0"/>
              <a:t>Example: S1 stronger if returns is stronger</a:t>
            </a:r>
          </a:p>
          <a:p>
            <a:pPr lvl="2"/>
            <a:endParaRPr lang="en-US" sz="1400" dirty="0"/>
          </a:p>
          <a:p>
            <a:r>
              <a:rPr lang="en-US" sz="2000" dirty="0"/>
              <a:t>As in all logic (cf. CSE311), two rigorous ways to check implication</a:t>
            </a:r>
          </a:p>
          <a:p>
            <a:pPr lvl="1"/>
            <a:r>
              <a:rPr lang="en-US" sz="2000" dirty="0"/>
              <a:t>Convert entire specifications to logical formulas and use logic rules to check implication (e.g., P1 </a:t>
            </a:r>
            <a:r>
              <a:rPr lang="en-US" sz="2000" dirty="0">
                <a:sym typeface="Symbol" pitchFamily="18" charset="2"/>
              </a:rPr>
              <a:t></a:t>
            </a:r>
            <a:r>
              <a:rPr lang="en-US" sz="2000" dirty="0"/>
              <a:t> P2 </a:t>
            </a:r>
            <a:r>
              <a:rPr lang="en-US" sz="2000" dirty="0">
                <a:sym typeface="Symbol" pitchFamily="18" charset="2"/>
              </a:rPr>
              <a:t></a:t>
            </a:r>
            <a:r>
              <a:rPr lang="en-US" sz="2000" dirty="0"/>
              <a:t> P2)</a:t>
            </a:r>
          </a:p>
          <a:p>
            <a:pPr lvl="1"/>
            <a:r>
              <a:rPr lang="en-US" sz="2000" dirty="0"/>
              <a:t>Check every </a:t>
            </a:r>
            <a:r>
              <a:rPr lang="en-US" sz="2000" i="1" dirty="0"/>
              <a:t>behavior</a:t>
            </a:r>
            <a:r>
              <a:rPr lang="en-US" sz="2000" dirty="0"/>
              <a:t> described by stronger also described by the other</a:t>
            </a:r>
          </a:p>
          <a:p>
            <a:pPr lvl="2"/>
            <a:r>
              <a:rPr lang="en-US" sz="2000" dirty="0"/>
              <a:t>CSE311: truth tables</a:t>
            </a:r>
          </a:p>
          <a:p>
            <a:pPr lvl="2"/>
            <a:r>
              <a:rPr lang="en-US" sz="2000" dirty="0"/>
              <a:t>CSE331: </a:t>
            </a:r>
            <a:r>
              <a:rPr lang="en-US" sz="2000" i="1" dirty="0"/>
              <a:t>transition relations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33977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There is a program state before a method call and after</a:t>
            </a:r>
          </a:p>
          <a:p>
            <a:pPr lvl="1"/>
            <a:r>
              <a:rPr lang="en-US" sz="2000" dirty="0"/>
              <a:t>All memory, values of all parameters/result, whether exception happened, etc.</a:t>
            </a:r>
          </a:p>
          <a:p>
            <a:pPr lvl="1"/>
            <a:endParaRPr lang="en-US" sz="2000" dirty="0"/>
          </a:p>
          <a:p>
            <a:r>
              <a:rPr lang="en-US" sz="2000" dirty="0"/>
              <a:t>A specification “means” a set of pairs of program states</a:t>
            </a:r>
          </a:p>
          <a:p>
            <a:pPr lvl="1"/>
            <a:r>
              <a:rPr lang="en-US" sz="2000" dirty="0"/>
              <a:t>The legal pre/post-states</a:t>
            </a:r>
          </a:p>
          <a:p>
            <a:pPr lvl="1"/>
            <a:r>
              <a:rPr lang="en-US" sz="2000" dirty="0"/>
              <a:t>This is the transition relation defined by the spec</a:t>
            </a:r>
          </a:p>
          <a:p>
            <a:pPr lvl="2"/>
            <a:r>
              <a:rPr lang="en-US" sz="2000" dirty="0"/>
              <a:t>Could be infinite</a:t>
            </a:r>
          </a:p>
          <a:p>
            <a:pPr lvl="2"/>
            <a:r>
              <a:rPr lang="en-US" sz="2000" dirty="0"/>
              <a:t>Could be multiple legal outputs for same input</a:t>
            </a:r>
          </a:p>
          <a:p>
            <a:pPr lvl="2"/>
            <a:endParaRPr lang="en-US" sz="2000" dirty="0"/>
          </a:p>
          <a:p>
            <a:r>
              <a:rPr lang="en-US" sz="2000" dirty="0"/>
              <a:t>Stronger specification means the transition relation is a subset</a:t>
            </a:r>
          </a:p>
          <a:p>
            <a:endParaRPr lang="en-US" sz="2000" dirty="0"/>
          </a:p>
          <a:p>
            <a:r>
              <a:rPr lang="en-US" sz="2000" dirty="0"/>
              <a:t>Note: Transition relations often are infinite in size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51885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F530B-17ED-BF45-AE23-1ED4C2569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dirty="0"/>
              <a:t>Review: </a:t>
            </a:r>
            <a:br>
              <a:rPr lang="en-US" dirty="0"/>
            </a:br>
            <a:r>
              <a:rPr lang="en-US" dirty="0"/>
              <a:t>Ways to compare specifications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1BF17-F010-7F44-B7A9-3616BE534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0432FF"/>
                </a:solidFill>
              </a:rPr>
              <a:t>stronger</a:t>
            </a:r>
            <a:r>
              <a:rPr lang="en-US" dirty="0"/>
              <a:t> specification is satisfied by fewer implementations</a:t>
            </a:r>
          </a:p>
          <a:p>
            <a:r>
              <a:rPr lang="en-US" dirty="0"/>
              <a:t>A stronger specification has</a:t>
            </a:r>
          </a:p>
          <a:p>
            <a:pPr lvl="1"/>
            <a:r>
              <a:rPr lang="en-US" i="1" dirty="0"/>
              <a:t>weaker</a:t>
            </a:r>
            <a:r>
              <a:rPr lang="en-US" dirty="0"/>
              <a:t> preconditions (note contravariance)</a:t>
            </a:r>
          </a:p>
          <a:p>
            <a:pPr lvl="1"/>
            <a:r>
              <a:rPr lang="en-US" dirty="0"/>
              <a:t>stronger postcondition</a:t>
            </a:r>
          </a:p>
          <a:p>
            <a:pPr lvl="1"/>
            <a:r>
              <a:rPr lang="en-US" dirty="0"/>
              <a:t>fewer modifications</a:t>
            </a:r>
          </a:p>
          <a:p>
            <a:pPr marL="457200" lvl="1" indent="0">
              <a:buNone/>
            </a:pPr>
            <a:r>
              <a:rPr lang="en-US" dirty="0"/>
              <a:t>Can be checked by hand</a:t>
            </a:r>
          </a:p>
          <a:p>
            <a:pPr marL="400050"/>
            <a:r>
              <a:rPr lang="en-US" dirty="0"/>
              <a:t>A stronger specification has a (logically) stronger formula – can be checked by tools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F4BE56-3852-444F-9642-2329375C6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E54CD6-70E3-9D49-8FF1-2630F60EC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840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830A6-EC91-DA4D-98F1-C5831761C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Specification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EED10-13DC-324B-B302-0CF051AB1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point of a specification is to be helpful</a:t>
            </a:r>
          </a:p>
          <a:p>
            <a:pPr lvl="1"/>
            <a:r>
              <a:rPr lang="en-US" dirty="0"/>
              <a:t>Formalism helps, excessive formalism doesn’t</a:t>
            </a:r>
          </a:p>
          <a:p>
            <a:r>
              <a:rPr lang="en-US" dirty="0"/>
              <a:t>A specification should be</a:t>
            </a:r>
          </a:p>
          <a:p>
            <a:pPr lvl="1"/>
            <a:r>
              <a:rPr lang="en-US" dirty="0"/>
              <a:t>coherent: not too many cases</a:t>
            </a:r>
          </a:p>
          <a:p>
            <a:pPr lvl="1"/>
            <a:r>
              <a:rPr lang="en-US" dirty="0"/>
              <a:t>informative: (bad example in Java library,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HashMap.get</a:t>
            </a:r>
            <a:r>
              <a:rPr lang="en-US" dirty="0"/>
              <a:t>; what does result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dirty="0"/>
              <a:t> mean?)</a:t>
            </a:r>
          </a:p>
          <a:p>
            <a:pPr lvl="1"/>
            <a:r>
              <a:rPr lang="en-US" dirty="0"/>
              <a:t>strong enough: to do something useful, to provide guarantees</a:t>
            </a:r>
          </a:p>
          <a:p>
            <a:pPr lvl="1"/>
            <a:r>
              <a:rPr lang="en-US" dirty="0"/>
              <a:t>weak enough: to permit (efficient) implementation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0A54B3-CEC1-2944-9D72-0923248E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0C3161-2AE8-454A-B456-1F682EF40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12099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924800" cy="1143000"/>
          </a:xfrm>
        </p:spPr>
        <p:txBody>
          <a:bodyPr/>
          <a:lstStyle/>
          <a:p>
            <a:r>
              <a:rPr lang="en-US" dirty="0"/>
              <a:t>Warnings on Specifications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Specifications are also the products of human design, so...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They will contain </a:t>
            </a:r>
            <a:r>
              <a:rPr lang="en-US" sz="2000" b="1" dirty="0"/>
              <a:t>bugs</a:t>
            </a:r>
          </a:p>
          <a:p>
            <a:pPr lvl="1"/>
            <a:r>
              <a:rPr lang="en-US" sz="2000" dirty="0"/>
              <a:t>(recall the central dogma of this course)</a:t>
            </a:r>
          </a:p>
          <a:p>
            <a:pPr lvl="1"/>
            <a:r>
              <a:rPr lang="en-US" sz="2000" dirty="0"/>
              <a:t>harder to fix the more people that have seen it</a:t>
            </a:r>
          </a:p>
          <a:p>
            <a:pPr lvl="2"/>
            <a:r>
              <a:rPr lang="en-US" sz="2000" dirty="0"/>
              <a:t>“turns to stone” a bit more with each viewer</a:t>
            </a:r>
          </a:p>
          <a:p>
            <a:pPr lvl="2"/>
            <a:endParaRPr lang="en-US" sz="2000" dirty="0"/>
          </a:p>
          <a:p>
            <a:r>
              <a:rPr lang="en-US" sz="2000" dirty="0"/>
              <a:t>Creating them requires </a:t>
            </a:r>
            <a:r>
              <a:rPr lang="en-US" sz="2000" b="1" dirty="0"/>
              <a:t>judgement</a:t>
            </a:r>
          </a:p>
          <a:p>
            <a:pPr lvl="1"/>
            <a:r>
              <a:rPr lang="en-US" sz="2000" dirty="0"/>
              <a:t>no “turn the crank” way to produce good specs (or invariants)</a:t>
            </a:r>
          </a:p>
          <a:p>
            <a:pPr lvl="1"/>
            <a:r>
              <a:rPr lang="en-US" sz="2000" dirty="0"/>
              <a:t>harder but that’s why it’s interesting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364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Goals of Software System Building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Building the </a:t>
            </a:r>
            <a:r>
              <a:rPr lang="en-US" sz="2000" i="1" dirty="0">
                <a:solidFill>
                  <a:srgbClr val="008000"/>
                </a:solidFill>
              </a:rPr>
              <a:t>right system</a:t>
            </a:r>
          </a:p>
          <a:p>
            <a:pPr lvl="1"/>
            <a:r>
              <a:rPr lang="en-US" sz="2000" dirty="0"/>
              <a:t>Does the program meet the user’s needs?</a:t>
            </a:r>
          </a:p>
          <a:p>
            <a:pPr lvl="1"/>
            <a:r>
              <a:rPr lang="en-US" sz="2000" dirty="0"/>
              <a:t>Determining this is usually called </a:t>
            </a:r>
            <a:r>
              <a:rPr lang="en-US" sz="2000" i="1" dirty="0">
                <a:solidFill>
                  <a:schemeClr val="accent2"/>
                </a:solidFill>
              </a:rPr>
              <a:t>validation</a:t>
            </a:r>
          </a:p>
          <a:p>
            <a:endParaRPr lang="en-US" sz="2000" dirty="0"/>
          </a:p>
          <a:p>
            <a:r>
              <a:rPr lang="en-US" sz="2000" dirty="0"/>
              <a:t>Building the </a:t>
            </a:r>
            <a:r>
              <a:rPr lang="en-US" sz="2000" i="1" dirty="0">
                <a:solidFill>
                  <a:srgbClr val="008000"/>
                </a:solidFill>
              </a:rPr>
              <a:t>system right</a:t>
            </a:r>
          </a:p>
          <a:p>
            <a:pPr lvl="1"/>
            <a:r>
              <a:rPr lang="en-US" sz="2000" dirty="0"/>
              <a:t>Does the program meet the specification?</a:t>
            </a:r>
          </a:p>
          <a:p>
            <a:pPr lvl="1"/>
            <a:r>
              <a:rPr lang="en-US" sz="2000" dirty="0"/>
              <a:t>Determining this is usually called </a:t>
            </a:r>
            <a:r>
              <a:rPr lang="en-US" sz="2000" i="1" dirty="0">
                <a:solidFill>
                  <a:schemeClr val="accent2"/>
                </a:solidFill>
              </a:rPr>
              <a:t>verification</a:t>
            </a:r>
            <a:r>
              <a:rPr lang="en-US" sz="2000" dirty="0">
                <a:solidFill>
                  <a:schemeClr val="accent2"/>
                </a:solidFill>
              </a:rPr>
              <a:t> </a:t>
            </a:r>
          </a:p>
          <a:p>
            <a:endParaRPr lang="en-US" sz="2000" dirty="0"/>
          </a:p>
          <a:p>
            <a:r>
              <a:rPr lang="en-US" sz="2000" dirty="0"/>
              <a:t>CSE 331: the second goal is the focus – creating a correctly functioning artifact</a:t>
            </a:r>
          </a:p>
          <a:p>
            <a:pPr lvl="1"/>
            <a:r>
              <a:rPr lang="en-US" sz="2000" dirty="0"/>
              <a:t>Surprisingly hard to specify, design, implement, test, and debug even simple programs</a:t>
            </a:r>
          </a:p>
          <a:p>
            <a:endParaRPr lang="en-US" sz="20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115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Where we 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953000"/>
          </a:xfrm>
        </p:spPr>
        <p:txBody>
          <a:bodyPr>
            <a:normAutofit/>
          </a:bodyPr>
          <a:lstStyle/>
          <a:p>
            <a:r>
              <a:rPr lang="en-US" sz="2000" dirty="0"/>
              <a:t>We’ve started to see how to reason about code</a:t>
            </a:r>
          </a:p>
          <a:p>
            <a:r>
              <a:rPr lang="en-US" sz="2000" dirty="0"/>
              <a:t>We’ll build on those skills in many places:</a:t>
            </a:r>
          </a:p>
          <a:p>
            <a:pPr lvl="1">
              <a:spcBef>
                <a:spcPts val="1080"/>
              </a:spcBef>
            </a:pPr>
            <a:r>
              <a:rPr lang="en-US" sz="2000" i="1" dirty="0"/>
              <a:t>Specification</a:t>
            </a:r>
            <a:r>
              <a:rPr lang="en-US" sz="2000" dirty="0"/>
              <a:t>: What are we supposed to build?</a:t>
            </a:r>
          </a:p>
          <a:p>
            <a:pPr lvl="1">
              <a:spcBef>
                <a:spcPts val="1080"/>
              </a:spcBef>
            </a:pPr>
            <a:r>
              <a:rPr lang="en-US" sz="2000" i="1" dirty="0"/>
              <a:t>Design</a:t>
            </a:r>
            <a:r>
              <a:rPr lang="en-US" sz="2000" dirty="0"/>
              <a:t>: How do we decompose the job into manageable pieces?  Which designs are “better”?</a:t>
            </a:r>
          </a:p>
          <a:p>
            <a:pPr lvl="1">
              <a:spcBef>
                <a:spcPts val="1080"/>
              </a:spcBef>
            </a:pPr>
            <a:r>
              <a:rPr lang="en-US" sz="2000" i="1" dirty="0"/>
              <a:t>Implementation</a:t>
            </a:r>
            <a:r>
              <a:rPr lang="en-US" sz="2000" dirty="0"/>
              <a:t>: Building code that meets the specification</a:t>
            </a:r>
          </a:p>
          <a:p>
            <a:pPr lvl="1">
              <a:spcBef>
                <a:spcPts val="1080"/>
              </a:spcBef>
            </a:pPr>
            <a:r>
              <a:rPr lang="en-US" sz="2000" i="1" dirty="0"/>
              <a:t>Testing</a:t>
            </a:r>
            <a:r>
              <a:rPr lang="en-US" sz="2000" dirty="0"/>
              <a:t>: Systematically finding problems</a:t>
            </a:r>
          </a:p>
          <a:p>
            <a:pPr lvl="1">
              <a:spcBef>
                <a:spcPts val="1080"/>
              </a:spcBef>
            </a:pPr>
            <a:r>
              <a:rPr lang="en-US" sz="2000" i="1" dirty="0"/>
              <a:t>Debugging</a:t>
            </a:r>
            <a:r>
              <a:rPr lang="en-US" sz="2000" dirty="0"/>
              <a:t>: Systematically fixing problems</a:t>
            </a:r>
          </a:p>
          <a:p>
            <a:pPr lvl="1">
              <a:spcBef>
                <a:spcPts val="1080"/>
              </a:spcBef>
            </a:pPr>
            <a:r>
              <a:rPr lang="en-US" sz="2000" i="1" dirty="0"/>
              <a:t>Maintenance</a:t>
            </a:r>
            <a:r>
              <a:rPr lang="en-US" sz="2000" dirty="0"/>
              <a:t>: How does the artifact adapt over time?</a:t>
            </a:r>
          </a:p>
          <a:p>
            <a:pPr lvl="1">
              <a:spcBef>
                <a:spcPts val="1080"/>
              </a:spcBef>
            </a:pPr>
            <a:r>
              <a:rPr lang="en-US" sz="2000" i="1" dirty="0"/>
              <a:t>Documentation</a:t>
            </a:r>
            <a:r>
              <a:rPr lang="en-US" sz="2000" dirty="0"/>
              <a:t>: What do we need to know to do these things?  How/where do we write that down? 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555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challenge of scaling software</a:t>
            </a:r>
            <a:endParaRPr lang="en-GB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000" dirty="0"/>
              <a:t>Small programs are simple and malleable</a:t>
            </a:r>
          </a:p>
          <a:p>
            <a:pPr lvl="1"/>
            <a:r>
              <a:rPr lang="en-GB" sz="2000" dirty="0"/>
              <a:t>Easy to write</a:t>
            </a:r>
          </a:p>
          <a:p>
            <a:pPr lvl="1"/>
            <a:r>
              <a:rPr lang="en-GB" sz="2000" dirty="0"/>
              <a:t>Easy to change</a:t>
            </a:r>
          </a:p>
          <a:p>
            <a:pPr lvl="1"/>
            <a:endParaRPr lang="en-GB" sz="2000" dirty="0"/>
          </a:p>
          <a:p>
            <a:r>
              <a:rPr lang="en-GB" sz="2000" dirty="0"/>
              <a:t>Big programs are (often) complex and inflexible</a:t>
            </a:r>
          </a:p>
          <a:p>
            <a:pPr lvl="1"/>
            <a:r>
              <a:rPr lang="en-GB" sz="2000" dirty="0"/>
              <a:t>Hard to write</a:t>
            </a:r>
          </a:p>
          <a:p>
            <a:pPr lvl="1"/>
            <a:r>
              <a:rPr lang="en-GB" sz="2000" dirty="0"/>
              <a:t>Hard to change</a:t>
            </a:r>
          </a:p>
          <a:p>
            <a:pPr lvl="1"/>
            <a:endParaRPr lang="en-GB" sz="2000" dirty="0"/>
          </a:p>
          <a:p>
            <a:r>
              <a:rPr lang="en-GB" sz="2000" dirty="0"/>
              <a:t>Why does this happen?  </a:t>
            </a:r>
          </a:p>
          <a:p>
            <a:pPr lvl="1"/>
            <a:r>
              <a:rPr lang="en-GB" sz="2000" dirty="0"/>
              <a:t>Because </a:t>
            </a:r>
            <a:r>
              <a:rPr lang="en-GB" sz="2000" i="1" dirty="0"/>
              <a:t>interactions</a:t>
            </a:r>
            <a:r>
              <a:rPr lang="en-GB" sz="2000" dirty="0"/>
              <a:t> become unmanageable</a:t>
            </a:r>
          </a:p>
          <a:p>
            <a:pPr lvl="1"/>
            <a:endParaRPr lang="en-GB" sz="2000" dirty="0"/>
          </a:p>
          <a:p>
            <a:r>
              <a:rPr lang="en-GB" sz="2000" dirty="0"/>
              <a:t>How do we keep things simple and malleable?</a:t>
            </a:r>
          </a:p>
          <a:p>
            <a:pPr lvl="1"/>
            <a:r>
              <a:rPr lang="en-GB" sz="2000" dirty="0"/>
              <a:t>Divide and conquer!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0645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 discipline of modularity</a:t>
            </a:r>
            <a:endParaRPr lang="en-GB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000" dirty="0"/>
              <a:t>Two ways to view a program:</a:t>
            </a:r>
          </a:p>
          <a:p>
            <a:pPr lvl="1"/>
            <a:r>
              <a:rPr lang="en-GB" sz="2000" dirty="0"/>
              <a:t>The client's view (how to use it)</a:t>
            </a:r>
          </a:p>
          <a:p>
            <a:pPr lvl="1"/>
            <a:r>
              <a:rPr lang="en-GB" sz="2000" dirty="0"/>
              <a:t>The implementer's view (how to build it)</a:t>
            </a:r>
          </a:p>
          <a:p>
            <a:pPr lvl="1"/>
            <a:endParaRPr lang="en-GB" sz="2000" dirty="0"/>
          </a:p>
          <a:p>
            <a:r>
              <a:rPr lang="en-GB" sz="2000" dirty="0"/>
              <a:t>Apply implementer and client views to system parts:</a:t>
            </a:r>
          </a:p>
          <a:p>
            <a:pPr lvl="1"/>
            <a:r>
              <a:rPr lang="en-GB" sz="2000" dirty="0"/>
              <a:t>While implementing one part, consider yourself a client of any other parts it depends on</a:t>
            </a:r>
          </a:p>
          <a:p>
            <a:pPr lvl="1"/>
            <a:r>
              <a:rPr lang="en-GB" sz="2000" dirty="0"/>
              <a:t>Ignore the implementation of those other parts </a:t>
            </a:r>
          </a:p>
          <a:p>
            <a:pPr lvl="1"/>
            <a:r>
              <a:rPr lang="en-GB" sz="2000" dirty="0"/>
              <a:t>Minimizes interactions between parts</a:t>
            </a:r>
          </a:p>
          <a:p>
            <a:pPr lvl="1"/>
            <a:endParaRPr lang="en-GB" sz="2000" dirty="0"/>
          </a:p>
          <a:p>
            <a:r>
              <a:rPr lang="en-GB" sz="2000" dirty="0"/>
              <a:t>Formalized through the idea of a </a:t>
            </a:r>
            <a:r>
              <a:rPr lang="en-GB" sz="2000" i="1" dirty="0">
                <a:solidFill>
                  <a:schemeClr val="accent2"/>
                </a:solidFill>
              </a:rPr>
              <a:t>specification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3581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 A specification is a contract</a:t>
            </a:r>
            <a:endParaRPr lang="en-GB" dirty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162800" cy="4800600"/>
          </a:xfrm>
        </p:spPr>
        <p:txBody>
          <a:bodyPr/>
          <a:lstStyle/>
          <a:p>
            <a:r>
              <a:rPr lang="en-GB" sz="2000" dirty="0"/>
              <a:t>A set of requirements agreed to by the user and the manufacturer of the product</a:t>
            </a:r>
          </a:p>
          <a:p>
            <a:pPr lvl="1"/>
            <a:r>
              <a:rPr lang="en-GB" sz="2000" dirty="0"/>
              <a:t>Describes their expectations of each other</a:t>
            </a:r>
          </a:p>
          <a:p>
            <a:pPr lvl="1"/>
            <a:endParaRPr lang="en-GB" sz="2000" dirty="0"/>
          </a:p>
          <a:p>
            <a:r>
              <a:rPr lang="en-GB" sz="2000" dirty="0"/>
              <a:t>Facilitates simplicity via </a:t>
            </a:r>
            <a:r>
              <a:rPr lang="en-GB" sz="2000" i="1" dirty="0"/>
              <a:t>two-way </a:t>
            </a:r>
            <a:r>
              <a:rPr lang="en-GB" sz="2000" dirty="0"/>
              <a:t>isolation</a:t>
            </a:r>
          </a:p>
          <a:p>
            <a:pPr lvl="1"/>
            <a:r>
              <a:rPr lang="en-GB" sz="2000" dirty="0"/>
              <a:t>Isolate client from implementation details</a:t>
            </a:r>
          </a:p>
          <a:p>
            <a:pPr lvl="1"/>
            <a:r>
              <a:rPr lang="en-GB" sz="2000" dirty="0"/>
              <a:t>Isolate implementer from how the part is used</a:t>
            </a:r>
          </a:p>
          <a:p>
            <a:pPr lvl="1"/>
            <a:r>
              <a:rPr lang="en-GB" sz="2000" dirty="0"/>
              <a:t>Discourages implicit, unwritten expectations</a:t>
            </a:r>
          </a:p>
          <a:p>
            <a:pPr marL="457200" lvl="1" indent="0">
              <a:buNone/>
            </a:pPr>
            <a:endParaRPr lang="en-GB" sz="2000" dirty="0"/>
          </a:p>
          <a:p>
            <a:r>
              <a:rPr lang="en-GB" sz="2000" dirty="0"/>
              <a:t>Facilitates change</a:t>
            </a:r>
          </a:p>
          <a:p>
            <a:pPr lvl="1"/>
            <a:r>
              <a:rPr lang="en-GB" sz="2000" dirty="0"/>
              <a:t>reduces the “Medusa effect”: the specification,</a:t>
            </a:r>
            <a:br>
              <a:rPr lang="en-GB" sz="2000" dirty="0"/>
            </a:br>
            <a:r>
              <a:rPr lang="en-GB" sz="2000" dirty="0"/>
              <a:t>rather than the code, gets “turned to stone” by</a:t>
            </a:r>
            <a:br>
              <a:rPr lang="en-GB" sz="2000" dirty="0"/>
            </a:br>
            <a:r>
              <a:rPr lang="en-GB" sz="2000" dirty="0"/>
              <a:t>client dependencies</a:t>
            </a:r>
          </a:p>
          <a:p>
            <a:pPr lvl="1"/>
            <a:endParaRPr lang="en-GB" sz="20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1664" y="304800"/>
            <a:ext cx="1322336" cy="11689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7" name="Picture 2" descr="http://th00.deviantart.net/fs70/PRE/i/2012/056/d/2/medusa_by_dragonwings13-d4r0c4z.jpg">
            <a:extLst>
              <a:ext uri="{FF2B5EF4-FFF2-40B4-BE49-F238E27FC236}">
                <a16:creationId xmlns:a16="http://schemas.microsoft.com/office/drawing/2014/main" id="{1E318797-3185-2244-B62D-08566123DB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3721" y="5131639"/>
            <a:ext cx="1348303" cy="149776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90403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simpl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simple</Template>
  <TotalTime>11259</TotalTime>
  <Words>4495</Words>
  <Application>Microsoft Macintosh PowerPoint</Application>
  <PresentationFormat>On-screen Show (4:3)</PresentationFormat>
  <Paragraphs>632</Paragraphs>
  <Slides>47</Slides>
  <Notes>25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4" baseType="lpstr">
      <vt:lpstr>.AppleSystemUIFont</vt:lpstr>
      <vt:lpstr>Arial</vt:lpstr>
      <vt:lpstr>Courier 10 Pitch</vt:lpstr>
      <vt:lpstr>Courier New</vt:lpstr>
      <vt:lpstr>StarSymbol</vt:lpstr>
      <vt:lpstr>Times New Roman</vt:lpstr>
      <vt:lpstr>simple</vt:lpstr>
      <vt:lpstr>CSE 331 Software Design &amp; Implementation</vt:lpstr>
      <vt:lpstr>Administrivia 1</vt:lpstr>
      <vt:lpstr>Administrivia 2</vt:lpstr>
      <vt:lpstr>New Administrivia (added Friday)</vt:lpstr>
      <vt:lpstr>2 Goals of Software System Building</vt:lpstr>
      <vt:lpstr>Where we are</vt:lpstr>
      <vt:lpstr>The challenge of scaling software</vt:lpstr>
      <vt:lpstr>A discipline of modularity</vt:lpstr>
      <vt:lpstr> A specification is a contract</vt:lpstr>
      <vt:lpstr>Importance of Specifications</vt:lpstr>
      <vt:lpstr>Method Specifications</vt:lpstr>
      <vt:lpstr>Isn’t the interface sufficient?</vt:lpstr>
      <vt:lpstr>Why not just read code?</vt:lpstr>
      <vt:lpstr>Code is complicated</vt:lpstr>
      <vt:lpstr>Code is ambiguous</vt:lpstr>
      <vt:lpstr>Comments are essential</vt:lpstr>
      <vt:lpstr>From vague comments to specifications</vt:lpstr>
      <vt:lpstr>Recall the sublist example</vt:lpstr>
      <vt:lpstr>A more careful description of sub</vt:lpstr>
      <vt:lpstr>It’s better to simplify than  to describe complexity!</vt:lpstr>
      <vt:lpstr>Sneaky fringe benefit of specs #1</vt:lpstr>
      <vt:lpstr>Writing specifications with Javadoc</vt:lpstr>
      <vt:lpstr>Example: Javadoc for String.contains</vt:lpstr>
      <vt:lpstr>CSE 331 specifications</vt:lpstr>
      <vt:lpstr>Example 1</vt:lpstr>
      <vt:lpstr>Example 2</vt:lpstr>
      <vt:lpstr>Example 3</vt:lpstr>
      <vt:lpstr>A method should do only one thing</vt:lpstr>
      <vt:lpstr>Should requires clause be checked?</vt:lpstr>
      <vt:lpstr>@throws vs @requires</vt:lpstr>
      <vt:lpstr>Sneaky fringe benefit of specs #2</vt:lpstr>
      <vt:lpstr>Upgrading a library</vt:lpstr>
      <vt:lpstr>Satisfaction of a specification</vt:lpstr>
      <vt:lpstr>Stronger vs Weaker Specifications</vt:lpstr>
      <vt:lpstr>Stronger vs Weaker Specifications</vt:lpstr>
      <vt:lpstr>Stronger vs Weaker Specifications</vt:lpstr>
      <vt:lpstr>Two specifications for find which is stronger?</vt:lpstr>
      <vt:lpstr>Two specifications for find Which is stronger?</vt:lpstr>
      <vt:lpstr>Why compare specifications?</vt:lpstr>
      <vt:lpstr>Substitutability</vt:lpstr>
      <vt:lpstr>“Strange” case: @throws</vt:lpstr>
      <vt:lpstr>Which is better?</vt:lpstr>
      <vt:lpstr>More formal stronger/weaker (details not covered in 331 this quarter)</vt:lpstr>
      <vt:lpstr>Transition relations</vt:lpstr>
      <vt:lpstr>Review:  Ways to compare specifications</vt:lpstr>
      <vt:lpstr>Specification style</vt:lpstr>
      <vt:lpstr>Warnings on Specifications</vt:lpstr>
    </vt:vector>
  </TitlesOfParts>
  <Company>uw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331 Software Design and Implementation</dc:title>
  <dc:creator>Hal Perkins</dc:creator>
  <cp:lastModifiedBy>Hal Perkins</cp:lastModifiedBy>
  <cp:revision>227</cp:revision>
  <cp:lastPrinted>2021-01-15T17:11:27Z</cp:lastPrinted>
  <dcterms:created xsi:type="dcterms:W3CDTF">2012-01-23T18:29:00Z</dcterms:created>
  <dcterms:modified xsi:type="dcterms:W3CDTF">2021-01-15T17:12:30Z</dcterms:modified>
</cp:coreProperties>
</file>