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handoutMasterIdLst>
    <p:handoutMasterId r:id="rId56"/>
  </p:handoutMasterIdLst>
  <p:sldIdLst>
    <p:sldId id="285" r:id="rId2"/>
    <p:sldId id="364" r:id="rId3"/>
    <p:sldId id="315" r:id="rId4"/>
    <p:sldId id="346" r:id="rId5"/>
    <p:sldId id="350" r:id="rId6"/>
    <p:sldId id="351" r:id="rId7"/>
    <p:sldId id="352" r:id="rId8"/>
    <p:sldId id="353" r:id="rId9"/>
    <p:sldId id="354" r:id="rId10"/>
    <p:sldId id="366" r:id="rId11"/>
    <p:sldId id="356" r:id="rId12"/>
    <p:sldId id="357" r:id="rId13"/>
    <p:sldId id="358" r:id="rId14"/>
    <p:sldId id="359" r:id="rId15"/>
    <p:sldId id="360" r:id="rId16"/>
    <p:sldId id="361" r:id="rId17"/>
    <p:sldId id="362" r:id="rId18"/>
    <p:sldId id="395" r:id="rId19"/>
    <p:sldId id="396" r:id="rId20"/>
    <p:sldId id="363" r:id="rId21"/>
    <p:sldId id="367" r:id="rId22"/>
    <p:sldId id="368" r:id="rId23"/>
    <p:sldId id="369" r:id="rId24"/>
    <p:sldId id="373" r:id="rId25"/>
    <p:sldId id="370" r:id="rId26"/>
    <p:sldId id="371" r:id="rId27"/>
    <p:sldId id="372" r:id="rId28"/>
    <p:sldId id="374" r:id="rId29"/>
    <p:sldId id="378" r:id="rId30"/>
    <p:sldId id="379" r:id="rId31"/>
    <p:sldId id="380" r:id="rId32"/>
    <p:sldId id="382" r:id="rId33"/>
    <p:sldId id="384" r:id="rId34"/>
    <p:sldId id="385" r:id="rId35"/>
    <p:sldId id="386" r:id="rId36"/>
    <p:sldId id="387" r:id="rId37"/>
    <p:sldId id="388" r:id="rId38"/>
    <p:sldId id="389" r:id="rId39"/>
    <p:sldId id="390" r:id="rId40"/>
    <p:sldId id="391" r:id="rId41"/>
    <p:sldId id="383" r:id="rId42"/>
    <p:sldId id="339" r:id="rId43"/>
    <p:sldId id="341" r:id="rId44"/>
    <p:sldId id="342" r:id="rId45"/>
    <p:sldId id="392" r:id="rId46"/>
    <p:sldId id="343" r:id="rId47"/>
    <p:sldId id="344" r:id="rId48"/>
    <p:sldId id="316" r:id="rId49"/>
    <p:sldId id="338" r:id="rId50"/>
    <p:sldId id="340" r:id="rId51"/>
    <p:sldId id="393" r:id="rId52"/>
    <p:sldId id="381" r:id="rId53"/>
    <p:sldId id="394" r:id="rId54"/>
  </p:sldIdLst>
  <p:sldSz cx="9144000" cy="6858000" type="screen4x3"/>
  <p:notesSz cx="6934200" cy="9220200"/>
  <p:custDataLst>
    <p:tags r:id="rId57"/>
  </p:custDataLst>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4">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00"/>
    <a:srgbClr val="800080"/>
    <a:srgbClr val="FFCC66"/>
    <a:srgbClr val="96368F"/>
    <a:srgbClr val="FF0066"/>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70" autoAdjust="0"/>
    <p:restoredTop sz="94550" autoAdjust="0"/>
  </p:normalViewPr>
  <p:slideViewPr>
    <p:cSldViewPr>
      <p:cViewPr varScale="1">
        <p:scale>
          <a:sx n="107" d="100"/>
          <a:sy n="107" d="100"/>
        </p:scale>
        <p:origin x="720" y="160"/>
      </p:cViewPr>
      <p:guideLst>
        <p:guide orient="horz" pos="2160"/>
        <p:guide pos="2880"/>
      </p:guideLst>
    </p:cSldViewPr>
  </p:slideViewPr>
  <p:outlineViewPr>
    <p:cViewPr>
      <p:scale>
        <a:sx n="33" d="100"/>
        <a:sy n="33" d="100"/>
      </p:scale>
      <p:origin x="0" y="-20864"/>
    </p:cViewPr>
  </p:outlineViewPr>
  <p:notesTextViewPr>
    <p:cViewPr>
      <p:scale>
        <a:sx n="3" d="2"/>
        <a:sy n="3" d="2"/>
      </p:scale>
      <p:origin x="0" y="0"/>
    </p:cViewPr>
  </p:notesTextViewPr>
  <p:sorterViewPr>
    <p:cViewPr varScale="1">
      <p:scale>
        <a:sx n="100" d="100"/>
        <a:sy n="100" d="100"/>
      </p:scale>
      <p:origin x="0" y="0"/>
    </p:cViewPr>
  </p:sorterViewPr>
  <p:notesViewPr>
    <p:cSldViewPr>
      <p:cViewPr varScale="1">
        <p:scale>
          <a:sx n="88" d="100"/>
          <a:sy n="88" d="100"/>
        </p:scale>
        <p:origin x="3456" y="176"/>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gs" Target="tags/tag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6" name="Rectangle 4"/>
          <p:cNvSpPr>
            <a:spLocks noGrp="1" noChangeArrowheads="1"/>
          </p:cNvSpPr>
          <p:nvPr>
            <p:ph type="ftr" sz="quarter" idx="2"/>
          </p:nvPr>
        </p:nvSpPr>
        <p:spPr bwMode="auto">
          <a:xfrm>
            <a:off x="0" y="8759800"/>
            <a:ext cx="3005121"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defRPr sz="1300" dirty="0"/>
            </a:lvl1pPr>
          </a:lstStyle>
          <a:p>
            <a:pPr>
              <a:defRPr/>
            </a:pPr>
            <a:r>
              <a:rPr lang="en-US" dirty="0"/>
              <a:t>CSE 331 20wi</a:t>
            </a:r>
          </a:p>
        </p:txBody>
      </p:sp>
      <p:sp>
        <p:nvSpPr>
          <p:cNvPr id="33797" name="Rectangle 5"/>
          <p:cNvSpPr>
            <a:spLocks noGrp="1" noChangeArrowheads="1"/>
          </p:cNvSpPr>
          <p:nvPr>
            <p:ph type="sldNum" sz="quarter" idx="3"/>
          </p:nvPr>
        </p:nvSpPr>
        <p:spPr bwMode="auto">
          <a:xfrm>
            <a:off x="3929080" y="8759800"/>
            <a:ext cx="3005120"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lgn="r">
              <a:defRPr sz="1300"/>
            </a:lvl1pPr>
          </a:lstStyle>
          <a:p>
            <a:pPr>
              <a:defRPr/>
            </a:pPr>
            <a:r>
              <a:rPr lang="en-US" dirty="0"/>
              <a:t>03-</a:t>
            </a:r>
            <a:fld id="{4490ECC9-DBDA-4236-ABEF-47C2FD79DC3B}" type="slidenum">
              <a:rPr lang="en-US" smtClean="0"/>
              <a:pPr>
                <a:defRPr/>
              </a:pPr>
              <a:t>‹#›</a:t>
            </a:fld>
            <a:endParaRPr lang="en-US" dirty="0"/>
          </a:p>
        </p:txBody>
      </p:sp>
    </p:spTree>
    <p:extLst>
      <p:ext uri="{BB962C8B-B14F-4D97-AF65-F5344CB8AC3E}">
        <p14:creationId xmlns:p14="http://schemas.microsoft.com/office/powerpoint/2010/main" val="37315996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1"/>
            <a:ext cx="3005121" cy="460400"/>
          </a:xfrm>
          <a:prstGeom prst="rect">
            <a:avLst/>
          </a:prstGeom>
          <a:noFill/>
          <a:ln w="9525">
            <a:noFill/>
            <a:miter lim="800000"/>
            <a:headEnd/>
            <a:tailEnd/>
          </a:ln>
          <a:effectLst/>
        </p:spPr>
        <p:txBody>
          <a:bodyPr vert="horz" wrap="square" lIns="92296" tIns="46148" rIns="92296" bIns="46148" numCol="1" anchor="t" anchorCtr="0" compatLnSpc="1">
            <a:prstTxWarp prst="textNoShape">
              <a:avLst/>
            </a:prstTxWarp>
          </a:bodyPr>
          <a:lstStyle>
            <a:lvl1pPr>
              <a:defRPr sz="1300"/>
            </a:lvl1pPr>
          </a:lstStyle>
          <a:p>
            <a:pPr>
              <a:defRPr/>
            </a:pPr>
            <a:endParaRPr lang="en-US"/>
          </a:p>
        </p:txBody>
      </p:sp>
      <p:sp>
        <p:nvSpPr>
          <p:cNvPr id="25603" name="Rectangle 3"/>
          <p:cNvSpPr>
            <a:spLocks noGrp="1" noChangeArrowheads="1"/>
          </p:cNvSpPr>
          <p:nvPr>
            <p:ph type="dt" idx="1"/>
          </p:nvPr>
        </p:nvSpPr>
        <p:spPr bwMode="auto">
          <a:xfrm>
            <a:off x="3929080" y="1"/>
            <a:ext cx="3005120" cy="460400"/>
          </a:xfrm>
          <a:prstGeom prst="rect">
            <a:avLst/>
          </a:prstGeom>
          <a:noFill/>
          <a:ln w="9525">
            <a:noFill/>
            <a:miter lim="800000"/>
            <a:headEnd/>
            <a:tailEnd/>
          </a:ln>
          <a:effectLst/>
        </p:spPr>
        <p:txBody>
          <a:bodyPr vert="horz" wrap="square" lIns="92296" tIns="46148" rIns="92296" bIns="46148" numCol="1" anchor="t" anchorCtr="0" compatLnSpc="1">
            <a:prstTxWarp prst="textNoShape">
              <a:avLst/>
            </a:prstTxWarp>
          </a:bodyPr>
          <a:lstStyle>
            <a:lvl1pPr algn="r">
              <a:defRPr sz="1300"/>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62050" y="692150"/>
            <a:ext cx="4610100" cy="3457575"/>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5" name="Rectangle 5"/>
          <p:cNvSpPr>
            <a:spLocks noGrp="1" noChangeArrowheads="1"/>
          </p:cNvSpPr>
          <p:nvPr>
            <p:ph type="body" sz="quarter" idx="3"/>
          </p:nvPr>
        </p:nvSpPr>
        <p:spPr bwMode="auto">
          <a:xfrm>
            <a:off x="923958" y="4379901"/>
            <a:ext cx="5086284" cy="4148175"/>
          </a:xfrm>
          <a:prstGeom prst="rect">
            <a:avLst/>
          </a:prstGeom>
          <a:noFill/>
          <a:ln w="9525">
            <a:noFill/>
            <a:miter lim="800000"/>
            <a:headEnd/>
            <a:tailEnd/>
          </a:ln>
          <a:effectLst/>
        </p:spPr>
        <p:txBody>
          <a:bodyPr vert="horz" wrap="square" lIns="92296" tIns="46148" rIns="92296" bIns="4614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0" y="8759800"/>
            <a:ext cx="3005121"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defRPr sz="1300"/>
            </a:lvl1pPr>
          </a:lstStyle>
          <a:p>
            <a:pPr>
              <a:defRPr/>
            </a:pPr>
            <a:endParaRPr lang="en-US"/>
          </a:p>
        </p:txBody>
      </p:sp>
      <p:sp>
        <p:nvSpPr>
          <p:cNvPr id="25607" name="Rectangle 7"/>
          <p:cNvSpPr>
            <a:spLocks noGrp="1" noChangeArrowheads="1"/>
          </p:cNvSpPr>
          <p:nvPr>
            <p:ph type="sldNum" sz="quarter" idx="5"/>
          </p:nvPr>
        </p:nvSpPr>
        <p:spPr bwMode="auto">
          <a:xfrm>
            <a:off x="3929080" y="8759800"/>
            <a:ext cx="3005120"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lgn="r">
              <a:defRPr sz="1300"/>
            </a:lvl1pPr>
          </a:lstStyle>
          <a:p>
            <a:pPr>
              <a:defRPr/>
            </a:pPr>
            <a:fld id="{C0C86982-0651-4A87-8CCD-A426161CC69C}" type="slidenum">
              <a:rPr lang="en-US"/>
              <a:pPr>
                <a:defRPr/>
              </a:pPr>
              <a:t>‹#›</a:t>
            </a:fld>
            <a:endParaRPr lang="en-US"/>
          </a:p>
        </p:txBody>
      </p:sp>
    </p:spTree>
    <p:extLst>
      <p:ext uri="{BB962C8B-B14F-4D97-AF65-F5344CB8AC3E}">
        <p14:creationId xmlns:p14="http://schemas.microsoft.com/office/powerpoint/2010/main" val="3074757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762000" y="1295400"/>
            <a:ext cx="7543800" cy="0"/>
          </a:xfrm>
          <a:prstGeom prst="line">
            <a:avLst/>
          </a:prstGeom>
          <a:noFill/>
          <a:ln w="38100">
            <a:solidFill>
              <a:srgbClr val="80008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5" name="Line 8"/>
          <p:cNvSpPr>
            <a:spLocks noChangeShapeType="1"/>
          </p:cNvSpPr>
          <p:nvPr/>
        </p:nvSpPr>
        <p:spPr bwMode="auto">
          <a:xfrm>
            <a:off x="762000" y="5791200"/>
            <a:ext cx="7543800" cy="0"/>
          </a:xfrm>
          <a:prstGeom prst="line">
            <a:avLst/>
          </a:prstGeom>
          <a:noFill/>
          <a:ln w="38100">
            <a:solidFill>
              <a:srgbClr val="80008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074"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solidFill>
                  <a:srgbClr val="800080"/>
                </a:solidFill>
              </a:defRPr>
            </a:lvl1pPr>
          </a:lstStyle>
          <a:p>
            <a:r>
              <a:rPr lang="en-US"/>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solidFill>
                  <a:srgbClr val="800080"/>
                </a:solidFill>
              </a:defRPr>
            </a:lvl1pPr>
          </a:lstStyle>
          <a:p>
            <a:pPr>
              <a:defRPr/>
            </a:pPr>
            <a:endParaRPr lang="en-US" dirty="0"/>
          </a:p>
        </p:txBody>
      </p:sp>
      <p:sp>
        <p:nvSpPr>
          <p:cNvPr id="7" name="Rectangle 5"/>
          <p:cNvSpPr>
            <a:spLocks noGrp="1" noChangeArrowheads="1"/>
          </p:cNvSpPr>
          <p:nvPr>
            <p:ph type="ftr" sz="quarter" idx="11"/>
          </p:nvPr>
        </p:nvSpPr>
        <p:spPr>
          <a:xfrm>
            <a:off x="3124200" y="6248400"/>
            <a:ext cx="2895600" cy="457200"/>
          </a:xfrm>
        </p:spPr>
        <p:txBody>
          <a:bodyPr/>
          <a:lstStyle>
            <a:lvl1pPr>
              <a:defRPr>
                <a:solidFill>
                  <a:srgbClr val="800080"/>
                </a:solidFill>
              </a:defRPr>
            </a:lvl1pPr>
          </a:lstStyle>
          <a:p>
            <a:pPr>
              <a:defRPr/>
            </a:pPr>
            <a:r>
              <a:rPr lang="nl-NL"/>
              <a:t>UW CSE 331 Winter 2021</a:t>
            </a:r>
            <a:endParaRPr lang="en-US" dirty="0"/>
          </a:p>
        </p:txBody>
      </p:sp>
      <p:sp>
        <p:nvSpPr>
          <p:cNvPr id="8" name="Rectangle 6"/>
          <p:cNvSpPr>
            <a:spLocks noGrp="1" noChangeArrowheads="1"/>
          </p:cNvSpPr>
          <p:nvPr>
            <p:ph type="sldNum" sz="quarter" idx="12"/>
          </p:nvPr>
        </p:nvSpPr>
        <p:spPr>
          <a:xfrm>
            <a:off x="6553200" y="6248400"/>
            <a:ext cx="1905000" cy="457200"/>
          </a:xfrm>
        </p:spPr>
        <p:txBody>
          <a:bodyPr/>
          <a:lstStyle>
            <a:lvl1pPr>
              <a:defRPr>
                <a:solidFill>
                  <a:srgbClr val="800080"/>
                </a:solidFill>
              </a:defRPr>
            </a:lvl1pPr>
          </a:lstStyle>
          <a:p>
            <a:pPr>
              <a:defRPr/>
            </a:pPr>
            <a:fld id="{41F6C098-13F0-41FA-8110-EA5113992111}" type="slidenum">
              <a:rPr lang="en-US" smtClean="0"/>
              <a:pPr>
                <a:defRPr/>
              </a:pPr>
              <a:t>‹#›</a:t>
            </a:fld>
            <a:endParaRPr lang="en-US" dirty="0"/>
          </a:p>
        </p:txBody>
      </p:sp>
    </p:spTree>
    <p:extLst>
      <p:ext uri="{BB962C8B-B14F-4D97-AF65-F5344CB8AC3E}">
        <p14:creationId xmlns:p14="http://schemas.microsoft.com/office/powerpoint/2010/main" val="327001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l-NL"/>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143ACDB-C1BA-4139-A3B5-ECE71C1D9EEC}" type="slidenum">
              <a:rPr lang="en-US"/>
              <a:pPr>
                <a:defRPr/>
              </a:pPr>
              <a:t>‹#›</a:t>
            </a:fld>
            <a:endParaRPr lang="en-US"/>
          </a:p>
        </p:txBody>
      </p:sp>
    </p:spTree>
    <p:extLst>
      <p:ext uri="{BB962C8B-B14F-4D97-AF65-F5344CB8AC3E}">
        <p14:creationId xmlns:p14="http://schemas.microsoft.com/office/powerpoint/2010/main" val="1581827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l-NL"/>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1C5BC84-1DEC-4E9D-8DD0-2C203C7304FF}" type="slidenum">
              <a:rPr lang="en-US"/>
              <a:pPr>
                <a:defRPr/>
              </a:pPr>
              <a:t>‹#›</a:t>
            </a:fld>
            <a:endParaRPr lang="en-US"/>
          </a:p>
        </p:txBody>
      </p:sp>
    </p:spTree>
    <p:extLst>
      <p:ext uri="{BB962C8B-B14F-4D97-AF65-F5344CB8AC3E}">
        <p14:creationId xmlns:p14="http://schemas.microsoft.com/office/powerpoint/2010/main" val="3682616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sz="2000" baseline="0">
                <a:latin typeface="Arial" panose="020B0604020202020204" pitchFamily="34" charset="0"/>
              </a:defRPr>
            </a:lvl1pPr>
            <a:lvl2pPr>
              <a:defRPr sz="2000" baseline="0">
                <a:latin typeface="Arial" panose="020B0604020202020204" pitchFamily="34" charset="0"/>
              </a:defRPr>
            </a:lvl2pPr>
            <a:lvl3pPr>
              <a:defRPr sz="2000" baseline="0">
                <a:latin typeface="Arial" panose="020B0604020202020204" pitchFamily="34" charset="0"/>
              </a:defRPr>
            </a:lvl3pPr>
            <a:lvl4pPr>
              <a:defRPr sz="2000" baseline="0">
                <a:latin typeface="Arial" panose="020B0604020202020204" pitchFamily="34" charset="0"/>
              </a:defRPr>
            </a:lvl4pPr>
            <a:lvl5pPr>
              <a:defRPr sz="2000" baseline="0">
                <a:latin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l-NL"/>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8DACF16-E0F0-4B7F-BDAB-0ED6A37A383D}" type="slidenum">
              <a:rPr lang="en-US"/>
              <a:pPr>
                <a:defRPr/>
              </a:pPr>
              <a:t>‹#›</a:t>
            </a:fld>
            <a:endParaRPr lang="en-US"/>
          </a:p>
        </p:txBody>
      </p:sp>
    </p:spTree>
    <p:extLst>
      <p:ext uri="{BB962C8B-B14F-4D97-AF65-F5344CB8AC3E}">
        <p14:creationId xmlns:p14="http://schemas.microsoft.com/office/powerpoint/2010/main" val="1644020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l-NL"/>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41C4CED-1F2F-4C0D-A4F7-58F3EB91B2B2}" type="slidenum">
              <a:rPr lang="en-US"/>
              <a:pPr>
                <a:defRPr/>
              </a:pPr>
              <a:t>‹#›</a:t>
            </a:fld>
            <a:endParaRPr lang="en-US"/>
          </a:p>
        </p:txBody>
      </p:sp>
    </p:spTree>
    <p:extLst>
      <p:ext uri="{BB962C8B-B14F-4D97-AF65-F5344CB8AC3E}">
        <p14:creationId xmlns:p14="http://schemas.microsoft.com/office/powerpoint/2010/main" val="1682248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nl-NL"/>
              <a:t>UW CSE 331 Winter 2021</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7FEBA81-96FB-474D-A3C6-C60125E85AA7}" type="slidenum">
              <a:rPr lang="en-US"/>
              <a:pPr>
                <a:defRPr/>
              </a:pPr>
              <a:t>‹#›</a:t>
            </a:fld>
            <a:endParaRPr lang="en-US"/>
          </a:p>
        </p:txBody>
      </p:sp>
    </p:spTree>
    <p:extLst>
      <p:ext uri="{BB962C8B-B14F-4D97-AF65-F5344CB8AC3E}">
        <p14:creationId xmlns:p14="http://schemas.microsoft.com/office/powerpoint/2010/main" val="2883550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nl-NL"/>
              <a:t>UW CSE 331 Winter 2021</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7C9CD30-6C9D-46DE-B266-6B0D81F43848}" type="slidenum">
              <a:rPr lang="en-US"/>
              <a:pPr>
                <a:defRPr/>
              </a:pPr>
              <a:t>‹#›</a:t>
            </a:fld>
            <a:endParaRPr lang="en-US"/>
          </a:p>
        </p:txBody>
      </p:sp>
    </p:spTree>
    <p:extLst>
      <p:ext uri="{BB962C8B-B14F-4D97-AF65-F5344CB8AC3E}">
        <p14:creationId xmlns:p14="http://schemas.microsoft.com/office/powerpoint/2010/main" val="2803393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nl-NL"/>
              <a:t>UW CSE 331 Winter 2021</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13AE8722-9256-42EB-B779-63A99D304B0B}" type="slidenum">
              <a:rPr lang="en-US"/>
              <a:pPr>
                <a:defRPr/>
              </a:pPr>
              <a:t>‹#›</a:t>
            </a:fld>
            <a:endParaRPr lang="en-US"/>
          </a:p>
        </p:txBody>
      </p:sp>
    </p:spTree>
    <p:extLst>
      <p:ext uri="{BB962C8B-B14F-4D97-AF65-F5344CB8AC3E}">
        <p14:creationId xmlns:p14="http://schemas.microsoft.com/office/powerpoint/2010/main" val="1020777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nl-NL"/>
              <a:t>UW CSE 331 Winter 2021</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8C3983B7-E459-4701-B580-D0BD95C5F317}" type="slidenum">
              <a:rPr lang="en-US"/>
              <a:pPr>
                <a:defRPr/>
              </a:pPr>
              <a:t>‹#›</a:t>
            </a:fld>
            <a:endParaRPr lang="en-US"/>
          </a:p>
        </p:txBody>
      </p:sp>
    </p:spTree>
    <p:extLst>
      <p:ext uri="{BB962C8B-B14F-4D97-AF65-F5344CB8AC3E}">
        <p14:creationId xmlns:p14="http://schemas.microsoft.com/office/powerpoint/2010/main" val="1719540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nl-NL"/>
              <a:t>UW CSE 331 Winter 2021</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8AE64B7-D971-4815-8FF7-96068F85D20E}" type="slidenum">
              <a:rPr lang="en-US"/>
              <a:pPr>
                <a:defRPr/>
              </a:pPr>
              <a:t>‹#›</a:t>
            </a:fld>
            <a:endParaRPr lang="en-US"/>
          </a:p>
        </p:txBody>
      </p:sp>
    </p:spTree>
    <p:extLst>
      <p:ext uri="{BB962C8B-B14F-4D97-AF65-F5344CB8AC3E}">
        <p14:creationId xmlns:p14="http://schemas.microsoft.com/office/powerpoint/2010/main" val="615831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nl-NL"/>
              <a:t>UW CSE 331 Winter 2021</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C115EA6-3B7E-4A7B-BCDE-0EB3FFF8293C}" type="slidenum">
              <a:rPr lang="en-US"/>
              <a:pPr>
                <a:defRPr/>
              </a:pPr>
              <a:t>‹#›</a:t>
            </a:fld>
            <a:endParaRPr lang="en-US"/>
          </a:p>
        </p:txBody>
      </p:sp>
    </p:spTree>
    <p:extLst>
      <p:ext uri="{BB962C8B-B14F-4D97-AF65-F5344CB8AC3E}">
        <p14:creationId xmlns:p14="http://schemas.microsoft.com/office/powerpoint/2010/main" val="3170232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800080"/>
                </a:solidFill>
              </a:defRPr>
            </a:lvl1pPr>
          </a:lstStyle>
          <a:p>
            <a:pPr>
              <a:defRPr/>
            </a:pPr>
            <a:endParaRPr lang="en-US"/>
          </a:p>
        </p:txBody>
      </p:sp>
      <p:sp>
        <p:nvSpPr>
          <p:cNvPr id="1029" name="Rectangle 5"/>
          <p:cNvSpPr>
            <a:spLocks noGrp="1" noChangeArrowheads="1"/>
          </p:cNvSpPr>
          <p:nvPr>
            <p:ph type="ftr" sz="quarter" idx="3"/>
          </p:nvPr>
        </p:nvSpPr>
        <p:spPr bwMode="auto">
          <a:xfrm>
            <a:off x="2895600" y="6400800"/>
            <a:ext cx="3429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800080"/>
                </a:solidFill>
              </a:defRPr>
            </a:lvl1pPr>
          </a:lstStyle>
          <a:p>
            <a:pPr>
              <a:defRPr/>
            </a:pPr>
            <a:r>
              <a:rPr lang="nl-NL"/>
              <a:t>UW CSE 331 Winter 2021</a:t>
            </a:r>
            <a:endParaRPr lang="en-US" dirty="0"/>
          </a:p>
        </p:txBody>
      </p:sp>
      <p:sp>
        <p:nvSpPr>
          <p:cNvPr id="1030" name="Rectangle 6"/>
          <p:cNvSpPr>
            <a:spLocks noGrp="1" noChangeArrowheads="1"/>
          </p:cNvSpPr>
          <p:nvPr>
            <p:ph type="sldNum" sz="quarter" idx="4"/>
          </p:nvPr>
        </p:nvSpPr>
        <p:spPr bwMode="auto">
          <a:xfrm>
            <a:off x="65532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800080"/>
                </a:solidFill>
              </a:defRPr>
            </a:lvl1pPr>
          </a:lstStyle>
          <a:p>
            <a:pPr>
              <a:defRPr/>
            </a:pPr>
            <a:fld id="{12A14B3B-27EA-4853-B4FC-2EDFCA0593C9}" type="slidenum">
              <a:rPr lang="en-US"/>
              <a:pPr>
                <a:defRPr/>
              </a:pPr>
              <a:t>‹#›</a:t>
            </a:fld>
            <a:endParaRPr lang="en-US"/>
          </a:p>
        </p:txBody>
      </p:sp>
      <p:sp>
        <p:nvSpPr>
          <p:cNvPr id="1031" name="Line 7"/>
          <p:cNvSpPr>
            <a:spLocks noChangeShapeType="1"/>
          </p:cNvSpPr>
          <p:nvPr/>
        </p:nvSpPr>
        <p:spPr bwMode="auto">
          <a:xfrm>
            <a:off x="762000" y="1295400"/>
            <a:ext cx="7543800" cy="0"/>
          </a:xfrm>
          <a:prstGeom prst="line">
            <a:avLst/>
          </a:prstGeom>
          <a:noFill/>
          <a:ln w="38100">
            <a:solidFill>
              <a:srgbClr val="800080"/>
            </a:solidFill>
            <a:round/>
            <a:headEnd/>
            <a:tailEnd/>
          </a:ln>
          <a:extLst>
            <a:ext uri="{909E8E84-426E-40dd-AFC4-6F175D3DCCD1}">
              <a14:hiddenFill xmlns:a14="http://schemas.microsoft.com/office/drawing/2010/main" xmlns="">
                <a:no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91"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rtl="0" eaLnBrk="0" fontAlgn="base" hangingPunct="0">
        <a:spcBef>
          <a:spcPct val="0"/>
        </a:spcBef>
        <a:spcAft>
          <a:spcPct val="0"/>
        </a:spcAft>
        <a:defRPr sz="3600">
          <a:solidFill>
            <a:srgbClr val="800080"/>
          </a:solidFill>
          <a:latin typeface="+mj-lt"/>
          <a:ea typeface="+mj-ea"/>
          <a:cs typeface="+mj-cs"/>
        </a:defRPr>
      </a:lvl1pPr>
      <a:lvl2pPr algn="l" rtl="0" eaLnBrk="0" fontAlgn="base" hangingPunct="0">
        <a:spcBef>
          <a:spcPct val="0"/>
        </a:spcBef>
        <a:spcAft>
          <a:spcPct val="0"/>
        </a:spcAft>
        <a:defRPr sz="3600">
          <a:solidFill>
            <a:srgbClr val="800080"/>
          </a:solidFill>
          <a:latin typeface="Arial" charset="0"/>
        </a:defRPr>
      </a:lvl2pPr>
      <a:lvl3pPr algn="l" rtl="0" eaLnBrk="0" fontAlgn="base" hangingPunct="0">
        <a:spcBef>
          <a:spcPct val="0"/>
        </a:spcBef>
        <a:spcAft>
          <a:spcPct val="0"/>
        </a:spcAft>
        <a:defRPr sz="3600">
          <a:solidFill>
            <a:srgbClr val="800080"/>
          </a:solidFill>
          <a:latin typeface="Arial" charset="0"/>
        </a:defRPr>
      </a:lvl3pPr>
      <a:lvl4pPr algn="l" rtl="0" eaLnBrk="0" fontAlgn="base" hangingPunct="0">
        <a:spcBef>
          <a:spcPct val="0"/>
        </a:spcBef>
        <a:spcAft>
          <a:spcPct val="0"/>
        </a:spcAft>
        <a:defRPr sz="3600">
          <a:solidFill>
            <a:srgbClr val="800080"/>
          </a:solidFill>
          <a:latin typeface="Arial" charset="0"/>
        </a:defRPr>
      </a:lvl4pPr>
      <a:lvl5pPr algn="l" rtl="0" eaLnBrk="0" fontAlgn="base" hangingPunct="0">
        <a:spcBef>
          <a:spcPct val="0"/>
        </a:spcBef>
        <a:spcAft>
          <a:spcPct val="0"/>
        </a:spcAft>
        <a:defRPr sz="3600">
          <a:solidFill>
            <a:srgbClr val="800080"/>
          </a:solidFill>
          <a:latin typeface="Arial" charset="0"/>
        </a:defRPr>
      </a:lvl5pPr>
      <a:lvl6pPr marL="457200" algn="l" rtl="0" eaLnBrk="1" fontAlgn="base" hangingPunct="1">
        <a:spcBef>
          <a:spcPct val="0"/>
        </a:spcBef>
        <a:spcAft>
          <a:spcPct val="0"/>
        </a:spcAft>
        <a:defRPr sz="3600">
          <a:solidFill>
            <a:srgbClr val="800080"/>
          </a:solidFill>
          <a:latin typeface="Arial" charset="0"/>
        </a:defRPr>
      </a:lvl6pPr>
      <a:lvl7pPr marL="914400" algn="l" rtl="0" eaLnBrk="1" fontAlgn="base" hangingPunct="1">
        <a:spcBef>
          <a:spcPct val="0"/>
        </a:spcBef>
        <a:spcAft>
          <a:spcPct val="0"/>
        </a:spcAft>
        <a:defRPr sz="3600">
          <a:solidFill>
            <a:srgbClr val="800080"/>
          </a:solidFill>
          <a:latin typeface="Arial" charset="0"/>
        </a:defRPr>
      </a:lvl7pPr>
      <a:lvl8pPr marL="1371600" algn="l" rtl="0" eaLnBrk="1" fontAlgn="base" hangingPunct="1">
        <a:spcBef>
          <a:spcPct val="0"/>
        </a:spcBef>
        <a:spcAft>
          <a:spcPct val="0"/>
        </a:spcAft>
        <a:defRPr sz="3600">
          <a:solidFill>
            <a:srgbClr val="800080"/>
          </a:solidFill>
          <a:latin typeface="Arial" charset="0"/>
        </a:defRPr>
      </a:lvl8pPr>
      <a:lvl9pPr marL="1828800" algn="l" rtl="0" eaLnBrk="1" fontAlgn="base" hangingPunct="1">
        <a:spcBef>
          <a:spcPct val="0"/>
        </a:spcBef>
        <a:spcAft>
          <a:spcPct val="0"/>
        </a:spcAft>
        <a:defRPr sz="3600">
          <a:solidFill>
            <a:srgbClr val="800080"/>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CSE 331</a:t>
            </a:r>
            <a:br>
              <a:rPr lang="en-US" dirty="0"/>
            </a:br>
            <a:r>
              <a:rPr lang="en-US" dirty="0"/>
              <a:t>Software Design &amp; Implementation</a:t>
            </a:r>
          </a:p>
        </p:txBody>
      </p:sp>
      <p:sp>
        <p:nvSpPr>
          <p:cNvPr id="3" name="Subtitle 2"/>
          <p:cNvSpPr>
            <a:spLocks noGrp="1"/>
          </p:cNvSpPr>
          <p:nvPr>
            <p:ph type="subTitle" idx="1"/>
          </p:nvPr>
        </p:nvSpPr>
        <p:spPr>
          <a:xfrm>
            <a:off x="1371600" y="3886200"/>
            <a:ext cx="6553200" cy="1752600"/>
          </a:xfrm>
        </p:spPr>
        <p:txBody>
          <a:bodyPr/>
          <a:lstStyle/>
          <a:p>
            <a:r>
              <a:rPr lang="en-US" dirty="0"/>
              <a:t>Hal Perkins</a:t>
            </a:r>
          </a:p>
          <a:p>
            <a:r>
              <a:rPr lang="en-US" dirty="0"/>
              <a:t>Winter 2021</a:t>
            </a:r>
          </a:p>
          <a:p>
            <a:r>
              <a:rPr lang="en-US" dirty="0"/>
              <a:t>Lecture 3 – Reasoning About Loops</a:t>
            </a:r>
          </a:p>
        </p:txBody>
      </p:sp>
      <p:sp>
        <p:nvSpPr>
          <p:cNvPr id="4" name="Footer Placeholder 3">
            <a:extLst>
              <a:ext uri="{FF2B5EF4-FFF2-40B4-BE49-F238E27FC236}">
                <a16:creationId xmlns:a16="http://schemas.microsoft.com/office/drawing/2014/main" id="{542BC8FF-A27B-BB40-99BE-DE12C335F087}"/>
              </a:ext>
            </a:extLst>
          </p:cNvPr>
          <p:cNvSpPr>
            <a:spLocks noGrp="1"/>
          </p:cNvSpPr>
          <p:nvPr>
            <p:ph type="ftr" sz="quarter" idx="11"/>
          </p:nvPr>
        </p:nvSpPr>
        <p:spPr/>
        <p:txBody>
          <a:bodyPr/>
          <a:lstStyle/>
          <a:p>
            <a:pPr>
              <a:defRPr/>
            </a:pPr>
            <a:r>
              <a:rPr lang="nl-NL">
                <a:solidFill>
                  <a:srgbClr val="800080"/>
                </a:solidFill>
              </a:rPr>
              <a:t>UW CSE 331 Winter 2021</a:t>
            </a:r>
            <a:endParaRPr lang="en-US" dirty="0">
              <a:solidFill>
                <a:srgbClr val="800080"/>
              </a:solidFill>
            </a:endParaRPr>
          </a:p>
        </p:txBody>
      </p:sp>
      <p:sp>
        <p:nvSpPr>
          <p:cNvPr id="5" name="Slide Number Placeholder 4">
            <a:extLst>
              <a:ext uri="{FF2B5EF4-FFF2-40B4-BE49-F238E27FC236}">
                <a16:creationId xmlns:a16="http://schemas.microsoft.com/office/drawing/2014/main" id="{79D08F08-52BF-E346-8297-E3EE706F770D}"/>
              </a:ext>
            </a:extLst>
          </p:cNvPr>
          <p:cNvSpPr>
            <a:spLocks noGrp="1"/>
          </p:cNvSpPr>
          <p:nvPr>
            <p:ph type="sldNum" sz="quarter" idx="12"/>
          </p:nvPr>
        </p:nvSpPr>
        <p:spPr/>
        <p:txBody>
          <a:bodyPr/>
          <a:lstStyle/>
          <a:p>
            <a:pPr>
              <a:defRPr/>
            </a:pPr>
            <a:fld id="{41F6C098-13F0-41FA-8110-EA5113992111}" type="slidenum">
              <a:rPr lang="en-US" smtClean="0">
                <a:solidFill>
                  <a:srgbClr val="800080"/>
                </a:solidFill>
              </a:rPr>
              <a:pPr>
                <a:defRPr/>
              </a:pPr>
              <a:t>1</a:t>
            </a:fld>
            <a:endParaRPr lang="en-US" dirty="0">
              <a:solidFill>
                <a:srgbClr val="800080"/>
              </a:solidFill>
            </a:endParaRPr>
          </a:p>
        </p:txBody>
      </p:sp>
    </p:spTree>
    <p:extLst>
      <p:ext uri="{BB962C8B-B14F-4D97-AF65-F5344CB8AC3E}">
        <p14:creationId xmlns:p14="http://schemas.microsoft.com/office/powerpoint/2010/main" val="2151891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58862-F634-E34F-9A72-FD6BAC38C830}"/>
              </a:ext>
            </a:extLst>
          </p:cNvPr>
          <p:cNvSpPr>
            <a:spLocks noGrp="1"/>
          </p:cNvSpPr>
          <p:nvPr>
            <p:ph type="title"/>
          </p:nvPr>
        </p:nvSpPr>
        <p:spPr/>
        <p:txBody>
          <a:bodyPr/>
          <a:lstStyle/>
          <a:p>
            <a:r>
              <a:rPr lang="en-US" dirty="0"/>
              <a:t>The BIG IDEA</a:t>
            </a:r>
          </a:p>
        </p:txBody>
      </p:sp>
      <p:sp>
        <p:nvSpPr>
          <p:cNvPr id="3" name="Content Placeholder 2">
            <a:extLst>
              <a:ext uri="{FF2B5EF4-FFF2-40B4-BE49-F238E27FC236}">
                <a16:creationId xmlns:a16="http://schemas.microsoft.com/office/drawing/2014/main" id="{F7E03088-2430-8647-823F-B5376520422C}"/>
              </a:ext>
            </a:extLst>
          </p:cNvPr>
          <p:cNvSpPr>
            <a:spLocks noGrp="1"/>
          </p:cNvSpPr>
          <p:nvPr>
            <p:ph idx="1"/>
          </p:nvPr>
        </p:nvSpPr>
        <p:spPr>
          <a:xfrm>
            <a:off x="685800" y="1600200"/>
            <a:ext cx="7772400" cy="4800600"/>
          </a:xfrm>
        </p:spPr>
        <p:txBody>
          <a:bodyPr>
            <a:normAutofit lnSpcReduction="10000"/>
          </a:bodyPr>
          <a:lstStyle/>
          <a:p>
            <a:pPr marL="0" indent="0">
              <a:buNone/>
            </a:pPr>
            <a:r>
              <a:rPr lang="en-US" dirty="0"/>
              <a:t>Programming is a creative activity.  With loops the creative part is coming up with the loop body and invariant. Doing this in tandem often makes it easier to come up with correct code (fewer bugs </a:t>
            </a:r>
            <a:r>
              <a:rPr lang="en-US" dirty="0">
                <a:sym typeface="Wingdings" pitchFamily="2" charset="2"/>
              </a:rPr>
              <a:t>).</a:t>
            </a:r>
            <a:endParaRPr lang="en-US" dirty="0"/>
          </a:p>
          <a:p>
            <a:pPr marL="0" indent="0">
              <a:buNone/>
            </a:pPr>
            <a:endParaRPr lang="en-US" dirty="0"/>
          </a:p>
          <a:p>
            <a:pPr marL="0" indent="0">
              <a:buNone/>
            </a:pPr>
            <a:r>
              <a:rPr lang="en-US" dirty="0"/>
              <a:t>Strategy (not the only way to do it, but usually very productive – try it!)  Write a loop “inside-out” in this order:</a:t>
            </a:r>
          </a:p>
          <a:p>
            <a:pPr marL="457200" indent="-457200">
              <a:buFont typeface="+mj-lt"/>
              <a:buAutoNum type="arabicPeriod"/>
            </a:pPr>
            <a:r>
              <a:rPr lang="en-US" dirty="0"/>
              <a:t>Choose a loop invariant and write the loop body together</a:t>
            </a:r>
          </a:p>
          <a:p>
            <a:pPr marL="857250" lvl="1" indent="-457200"/>
            <a:r>
              <a:rPr lang="en-US" dirty="0"/>
              <a:t>This is the inventive step</a:t>
            </a:r>
          </a:p>
          <a:p>
            <a:pPr marL="857250" lvl="1" indent="-457200"/>
            <a:r>
              <a:rPr lang="en-US" dirty="0"/>
              <a:t>Very often a good loop invariant is a weaker version of the postcondition (in our stronger-weaker sense!)</a:t>
            </a:r>
          </a:p>
          <a:p>
            <a:pPr marL="457200" indent="-457200">
              <a:buFont typeface="+mj-lt"/>
              <a:buAutoNum type="arabicPeriod"/>
            </a:pPr>
            <a:r>
              <a:rPr lang="en-US" dirty="0"/>
              <a:t>Choose B (the loop condition) so that { inv ∧ !B } =&gt; { Q }</a:t>
            </a:r>
          </a:p>
          <a:p>
            <a:pPr marL="857250" lvl="1" indent="-457200"/>
            <a:r>
              <a:rPr lang="en-US" dirty="0"/>
              <a:t>(maybe after adding a few statements after the loop if needed to make { Q } true – not used in our initial examples</a:t>
            </a:r>
          </a:p>
          <a:p>
            <a:pPr marL="457200" indent="-457200">
              <a:buFont typeface="+mj-lt"/>
              <a:buAutoNum type="arabicPeriod"/>
            </a:pPr>
            <a:r>
              <a:rPr lang="en-US" dirty="0"/>
              <a:t>Add initialization steps to get from { P } to { inv }</a:t>
            </a:r>
          </a:p>
          <a:p>
            <a:pPr marL="0" indent="0">
              <a:buNone/>
            </a:pPr>
            <a:r>
              <a:rPr lang="en-US" sz="1800" dirty="0"/>
              <a:t>(notation: we’ll use { pre: … } for {P} and { post:…} for {Q} in examples)</a:t>
            </a:r>
          </a:p>
          <a:p>
            <a:pPr marL="0" indent="0">
              <a:buNone/>
            </a:pPr>
            <a:endParaRPr lang="en-US" dirty="0"/>
          </a:p>
        </p:txBody>
      </p:sp>
      <p:sp>
        <p:nvSpPr>
          <p:cNvPr id="4" name="Footer Placeholder 3">
            <a:extLst>
              <a:ext uri="{FF2B5EF4-FFF2-40B4-BE49-F238E27FC236}">
                <a16:creationId xmlns:a16="http://schemas.microsoft.com/office/drawing/2014/main" id="{56FBEBE5-9EC9-7745-B6B3-6838883EF594}"/>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644F7E60-3111-784C-84E2-335ABE6CAD0D}"/>
              </a:ext>
            </a:extLst>
          </p:cNvPr>
          <p:cNvSpPr>
            <a:spLocks noGrp="1"/>
          </p:cNvSpPr>
          <p:nvPr>
            <p:ph type="sldNum" sz="quarter" idx="12"/>
          </p:nvPr>
        </p:nvSpPr>
        <p:spPr/>
        <p:txBody>
          <a:bodyPr/>
          <a:lstStyle/>
          <a:p>
            <a:pPr>
              <a:defRPr/>
            </a:pPr>
            <a:fld id="{48DACF16-E0F0-4B7F-BDAB-0ED6A37A383D}" type="slidenum">
              <a:rPr lang="en-US" smtClean="0"/>
              <a:pPr>
                <a:defRPr/>
              </a:pPr>
              <a:t>10</a:t>
            </a:fld>
            <a:endParaRPr lang="en-US"/>
          </a:p>
        </p:txBody>
      </p:sp>
    </p:spTree>
    <p:extLst>
      <p:ext uri="{BB962C8B-B14F-4D97-AF65-F5344CB8AC3E}">
        <p14:creationId xmlns:p14="http://schemas.microsoft.com/office/powerpoint/2010/main" val="4063117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A3716-A816-2F45-947B-6302BFB3C971}"/>
              </a:ext>
            </a:extLst>
          </p:cNvPr>
          <p:cNvSpPr>
            <a:spLocks noGrp="1"/>
          </p:cNvSpPr>
          <p:nvPr>
            <p:ph type="title"/>
          </p:nvPr>
        </p:nvSpPr>
        <p:spPr/>
        <p:txBody>
          <a:bodyPr/>
          <a:lstStyle/>
          <a:p>
            <a:r>
              <a:rPr lang="en-US" dirty="0"/>
              <a:t>Example: sum</a:t>
            </a:r>
          </a:p>
        </p:txBody>
      </p:sp>
      <p:sp>
        <p:nvSpPr>
          <p:cNvPr id="3" name="Content Placeholder 2">
            <a:extLst>
              <a:ext uri="{FF2B5EF4-FFF2-40B4-BE49-F238E27FC236}">
                <a16:creationId xmlns:a16="http://schemas.microsoft.com/office/drawing/2014/main" id="{0F5BB9E9-DF85-8F49-8E28-052F41B43F67}"/>
              </a:ext>
            </a:extLst>
          </p:cNvPr>
          <p:cNvSpPr>
            <a:spLocks noGrp="1"/>
          </p:cNvSpPr>
          <p:nvPr>
            <p:ph idx="1"/>
          </p:nvPr>
        </p:nvSpPr>
        <p:spPr/>
        <p:txBody>
          <a:bodyPr>
            <a:normAutofit/>
          </a:bodyPr>
          <a:lstStyle/>
          <a:p>
            <a:pPr marL="0" indent="0">
              <a:buNone/>
            </a:pPr>
            <a:r>
              <a:rPr lang="en-US" dirty="0"/>
              <a:t>The first problem is trivial, but will help us understand the strategy</a:t>
            </a:r>
          </a:p>
          <a:p>
            <a:pPr marL="0" indent="0">
              <a:buNone/>
            </a:pPr>
            <a:endParaRPr lang="en-US" dirty="0"/>
          </a:p>
          <a:p>
            <a:pPr marL="0" indent="0">
              <a:buNone/>
            </a:pPr>
            <a:r>
              <a:rPr lang="en-US" dirty="0"/>
              <a:t>Problem: write a loop to set </a:t>
            </a:r>
            <a:r>
              <a:rPr lang="en-US" i="1" dirty="0"/>
              <a:t>sum</a:t>
            </a:r>
            <a:r>
              <a:rPr lang="en-US" dirty="0"/>
              <a:t> = 1 + 2 + … + </a:t>
            </a:r>
            <a:r>
              <a:rPr lang="en-US" i="1" dirty="0"/>
              <a:t>n</a:t>
            </a:r>
            <a:endParaRPr lang="en-US" dirty="0"/>
          </a:p>
          <a:p>
            <a:pPr marL="0" indent="0">
              <a:buNone/>
            </a:pPr>
            <a:endParaRPr lang="en-US" dirty="0"/>
          </a:p>
          <a:p>
            <a:pPr marL="0" indent="0">
              <a:buNone/>
            </a:pPr>
            <a:r>
              <a:rPr lang="en-US" dirty="0"/>
              <a:t>What do we want?</a:t>
            </a:r>
          </a:p>
          <a:p>
            <a:pPr marL="0" indent="0">
              <a:buNone/>
            </a:pPr>
            <a:endParaRPr lang="en-US" dirty="0"/>
          </a:p>
          <a:p>
            <a:pPr marL="0" indent="0">
              <a:buNone/>
            </a:pPr>
            <a:r>
              <a:rPr lang="en-US" dirty="0"/>
              <a:t>{ post: sum = 1 + 2 + … + n }</a:t>
            </a:r>
          </a:p>
          <a:p>
            <a:pPr marL="0" indent="0">
              <a:buNone/>
            </a:pPr>
            <a:endParaRPr lang="en-US" dirty="0"/>
          </a:p>
          <a:p>
            <a:pPr marL="0" indent="0">
              <a:buNone/>
            </a:pPr>
            <a:r>
              <a:rPr lang="en-US" dirty="0"/>
              <a:t>{ pre: _________ }  (we’ll figure this out later…}</a:t>
            </a:r>
          </a:p>
        </p:txBody>
      </p:sp>
      <p:sp>
        <p:nvSpPr>
          <p:cNvPr id="4" name="Footer Placeholder 3">
            <a:extLst>
              <a:ext uri="{FF2B5EF4-FFF2-40B4-BE49-F238E27FC236}">
                <a16:creationId xmlns:a16="http://schemas.microsoft.com/office/drawing/2014/main" id="{EE939B9A-6F11-5C41-B710-D18326FDC736}"/>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55189588-299C-D74D-A88D-BF728871F8B7}"/>
              </a:ext>
            </a:extLst>
          </p:cNvPr>
          <p:cNvSpPr>
            <a:spLocks noGrp="1"/>
          </p:cNvSpPr>
          <p:nvPr>
            <p:ph type="sldNum" sz="quarter" idx="12"/>
          </p:nvPr>
        </p:nvSpPr>
        <p:spPr/>
        <p:txBody>
          <a:bodyPr/>
          <a:lstStyle/>
          <a:p>
            <a:pPr>
              <a:defRPr/>
            </a:pPr>
            <a:fld id="{48DACF16-E0F0-4B7F-BDAB-0ED6A37A383D}" type="slidenum">
              <a:rPr lang="en-US" smtClean="0"/>
              <a:pPr>
                <a:defRPr/>
              </a:pPr>
              <a:t>11</a:t>
            </a:fld>
            <a:endParaRPr lang="en-US"/>
          </a:p>
        </p:txBody>
      </p:sp>
    </p:spTree>
    <p:extLst>
      <p:ext uri="{BB962C8B-B14F-4D97-AF65-F5344CB8AC3E}">
        <p14:creationId xmlns:p14="http://schemas.microsoft.com/office/powerpoint/2010/main" val="3072304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A3716-A816-2F45-947B-6302BFB3C971}"/>
              </a:ext>
            </a:extLst>
          </p:cNvPr>
          <p:cNvSpPr>
            <a:spLocks noGrp="1"/>
          </p:cNvSpPr>
          <p:nvPr>
            <p:ph type="title"/>
          </p:nvPr>
        </p:nvSpPr>
        <p:spPr/>
        <p:txBody>
          <a:bodyPr/>
          <a:lstStyle/>
          <a:p>
            <a:r>
              <a:rPr lang="en-US" dirty="0"/>
              <a:t>Step 1: loop invariant and body</a:t>
            </a:r>
          </a:p>
        </p:txBody>
      </p:sp>
      <p:sp>
        <p:nvSpPr>
          <p:cNvPr id="3" name="Content Placeholder 2">
            <a:extLst>
              <a:ext uri="{FF2B5EF4-FFF2-40B4-BE49-F238E27FC236}">
                <a16:creationId xmlns:a16="http://schemas.microsoft.com/office/drawing/2014/main" id="{0F5BB9E9-DF85-8F49-8E28-052F41B43F67}"/>
              </a:ext>
            </a:extLst>
          </p:cNvPr>
          <p:cNvSpPr>
            <a:spLocks noGrp="1"/>
          </p:cNvSpPr>
          <p:nvPr>
            <p:ph idx="1"/>
          </p:nvPr>
        </p:nvSpPr>
        <p:spPr>
          <a:xfrm>
            <a:off x="685800" y="1600200"/>
            <a:ext cx="7772400" cy="4800600"/>
          </a:xfrm>
        </p:spPr>
        <p:txBody>
          <a:bodyPr>
            <a:normAutofit/>
          </a:bodyPr>
          <a:lstStyle/>
          <a:p>
            <a:pPr marL="0" indent="0">
              <a:buNone/>
            </a:pPr>
            <a:r>
              <a:rPr lang="en-US" dirty="0"/>
              <a:t>Problem: write a loop to set </a:t>
            </a:r>
            <a:r>
              <a:rPr lang="en-US" i="1" dirty="0"/>
              <a:t>sum</a:t>
            </a:r>
            <a:r>
              <a:rPr lang="en-US" dirty="0"/>
              <a:t> = 1 + 2 + … + </a:t>
            </a:r>
            <a:r>
              <a:rPr lang="en-US" i="1" dirty="0"/>
              <a:t>n</a:t>
            </a:r>
            <a:endParaRPr lang="en-US" dirty="0"/>
          </a:p>
          <a:p>
            <a:pPr marL="0" indent="0">
              <a:buNone/>
            </a:pPr>
            <a:r>
              <a:rPr lang="en-US" dirty="0"/>
              <a:t>{ post: sum = 1 + 2 + … + n }</a:t>
            </a:r>
          </a:p>
          <a:p>
            <a:pPr marL="0" indent="0">
              <a:buNone/>
            </a:pPr>
            <a:endParaRPr lang="en-US" dirty="0"/>
          </a:p>
          <a:p>
            <a:pPr marL="0" indent="0">
              <a:buNone/>
            </a:pPr>
            <a:r>
              <a:rPr lang="en-US" dirty="0"/>
              <a:t>Invent an invariant!  Idea: Weaken the post condition to get </a:t>
            </a:r>
            <a:br>
              <a:rPr lang="en-US" dirty="0"/>
            </a:br>
            <a:r>
              <a:rPr lang="en-US" dirty="0"/>
              <a:t>{ inv: sum = 1 + 2 + … + k-1 } for some k</a:t>
            </a:r>
          </a:p>
          <a:p>
            <a:pPr lvl="1"/>
            <a:r>
              <a:rPr lang="en-US" dirty="0"/>
              <a:t>i.e., introduce a variable k and add it to sum each time through the loop body</a:t>
            </a:r>
          </a:p>
          <a:p>
            <a:pPr lvl="1"/>
            <a:r>
              <a:rPr lang="en-US" dirty="0"/>
              <a:t>Loop body will be roughly (but check as we write/prove it)</a:t>
            </a:r>
          </a:p>
          <a:p>
            <a:pPr marL="914400" lvl="2" indent="0">
              <a:buNone/>
            </a:pPr>
            <a:r>
              <a:rPr lang="en-US" dirty="0"/>
              <a:t>sum = sum + k;</a:t>
            </a:r>
          </a:p>
          <a:p>
            <a:pPr marL="914400" lvl="2" indent="0">
              <a:buNone/>
            </a:pPr>
            <a:r>
              <a:rPr lang="en-US" dirty="0"/>
              <a:t>k = k + 1;</a:t>
            </a:r>
          </a:p>
          <a:p>
            <a:pPr marL="0" indent="0">
              <a:buNone/>
            </a:pPr>
            <a:endParaRPr lang="en-US" dirty="0"/>
          </a:p>
          <a:p>
            <a:pPr marL="0" indent="0">
              <a:buNone/>
            </a:pPr>
            <a:r>
              <a:rPr lang="en-US" dirty="0"/>
              <a:t>(why k-1 as the bound in inv instead of k?  well, try both and tinker and see which one works best!)</a:t>
            </a:r>
          </a:p>
        </p:txBody>
      </p:sp>
      <p:sp>
        <p:nvSpPr>
          <p:cNvPr id="4" name="Footer Placeholder 3">
            <a:extLst>
              <a:ext uri="{FF2B5EF4-FFF2-40B4-BE49-F238E27FC236}">
                <a16:creationId xmlns:a16="http://schemas.microsoft.com/office/drawing/2014/main" id="{EE939B9A-6F11-5C41-B710-D18326FDC736}"/>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55189588-299C-D74D-A88D-BF728871F8B7}"/>
              </a:ext>
            </a:extLst>
          </p:cNvPr>
          <p:cNvSpPr>
            <a:spLocks noGrp="1"/>
          </p:cNvSpPr>
          <p:nvPr>
            <p:ph type="sldNum" sz="quarter" idx="12"/>
          </p:nvPr>
        </p:nvSpPr>
        <p:spPr/>
        <p:txBody>
          <a:bodyPr/>
          <a:lstStyle/>
          <a:p>
            <a:pPr>
              <a:defRPr/>
            </a:pPr>
            <a:fld id="{48DACF16-E0F0-4B7F-BDAB-0ED6A37A383D}" type="slidenum">
              <a:rPr lang="en-US" smtClean="0"/>
              <a:pPr>
                <a:defRPr/>
              </a:pPr>
              <a:t>12</a:t>
            </a:fld>
            <a:endParaRPr lang="en-US"/>
          </a:p>
        </p:txBody>
      </p:sp>
    </p:spTree>
    <p:extLst>
      <p:ext uri="{BB962C8B-B14F-4D97-AF65-F5344CB8AC3E}">
        <p14:creationId xmlns:p14="http://schemas.microsoft.com/office/powerpoint/2010/main" val="1218869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76509-14B1-8F48-ABBA-4C727719F082}"/>
              </a:ext>
            </a:extLst>
          </p:cNvPr>
          <p:cNvSpPr>
            <a:spLocks noGrp="1"/>
          </p:cNvSpPr>
          <p:nvPr>
            <p:ph type="title"/>
          </p:nvPr>
        </p:nvSpPr>
        <p:spPr/>
        <p:txBody>
          <a:bodyPr/>
          <a:lstStyle/>
          <a:p>
            <a:r>
              <a:rPr lang="en-US" dirty="0"/>
              <a:t>Loop body</a:t>
            </a:r>
          </a:p>
        </p:txBody>
      </p:sp>
      <p:sp>
        <p:nvSpPr>
          <p:cNvPr id="3" name="Content Placeholder 2">
            <a:extLst>
              <a:ext uri="{FF2B5EF4-FFF2-40B4-BE49-F238E27FC236}">
                <a16:creationId xmlns:a16="http://schemas.microsoft.com/office/drawing/2014/main" id="{4A8A57FE-C74C-DB47-AD8A-FF7A0199D1DF}"/>
              </a:ext>
            </a:extLst>
          </p:cNvPr>
          <p:cNvSpPr>
            <a:spLocks noGrp="1"/>
          </p:cNvSpPr>
          <p:nvPr>
            <p:ph idx="1"/>
          </p:nvPr>
        </p:nvSpPr>
        <p:spPr/>
        <p:txBody>
          <a:bodyPr/>
          <a:lstStyle/>
          <a:p>
            <a:pPr marL="0" indent="0">
              <a:buNone/>
            </a:pPr>
            <a:r>
              <a:rPr lang="en-US" dirty="0"/>
              <a:t>Remember that { inv ∧ B } holds before the loop and { inv } needs to be true at the end.  Let’s work it out, adding assertions between statements using forward reasoning:</a:t>
            </a:r>
          </a:p>
          <a:p>
            <a:pPr marL="0" indent="0">
              <a:buNone/>
            </a:pPr>
            <a:endParaRPr lang="en-US" dirty="0"/>
          </a:p>
          <a:p>
            <a:pPr marL="0" indent="0">
              <a:buNone/>
            </a:pPr>
            <a:r>
              <a:rPr lang="en-US" dirty="0"/>
              <a:t>	{ inv ∧ B: sum = 1 + 2 + … + k-1 ∧ B }</a:t>
            </a:r>
          </a:p>
          <a:p>
            <a:pPr marL="0" indent="0">
              <a:buNone/>
            </a:pPr>
            <a:r>
              <a:rPr lang="en-US" dirty="0"/>
              <a:t>	sum = sum + k;</a:t>
            </a:r>
          </a:p>
          <a:p>
            <a:pPr marL="0" indent="0">
              <a:buNone/>
            </a:pPr>
            <a:r>
              <a:rPr lang="en-US" dirty="0"/>
              <a:t>	{ sum = 1 + 2 + …  + k }</a:t>
            </a:r>
          </a:p>
          <a:p>
            <a:pPr marL="0" indent="0">
              <a:buNone/>
            </a:pPr>
            <a:r>
              <a:rPr lang="en-US" dirty="0"/>
              <a:t>	k = k + 1;</a:t>
            </a:r>
          </a:p>
          <a:p>
            <a:pPr marL="0" indent="0">
              <a:buNone/>
            </a:pPr>
            <a:r>
              <a:rPr lang="en-US" dirty="0"/>
              <a:t>	{ sum = 1 + 2 + … + k-1 }    //  { inv } !!!</a:t>
            </a:r>
          </a:p>
          <a:p>
            <a:pPr marL="0" indent="0">
              <a:buNone/>
            </a:pPr>
            <a:r>
              <a:rPr lang="en-US" dirty="0"/>
              <a:t>	</a:t>
            </a:r>
          </a:p>
        </p:txBody>
      </p:sp>
      <p:sp>
        <p:nvSpPr>
          <p:cNvPr id="4" name="Footer Placeholder 3">
            <a:extLst>
              <a:ext uri="{FF2B5EF4-FFF2-40B4-BE49-F238E27FC236}">
                <a16:creationId xmlns:a16="http://schemas.microsoft.com/office/drawing/2014/main" id="{986282E6-F051-9F4A-B268-9C8CDEB0CDE5}"/>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AE7AA61F-2AAB-7747-83B5-EB141C877AFF}"/>
              </a:ext>
            </a:extLst>
          </p:cNvPr>
          <p:cNvSpPr>
            <a:spLocks noGrp="1"/>
          </p:cNvSpPr>
          <p:nvPr>
            <p:ph type="sldNum" sz="quarter" idx="12"/>
          </p:nvPr>
        </p:nvSpPr>
        <p:spPr/>
        <p:txBody>
          <a:bodyPr/>
          <a:lstStyle/>
          <a:p>
            <a:pPr>
              <a:defRPr/>
            </a:pPr>
            <a:fld id="{48DACF16-E0F0-4B7F-BDAB-0ED6A37A383D}" type="slidenum">
              <a:rPr lang="en-US" smtClean="0"/>
              <a:pPr>
                <a:defRPr/>
              </a:pPr>
              <a:t>13</a:t>
            </a:fld>
            <a:endParaRPr lang="en-US"/>
          </a:p>
        </p:txBody>
      </p:sp>
    </p:spTree>
    <p:extLst>
      <p:ext uri="{BB962C8B-B14F-4D97-AF65-F5344CB8AC3E}">
        <p14:creationId xmlns:p14="http://schemas.microsoft.com/office/powerpoint/2010/main" val="966884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30340-D7C0-C549-96F3-45C2F0A13FC6}"/>
              </a:ext>
            </a:extLst>
          </p:cNvPr>
          <p:cNvSpPr>
            <a:spLocks noGrp="1"/>
          </p:cNvSpPr>
          <p:nvPr>
            <p:ph type="title"/>
          </p:nvPr>
        </p:nvSpPr>
        <p:spPr/>
        <p:txBody>
          <a:bodyPr/>
          <a:lstStyle/>
          <a:p>
            <a:r>
              <a:rPr lang="en-US" dirty="0"/>
              <a:t>Step 2: loop condition</a:t>
            </a:r>
          </a:p>
        </p:txBody>
      </p:sp>
      <p:sp>
        <p:nvSpPr>
          <p:cNvPr id="3" name="Content Placeholder 2">
            <a:extLst>
              <a:ext uri="{FF2B5EF4-FFF2-40B4-BE49-F238E27FC236}">
                <a16:creationId xmlns:a16="http://schemas.microsoft.com/office/drawing/2014/main" id="{70D64BC6-91AB-5B43-A6B2-28EC2AA9D69B}"/>
              </a:ext>
            </a:extLst>
          </p:cNvPr>
          <p:cNvSpPr>
            <a:spLocks noGrp="1"/>
          </p:cNvSpPr>
          <p:nvPr>
            <p:ph idx="1"/>
          </p:nvPr>
        </p:nvSpPr>
        <p:spPr>
          <a:xfrm>
            <a:off x="685800" y="1600200"/>
            <a:ext cx="7772400" cy="4953000"/>
          </a:xfrm>
        </p:spPr>
        <p:txBody>
          <a:bodyPr>
            <a:normAutofit fontScale="92500" lnSpcReduction="20000"/>
          </a:bodyPr>
          <a:lstStyle/>
          <a:p>
            <a:pPr marL="0" indent="0">
              <a:buNone/>
            </a:pPr>
            <a:r>
              <a:rPr lang="en-US" dirty="0"/>
              <a:t>Program so far:</a:t>
            </a:r>
          </a:p>
          <a:p>
            <a:pPr marL="0" indent="0">
              <a:buNone/>
            </a:pPr>
            <a:r>
              <a:rPr lang="en-US" dirty="0"/>
              <a:t>	{ pre: ________ }</a:t>
            </a:r>
          </a:p>
          <a:p>
            <a:pPr marL="0" indent="0">
              <a:buNone/>
            </a:pPr>
            <a:r>
              <a:rPr lang="en-US" dirty="0"/>
              <a:t>	__________;        	// </a:t>
            </a:r>
            <a:r>
              <a:rPr lang="en-US" dirty="0" err="1"/>
              <a:t>initalization</a:t>
            </a:r>
            <a:r>
              <a:rPr lang="en-US" dirty="0"/>
              <a:t> (to be done later)</a:t>
            </a:r>
          </a:p>
          <a:p>
            <a:pPr marL="0" indent="0">
              <a:buNone/>
            </a:pPr>
            <a:r>
              <a:rPr lang="en-US" dirty="0"/>
              <a:t>	{ inv: sum = 1 + 2 + … + k-1 }</a:t>
            </a:r>
          </a:p>
          <a:p>
            <a:pPr marL="0" indent="0">
              <a:buNone/>
            </a:pPr>
            <a:r>
              <a:rPr lang="en-US" dirty="0"/>
              <a:t>	while (B) { 			// B (to be done next)</a:t>
            </a:r>
          </a:p>
          <a:p>
            <a:pPr marL="0" indent="0">
              <a:buNone/>
            </a:pPr>
            <a:r>
              <a:rPr lang="en-US" dirty="0"/>
              <a:t>	  { inv ∧ B: sum = 1 + 2 + … + k-1 ∧ B }</a:t>
            </a:r>
          </a:p>
          <a:p>
            <a:pPr marL="0" indent="0">
              <a:buNone/>
            </a:pPr>
            <a:r>
              <a:rPr lang="en-US" dirty="0"/>
              <a:t>	  sum = sum + k;</a:t>
            </a:r>
          </a:p>
          <a:p>
            <a:pPr marL="0" indent="0">
              <a:buNone/>
            </a:pPr>
            <a:r>
              <a:rPr lang="en-US" dirty="0"/>
              <a:t>	  { sum = 1 + 2 + …  + k }</a:t>
            </a:r>
          </a:p>
          <a:p>
            <a:pPr marL="0" indent="0">
              <a:buNone/>
            </a:pPr>
            <a:r>
              <a:rPr lang="en-US" dirty="0"/>
              <a:t>	  k = k + 1;</a:t>
            </a:r>
          </a:p>
          <a:p>
            <a:pPr marL="0" indent="0">
              <a:buNone/>
            </a:pPr>
            <a:r>
              <a:rPr lang="en-US" dirty="0"/>
              <a:t>	  { inv: sum = 1 + 2 + … + k-1 }</a:t>
            </a:r>
          </a:p>
          <a:p>
            <a:pPr marL="0" indent="0">
              <a:buNone/>
            </a:pPr>
            <a:r>
              <a:rPr lang="en-US" dirty="0"/>
              <a:t>	}</a:t>
            </a:r>
          </a:p>
          <a:p>
            <a:pPr marL="0" indent="0">
              <a:buNone/>
            </a:pPr>
            <a:r>
              <a:rPr lang="en-US" dirty="0"/>
              <a:t>	{inv ∧ !B } =&gt; { post: sum = 1 + 2 + … + n } </a:t>
            </a:r>
          </a:p>
          <a:p>
            <a:pPr marL="0" indent="0">
              <a:buNone/>
            </a:pPr>
            <a:endParaRPr lang="en-US" dirty="0"/>
          </a:p>
          <a:p>
            <a:pPr marL="0" indent="0">
              <a:buNone/>
            </a:pPr>
            <a:r>
              <a:rPr lang="en-US" dirty="0"/>
              <a:t>Next: pick B such that { inv ∧ !B } =&gt; { post }</a:t>
            </a:r>
          </a:p>
          <a:p>
            <a:pPr lvl="1" indent="-342900"/>
            <a:r>
              <a:rPr lang="en-US" dirty="0"/>
              <a:t>This is mechanical: we need !B to be (k-1 = n) !!!  </a:t>
            </a:r>
          </a:p>
          <a:p>
            <a:pPr lvl="1" indent="-342900"/>
            <a:r>
              <a:rPr lang="en-US" dirty="0"/>
              <a:t>So B is !(k-1 == n)  (which we’ll simplify to k-1!=n)</a:t>
            </a:r>
          </a:p>
          <a:p>
            <a:endParaRPr lang="en-US" dirty="0"/>
          </a:p>
        </p:txBody>
      </p:sp>
      <p:sp>
        <p:nvSpPr>
          <p:cNvPr id="4" name="Footer Placeholder 3">
            <a:extLst>
              <a:ext uri="{FF2B5EF4-FFF2-40B4-BE49-F238E27FC236}">
                <a16:creationId xmlns:a16="http://schemas.microsoft.com/office/drawing/2014/main" id="{307FDB3D-4C56-AF4C-8214-C770355877DF}"/>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2CC64C4F-C2BD-3E46-8799-DB7FE98A4E67}"/>
              </a:ext>
            </a:extLst>
          </p:cNvPr>
          <p:cNvSpPr>
            <a:spLocks noGrp="1"/>
          </p:cNvSpPr>
          <p:nvPr>
            <p:ph type="sldNum" sz="quarter" idx="12"/>
          </p:nvPr>
        </p:nvSpPr>
        <p:spPr/>
        <p:txBody>
          <a:bodyPr/>
          <a:lstStyle/>
          <a:p>
            <a:pPr>
              <a:defRPr/>
            </a:pPr>
            <a:fld id="{48DACF16-E0F0-4B7F-BDAB-0ED6A37A383D}" type="slidenum">
              <a:rPr lang="en-US" smtClean="0"/>
              <a:pPr>
                <a:defRPr/>
              </a:pPr>
              <a:t>14</a:t>
            </a:fld>
            <a:endParaRPr lang="en-US"/>
          </a:p>
        </p:txBody>
      </p:sp>
    </p:spTree>
    <p:extLst>
      <p:ext uri="{BB962C8B-B14F-4D97-AF65-F5344CB8AC3E}">
        <p14:creationId xmlns:p14="http://schemas.microsoft.com/office/powerpoint/2010/main" val="1872750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30340-D7C0-C549-96F3-45C2F0A13FC6}"/>
              </a:ext>
            </a:extLst>
          </p:cNvPr>
          <p:cNvSpPr>
            <a:spLocks noGrp="1"/>
          </p:cNvSpPr>
          <p:nvPr>
            <p:ph type="title"/>
          </p:nvPr>
        </p:nvSpPr>
        <p:spPr/>
        <p:txBody>
          <a:bodyPr/>
          <a:lstStyle/>
          <a:p>
            <a:r>
              <a:rPr lang="en-US" dirty="0"/>
              <a:t>Step 3: Initialization</a:t>
            </a:r>
          </a:p>
        </p:txBody>
      </p:sp>
      <p:sp>
        <p:nvSpPr>
          <p:cNvPr id="3" name="Content Placeholder 2">
            <a:extLst>
              <a:ext uri="{FF2B5EF4-FFF2-40B4-BE49-F238E27FC236}">
                <a16:creationId xmlns:a16="http://schemas.microsoft.com/office/drawing/2014/main" id="{70D64BC6-91AB-5B43-A6B2-28EC2AA9D69B}"/>
              </a:ext>
            </a:extLst>
          </p:cNvPr>
          <p:cNvSpPr>
            <a:spLocks noGrp="1"/>
          </p:cNvSpPr>
          <p:nvPr>
            <p:ph idx="1"/>
          </p:nvPr>
        </p:nvSpPr>
        <p:spPr>
          <a:xfrm>
            <a:off x="685800" y="1600200"/>
            <a:ext cx="7772400" cy="4953000"/>
          </a:xfrm>
        </p:spPr>
        <p:txBody>
          <a:bodyPr>
            <a:normAutofit fontScale="92500" lnSpcReduction="20000"/>
          </a:bodyPr>
          <a:lstStyle/>
          <a:p>
            <a:pPr marL="0" indent="0">
              <a:buNone/>
            </a:pPr>
            <a:r>
              <a:rPr lang="en-US" dirty="0"/>
              <a:t>Program so far:</a:t>
            </a:r>
          </a:p>
          <a:p>
            <a:pPr marL="0" indent="0">
              <a:buNone/>
            </a:pPr>
            <a:r>
              <a:rPr lang="en-US" dirty="0"/>
              <a:t>	{ pre: ________ }</a:t>
            </a:r>
          </a:p>
          <a:p>
            <a:pPr marL="0" indent="0">
              <a:buNone/>
            </a:pPr>
            <a:r>
              <a:rPr lang="en-US" dirty="0"/>
              <a:t>	__________;        	// </a:t>
            </a:r>
            <a:r>
              <a:rPr lang="en-US" dirty="0" err="1"/>
              <a:t>initalization</a:t>
            </a:r>
            <a:r>
              <a:rPr lang="en-US" dirty="0"/>
              <a:t> (to be done next)</a:t>
            </a:r>
          </a:p>
          <a:p>
            <a:pPr marL="0" indent="0">
              <a:buNone/>
            </a:pPr>
            <a:r>
              <a:rPr lang="en-US" dirty="0"/>
              <a:t>	{ inv: sum = 1 + 2 + … + k-1 }</a:t>
            </a:r>
          </a:p>
          <a:p>
            <a:pPr marL="0" indent="0">
              <a:buNone/>
            </a:pPr>
            <a:r>
              <a:rPr lang="en-US" dirty="0"/>
              <a:t>	while (k-1 != n)</a:t>
            </a:r>
          </a:p>
          <a:p>
            <a:pPr marL="0" indent="0">
              <a:buNone/>
            </a:pPr>
            <a:r>
              <a:rPr lang="en-US" dirty="0"/>
              <a:t>	  { inv ∧ B: sum = 1 + 2 + … + k-1 ∧ k-1 != n }</a:t>
            </a:r>
          </a:p>
          <a:p>
            <a:pPr marL="0" indent="0">
              <a:buNone/>
            </a:pPr>
            <a:r>
              <a:rPr lang="en-US" dirty="0"/>
              <a:t>	  sum = sum + k;</a:t>
            </a:r>
          </a:p>
          <a:p>
            <a:pPr marL="0" indent="0">
              <a:buNone/>
            </a:pPr>
            <a:r>
              <a:rPr lang="en-US" dirty="0"/>
              <a:t>	  { sum = 1 + 2 + …  + k }</a:t>
            </a:r>
          </a:p>
          <a:p>
            <a:pPr marL="0" indent="0">
              <a:buNone/>
            </a:pPr>
            <a:r>
              <a:rPr lang="en-US" dirty="0"/>
              <a:t>	  k = k + 1;</a:t>
            </a:r>
          </a:p>
          <a:p>
            <a:pPr marL="0" indent="0">
              <a:buNone/>
            </a:pPr>
            <a:r>
              <a:rPr lang="en-US" dirty="0"/>
              <a:t>	  { sum = 1 + 2 + … + k-1 }</a:t>
            </a:r>
          </a:p>
          <a:p>
            <a:pPr marL="0" indent="0">
              <a:buNone/>
            </a:pPr>
            <a:r>
              <a:rPr lang="en-US" dirty="0"/>
              <a:t>	}</a:t>
            </a:r>
          </a:p>
          <a:p>
            <a:pPr marL="0" indent="0">
              <a:buNone/>
            </a:pPr>
            <a:r>
              <a:rPr lang="en-US" dirty="0"/>
              <a:t>	{inv ∧ !B } =&gt; { post: sum = 1 + 2 + … + n } </a:t>
            </a:r>
          </a:p>
          <a:p>
            <a:pPr marL="0" indent="0">
              <a:buNone/>
            </a:pPr>
            <a:endParaRPr lang="en-US" dirty="0"/>
          </a:p>
          <a:p>
            <a:pPr marL="0" indent="0">
              <a:buNone/>
            </a:pPr>
            <a:r>
              <a:rPr lang="en-US" dirty="0"/>
              <a:t>Initialization: also mechanical – set k and sum so inv holds</a:t>
            </a:r>
          </a:p>
          <a:p>
            <a:pPr lvl="1"/>
            <a:r>
              <a:rPr lang="en-US" dirty="0"/>
              <a:t>sum = 0 and k = 1 will do nicely! (i.e., sum = 1 + 2 + … + k-1) </a:t>
            </a:r>
          </a:p>
          <a:p>
            <a:pPr lvl="1"/>
            <a:r>
              <a:rPr lang="en-US" dirty="0"/>
              <a:t>When k = 1, this is an empty sequence 1 + … + 0 which is 0</a:t>
            </a:r>
          </a:p>
        </p:txBody>
      </p:sp>
      <p:sp>
        <p:nvSpPr>
          <p:cNvPr id="4" name="Footer Placeholder 3">
            <a:extLst>
              <a:ext uri="{FF2B5EF4-FFF2-40B4-BE49-F238E27FC236}">
                <a16:creationId xmlns:a16="http://schemas.microsoft.com/office/drawing/2014/main" id="{307FDB3D-4C56-AF4C-8214-C770355877DF}"/>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2CC64C4F-C2BD-3E46-8799-DB7FE98A4E67}"/>
              </a:ext>
            </a:extLst>
          </p:cNvPr>
          <p:cNvSpPr>
            <a:spLocks noGrp="1"/>
          </p:cNvSpPr>
          <p:nvPr>
            <p:ph type="sldNum" sz="quarter" idx="12"/>
          </p:nvPr>
        </p:nvSpPr>
        <p:spPr/>
        <p:txBody>
          <a:bodyPr/>
          <a:lstStyle/>
          <a:p>
            <a:pPr>
              <a:defRPr/>
            </a:pPr>
            <a:fld id="{48DACF16-E0F0-4B7F-BDAB-0ED6A37A383D}" type="slidenum">
              <a:rPr lang="en-US" smtClean="0"/>
              <a:pPr>
                <a:defRPr/>
              </a:pPr>
              <a:t>15</a:t>
            </a:fld>
            <a:endParaRPr lang="en-US"/>
          </a:p>
        </p:txBody>
      </p:sp>
    </p:spTree>
    <p:extLst>
      <p:ext uri="{BB962C8B-B14F-4D97-AF65-F5344CB8AC3E}">
        <p14:creationId xmlns:p14="http://schemas.microsoft.com/office/powerpoint/2010/main" val="3741842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30340-D7C0-C549-96F3-45C2F0A13FC6}"/>
              </a:ext>
            </a:extLst>
          </p:cNvPr>
          <p:cNvSpPr>
            <a:spLocks noGrp="1"/>
          </p:cNvSpPr>
          <p:nvPr>
            <p:ph type="title"/>
          </p:nvPr>
        </p:nvSpPr>
        <p:spPr/>
        <p:txBody>
          <a:bodyPr/>
          <a:lstStyle/>
          <a:p>
            <a:r>
              <a:rPr lang="en-US" dirty="0"/>
              <a:t>Finishing up</a:t>
            </a:r>
          </a:p>
        </p:txBody>
      </p:sp>
      <p:sp>
        <p:nvSpPr>
          <p:cNvPr id="3" name="Content Placeholder 2">
            <a:extLst>
              <a:ext uri="{FF2B5EF4-FFF2-40B4-BE49-F238E27FC236}">
                <a16:creationId xmlns:a16="http://schemas.microsoft.com/office/drawing/2014/main" id="{70D64BC6-91AB-5B43-A6B2-28EC2AA9D69B}"/>
              </a:ext>
            </a:extLst>
          </p:cNvPr>
          <p:cNvSpPr>
            <a:spLocks noGrp="1"/>
          </p:cNvSpPr>
          <p:nvPr>
            <p:ph idx="1"/>
          </p:nvPr>
        </p:nvSpPr>
        <p:spPr>
          <a:xfrm>
            <a:off x="685800" y="1600200"/>
            <a:ext cx="7772400" cy="4953000"/>
          </a:xfrm>
        </p:spPr>
        <p:txBody>
          <a:bodyPr>
            <a:normAutofit fontScale="92500"/>
          </a:bodyPr>
          <a:lstStyle/>
          <a:p>
            <a:pPr marL="0" indent="0">
              <a:buNone/>
            </a:pPr>
            <a:r>
              <a:rPr lang="en-US" dirty="0"/>
              <a:t>Done. But is this always correct? i.e., is { pre } = { true } ?</a:t>
            </a:r>
          </a:p>
          <a:p>
            <a:r>
              <a:rPr lang="en-US" dirty="0"/>
              <a:t>Not quite – the proof only works if n &gt;= 0, so that’s our precondition</a:t>
            </a:r>
          </a:p>
          <a:p>
            <a:pPr marL="0" indent="0">
              <a:buNone/>
            </a:pPr>
            <a:r>
              <a:rPr lang="en-US" dirty="0"/>
              <a:t>	{ pre:              }</a:t>
            </a:r>
          </a:p>
          <a:p>
            <a:pPr marL="0" indent="0">
              <a:buNone/>
            </a:pPr>
            <a:r>
              <a:rPr lang="en-US" dirty="0"/>
              <a:t>	sum = 0;</a:t>
            </a:r>
          </a:p>
          <a:p>
            <a:pPr marL="0" indent="0">
              <a:buNone/>
            </a:pPr>
            <a:r>
              <a:rPr lang="en-US" dirty="0"/>
              <a:t>	k = 1;</a:t>
            </a:r>
          </a:p>
          <a:p>
            <a:pPr marL="0" indent="0">
              <a:buNone/>
            </a:pPr>
            <a:r>
              <a:rPr lang="en-US" dirty="0"/>
              <a:t>	{ inv: sum = 1 + 2 + … + k-1 }</a:t>
            </a:r>
          </a:p>
          <a:p>
            <a:pPr marL="0" indent="0">
              <a:buNone/>
            </a:pPr>
            <a:r>
              <a:rPr lang="en-US" dirty="0"/>
              <a:t>	while (k-1 != n)</a:t>
            </a:r>
          </a:p>
          <a:p>
            <a:pPr marL="0" indent="0">
              <a:buNone/>
            </a:pPr>
            <a:r>
              <a:rPr lang="en-US" dirty="0"/>
              <a:t>	  { inv ∧ B: sum = 1 + 2 + … + k-1 ∧ k-1 != n }</a:t>
            </a:r>
          </a:p>
          <a:p>
            <a:pPr marL="0" indent="0">
              <a:buNone/>
            </a:pPr>
            <a:r>
              <a:rPr lang="en-US" dirty="0"/>
              <a:t>	  sum = sum + k;</a:t>
            </a:r>
          </a:p>
          <a:p>
            <a:pPr marL="0" indent="0">
              <a:buNone/>
            </a:pPr>
            <a:r>
              <a:rPr lang="en-US" dirty="0"/>
              <a:t>	  { sum = 1 + 2 + … + k-1 + k }</a:t>
            </a:r>
          </a:p>
          <a:p>
            <a:pPr marL="0" indent="0">
              <a:buNone/>
            </a:pPr>
            <a:r>
              <a:rPr lang="en-US" dirty="0"/>
              <a:t>	  k = k + 1;</a:t>
            </a:r>
          </a:p>
          <a:p>
            <a:pPr marL="0" indent="0">
              <a:buNone/>
            </a:pPr>
            <a:r>
              <a:rPr lang="en-US" dirty="0"/>
              <a:t>	  { sum = 1 + 2 + … + k-1 }</a:t>
            </a:r>
          </a:p>
          <a:p>
            <a:pPr marL="0" indent="0">
              <a:buNone/>
            </a:pPr>
            <a:r>
              <a:rPr lang="en-US" dirty="0"/>
              <a:t>	}</a:t>
            </a:r>
          </a:p>
          <a:p>
            <a:pPr marL="0" indent="0">
              <a:buNone/>
            </a:pPr>
            <a:r>
              <a:rPr lang="en-US" dirty="0"/>
              <a:t>	{inv ∧ !B } =&gt; { post: sum = 1 + 2 + … + n } </a:t>
            </a:r>
          </a:p>
          <a:p>
            <a:pPr marL="0" indent="0">
              <a:buNone/>
            </a:pPr>
            <a:endParaRPr lang="en-US" dirty="0"/>
          </a:p>
        </p:txBody>
      </p:sp>
      <p:sp>
        <p:nvSpPr>
          <p:cNvPr id="4" name="Footer Placeholder 3">
            <a:extLst>
              <a:ext uri="{FF2B5EF4-FFF2-40B4-BE49-F238E27FC236}">
                <a16:creationId xmlns:a16="http://schemas.microsoft.com/office/drawing/2014/main" id="{307FDB3D-4C56-AF4C-8214-C770355877DF}"/>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2CC64C4F-C2BD-3E46-8799-DB7FE98A4E67}"/>
              </a:ext>
            </a:extLst>
          </p:cNvPr>
          <p:cNvSpPr>
            <a:spLocks noGrp="1"/>
          </p:cNvSpPr>
          <p:nvPr>
            <p:ph type="sldNum" sz="quarter" idx="12"/>
          </p:nvPr>
        </p:nvSpPr>
        <p:spPr/>
        <p:txBody>
          <a:bodyPr/>
          <a:lstStyle/>
          <a:p>
            <a:pPr>
              <a:defRPr/>
            </a:pPr>
            <a:fld id="{48DACF16-E0F0-4B7F-BDAB-0ED6A37A383D}" type="slidenum">
              <a:rPr lang="en-US" smtClean="0"/>
              <a:pPr>
                <a:defRPr/>
              </a:pPr>
              <a:t>16</a:t>
            </a:fld>
            <a:endParaRPr lang="en-US"/>
          </a:p>
        </p:txBody>
      </p:sp>
      <p:sp>
        <p:nvSpPr>
          <p:cNvPr id="6" name="TextBox 5">
            <a:extLst>
              <a:ext uri="{FF2B5EF4-FFF2-40B4-BE49-F238E27FC236}">
                <a16:creationId xmlns:a16="http://schemas.microsoft.com/office/drawing/2014/main" id="{122EA4E8-864E-FD47-8F20-6AADEE9463F9}"/>
              </a:ext>
            </a:extLst>
          </p:cNvPr>
          <p:cNvSpPr txBox="1"/>
          <p:nvPr/>
        </p:nvSpPr>
        <p:spPr>
          <a:xfrm>
            <a:off x="2285509" y="2312488"/>
            <a:ext cx="838691" cy="252259"/>
          </a:xfrm>
          <a:prstGeom prst="rect">
            <a:avLst/>
          </a:prstGeom>
          <a:noFill/>
        </p:spPr>
        <p:txBody>
          <a:bodyPr wrap="none" rtlCol="0">
            <a:spAutoFit/>
          </a:bodyPr>
          <a:lstStyle/>
          <a:p>
            <a:pPr algn="l"/>
            <a:r>
              <a:rPr lang="en-US" sz="1800" dirty="0">
                <a:latin typeface="+mn-lt"/>
              </a:rPr>
              <a:t>n &gt;= 0</a:t>
            </a:r>
          </a:p>
        </p:txBody>
      </p:sp>
    </p:spTree>
    <p:extLst>
      <p:ext uri="{BB962C8B-B14F-4D97-AF65-F5344CB8AC3E}">
        <p14:creationId xmlns:p14="http://schemas.microsoft.com/office/powerpoint/2010/main" val="1360237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38054-4C1B-5247-8A55-D958075D258F}"/>
              </a:ext>
            </a:extLst>
          </p:cNvPr>
          <p:cNvSpPr>
            <a:spLocks noGrp="1"/>
          </p:cNvSpPr>
          <p:nvPr>
            <p:ph type="title"/>
          </p:nvPr>
        </p:nvSpPr>
        <p:spPr/>
        <p:txBody>
          <a:bodyPr/>
          <a:lstStyle/>
          <a:p>
            <a:r>
              <a:rPr lang="en-US" dirty="0"/>
              <a:t>Recap</a:t>
            </a:r>
          </a:p>
        </p:txBody>
      </p:sp>
      <p:sp>
        <p:nvSpPr>
          <p:cNvPr id="3" name="Content Placeholder 2">
            <a:extLst>
              <a:ext uri="{FF2B5EF4-FFF2-40B4-BE49-F238E27FC236}">
                <a16:creationId xmlns:a16="http://schemas.microsoft.com/office/drawing/2014/main" id="{05F51652-5437-8549-920B-E54489FE848D}"/>
              </a:ext>
            </a:extLst>
          </p:cNvPr>
          <p:cNvSpPr>
            <a:spLocks noGrp="1"/>
          </p:cNvSpPr>
          <p:nvPr>
            <p:ph idx="1"/>
          </p:nvPr>
        </p:nvSpPr>
        <p:spPr/>
        <p:txBody>
          <a:bodyPr/>
          <a:lstStyle/>
          <a:p>
            <a:pPr marL="0" indent="0">
              <a:buNone/>
            </a:pPr>
            <a:r>
              <a:rPr lang="en-US" dirty="0"/>
              <a:t>We spent a lot of effort to develop a simple loop.  But we saw how the proof and loop construction techniques work together:</a:t>
            </a:r>
          </a:p>
          <a:p>
            <a:pPr marL="457200" indent="-457200">
              <a:buFont typeface="+mj-lt"/>
              <a:buAutoNum type="arabicPeriod"/>
            </a:pPr>
            <a:r>
              <a:rPr lang="en-US" dirty="0"/>
              <a:t>Discover (invent) invariant and develop loop body and proof</a:t>
            </a:r>
          </a:p>
          <a:p>
            <a:pPr marL="457200" indent="-457200">
              <a:buFont typeface="+mj-lt"/>
              <a:buAutoNum type="arabicPeriod"/>
            </a:pPr>
            <a:r>
              <a:rPr lang="en-US" dirty="0"/>
              <a:t>Calculate loop condition B from { inv ∧ !B } =&gt; { post }</a:t>
            </a:r>
          </a:p>
          <a:p>
            <a:pPr marL="457200" indent="-457200">
              <a:buFont typeface="+mj-lt"/>
              <a:buAutoNum type="arabicPeriod"/>
            </a:pPr>
            <a:r>
              <a:rPr lang="en-US" dirty="0"/>
              <a:t>Figure out initialization and precondition to establish { inv }</a:t>
            </a:r>
          </a:p>
          <a:p>
            <a:pPr marL="0" indent="0">
              <a:buNone/>
            </a:pPr>
            <a:endParaRPr lang="en-US" dirty="0"/>
          </a:p>
          <a:p>
            <a:pPr marL="0" indent="0">
              <a:buNone/>
            </a:pPr>
            <a:r>
              <a:rPr lang="en-US" dirty="0"/>
              <a:t>What we didn’t consider: termination.  A proper correctness proof only really shows that “the code is correct provided that it terminates”.  Our examples will be simple enough that termination is not an issue, but a complete proof would need it (we’ll ignore).</a:t>
            </a:r>
          </a:p>
          <a:p>
            <a:pPr lvl="1"/>
            <a:r>
              <a:rPr lang="en-US" dirty="0"/>
              <a:t>(One way to do it: figure out some sort of number or expression that captures “how much more to do” and prove that it eventually reaches 0.)</a:t>
            </a:r>
          </a:p>
        </p:txBody>
      </p:sp>
      <p:sp>
        <p:nvSpPr>
          <p:cNvPr id="4" name="Footer Placeholder 3">
            <a:extLst>
              <a:ext uri="{FF2B5EF4-FFF2-40B4-BE49-F238E27FC236}">
                <a16:creationId xmlns:a16="http://schemas.microsoft.com/office/drawing/2014/main" id="{8D4D350E-CD91-F44C-8180-26C9BC21A182}"/>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60AC900E-6FD9-1B4D-A521-738CDE9992EB}"/>
              </a:ext>
            </a:extLst>
          </p:cNvPr>
          <p:cNvSpPr>
            <a:spLocks noGrp="1"/>
          </p:cNvSpPr>
          <p:nvPr>
            <p:ph type="sldNum" sz="quarter" idx="12"/>
          </p:nvPr>
        </p:nvSpPr>
        <p:spPr/>
        <p:txBody>
          <a:bodyPr/>
          <a:lstStyle/>
          <a:p>
            <a:pPr>
              <a:defRPr/>
            </a:pPr>
            <a:fld id="{48DACF16-E0F0-4B7F-BDAB-0ED6A37A383D}" type="slidenum">
              <a:rPr lang="en-US" smtClean="0"/>
              <a:pPr>
                <a:defRPr/>
              </a:pPr>
              <a:t>17</a:t>
            </a:fld>
            <a:endParaRPr lang="en-US"/>
          </a:p>
        </p:txBody>
      </p:sp>
    </p:spTree>
    <p:extLst>
      <p:ext uri="{BB962C8B-B14F-4D97-AF65-F5344CB8AC3E}">
        <p14:creationId xmlns:p14="http://schemas.microsoft.com/office/powerpoint/2010/main" val="3489176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AEB14-FD11-4649-8C28-791FB83B1C85}"/>
              </a:ext>
            </a:extLst>
          </p:cNvPr>
          <p:cNvSpPr>
            <a:spLocks noGrp="1"/>
          </p:cNvSpPr>
          <p:nvPr>
            <p:ph type="title"/>
          </p:nvPr>
        </p:nvSpPr>
        <p:spPr/>
        <p:txBody>
          <a:bodyPr/>
          <a:lstStyle/>
          <a:p>
            <a:r>
              <a:rPr lang="en-US" dirty="0"/>
              <a:t>More to come…</a:t>
            </a:r>
          </a:p>
        </p:txBody>
      </p:sp>
      <p:sp>
        <p:nvSpPr>
          <p:cNvPr id="3" name="Content Placeholder 2">
            <a:extLst>
              <a:ext uri="{FF2B5EF4-FFF2-40B4-BE49-F238E27FC236}">
                <a16:creationId xmlns:a16="http://schemas.microsoft.com/office/drawing/2014/main" id="{FB3CC6C1-5278-4043-94F5-1DD977E1E01E}"/>
              </a:ext>
            </a:extLst>
          </p:cNvPr>
          <p:cNvSpPr>
            <a:spLocks noGrp="1"/>
          </p:cNvSpPr>
          <p:nvPr>
            <p:ph idx="1"/>
          </p:nvPr>
        </p:nvSpPr>
        <p:spPr/>
        <p:txBody>
          <a:bodyPr/>
          <a:lstStyle/>
          <a:p>
            <a:endParaRPr lang="en-US" dirty="0"/>
          </a:p>
          <a:p>
            <a:endParaRPr lang="en-US" dirty="0"/>
          </a:p>
          <a:p>
            <a:endParaRPr lang="en-US" dirty="0"/>
          </a:p>
          <a:p>
            <a:endParaRPr lang="en-US" dirty="0"/>
          </a:p>
          <a:p>
            <a:pPr marL="0" indent="0" algn="ctr">
              <a:buNone/>
            </a:pPr>
            <a:r>
              <a:rPr lang="en-US" dirty="0"/>
              <a:t>But first!</a:t>
            </a:r>
          </a:p>
        </p:txBody>
      </p:sp>
      <p:sp>
        <p:nvSpPr>
          <p:cNvPr id="4" name="Footer Placeholder 3">
            <a:extLst>
              <a:ext uri="{FF2B5EF4-FFF2-40B4-BE49-F238E27FC236}">
                <a16:creationId xmlns:a16="http://schemas.microsoft.com/office/drawing/2014/main" id="{5B04B93E-D771-904B-AF5B-4D0392009C3E}"/>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55A8859E-8326-EC48-A367-0826A97F7B7A}"/>
              </a:ext>
            </a:extLst>
          </p:cNvPr>
          <p:cNvSpPr>
            <a:spLocks noGrp="1"/>
          </p:cNvSpPr>
          <p:nvPr>
            <p:ph type="sldNum" sz="quarter" idx="12"/>
          </p:nvPr>
        </p:nvSpPr>
        <p:spPr/>
        <p:txBody>
          <a:bodyPr/>
          <a:lstStyle/>
          <a:p>
            <a:pPr>
              <a:defRPr/>
            </a:pPr>
            <a:fld id="{48DACF16-E0F0-4B7F-BDAB-0ED6A37A383D}" type="slidenum">
              <a:rPr lang="en-US" smtClean="0"/>
              <a:pPr>
                <a:defRPr/>
              </a:pPr>
              <a:t>18</a:t>
            </a:fld>
            <a:endParaRPr lang="en-US"/>
          </a:p>
        </p:txBody>
      </p:sp>
    </p:spTree>
    <p:extLst>
      <p:ext uri="{BB962C8B-B14F-4D97-AF65-F5344CB8AC3E}">
        <p14:creationId xmlns:p14="http://schemas.microsoft.com/office/powerpoint/2010/main" val="154935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C42D3-EABB-A54F-882E-EDFDA6AA81F0}"/>
              </a:ext>
            </a:extLst>
          </p:cNvPr>
          <p:cNvSpPr>
            <a:spLocks noGrp="1"/>
          </p:cNvSpPr>
          <p:nvPr>
            <p:ph type="title"/>
          </p:nvPr>
        </p:nvSpPr>
        <p:spPr/>
        <p:txBody>
          <a:bodyPr/>
          <a:lstStyle/>
          <a:p>
            <a:r>
              <a:rPr lang="en-US" dirty="0"/>
              <a:t>Administrivia</a:t>
            </a:r>
          </a:p>
        </p:txBody>
      </p:sp>
      <p:sp>
        <p:nvSpPr>
          <p:cNvPr id="3" name="Content Placeholder 2">
            <a:extLst>
              <a:ext uri="{FF2B5EF4-FFF2-40B4-BE49-F238E27FC236}">
                <a16:creationId xmlns:a16="http://schemas.microsoft.com/office/drawing/2014/main" id="{423F2576-2C4C-EC42-94AA-BC1078D053DB}"/>
              </a:ext>
            </a:extLst>
          </p:cNvPr>
          <p:cNvSpPr>
            <a:spLocks noGrp="1"/>
          </p:cNvSpPr>
          <p:nvPr>
            <p:ph idx="1"/>
          </p:nvPr>
        </p:nvSpPr>
        <p:spPr/>
        <p:txBody>
          <a:bodyPr>
            <a:normAutofit fontScale="92500" lnSpcReduction="10000"/>
          </a:bodyPr>
          <a:lstStyle/>
          <a:p>
            <a:endParaRPr lang="en-US" dirty="0"/>
          </a:p>
          <a:p>
            <a:r>
              <a:rPr lang="en-US" dirty="0"/>
              <a:t>HW1 due tomorrow night </a:t>
            </a:r>
            <a:r>
              <a:rPr lang="en-US" b="1" dirty="0">
                <a:solidFill>
                  <a:srgbClr val="FF0000"/>
                </a:solidFill>
              </a:rPr>
              <a:t>11 pm</a:t>
            </a:r>
            <a:r>
              <a:rPr lang="en-US" dirty="0"/>
              <a:t> (not 11:59, not 11 pm Honolulu time, …)</a:t>
            </a:r>
          </a:p>
          <a:p>
            <a:pPr lvl="1"/>
            <a:r>
              <a:rPr lang="en-US" dirty="0">
                <a:solidFill>
                  <a:srgbClr val="009900"/>
                </a:solidFill>
              </a:rPr>
              <a:t>Yes</a:t>
            </a:r>
            <a:r>
              <a:rPr lang="en-US" dirty="0"/>
              <a:t> you can use one (1) late day </a:t>
            </a:r>
            <a:r>
              <a:rPr lang="en-US" i="1" dirty="0"/>
              <a:t>max</a:t>
            </a:r>
            <a:r>
              <a:rPr lang="en-US" dirty="0"/>
              <a:t> if you want to</a:t>
            </a:r>
          </a:p>
          <a:p>
            <a:pPr lvl="1"/>
            <a:r>
              <a:rPr lang="en-US" dirty="0">
                <a:solidFill>
                  <a:srgbClr val="FF0000"/>
                </a:solidFill>
              </a:rPr>
              <a:t>NO</a:t>
            </a:r>
            <a:r>
              <a:rPr lang="en-US" dirty="0"/>
              <a:t> you don’t want to (if at all possible)….</a:t>
            </a:r>
          </a:p>
          <a:p>
            <a:endParaRPr lang="en-US" dirty="0"/>
          </a:p>
          <a:p>
            <a:r>
              <a:rPr lang="en-US" dirty="0"/>
              <a:t>Discussion board:</a:t>
            </a:r>
          </a:p>
          <a:p>
            <a:pPr lvl="1"/>
            <a:r>
              <a:rPr lang="en-US" dirty="0"/>
              <a:t>Please try to use descriptive subject headings so others can easily see if there are already postings about things they have questions about.  (Can you be more precise than HW7 Q42?)</a:t>
            </a:r>
          </a:p>
          <a:p>
            <a:pPr lvl="1"/>
            <a:r>
              <a:rPr lang="en-US" dirty="0"/>
              <a:t>It’s helpful if there is enough context in a posting to figure out what it’s about without having to pull up a copy of the assignment/slide/etc. and read it.</a:t>
            </a:r>
          </a:p>
          <a:p>
            <a:pPr lvl="2"/>
            <a:r>
              <a:rPr lang="en-US" dirty="0"/>
              <a:t>But text is really great and compact compared to screen grabs if you can make that work. </a:t>
            </a:r>
            <a:r>
              <a:rPr lang="en-US" dirty="0">
                <a:sym typeface="Wingdings" pitchFamily="2" charset="2"/>
              </a:rPr>
              <a:t></a:t>
            </a:r>
            <a:endParaRPr lang="en-US" dirty="0"/>
          </a:p>
        </p:txBody>
      </p:sp>
      <p:sp>
        <p:nvSpPr>
          <p:cNvPr id="4" name="Footer Placeholder 3">
            <a:extLst>
              <a:ext uri="{FF2B5EF4-FFF2-40B4-BE49-F238E27FC236}">
                <a16:creationId xmlns:a16="http://schemas.microsoft.com/office/drawing/2014/main" id="{B6D08946-A157-4C4D-A937-2A7CAB106A3D}"/>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FE7ED426-52B3-A240-9B69-D2516A4A8E57}"/>
              </a:ext>
            </a:extLst>
          </p:cNvPr>
          <p:cNvSpPr>
            <a:spLocks noGrp="1"/>
          </p:cNvSpPr>
          <p:nvPr>
            <p:ph type="sldNum" sz="quarter" idx="12"/>
          </p:nvPr>
        </p:nvSpPr>
        <p:spPr/>
        <p:txBody>
          <a:bodyPr/>
          <a:lstStyle/>
          <a:p>
            <a:pPr>
              <a:defRPr/>
            </a:pPr>
            <a:fld id="{48DACF16-E0F0-4B7F-BDAB-0ED6A37A383D}" type="slidenum">
              <a:rPr lang="en-US" smtClean="0"/>
              <a:pPr>
                <a:defRPr/>
              </a:pPr>
              <a:t>19</a:t>
            </a:fld>
            <a:endParaRPr lang="en-US"/>
          </a:p>
        </p:txBody>
      </p:sp>
    </p:spTree>
    <p:extLst>
      <p:ext uri="{BB962C8B-B14F-4D97-AF65-F5344CB8AC3E}">
        <p14:creationId xmlns:p14="http://schemas.microsoft.com/office/powerpoint/2010/main" val="219069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B3DA5-86CF-2E4A-AABA-1ACE2DEBFEA2}"/>
              </a:ext>
            </a:extLst>
          </p:cNvPr>
          <p:cNvSpPr>
            <a:spLocks noGrp="1"/>
          </p:cNvSpPr>
          <p:nvPr>
            <p:ph type="title"/>
          </p:nvPr>
        </p:nvSpPr>
        <p:spPr/>
        <p:txBody>
          <a:bodyPr/>
          <a:lstStyle/>
          <a:p>
            <a:r>
              <a:rPr lang="en-US" dirty="0"/>
              <a:t>Loops</a:t>
            </a:r>
          </a:p>
        </p:txBody>
      </p:sp>
      <p:sp>
        <p:nvSpPr>
          <p:cNvPr id="3" name="Content Placeholder 2">
            <a:extLst>
              <a:ext uri="{FF2B5EF4-FFF2-40B4-BE49-F238E27FC236}">
                <a16:creationId xmlns:a16="http://schemas.microsoft.com/office/drawing/2014/main" id="{8B1D1394-EFEB-A948-8A56-59A66AF088A3}"/>
              </a:ext>
            </a:extLst>
          </p:cNvPr>
          <p:cNvSpPr>
            <a:spLocks noGrp="1"/>
          </p:cNvSpPr>
          <p:nvPr>
            <p:ph idx="1"/>
          </p:nvPr>
        </p:nvSpPr>
        <p:spPr/>
        <p:txBody>
          <a:bodyPr/>
          <a:lstStyle/>
          <a:p>
            <a:endParaRPr lang="en-US" dirty="0"/>
          </a:p>
          <a:p>
            <a:r>
              <a:rPr lang="en-US" dirty="0"/>
              <a:t>Reference: new lecture notes that cover this material but with more details and explanations.  See the course calendar.</a:t>
            </a:r>
          </a:p>
          <a:p>
            <a:endParaRPr lang="en-US" dirty="0"/>
          </a:p>
          <a:p>
            <a:r>
              <a:rPr lang="en-US" dirty="0"/>
              <a:t>Apology: these slides are new, so no fancy fonts or colors (yet?)</a:t>
            </a:r>
          </a:p>
          <a:p>
            <a:pPr lvl="1"/>
            <a:r>
              <a:rPr lang="en-US" dirty="0"/>
              <a:t>If it helps, imagine seeing all of this done on a much wider whiteboard…  </a:t>
            </a:r>
            <a:r>
              <a:rPr lang="en-US" dirty="0">
                <a:sym typeface="Wingdings" pitchFamily="2" charset="2"/>
              </a:rPr>
              <a:t></a:t>
            </a:r>
            <a:endParaRPr lang="en-US" dirty="0"/>
          </a:p>
        </p:txBody>
      </p:sp>
      <p:sp>
        <p:nvSpPr>
          <p:cNvPr id="4" name="Footer Placeholder 3">
            <a:extLst>
              <a:ext uri="{FF2B5EF4-FFF2-40B4-BE49-F238E27FC236}">
                <a16:creationId xmlns:a16="http://schemas.microsoft.com/office/drawing/2014/main" id="{4BE4308A-3364-0846-ABE0-F7FBF89F2FBF}"/>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BE1A7CD0-20B4-D14D-A732-96E28A97AC44}"/>
              </a:ext>
            </a:extLst>
          </p:cNvPr>
          <p:cNvSpPr>
            <a:spLocks noGrp="1"/>
          </p:cNvSpPr>
          <p:nvPr>
            <p:ph type="sldNum" sz="quarter" idx="12"/>
          </p:nvPr>
        </p:nvSpPr>
        <p:spPr/>
        <p:txBody>
          <a:bodyPr/>
          <a:lstStyle/>
          <a:p>
            <a:pPr>
              <a:defRPr/>
            </a:pPr>
            <a:fld id="{48DACF16-E0F0-4B7F-BDAB-0ED6A37A383D}" type="slidenum">
              <a:rPr lang="en-US" smtClean="0"/>
              <a:pPr>
                <a:defRPr/>
              </a:pPr>
              <a:t>2</a:t>
            </a:fld>
            <a:endParaRPr lang="en-US"/>
          </a:p>
        </p:txBody>
      </p:sp>
    </p:spTree>
    <p:extLst>
      <p:ext uri="{BB962C8B-B14F-4D97-AF65-F5344CB8AC3E}">
        <p14:creationId xmlns:p14="http://schemas.microsoft.com/office/powerpoint/2010/main" val="1266677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846C0-71C1-0144-B478-A86E8828B5E5}"/>
              </a:ext>
            </a:extLst>
          </p:cNvPr>
          <p:cNvSpPr>
            <a:spLocks noGrp="1"/>
          </p:cNvSpPr>
          <p:nvPr>
            <p:ph type="title"/>
          </p:nvPr>
        </p:nvSpPr>
        <p:spPr/>
        <p:txBody>
          <a:bodyPr/>
          <a:lstStyle/>
          <a:p>
            <a:r>
              <a:rPr lang="en-US" dirty="0"/>
              <a:t>New problem: max element in array</a:t>
            </a:r>
          </a:p>
        </p:txBody>
      </p:sp>
      <p:sp>
        <p:nvSpPr>
          <p:cNvPr id="3" name="Content Placeholder 2">
            <a:extLst>
              <a:ext uri="{FF2B5EF4-FFF2-40B4-BE49-F238E27FC236}">
                <a16:creationId xmlns:a16="http://schemas.microsoft.com/office/drawing/2014/main" id="{E2DB1D39-70FC-D147-AD85-CC5426160944}"/>
              </a:ext>
            </a:extLst>
          </p:cNvPr>
          <p:cNvSpPr>
            <a:spLocks noGrp="1"/>
          </p:cNvSpPr>
          <p:nvPr>
            <p:ph idx="1"/>
          </p:nvPr>
        </p:nvSpPr>
        <p:spPr/>
        <p:txBody>
          <a:bodyPr>
            <a:normAutofit lnSpcReduction="10000"/>
          </a:bodyPr>
          <a:lstStyle/>
          <a:p>
            <a:pPr marL="0" indent="0">
              <a:buNone/>
            </a:pPr>
            <a:r>
              <a:rPr lang="en-US" dirty="0"/>
              <a:t>Problem: we are given an array </a:t>
            </a:r>
            <a:r>
              <a:rPr lang="en-US" i="1" dirty="0"/>
              <a:t>items</a:t>
            </a:r>
            <a:r>
              <a:rPr lang="en-US" dirty="0"/>
              <a:t> with </a:t>
            </a:r>
            <a:r>
              <a:rPr lang="en-US" i="1" dirty="0"/>
              <a:t>size</a:t>
            </a:r>
            <a:r>
              <a:rPr lang="en-US" dirty="0"/>
              <a:t> elements.  Write a loop to store the largest value in that array in variable </a:t>
            </a:r>
            <a:r>
              <a:rPr lang="en-US" i="1" dirty="0"/>
              <a:t>max</a:t>
            </a:r>
            <a:r>
              <a:rPr lang="en-US" dirty="0"/>
              <a:t>.</a:t>
            </a:r>
          </a:p>
          <a:p>
            <a:pPr marL="0" indent="0">
              <a:buNone/>
            </a:pPr>
            <a:endParaRPr lang="en-US" dirty="0"/>
          </a:p>
          <a:p>
            <a:pPr marL="0" indent="0">
              <a:buNone/>
            </a:pPr>
            <a:r>
              <a:rPr lang="en-US" dirty="0"/>
              <a:t>First figure out the postcondition: we want</a:t>
            </a:r>
          </a:p>
          <a:p>
            <a:pPr marL="0" indent="0">
              <a:buNone/>
            </a:pPr>
            <a:r>
              <a:rPr lang="en-US" dirty="0"/>
              <a:t>	{ post: max = largest in items[0..size-1] }</a:t>
            </a:r>
          </a:p>
          <a:p>
            <a:pPr marL="0" indent="0">
              <a:buNone/>
            </a:pPr>
            <a:endParaRPr lang="en-US" dirty="0"/>
          </a:p>
          <a:p>
            <a:pPr marL="0" indent="0">
              <a:buNone/>
            </a:pPr>
            <a:r>
              <a:rPr lang="en-US" dirty="0"/>
              <a:t>New notation, which will be very handy for assertions about arrays:  If b is an array, then b[</a:t>
            </a:r>
            <a:r>
              <a:rPr lang="en-US" dirty="0" err="1"/>
              <a:t>i</a:t>
            </a:r>
            <a:r>
              <a:rPr lang="en-US" dirty="0"/>
              <a:t>..j] is the section of the array containing b[</a:t>
            </a:r>
            <a:r>
              <a:rPr lang="en-US" dirty="0" err="1"/>
              <a:t>i</a:t>
            </a:r>
            <a:r>
              <a:rPr lang="en-US" dirty="0"/>
              <a:t>], b[i+1], …, b[j].  If j=i-1 the section is empty (e.g., b[0..-1]). If </a:t>
            </a:r>
            <a:r>
              <a:rPr lang="en-US" dirty="0" err="1"/>
              <a:t>i</a:t>
            </a:r>
            <a:r>
              <a:rPr lang="en-US" dirty="0"/>
              <a:t>=j, the section contains one element (e.g., b[2..2] is b[2]).</a:t>
            </a:r>
          </a:p>
          <a:p>
            <a:pPr marL="0" indent="0">
              <a:buNone/>
            </a:pPr>
            <a:endParaRPr lang="en-US" dirty="0"/>
          </a:p>
          <a:p>
            <a:pPr marL="0" indent="0">
              <a:buNone/>
            </a:pPr>
            <a:r>
              <a:rPr lang="en-US" dirty="0"/>
              <a:t>Since we are using assertions and proofs as design tools, not input to an automated proof checker, we’ll allow ourselves to use informal but precise statements like “largest in a[</a:t>
            </a:r>
            <a:r>
              <a:rPr lang="en-US" dirty="0" err="1"/>
              <a:t>i</a:t>
            </a:r>
            <a:r>
              <a:rPr lang="en-US" dirty="0"/>
              <a:t>..j]”</a:t>
            </a:r>
          </a:p>
        </p:txBody>
      </p:sp>
      <p:sp>
        <p:nvSpPr>
          <p:cNvPr id="4" name="Footer Placeholder 3">
            <a:extLst>
              <a:ext uri="{FF2B5EF4-FFF2-40B4-BE49-F238E27FC236}">
                <a16:creationId xmlns:a16="http://schemas.microsoft.com/office/drawing/2014/main" id="{5A752B35-47EB-CD4C-B4A2-77A98E24AF9B}"/>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A68F753C-E421-FC4C-9073-B4AE1037D923}"/>
              </a:ext>
            </a:extLst>
          </p:cNvPr>
          <p:cNvSpPr>
            <a:spLocks noGrp="1"/>
          </p:cNvSpPr>
          <p:nvPr>
            <p:ph type="sldNum" sz="quarter" idx="12"/>
          </p:nvPr>
        </p:nvSpPr>
        <p:spPr/>
        <p:txBody>
          <a:bodyPr/>
          <a:lstStyle/>
          <a:p>
            <a:pPr>
              <a:defRPr/>
            </a:pPr>
            <a:fld id="{48DACF16-E0F0-4B7F-BDAB-0ED6A37A383D}" type="slidenum">
              <a:rPr lang="en-US" smtClean="0"/>
              <a:pPr>
                <a:defRPr/>
              </a:pPr>
              <a:t>20</a:t>
            </a:fld>
            <a:endParaRPr lang="en-US"/>
          </a:p>
        </p:txBody>
      </p:sp>
    </p:spTree>
    <p:extLst>
      <p:ext uri="{BB962C8B-B14F-4D97-AF65-F5344CB8AC3E}">
        <p14:creationId xmlns:p14="http://schemas.microsoft.com/office/powerpoint/2010/main" val="31064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892A2-824A-354C-A4A0-1CF65E163B1A}"/>
              </a:ext>
            </a:extLst>
          </p:cNvPr>
          <p:cNvSpPr>
            <a:spLocks noGrp="1"/>
          </p:cNvSpPr>
          <p:nvPr>
            <p:ph type="title"/>
          </p:nvPr>
        </p:nvSpPr>
        <p:spPr/>
        <p:txBody>
          <a:bodyPr/>
          <a:lstStyle/>
          <a:p>
            <a:r>
              <a:rPr lang="en-US" dirty="0"/>
              <a:t>Step 1: loop invariant and body</a:t>
            </a:r>
          </a:p>
        </p:txBody>
      </p:sp>
      <p:sp>
        <p:nvSpPr>
          <p:cNvPr id="3" name="Content Placeholder 2">
            <a:extLst>
              <a:ext uri="{FF2B5EF4-FFF2-40B4-BE49-F238E27FC236}">
                <a16:creationId xmlns:a16="http://schemas.microsoft.com/office/drawing/2014/main" id="{2F72CDB9-C718-D745-BD57-485F0008DED2}"/>
              </a:ext>
            </a:extLst>
          </p:cNvPr>
          <p:cNvSpPr>
            <a:spLocks noGrp="1"/>
          </p:cNvSpPr>
          <p:nvPr>
            <p:ph idx="1"/>
          </p:nvPr>
        </p:nvSpPr>
        <p:spPr>
          <a:xfrm>
            <a:off x="685800" y="1600200"/>
            <a:ext cx="7772400" cy="4800600"/>
          </a:xfrm>
        </p:spPr>
        <p:txBody>
          <a:bodyPr>
            <a:normAutofit fontScale="92500" lnSpcReduction="20000"/>
          </a:bodyPr>
          <a:lstStyle/>
          <a:p>
            <a:pPr marL="0" indent="0">
              <a:buNone/>
            </a:pPr>
            <a:r>
              <a:rPr lang="en-US" dirty="0"/>
              <a:t>Intuition: go through the array one element at a time and compare next element to previous largest value.  If the new element is larger, update largest-value-seen-so-far. Now, need a loop invariant…</a:t>
            </a:r>
          </a:p>
          <a:p>
            <a:pPr marL="0" indent="0">
              <a:buNone/>
            </a:pPr>
            <a:endParaRPr lang="en-US" dirty="0"/>
          </a:p>
          <a:p>
            <a:pPr marL="0" indent="0">
              <a:buNone/>
            </a:pPr>
            <a:r>
              <a:rPr lang="en-US" dirty="0"/>
              <a:t>The postcondition is</a:t>
            </a:r>
          </a:p>
          <a:p>
            <a:pPr marL="0" indent="0">
              <a:buNone/>
            </a:pPr>
            <a:r>
              <a:rPr lang="en-US" dirty="0"/>
              <a:t>	{ post: max = largest in items[0..size-1] }</a:t>
            </a:r>
          </a:p>
          <a:p>
            <a:pPr marL="0" indent="0">
              <a:buNone/>
            </a:pPr>
            <a:endParaRPr lang="en-US" dirty="0"/>
          </a:p>
          <a:p>
            <a:pPr marL="0" indent="0">
              <a:buNone/>
            </a:pPr>
            <a:r>
              <a:rPr lang="en-US" dirty="0"/>
              <a:t>Let’s weaken this to get a plausible invariant</a:t>
            </a:r>
          </a:p>
          <a:p>
            <a:pPr marL="0" indent="0">
              <a:buNone/>
            </a:pPr>
            <a:r>
              <a:rPr lang="en-US" dirty="0"/>
              <a:t>	{ inv: max = largest in items[0..k-1] }</a:t>
            </a:r>
          </a:p>
          <a:p>
            <a:pPr marL="0" indent="0">
              <a:buNone/>
            </a:pPr>
            <a:endParaRPr lang="en-US" dirty="0"/>
          </a:p>
          <a:p>
            <a:pPr marL="0" indent="0">
              <a:buNone/>
            </a:pPr>
            <a:r>
              <a:rPr lang="en-US" dirty="0"/>
              <a:t>Notice: we’ve just added variables k and max to our code!  This is how we discover what variables need to be declared in our code – create and name them when we discover things we need to store!</a:t>
            </a:r>
          </a:p>
          <a:p>
            <a:pPr marL="0" indent="0">
              <a:buNone/>
            </a:pPr>
            <a:endParaRPr lang="en-US" dirty="0"/>
          </a:p>
          <a:p>
            <a:pPr marL="0" indent="0">
              <a:buNone/>
            </a:pPr>
            <a:r>
              <a:rPr lang="en-US" dirty="0"/>
              <a:t>(Why k-1?  why not k?  k+1?  This is part of the creative step – try out different possibilities and see which one(s) seem to work best to lead to clean code and a simpler proof.)</a:t>
            </a:r>
          </a:p>
        </p:txBody>
      </p:sp>
      <p:sp>
        <p:nvSpPr>
          <p:cNvPr id="4" name="Footer Placeholder 3">
            <a:extLst>
              <a:ext uri="{FF2B5EF4-FFF2-40B4-BE49-F238E27FC236}">
                <a16:creationId xmlns:a16="http://schemas.microsoft.com/office/drawing/2014/main" id="{942AB061-EE84-5646-BB16-6C49DC9B074D}"/>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AD3F0501-EFC7-994E-BCEC-3893B2A35C85}"/>
              </a:ext>
            </a:extLst>
          </p:cNvPr>
          <p:cNvSpPr>
            <a:spLocks noGrp="1"/>
          </p:cNvSpPr>
          <p:nvPr>
            <p:ph type="sldNum" sz="quarter" idx="12"/>
          </p:nvPr>
        </p:nvSpPr>
        <p:spPr/>
        <p:txBody>
          <a:bodyPr/>
          <a:lstStyle/>
          <a:p>
            <a:pPr>
              <a:defRPr/>
            </a:pPr>
            <a:fld id="{48DACF16-E0F0-4B7F-BDAB-0ED6A37A383D}" type="slidenum">
              <a:rPr lang="en-US" smtClean="0"/>
              <a:pPr>
                <a:defRPr/>
              </a:pPr>
              <a:t>21</a:t>
            </a:fld>
            <a:endParaRPr lang="en-US"/>
          </a:p>
        </p:txBody>
      </p:sp>
    </p:spTree>
    <p:extLst>
      <p:ext uri="{BB962C8B-B14F-4D97-AF65-F5344CB8AC3E}">
        <p14:creationId xmlns:p14="http://schemas.microsoft.com/office/powerpoint/2010/main" val="2161374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BAAD9-C342-4544-AAE1-AB503DC7ECC2}"/>
              </a:ext>
            </a:extLst>
          </p:cNvPr>
          <p:cNvSpPr>
            <a:spLocks noGrp="1"/>
          </p:cNvSpPr>
          <p:nvPr>
            <p:ph type="title"/>
          </p:nvPr>
        </p:nvSpPr>
        <p:spPr/>
        <p:txBody>
          <a:bodyPr/>
          <a:lstStyle/>
          <a:p>
            <a:r>
              <a:rPr lang="en-US" dirty="0"/>
              <a:t>Loop body with assertions</a:t>
            </a:r>
          </a:p>
        </p:txBody>
      </p:sp>
      <p:sp>
        <p:nvSpPr>
          <p:cNvPr id="3" name="Content Placeholder 2">
            <a:extLst>
              <a:ext uri="{FF2B5EF4-FFF2-40B4-BE49-F238E27FC236}">
                <a16:creationId xmlns:a16="http://schemas.microsoft.com/office/drawing/2014/main" id="{51A2D89C-C035-324C-845A-029BC7EE705B}"/>
              </a:ext>
            </a:extLst>
          </p:cNvPr>
          <p:cNvSpPr>
            <a:spLocks noGrp="1"/>
          </p:cNvSpPr>
          <p:nvPr>
            <p:ph idx="1"/>
          </p:nvPr>
        </p:nvSpPr>
        <p:spPr/>
        <p:txBody>
          <a:bodyPr>
            <a:normAutofit lnSpcReduction="10000"/>
          </a:bodyPr>
          <a:lstStyle/>
          <a:p>
            <a:pPr marL="0" indent="0">
              <a:buNone/>
            </a:pPr>
            <a:r>
              <a:rPr lang="en-US" dirty="0"/>
              <a:t>	{ inv: max = largest in items[0..k-1] }</a:t>
            </a:r>
          </a:p>
          <a:p>
            <a:pPr marL="0" indent="0">
              <a:buNone/>
            </a:pPr>
            <a:r>
              <a:rPr lang="en-US" dirty="0"/>
              <a:t>	if (max &lt; items[k]) {</a:t>
            </a:r>
          </a:p>
          <a:p>
            <a:pPr marL="0" indent="0">
              <a:buNone/>
            </a:pPr>
            <a:r>
              <a:rPr lang="en-US" dirty="0"/>
              <a:t>	  { max = largest in items[0..k-1] ∧ max &lt; items[k] }</a:t>
            </a:r>
          </a:p>
          <a:p>
            <a:pPr marL="0" indent="0">
              <a:buNone/>
            </a:pPr>
            <a:r>
              <a:rPr lang="en-US" dirty="0"/>
              <a:t>	  max = items[k];</a:t>
            </a:r>
          </a:p>
          <a:p>
            <a:pPr marL="0" indent="0">
              <a:buNone/>
            </a:pPr>
            <a:r>
              <a:rPr lang="en-US" dirty="0"/>
              <a:t>	  { max = largest in items[0..k] }</a:t>
            </a:r>
          </a:p>
          <a:p>
            <a:pPr marL="0" indent="0">
              <a:buNone/>
            </a:pPr>
            <a:r>
              <a:rPr lang="en-US" dirty="0"/>
              <a:t>	} else {</a:t>
            </a:r>
          </a:p>
          <a:p>
            <a:pPr marL="0" indent="0">
              <a:buNone/>
            </a:pPr>
            <a:r>
              <a:rPr lang="en-US" dirty="0"/>
              <a:t>	  // nothing needs updating</a:t>
            </a:r>
          </a:p>
          <a:p>
            <a:pPr marL="0" indent="0">
              <a:buNone/>
            </a:pPr>
            <a:r>
              <a:rPr lang="en-US" dirty="0"/>
              <a:t>	  { max = largest in items[0..k-1] ∧ max &gt;= items[k] }</a:t>
            </a:r>
          </a:p>
          <a:p>
            <a:pPr marL="0" indent="0">
              <a:buNone/>
            </a:pPr>
            <a:r>
              <a:rPr lang="en-US" dirty="0"/>
              <a:t>	  { max = largest in items[0..k] }</a:t>
            </a:r>
          </a:p>
          <a:p>
            <a:pPr marL="0" indent="0">
              <a:buNone/>
            </a:pPr>
            <a:r>
              <a:rPr lang="en-US" dirty="0"/>
              <a:t>	}</a:t>
            </a:r>
          </a:p>
          <a:p>
            <a:pPr marL="0" indent="0">
              <a:buNone/>
            </a:pPr>
            <a:r>
              <a:rPr lang="en-US" dirty="0"/>
              <a:t>	{ max = largest in items[0..k] }</a:t>
            </a:r>
          </a:p>
          <a:p>
            <a:pPr marL="0" indent="0">
              <a:buNone/>
            </a:pPr>
            <a:r>
              <a:rPr lang="en-US" dirty="0"/>
              <a:t>	k = k + 1;</a:t>
            </a:r>
          </a:p>
          <a:p>
            <a:pPr marL="0" indent="0">
              <a:buNone/>
            </a:pPr>
            <a:r>
              <a:rPr lang="en-US" dirty="0"/>
              <a:t>	{ inv: max = largest in items[0..k-1] }</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942AF896-19FF-914C-A6B6-C89556365C31}"/>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4BDFA741-5067-784E-868A-EAE5965DD02E}"/>
              </a:ext>
            </a:extLst>
          </p:cNvPr>
          <p:cNvSpPr>
            <a:spLocks noGrp="1"/>
          </p:cNvSpPr>
          <p:nvPr>
            <p:ph type="sldNum" sz="quarter" idx="12"/>
          </p:nvPr>
        </p:nvSpPr>
        <p:spPr/>
        <p:txBody>
          <a:bodyPr/>
          <a:lstStyle/>
          <a:p>
            <a:pPr>
              <a:defRPr/>
            </a:pPr>
            <a:fld id="{48DACF16-E0F0-4B7F-BDAB-0ED6A37A383D}" type="slidenum">
              <a:rPr lang="en-US" smtClean="0"/>
              <a:pPr>
                <a:defRPr/>
              </a:pPr>
              <a:t>22</a:t>
            </a:fld>
            <a:endParaRPr lang="en-US"/>
          </a:p>
        </p:txBody>
      </p:sp>
    </p:spTree>
    <p:extLst>
      <p:ext uri="{BB962C8B-B14F-4D97-AF65-F5344CB8AC3E}">
        <p14:creationId xmlns:p14="http://schemas.microsoft.com/office/powerpoint/2010/main" val="2583281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30340-D7C0-C549-96F3-45C2F0A13FC6}"/>
              </a:ext>
            </a:extLst>
          </p:cNvPr>
          <p:cNvSpPr>
            <a:spLocks noGrp="1"/>
          </p:cNvSpPr>
          <p:nvPr>
            <p:ph type="title"/>
          </p:nvPr>
        </p:nvSpPr>
        <p:spPr/>
        <p:txBody>
          <a:bodyPr/>
          <a:lstStyle/>
          <a:p>
            <a:r>
              <a:rPr lang="en-US" dirty="0"/>
              <a:t>Step 2: loop condition</a:t>
            </a:r>
          </a:p>
        </p:txBody>
      </p:sp>
      <p:sp>
        <p:nvSpPr>
          <p:cNvPr id="3" name="Content Placeholder 2">
            <a:extLst>
              <a:ext uri="{FF2B5EF4-FFF2-40B4-BE49-F238E27FC236}">
                <a16:creationId xmlns:a16="http://schemas.microsoft.com/office/drawing/2014/main" id="{70D64BC6-91AB-5B43-A6B2-28EC2AA9D69B}"/>
              </a:ext>
            </a:extLst>
          </p:cNvPr>
          <p:cNvSpPr>
            <a:spLocks noGrp="1"/>
          </p:cNvSpPr>
          <p:nvPr>
            <p:ph idx="1"/>
          </p:nvPr>
        </p:nvSpPr>
        <p:spPr>
          <a:xfrm>
            <a:off x="685800" y="1600200"/>
            <a:ext cx="7772400" cy="4953000"/>
          </a:xfrm>
        </p:spPr>
        <p:txBody>
          <a:bodyPr>
            <a:normAutofit fontScale="85000" lnSpcReduction="20000"/>
          </a:bodyPr>
          <a:lstStyle/>
          <a:p>
            <a:pPr marL="0" indent="0">
              <a:buNone/>
            </a:pPr>
            <a:r>
              <a:rPr lang="en-US" sz="1900" dirty="0"/>
              <a:t>Program so far:</a:t>
            </a:r>
          </a:p>
          <a:p>
            <a:pPr marL="0" indent="0">
              <a:buNone/>
            </a:pPr>
            <a:r>
              <a:rPr lang="en-US" sz="1900" dirty="0"/>
              <a:t>	{ pre: ________ }</a:t>
            </a:r>
          </a:p>
          <a:p>
            <a:pPr marL="0" indent="0">
              <a:buNone/>
            </a:pPr>
            <a:r>
              <a:rPr lang="en-US" sz="1900" dirty="0"/>
              <a:t>	__________;        		// </a:t>
            </a:r>
            <a:r>
              <a:rPr lang="en-US" sz="1900" dirty="0" err="1"/>
              <a:t>initalization</a:t>
            </a:r>
            <a:r>
              <a:rPr lang="en-US" sz="1900" dirty="0"/>
              <a:t> (to be done later)</a:t>
            </a:r>
          </a:p>
          <a:p>
            <a:pPr marL="0" indent="0">
              <a:buNone/>
            </a:pPr>
            <a:r>
              <a:rPr lang="en-US" sz="1900" dirty="0"/>
              <a:t>	{ inv: max = largest in items[0..k-1] }</a:t>
            </a:r>
          </a:p>
          <a:p>
            <a:pPr marL="0" indent="0">
              <a:buNone/>
            </a:pPr>
            <a:r>
              <a:rPr lang="en-US" sz="1900" dirty="0"/>
              <a:t>	while (B) { 			// B (to be done next)</a:t>
            </a:r>
          </a:p>
          <a:p>
            <a:pPr marL="0" indent="0">
              <a:buNone/>
            </a:pPr>
            <a:r>
              <a:rPr lang="en-US" sz="1600" dirty="0"/>
              <a:t>	   { inv: max = largest in items[0..k-1] }</a:t>
            </a:r>
          </a:p>
          <a:p>
            <a:pPr marL="0" indent="0">
              <a:buNone/>
            </a:pPr>
            <a:r>
              <a:rPr lang="en-US" sz="1200" dirty="0"/>
              <a:t>	    if (max &lt; items[k]) {</a:t>
            </a:r>
          </a:p>
          <a:p>
            <a:pPr marL="0" indent="0">
              <a:buNone/>
            </a:pPr>
            <a:r>
              <a:rPr lang="en-US" sz="1200" dirty="0"/>
              <a:t>	      { max = largest in items[0..k-1] ∧ max &lt; items[k] }</a:t>
            </a:r>
          </a:p>
          <a:p>
            <a:pPr marL="0" indent="0">
              <a:buNone/>
            </a:pPr>
            <a:r>
              <a:rPr lang="en-US" sz="1200" dirty="0"/>
              <a:t>	      max = items[k];</a:t>
            </a:r>
          </a:p>
          <a:p>
            <a:pPr marL="0" indent="0">
              <a:buNone/>
            </a:pPr>
            <a:r>
              <a:rPr lang="en-US" sz="1200" dirty="0"/>
              <a:t>	      { max = largest in items[0..k] }</a:t>
            </a:r>
          </a:p>
          <a:p>
            <a:pPr marL="0" indent="0">
              <a:buNone/>
            </a:pPr>
            <a:r>
              <a:rPr lang="en-US" sz="1200" dirty="0"/>
              <a:t>	    } else {</a:t>
            </a:r>
          </a:p>
          <a:p>
            <a:pPr marL="0" indent="0">
              <a:buNone/>
            </a:pPr>
            <a:r>
              <a:rPr lang="en-US" sz="1200" dirty="0"/>
              <a:t>	      // nothing needs updating</a:t>
            </a:r>
          </a:p>
          <a:p>
            <a:pPr marL="0" indent="0">
              <a:buNone/>
            </a:pPr>
            <a:r>
              <a:rPr lang="en-US" sz="1200" dirty="0"/>
              <a:t>	      { max = largest in items[0..k] }</a:t>
            </a:r>
          </a:p>
          <a:p>
            <a:pPr marL="0" indent="0">
              <a:buNone/>
            </a:pPr>
            <a:r>
              <a:rPr lang="en-US" sz="1200" dirty="0"/>
              <a:t>	    }</a:t>
            </a:r>
          </a:p>
          <a:p>
            <a:pPr marL="0" indent="0">
              <a:buNone/>
            </a:pPr>
            <a:r>
              <a:rPr lang="en-US" sz="1200" dirty="0"/>
              <a:t>	    { max = largest in items[0..k] }</a:t>
            </a:r>
          </a:p>
          <a:p>
            <a:pPr marL="0" indent="0">
              <a:buNone/>
            </a:pPr>
            <a:r>
              <a:rPr lang="en-US" sz="1200" dirty="0"/>
              <a:t>	    k = k + 1;</a:t>
            </a:r>
          </a:p>
          <a:p>
            <a:pPr marL="0" indent="0">
              <a:buNone/>
            </a:pPr>
            <a:r>
              <a:rPr lang="en-US" sz="1600" dirty="0"/>
              <a:t>	  { inv: max = largest in items[0..k-1] }</a:t>
            </a:r>
          </a:p>
          <a:p>
            <a:pPr marL="0" indent="0">
              <a:buNone/>
            </a:pPr>
            <a:r>
              <a:rPr lang="en-US" sz="1900" dirty="0"/>
              <a:t>	}</a:t>
            </a:r>
          </a:p>
          <a:p>
            <a:pPr marL="0" indent="0">
              <a:buNone/>
            </a:pPr>
            <a:r>
              <a:rPr lang="en-US" sz="1600" dirty="0"/>
              <a:t>	{inv ∧ !B } =&gt; { post: max = largest in items[0..size-1] }</a:t>
            </a:r>
          </a:p>
          <a:p>
            <a:pPr marL="0" indent="0">
              <a:buNone/>
            </a:pPr>
            <a:endParaRPr lang="en-US" dirty="0"/>
          </a:p>
          <a:p>
            <a:pPr marL="0" indent="0">
              <a:buNone/>
            </a:pPr>
            <a:r>
              <a:rPr lang="en-US" sz="1900" dirty="0"/>
              <a:t>Next: pick B such that { inv ∧ !B } =&gt; { post }</a:t>
            </a:r>
          </a:p>
          <a:p>
            <a:pPr lvl="1" indent="-342900"/>
            <a:r>
              <a:rPr lang="en-US" sz="1900" dirty="0"/>
              <a:t>Mechanical again: we need !B to be (k == size) !!!</a:t>
            </a:r>
          </a:p>
          <a:p>
            <a:pPr lvl="1" indent="-342900"/>
            <a:r>
              <a:rPr lang="en-US" sz="1900" dirty="0"/>
              <a:t>So B is !(k == size)  (which we’ll simplify to k!=size)</a:t>
            </a:r>
          </a:p>
          <a:p>
            <a:endParaRPr lang="en-US" dirty="0"/>
          </a:p>
        </p:txBody>
      </p:sp>
      <p:sp>
        <p:nvSpPr>
          <p:cNvPr id="4" name="Footer Placeholder 3">
            <a:extLst>
              <a:ext uri="{FF2B5EF4-FFF2-40B4-BE49-F238E27FC236}">
                <a16:creationId xmlns:a16="http://schemas.microsoft.com/office/drawing/2014/main" id="{307FDB3D-4C56-AF4C-8214-C770355877DF}"/>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2CC64C4F-C2BD-3E46-8799-DB7FE98A4E67}"/>
              </a:ext>
            </a:extLst>
          </p:cNvPr>
          <p:cNvSpPr>
            <a:spLocks noGrp="1"/>
          </p:cNvSpPr>
          <p:nvPr>
            <p:ph type="sldNum" sz="quarter" idx="12"/>
          </p:nvPr>
        </p:nvSpPr>
        <p:spPr/>
        <p:txBody>
          <a:bodyPr/>
          <a:lstStyle/>
          <a:p>
            <a:pPr>
              <a:defRPr/>
            </a:pPr>
            <a:fld id="{48DACF16-E0F0-4B7F-BDAB-0ED6A37A383D}" type="slidenum">
              <a:rPr lang="en-US" smtClean="0"/>
              <a:pPr>
                <a:defRPr/>
              </a:pPr>
              <a:t>23</a:t>
            </a:fld>
            <a:endParaRPr lang="en-US"/>
          </a:p>
        </p:txBody>
      </p:sp>
    </p:spTree>
    <p:extLst>
      <p:ext uri="{BB962C8B-B14F-4D97-AF65-F5344CB8AC3E}">
        <p14:creationId xmlns:p14="http://schemas.microsoft.com/office/powerpoint/2010/main" val="1121211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1" end="2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2" end="2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D79B3-C3F5-F14F-85FE-BA942B398707}"/>
              </a:ext>
            </a:extLst>
          </p:cNvPr>
          <p:cNvSpPr>
            <a:spLocks noGrp="1"/>
          </p:cNvSpPr>
          <p:nvPr>
            <p:ph type="title"/>
          </p:nvPr>
        </p:nvSpPr>
        <p:spPr>
          <a:xfrm>
            <a:off x="685800" y="304800"/>
            <a:ext cx="7772400" cy="1143000"/>
          </a:xfrm>
        </p:spPr>
        <p:txBody>
          <a:bodyPr/>
          <a:lstStyle/>
          <a:p>
            <a:r>
              <a:rPr lang="en-US" dirty="0"/>
              <a:t>Now just wait a minute!!!</a:t>
            </a:r>
          </a:p>
        </p:txBody>
      </p:sp>
      <p:sp>
        <p:nvSpPr>
          <p:cNvPr id="3" name="Content Placeholder 2">
            <a:extLst>
              <a:ext uri="{FF2B5EF4-FFF2-40B4-BE49-F238E27FC236}">
                <a16:creationId xmlns:a16="http://schemas.microsoft.com/office/drawing/2014/main" id="{126BDE95-C63C-164A-92E5-CE6B8FD3D5AC}"/>
              </a:ext>
            </a:extLst>
          </p:cNvPr>
          <p:cNvSpPr>
            <a:spLocks noGrp="1"/>
          </p:cNvSpPr>
          <p:nvPr>
            <p:ph idx="1"/>
          </p:nvPr>
        </p:nvSpPr>
        <p:spPr>
          <a:xfrm>
            <a:off x="685800" y="1600200"/>
            <a:ext cx="7772400" cy="4495800"/>
          </a:xfrm>
        </p:spPr>
        <p:txBody>
          <a:bodyPr/>
          <a:lstStyle/>
          <a:p>
            <a:pPr marL="0" indent="0">
              <a:buNone/>
            </a:pPr>
            <a:r>
              <a:rPr lang="en-US" dirty="0"/>
              <a:t>What’s with picking a loop condition that has !=  in it?? </a:t>
            </a:r>
          </a:p>
          <a:p>
            <a:pPr marL="0" indent="0">
              <a:buNone/>
            </a:pPr>
            <a:r>
              <a:rPr lang="en-US" dirty="0"/>
              <a:t>	while (k != size) { … }</a:t>
            </a:r>
          </a:p>
          <a:p>
            <a:pPr marL="0" indent="0">
              <a:buNone/>
            </a:pPr>
            <a:r>
              <a:rPr lang="en-US" dirty="0"/>
              <a:t>This code seems strange (which is a way of saying </a:t>
            </a:r>
            <a:r>
              <a:rPr lang="en-US" i="1" dirty="0"/>
              <a:t>it has to be wrong!</a:t>
            </a:r>
            <a:r>
              <a:rPr lang="en-US" dirty="0"/>
              <a:t>)  Wouldn’t it be safer to use something like k &lt; size?</a:t>
            </a:r>
          </a:p>
          <a:p>
            <a:pPr marL="0" indent="0">
              <a:buNone/>
            </a:pPr>
            <a:endParaRPr lang="en-US" dirty="0"/>
          </a:p>
          <a:p>
            <a:pPr marL="0" indent="0">
              <a:buNone/>
            </a:pPr>
            <a:r>
              <a:rPr lang="en-US" dirty="0"/>
              <a:t>A: No. We want to be able to prove that { inv ∧ !B } =&gt; { post }. With k != size for the loop condition we get</a:t>
            </a:r>
          </a:p>
          <a:p>
            <a:pPr marL="457200" lvl="1" indent="0">
              <a:buNone/>
            </a:pPr>
            <a:r>
              <a:rPr lang="en-US" dirty="0"/>
              <a:t>{inv ∧ !B } =  { max = largest in items[0..k-1] ∧ !(k != size) } </a:t>
            </a:r>
            <a:br>
              <a:rPr lang="en-US" dirty="0"/>
            </a:br>
            <a:r>
              <a:rPr lang="en-US" dirty="0"/>
              <a:t>=&gt; { post: max = largest in items[0..size-1] }</a:t>
            </a:r>
          </a:p>
          <a:p>
            <a:pPr marL="0" indent="0">
              <a:buNone/>
            </a:pPr>
            <a:r>
              <a:rPr lang="en-US" dirty="0"/>
              <a:t>With k&lt;size we would have have to show that when k &gt;= size we really have k = size.  Otherwise the proof doesn’t work.</a:t>
            </a:r>
          </a:p>
          <a:p>
            <a:pPr lvl="1"/>
            <a:r>
              <a:rPr lang="en-US" sz="1800" dirty="0"/>
              <a:t>(CSE 311 veterans might enjoy a chance to show off their proof-by-induction skills, but why complicate things if we don’t have to?)</a:t>
            </a:r>
          </a:p>
          <a:p>
            <a:pPr marL="0" indent="0">
              <a:buNone/>
            </a:pPr>
            <a:r>
              <a:rPr lang="en-US" dirty="0"/>
              <a:t>	</a:t>
            </a:r>
          </a:p>
        </p:txBody>
      </p:sp>
      <p:sp>
        <p:nvSpPr>
          <p:cNvPr id="4" name="Footer Placeholder 3">
            <a:extLst>
              <a:ext uri="{FF2B5EF4-FFF2-40B4-BE49-F238E27FC236}">
                <a16:creationId xmlns:a16="http://schemas.microsoft.com/office/drawing/2014/main" id="{BA81B69F-438D-284A-9D5D-8043FE19DE4E}"/>
              </a:ext>
            </a:extLst>
          </p:cNvPr>
          <p:cNvSpPr>
            <a:spLocks noGrp="1"/>
          </p:cNvSpPr>
          <p:nvPr>
            <p:ph type="ftr" sz="quarter" idx="11"/>
          </p:nvPr>
        </p:nvSpPr>
        <p:spPr>
          <a:xfrm>
            <a:off x="2895600" y="6400800"/>
            <a:ext cx="3429000" cy="457200"/>
          </a:xfrm>
        </p:spPr>
        <p:txBody>
          <a:bodyPr/>
          <a:lstStyle/>
          <a:p>
            <a:r>
              <a:rPr lang="nl-NL"/>
              <a:t>UW CSE 331 Winter 2021</a:t>
            </a:r>
            <a:endParaRPr lang="en-US" dirty="0"/>
          </a:p>
        </p:txBody>
      </p:sp>
      <p:sp>
        <p:nvSpPr>
          <p:cNvPr id="5" name="Slide Number Placeholder 4">
            <a:extLst>
              <a:ext uri="{FF2B5EF4-FFF2-40B4-BE49-F238E27FC236}">
                <a16:creationId xmlns:a16="http://schemas.microsoft.com/office/drawing/2014/main" id="{77F0346E-B626-5C47-AD8E-DB61767E805B}"/>
              </a:ext>
            </a:extLst>
          </p:cNvPr>
          <p:cNvSpPr>
            <a:spLocks noGrp="1"/>
          </p:cNvSpPr>
          <p:nvPr>
            <p:ph type="sldNum" sz="quarter" idx="12"/>
          </p:nvPr>
        </p:nvSpPr>
        <p:spPr>
          <a:xfrm>
            <a:off x="6553200" y="6400800"/>
            <a:ext cx="1905000" cy="457200"/>
          </a:xfrm>
        </p:spPr>
        <p:txBody>
          <a:bodyPr/>
          <a:lstStyle/>
          <a:p>
            <a:fld id="{48DACF16-E0F0-4B7F-BDAB-0ED6A37A383D}" type="slidenum">
              <a:rPr lang="en-US" smtClean="0"/>
              <a:pPr/>
              <a:t>24</a:t>
            </a:fld>
            <a:endParaRPr lang="en-US"/>
          </a:p>
        </p:txBody>
      </p:sp>
    </p:spTree>
    <p:extLst>
      <p:ext uri="{BB962C8B-B14F-4D97-AF65-F5344CB8AC3E}">
        <p14:creationId xmlns:p14="http://schemas.microsoft.com/office/powerpoint/2010/main" val="2304155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30340-D7C0-C549-96F3-45C2F0A13FC6}"/>
              </a:ext>
            </a:extLst>
          </p:cNvPr>
          <p:cNvSpPr>
            <a:spLocks noGrp="1"/>
          </p:cNvSpPr>
          <p:nvPr>
            <p:ph type="title"/>
          </p:nvPr>
        </p:nvSpPr>
        <p:spPr/>
        <p:txBody>
          <a:bodyPr/>
          <a:lstStyle/>
          <a:p>
            <a:r>
              <a:rPr lang="en-US" dirty="0"/>
              <a:t>Step 3: Initialization</a:t>
            </a:r>
          </a:p>
        </p:txBody>
      </p:sp>
      <p:sp>
        <p:nvSpPr>
          <p:cNvPr id="3" name="Content Placeholder 2">
            <a:extLst>
              <a:ext uri="{FF2B5EF4-FFF2-40B4-BE49-F238E27FC236}">
                <a16:creationId xmlns:a16="http://schemas.microsoft.com/office/drawing/2014/main" id="{70D64BC6-91AB-5B43-A6B2-28EC2AA9D69B}"/>
              </a:ext>
            </a:extLst>
          </p:cNvPr>
          <p:cNvSpPr>
            <a:spLocks noGrp="1"/>
          </p:cNvSpPr>
          <p:nvPr>
            <p:ph idx="1"/>
          </p:nvPr>
        </p:nvSpPr>
        <p:spPr>
          <a:xfrm>
            <a:off x="685800" y="1600200"/>
            <a:ext cx="7772400" cy="4724400"/>
          </a:xfrm>
        </p:spPr>
        <p:txBody>
          <a:bodyPr>
            <a:normAutofit fontScale="85000" lnSpcReduction="10000"/>
          </a:bodyPr>
          <a:lstStyle/>
          <a:p>
            <a:pPr marL="0" indent="0">
              <a:buNone/>
            </a:pPr>
            <a:r>
              <a:rPr lang="en-US" sz="1900" dirty="0"/>
              <a:t>Program so far:</a:t>
            </a:r>
          </a:p>
          <a:p>
            <a:pPr marL="0" indent="0">
              <a:buNone/>
            </a:pPr>
            <a:r>
              <a:rPr lang="en-US" sz="1900" dirty="0"/>
              <a:t>	{ pre: ________ }</a:t>
            </a:r>
          </a:p>
          <a:p>
            <a:pPr marL="0" indent="0">
              <a:buNone/>
            </a:pPr>
            <a:r>
              <a:rPr lang="en-US" sz="1900" dirty="0"/>
              <a:t>	__________;        		// </a:t>
            </a:r>
            <a:r>
              <a:rPr lang="en-US" sz="1900" dirty="0" err="1"/>
              <a:t>initalization</a:t>
            </a:r>
            <a:r>
              <a:rPr lang="en-US" sz="1900" dirty="0"/>
              <a:t> (to be done next)</a:t>
            </a:r>
          </a:p>
          <a:p>
            <a:pPr marL="0" indent="0">
              <a:buNone/>
            </a:pPr>
            <a:r>
              <a:rPr lang="en-US" sz="1600" dirty="0"/>
              <a:t>	{ inv: max = largest in items[0..k-1] }</a:t>
            </a:r>
          </a:p>
          <a:p>
            <a:pPr marL="0" indent="0">
              <a:buNone/>
            </a:pPr>
            <a:r>
              <a:rPr lang="en-US" sz="1600" dirty="0"/>
              <a:t>	while (k != size) {</a:t>
            </a:r>
            <a:endParaRPr lang="en-US" sz="1900" dirty="0"/>
          </a:p>
          <a:p>
            <a:pPr marL="0" indent="0">
              <a:buNone/>
            </a:pPr>
            <a:r>
              <a:rPr lang="en-US" sz="1400" dirty="0"/>
              <a:t>	   { inv: max = largest in items[0..k-1] }</a:t>
            </a:r>
          </a:p>
          <a:p>
            <a:pPr marL="0" indent="0">
              <a:buNone/>
            </a:pPr>
            <a:r>
              <a:rPr lang="en-US" sz="1200" dirty="0"/>
              <a:t>	    if (max &lt; items[k]) {</a:t>
            </a:r>
          </a:p>
          <a:p>
            <a:pPr marL="0" indent="0">
              <a:buNone/>
            </a:pPr>
            <a:r>
              <a:rPr lang="en-US" sz="1200" dirty="0"/>
              <a:t>	      { max = largest in items[0..k-1] ∧ max &lt; items[k] }</a:t>
            </a:r>
          </a:p>
          <a:p>
            <a:pPr marL="0" indent="0">
              <a:buNone/>
            </a:pPr>
            <a:r>
              <a:rPr lang="en-US" sz="1200" dirty="0"/>
              <a:t>	      max = items[k];</a:t>
            </a:r>
          </a:p>
          <a:p>
            <a:pPr marL="0" indent="0">
              <a:buNone/>
            </a:pPr>
            <a:r>
              <a:rPr lang="en-US" sz="1200" dirty="0"/>
              <a:t>	      { max = largest in items[0..k] }</a:t>
            </a:r>
          </a:p>
          <a:p>
            <a:pPr marL="0" indent="0">
              <a:buNone/>
            </a:pPr>
            <a:r>
              <a:rPr lang="en-US" sz="1200" dirty="0"/>
              <a:t>	    } else {</a:t>
            </a:r>
          </a:p>
          <a:p>
            <a:pPr marL="0" indent="0">
              <a:buNone/>
            </a:pPr>
            <a:r>
              <a:rPr lang="en-US" sz="1200" dirty="0"/>
              <a:t>	      // nothing needs updating</a:t>
            </a:r>
          </a:p>
          <a:p>
            <a:pPr marL="0" indent="0">
              <a:buNone/>
            </a:pPr>
            <a:r>
              <a:rPr lang="en-US" sz="1200" dirty="0"/>
              <a:t>	      { max = largest in items[0..k] }</a:t>
            </a:r>
          </a:p>
          <a:p>
            <a:pPr marL="0" indent="0">
              <a:buNone/>
            </a:pPr>
            <a:r>
              <a:rPr lang="en-US" sz="1200" dirty="0"/>
              <a:t>	    }</a:t>
            </a:r>
          </a:p>
          <a:p>
            <a:pPr marL="0" indent="0">
              <a:buNone/>
            </a:pPr>
            <a:r>
              <a:rPr lang="en-US" sz="1200" dirty="0"/>
              <a:t>	    { max = largest in items[0..k] }</a:t>
            </a:r>
          </a:p>
          <a:p>
            <a:pPr marL="0" indent="0">
              <a:buNone/>
            </a:pPr>
            <a:r>
              <a:rPr lang="en-US" sz="1200" dirty="0"/>
              <a:t>	    k = k + 1;</a:t>
            </a:r>
          </a:p>
          <a:p>
            <a:pPr marL="0" indent="0">
              <a:buNone/>
            </a:pPr>
            <a:r>
              <a:rPr lang="en-US" sz="1600" dirty="0"/>
              <a:t>	  { inv: max = largest in items[0..k-1] }</a:t>
            </a:r>
          </a:p>
          <a:p>
            <a:pPr marL="0" indent="0">
              <a:buNone/>
            </a:pPr>
            <a:r>
              <a:rPr lang="en-US" sz="1600" dirty="0"/>
              <a:t>	}</a:t>
            </a:r>
          </a:p>
          <a:p>
            <a:pPr marL="0" indent="0">
              <a:buNone/>
            </a:pPr>
            <a:r>
              <a:rPr lang="en-US" sz="1600" dirty="0"/>
              <a:t>	{inv ∧ !B } =&gt; { post: max = largest in items[0..size-1] }</a:t>
            </a:r>
            <a:endParaRPr lang="en-US" sz="1900" dirty="0"/>
          </a:p>
          <a:p>
            <a:pPr marL="0" indent="0">
              <a:buNone/>
            </a:pPr>
            <a:endParaRPr lang="en-US" dirty="0"/>
          </a:p>
          <a:p>
            <a:pPr marL="0" indent="0">
              <a:buNone/>
            </a:pPr>
            <a:r>
              <a:rPr lang="en-US" sz="1900" dirty="0"/>
              <a:t>Initialization is also mechanical.  Pick values for max and k to establish inv</a:t>
            </a:r>
          </a:p>
          <a:p>
            <a:pPr lvl="1" indent="-342900"/>
            <a:r>
              <a:rPr lang="en-US" sz="1900" dirty="0"/>
              <a:t>We can set max = items[0] and k = 1</a:t>
            </a:r>
          </a:p>
          <a:p>
            <a:endParaRPr lang="en-US" dirty="0"/>
          </a:p>
        </p:txBody>
      </p:sp>
      <p:sp>
        <p:nvSpPr>
          <p:cNvPr id="4" name="Footer Placeholder 3">
            <a:extLst>
              <a:ext uri="{FF2B5EF4-FFF2-40B4-BE49-F238E27FC236}">
                <a16:creationId xmlns:a16="http://schemas.microsoft.com/office/drawing/2014/main" id="{307FDB3D-4C56-AF4C-8214-C770355877DF}"/>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2CC64C4F-C2BD-3E46-8799-DB7FE98A4E67}"/>
              </a:ext>
            </a:extLst>
          </p:cNvPr>
          <p:cNvSpPr>
            <a:spLocks noGrp="1"/>
          </p:cNvSpPr>
          <p:nvPr>
            <p:ph type="sldNum" sz="quarter" idx="12"/>
          </p:nvPr>
        </p:nvSpPr>
        <p:spPr/>
        <p:txBody>
          <a:bodyPr/>
          <a:lstStyle/>
          <a:p>
            <a:pPr>
              <a:defRPr/>
            </a:pPr>
            <a:fld id="{48DACF16-E0F0-4B7F-BDAB-0ED6A37A383D}" type="slidenum">
              <a:rPr lang="en-US" smtClean="0"/>
              <a:pPr>
                <a:defRPr/>
              </a:pPr>
              <a:t>25</a:t>
            </a:fld>
            <a:endParaRPr lang="en-US"/>
          </a:p>
        </p:txBody>
      </p:sp>
    </p:spTree>
    <p:extLst>
      <p:ext uri="{BB962C8B-B14F-4D97-AF65-F5344CB8AC3E}">
        <p14:creationId xmlns:p14="http://schemas.microsoft.com/office/powerpoint/2010/main" val="1274272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1" end="2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30340-D7C0-C549-96F3-45C2F0A13FC6}"/>
              </a:ext>
            </a:extLst>
          </p:cNvPr>
          <p:cNvSpPr>
            <a:spLocks noGrp="1"/>
          </p:cNvSpPr>
          <p:nvPr>
            <p:ph type="title"/>
          </p:nvPr>
        </p:nvSpPr>
        <p:spPr/>
        <p:txBody>
          <a:bodyPr/>
          <a:lstStyle/>
          <a:p>
            <a:r>
              <a:rPr lang="en-US" dirty="0"/>
              <a:t>Finishing up</a:t>
            </a:r>
          </a:p>
        </p:txBody>
      </p:sp>
      <p:sp>
        <p:nvSpPr>
          <p:cNvPr id="3" name="Content Placeholder 2">
            <a:extLst>
              <a:ext uri="{FF2B5EF4-FFF2-40B4-BE49-F238E27FC236}">
                <a16:creationId xmlns:a16="http://schemas.microsoft.com/office/drawing/2014/main" id="{70D64BC6-91AB-5B43-A6B2-28EC2AA9D69B}"/>
              </a:ext>
            </a:extLst>
          </p:cNvPr>
          <p:cNvSpPr>
            <a:spLocks noGrp="1"/>
          </p:cNvSpPr>
          <p:nvPr>
            <p:ph idx="1"/>
          </p:nvPr>
        </p:nvSpPr>
        <p:spPr>
          <a:xfrm>
            <a:off x="685800" y="1600200"/>
            <a:ext cx="7772400" cy="4724400"/>
          </a:xfrm>
        </p:spPr>
        <p:txBody>
          <a:bodyPr>
            <a:normAutofit fontScale="92500" lnSpcReduction="20000"/>
          </a:bodyPr>
          <a:lstStyle/>
          <a:p>
            <a:pPr marL="400050" lvl="1" indent="0">
              <a:buNone/>
            </a:pPr>
            <a:r>
              <a:rPr lang="en-US" sz="1900" dirty="0"/>
              <a:t>This code works for non-empty arrays, so we get our precondition:</a:t>
            </a:r>
          </a:p>
          <a:p>
            <a:pPr marL="400050" lvl="1" indent="0">
              <a:buNone/>
            </a:pPr>
            <a:endParaRPr lang="en-US" sz="1900" dirty="0"/>
          </a:p>
          <a:p>
            <a:pPr marL="0" indent="0">
              <a:buNone/>
            </a:pPr>
            <a:r>
              <a:rPr lang="en-US" sz="1900" dirty="0"/>
              <a:t>	{ pre: size &gt; 0 }</a:t>
            </a:r>
          </a:p>
          <a:p>
            <a:pPr marL="0" indent="0">
              <a:buNone/>
            </a:pPr>
            <a:r>
              <a:rPr lang="en-US" sz="1900" dirty="0"/>
              <a:t>	k = 1;</a:t>
            </a:r>
          </a:p>
          <a:p>
            <a:pPr marL="0" indent="0">
              <a:buNone/>
            </a:pPr>
            <a:r>
              <a:rPr lang="en-US" sz="1900" dirty="0"/>
              <a:t>	max = items[0]</a:t>
            </a:r>
          </a:p>
          <a:p>
            <a:pPr marL="0" indent="0">
              <a:buNone/>
            </a:pPr>
            <a:r>
              <a:rPr lang="en-US" sz="1900" dirty="0"/>
              <a:t>	{ inv: max = largest in items[0..k-1] }</a:t>
            </a:r>
          </a:p>
          <a:p>
            <a:pPr marL="0" indent="0">
              <a:buNone/>
            </a:pPr>
            <a:r>
              <a:rPr lang="en-US" sz="1900" dirty="0"/>
              <a:t>	while (k != size) {</a:t>
            </a:r>
          </a:p>
          <a:p>
            <a:pPr marL="0" indent="0">
              <a:buNone/>
            </a:pPr>
            <a:r>
              <a:rPr lang="en-US" sz="1400" dirty="0"/>
              <a:t>	   { inv: max = largest in items[0..k-1] }</a:t>
            </a:r>
          </a:p>
          <a:p>
            <a:pPr marL="0" indent="0">
              <a:buNone/>
            </a:pPr>
            <a:r>
              <a:rPr lang="en-US" sz="1200" dirty="0"/>
              <a:t>	    if (max &lt; items[k]) {</a:t>
            </a:r>
          </a:p>
          <a:p>
            <a:pPr marL="0" indent="0">
              <a:buNone/>
            </a:pPr>
            <a:r>
              <a:rPr lang="en-US" sz="1200" dirty="0"/>
              <a:t>	      { max = largest in items[0..k-1] ∧ max &lt; items[k] }</a:t>
            </a:r>
          </a:p>
          <a:p>
            <a:pPr marL="0" indent="0">
              <a:buNone/>
            </a:pPr>
            <a:r>
              <a:rPr lang="en-US" sz="1200" dirty="0"/>
              <a:t>	      max = items[k];</a:t>
            </a:r>
          </a:p>
          <a:p>
            <a:pPr marL="0" indent="0">
              <a:buNone/>
            </a:pPr>
            <a:r>
              <a:rPr lang="en-US" sz="1200" dirty="0"/>
              <a:t>	      { max = largest in items[0..k] }</a:t>
            </a:r>
          </a:p>
          <a:p>
            <a:pPr marL="0" indent="0">
              <a:buNone/>
            </a:pPr>
            <a:r>
              <a:rPr lang="en-US" sz="1200" dirty="0"/>
              <a:t>	    } else {</a:t>
            </a:r>
          </a:p>
          <a:p>
            <a:pPr marL="0" indent="0">
              <a:buNone/>
            </a:pPr>
            <a:r>
              <a:rPr lang="en-US" sz="1200" dirty="0"/>
              <a:t>	      // nothing needs updating</a:t>
            </a:r>
          </a:p>
          <a:p>
            <a:pPr marL="0" indent="0">
              <a:buNone/>
            </a:pPr>
            <a:r>
              <a:rPr lang="en-US" sz="1200" dirty="0"/>
              <a:t>	      { max = largest in items[0..k] }</a:t>
            </a:r>
          </a:p>
          <a:p>
            <a:pPr marL="0" indent="0">
              <a:buNone/>
            </a:pPr>
            <a:r>
              <a:rPr lang="en-US" sz="1200" dirty="0"/>
              <a:t>	    }</a:t>
            </a:r>
          </a:p>
          <a:p>
            <a:pPr marL="0" indent="0">
              <a:buNone/>
            </a:pPr>
            <a:r>
              <a:rPr lang="en-US" sz="1200" dirty="0"/>
              <a:t>	    { max = largest in items[0..k] }</a:t>
            </a:r>
          </a:p>
          <a:p>
            <a:pPr marL="0" indent="0">
              <a:buNone/>
            </a:pPr>
            <a:r>
              <a:rPr lang="en-US" sz="1200" dirty="0"/>
              <a:t>	    k = k + 1;</a:t>
            </a:r>
          </a:p>
          <a:p>
            <a:pPr marL="0" indent="0">
              <a:buNone/>
            </a:pPr>
            <a:r>
              <a:rPr lang="en-US" sz="1900" dirty="0"/>
              <a:t>	  { inv: max = largest in items[0..k-1] }</a:t>
            </a:r>
          </a:p>
          <a:p>
            <a:pPr marL="0" indent="0">
              <a:buNone/>
            </a:pPr>
            <a:r>
              <a:rPr lang="en-US" sz="1900" dirty="0"/>
              <a:t>	}</a:t>
            </a:r>
          </a:p>
          <a:p>
            <a:pPr marL="0" indent="0">
              <a:buNone/>
            </a:pPr>
            <a:r>
              <a:rPr lang="en-US" sz="1900" dirty="0"/>
              <a:t>	{inv ∧ !B } =&gt; { post: max = largest in items[0..size-1] }</a:t>
            </a:r>
          </a:p>
          <a:p>
            <a:endParaRPr lang="en-US" dirty="0"/>
          </a:p>
        </p:txBody>
      </p:sp>
      <p:sp>
        <p:nvSpPr>
          <p:cNvPr id="4" name="Footer Placeholder 3">
            <a:extLst>
              <a:ext uri="{FF2B5EF4-FFF2-40B4-BE49-F238E27FC236}">
                <a16:creationId xmlns:a16="http://schemas.microsoft.com/office/drawing/2014/main" id="{307FDB3D-4C56-AF4C-8214-C770355877DF}"/>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2CC64C4F-C2BD-3E46-8799-DB7FE98A4E67}"/>
              </a:ext>
            </a:extLst>
          </p:cNvPr>
          <p:cNvSpPr>
            <a:spLocks noGrp="1"/>
          </p:cNvSpPr>
          <p:nvPr>
            <p:ph type="sldNum" sz="quarter" idx="12"/>
          </p:nvPr>
        </p:nvSpPr>
        <p:spPr/>
        <p:txBody>
          <a:bodyPr/>
          <a:lstStyle/>
          <a:p>
            <a:pPr>
              <a:defRPr/>
            </a:pPr>
            <a:fld id="{48DACF16-E0F0-4B7F-BDAB-0ED6A37A383D}" type="slidenum">
              <a:rPr lang="en-US" smtClean="0"/>
              <a:pPr>
                <a:defRPr/>
              </a:pPr>
              <a:t>26</a:t>
            </a:fld>
            <a:endParaRPr lang="en-US"/>
          </a:p>
        </p:txBody>
      </p:sp>
    </p:spTree>
    <p:extLst>
      <p:ext uri="{BB962C8B-B14F-4D97-AF65-F5344CB8AC3E}">
        <p14:creationId xmlns:p14="http://schemas.microsoft.com/office/powerpoint/2010/main" val="9747421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30340-D7C0-C549-96F3-45C2F0A13FC6}"/>
              </a:ext>
            </a:extLst>
          </p:cNvPr>
          <p:cNvSpPr>
            <a:spLocks noGrp="1"/>
          </p:cNvSpPr>
          <p:nvPr>
            <p:ph type="title"/>
          </p:nvPr>
        </p:nvSpPr>
        <p:spPr/>
        <p:txBody>
          <a:bodyPr/>
          <a:lstStyle/>
          <a:p>
            <a:r>
              <a:rPr lang="en-US" dirty="0"/>
              <a:t>Loose ends</a:t>
            </a:r>
          </a:p>
        </p:txBody>
      </p:sp>
      <p:sp>
        <p:nvSpPr>
          <p:cNvPr id="6" name="Content Placeholder 5">
            <a:extLst>
              <a:ext uri="{FF2B5EF4-FFF2-40B4-BE49-F238E27FC236}">
                <a16:creationId xmlns:a16="http://schemas.microsoft.com/office/drawing/2014/main" id="{802E520C-0FBA-774F-8DC9-78DDDA3D2197}"/>
              </a:ext>
            </a:extLst>
          </p:cNvPr>
          <p:cNvSpPr>
            <a:spLocks noGrp="1"/>
          </p:cNvSpPr>
          <p:nvPr>
            <p:ph idx="1"/>
          </p:nvPr>
        </p:nvSpPr>
        <p:spPr/>
        <p:txBody>
          <a:bodyPr>
            <a:normAutofit lnSpcReduction="10000"/>
          </a:bodyPr>
          <a:lstStyle/>
          <a:p>
            <a:r>
              <a:rPr lang="en-US" dirty="0"/>
              <a:t>The code we’ve developed works for non-empty arrays.</a:t>
            </a:r>
          </a:p>
          <a:p>
            <a:endParaRPr lang="en-US" dirty="0"/>
          </a:p>
          <a:p>
            <a:r>
              <a:rPr lang="en-US" dirty="0"/>
              <a:t>What if size is 0 (i.e., the array is empty)?</a:t>
            </a:r>
          </a:p>
          <a:p>
            <a:pPr lvl="1"/>
            <a:r>
              <a:rPr lang="en-US" dirty="0"/>
              <a:t>That’s a fairly philosophical question: what is the largest value in an empty array?</a:t>
            </a:r>
          </a:p>
          <a:p>
            <a:pPr lvl="1"/>
            <a:r>
              <a:rPr lang="en-US" dirty="0"/>
              <a:t>If the code needs to work for an empty array (i.e., size==0), the specification needs to say what to do in that case.  A couple of plausible solutions:</a:t>
            </a:r>
          </a:p>
          <a:p>
            <a:pPr lvl="2"/>
            <a:r>
              <a:rPr lang="en-US" dirty="0"/>
              <a:t>Specify </a:t>
            </a:r>
            <a:r>
              <a:rPr lang="en-US" dirty="0" err="1"/>
              <a:t>Integer.MIN_VALUE</a:t>
            </a:r>
            <a:r>
              <a:rPr lang="en-US" dirty="0"/>
              <a:t> as the largest value in an empty array</a:t>
            </a:r>
          </a:p>
          <a:p>
            <a:pPr lvl="2"/>
            <a:r>
              <a:rPr lang="en-US" dirty="0"/>
              <a:t>Throw an appropriate exception if size is not positive</a:t>
            </a:r>
          </a:p>
          <a:p>
            <a:endParaRPr lang="en-US" dirty="0"/>
          </a:p>
          <a:p>
            <a:r>
              <a:rPr lang="en-US" dirty="0"/>
              <a:t>What about size &lt; 0?   Probably an error (illegal argument exception?)  A good specification should say what happens.</a:t>
            </a:r>
          </a:p>
        </p:txBody>
      </p:sp>
      <p:sp>
        <p:nvSpPr>
          <p:cNvPr id="4" name="Footer Placeholder 3">
            <a:extLst>
              <a:ext uri="{FF2B5EF4-FFF2-40B4-BE49-F238E27FC236}">
                <a16:creationId xmlns:a16="http://schemas.microsoft.com/office/drawing/2014/main" id="{307FDB3D-4C56-AF4C-8214-C770355877DF}"/>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2CC64C4F-C2BD-3E46-8799-DB7FE98A4E67}"/>
              </a:ext>
            </a:extLst>
          </p:cNvPr>
          <p:cNvSpPr>
            <a:spLocks noGrp="1"/>
          </p:cNvSpPr>
          <p:nvPr>
            <p:ph type="sldNum" sz="quarter" idx="12"/>
          </p:nvPr>
        </p:nvSpPr>
        <p:spPr/>
        <p:txBody>
          <a:bodyPr/>
          <a:lstStyle/>
          <a:p>
            <a:pPr>
              <a:defRPr/>
            </a:pPr>
            <a:fld id="{48DACF16-E0F0-4B7F-BDAB-0ED6A37A383D}" type="slidenum">
              <a:rPr lang="en-US" smtClean="0"/>
              <a:pPr>
                <a:defRPr/>
              </a:pPr>
              <a:t>27</a:t>
            </a:fld>
            <a:endParaRPr lang="en-US"/>
          </a:p>
        </p:txBody>
      </p:sp>
    </p:spTree>
    <p:extLst>
      <p:ext uri="{BB962C8B-B14F-4D97-AF65-F5344CB8AC3E}">
        <p14:creationId xmlns:p14="http://schemas.microsoft.com/office/powerpoint/2010/main" val="220458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C22C8-CAB2-F048-8BBE-5D19475D4E19}"/>
              </a:ext>
            </a:extLst>
          </p:cNvPr>
          <p:cNvSpPr>
            <a:spLocks noGrp="1"/>
          </p:cNvSpPr>
          <p:nvPr>
            <p:ph type="title"/>
          </p:nvPr>
        </p:nvSpPr>
        <p:spPr/>
        <p:txBody>
          <a:bodyPr/>
          <a:lstStyle/>
          <a:p>
            <a:r>
              <a:rPr lang="en-US" dirty="0"/>
              <a:t>New problem: reverse an array</a:t>
            </a:r>
          </a:p>
        </p:txBody>
      </p:sp>
      <p:sp>
        <p:nvSpPr>
          <p:cNvPr id="3" name="Content Placeholder 2">
            <a:extLst>
              <a:ext uri="{FF2B5EF4-FFF2-40B4-BE49-F238E27FC236}">
                <a16:creationId xmlns:a16="http://schemas.microsoft.com/office/drawing/2014/main" id="{001CCE88-A49B-A945-9CD2-4F1595D2A85E}"/>
              </a:ext>
            </a:extLst>
          </p:cNvPr>
          <p:cNvSpPr>
            <a:spLocks noGrp="1"/>
          </p:cNvSpPr>
          <p:nvPr>
            <p:ph idx="1"/>
          </p:nvPr>
        </p:nvSpPr>
        <p:spPr>
          <a:xfrm>
            <a:off x="685800" y="1447800"/>
            <a:ext cx="7772400" cy="4800600"/>
          </a:xfrm>
        </p:spPr>
        <p:txBody>
          <a:bodyPr/>
          <a:lstStyle/>
          <a:p>
            <a:pPr marL="0" indent="0">
              <a:buNone/>
            </a:pPr>
            <a:r>
              <a:rPr lang="en-US" dirty="0"/>
              <a:t>Problem: given an array a with n elements (a[0..n-1]), reverse the order of the elements in a.</a:t>
            </a:r>
          </a:p>
          <a:p>
            <a:pPr marL="0" indent="0">
              <a:buNone/>
            </a:pPr>
            <a:endParaRPr lang="en-US" dirty="0"/>
          </a:p>
          <a:p>
            <a:pPr marL="0" indent="0">
              <a:buNone/>
            </a:pPr>
            <a:r>
              <a:rPr lang="en-US" dirty="0"/>
              <a:t>This is another fairly simple problem, but we want to build a correct solution and avoid all off-by-one errors.  We start with:</a:t>
            </a:r>
          </a:p>
          <a:p>
            <a:pPr marL="0" indent="0">
              <a:buNone/>
            </a:pPr>
            <a:endParaRPr lang="en-US" dirty="0"/>
          </a:p>
          <a:p>
            <a:pPr marL="0" indent="0">
              <a:buNone/>
            </a:pPr>
            <a:endParaRPr lang="en-US" dirty="0"/>
          </a:p>
          <a:p>
            <a:pPr marL="0" indent="0">
              <a:buNone/>
            </a:pPr>
            <a:endParaRPr lang="en-US" dirty="0"/>
          </a:p>
          <a:p>
            <a:pPr marL="0" indent="0">
              <a:buNone/>
            </a:pPr>
            <a:r>
              <a:rPr lang="en-US" dirty="0"/>
              <a:t>We want:</a:t>
            </a:r>
          </a:p>
          <a:p>
            <a:pPr marL="0" indent="0">
              <a:buNone/>
            </a:pPr>
            <a:endParaRPr lang="en-US" dirty="0"/>
          </a:p>
          <a:p>
            <a:pPr marL="0" indent="0">
              <a:buNone/>
            </a:pPr>
            <a:endParaRPr lang="en-US" dirty="0"/>
          </a:p>
          <a:p>
            <a:pPr marL="0" indent="0">
              <a:buNone/>
            </a:pPr>
            <a:endParaRPr lang="en-US" dirty="0"/>
          </a:p>
          <a:p>
            <a:pPr marL="0" indent="0">
              <a:buNone/>
            </a:pPr>
            <a:r>
              <a:rPr lang="en-US" dirty="0"/>
              <a:t>Notation: we’ll use A[</a:t>
            </a:r>
            <a:r>
              <a:rPr lang="en-US" dirty="0" err="1"/>
              <a:t>i</a:t>
            </a:r>
            <a:r>
              <a:rPr lang="en-US" dirty="0"/>
              <a:t>] (capitalized) for the value in position </a:t>
            </a:r>
            <a:r>
              <a:rPr lang="en-US" dirty="0" err="1"/>
              <a:t>i</a:t>
            </a:r>
            <a:r>
              <a:rPr lang="en-US" dirty="0"/>
              <a:t> in the original array</a:t>
            </a:r>
          </a:p>
        </p:txBody>
      </p:sp>
      <p:sp>
        <p:nvSpPr>
          <p:cNvPr id="4" name="Footer Placeholder 3">
            <a:extLst>
              <a:ext uri="{FF2B5EF4-FFF2-40B4-BE49-F238E27FC236}">
                <a16:creationId xmlns:a16="http://schemas.microsoft.com/office/drawing/2014/main" id="{00CE5B85-584A-1949-879F-D852BACF615A}"/>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30E08AEE-D5F0-514F-8039-C44E0BCD0507}"/>
              </a:ext>
            </a:extLst>
          </p:cNvPr>
          <p:cNvSpPr>
            <a:spLocks noGrp="1"/>
          </p:cNvSpPr>
          <p:nvPr>
            <p:ph type="sldNum" sz="quarter" idx="12"/>
          </p:nvPr>
        </p:nvSpPr>
        <p:spPr/>
        <p:txBody>
          <a:bodyPr/>
          <a:lstStyle/>
          <a:p>
            <a:pPr>
              <a:defRPr/>
            </a:pPr>
            <a:fld id="{48DACF16-E0F0-4B7F-BDAB-0ED6A37A383D}" type="slidenum">
              <a:rPr lang="en-US" smtClean="0"/>
              <a:pPr>
                <a:defRPr/>
              </a:pPr>
              <a:t>28</a:t>
            </a:fld>
            <a:endParaRPr lang="en-US"/>
          </a:p>
        </p:txBody>
      </p:sp>
      <p:graphicFrame>
        <p:nvGraphicFramePr>
          <p:cNvPr id="6" name="Table 6">
            <a:extLst>
              <a:ext uri="{FF2B5EF4-FFF2-40B4-BE49-F238E27FC236}">
                <a16:creationId xmlns:a16="http://schemas.microsoft.com/office/drawing/2014/main" id="{CF3B46D2-A17F-074F-987D-D2AE46B2B375}"/>
              </a:ext>
            </a:extLst>
          </p:cNvPr>
          <p:cNvGraphicFramePr>
            <a:graphicFrameLocks/>
          </p:cNvGraphicFramePr>
          <p:nvPr>
            <p:extLst>
              <p:ext uri="{D42A27DB-BD31-4B8C-83A1-F6EECF244321}">
                <p14:modId xmlns:p14="http://schemas.microsoft.com/office/powerpoint/2010/main" val="2634990503"/>
              </p:ext>
            </p:extLst>
          </p:nvPr>
        </p:nvGraphicFramePr>
        <p:xfrm>
          <a:off x="838200" y="3276600"/>
          <a:ext cx="7543800" cy="762000"/>
        </p:xfrm>
        <a:graphic>
          <a:graphicData uri="http://schemas.openxmlformats.org/drawingml/2006/table">
            <a:tbl>
              <a:tblPr firstRow="1" bandRow="1"/>
              <a:tblGrid>
                <a:gridCol w="1065972">
                  <a:extLst>
                    <a:ext uri="{9D8B030D-6E8A-4147-A177-3AD203B41FA5}">
                      <a16:colId xmlns:a16="http://schemas.microsoft.com/office/drawing/2014/main" val="406052329"/>
                    </a:ext>
                  </a:extLst>
                </a:gridCol>
                <a:gridCol w="1967948">
                  <a:extLst>
                    <a:ext uri="{9D8B030D-6E8A-4147-A177-3AD203B41FA5}">
                      <a16:colId xmlns:a16="http://schemas.microsoft.com/office/drawing/2014/main" val="2480550062"/>
                    </a:ext>
                  </a:extLst>
                </a:gridCol>
                <a:gridCol w="2085087">
                  <a:extLst>
                    <a:ext uri="{9D8B030D-6E8A-4147-A177-3AD203B41FA5}">
                      <a16:colId xmlns:a16="http://schemas.microsoft.com/office/drawing/2014/main" val="91786416"/>
                    </a:ext>
                  </a:extLst>
                </a:gridCol>
                <a:gridCol w="1910443">
                  <a:extLst>
                    <a:ext uri="{9D8B030D-6E8A-4147-A177-3AD203B41FA5}">
                      <a16:colId xmlns:a16="http://schemas.microsoft.com/office/drawing/2014/main" val="2919564115"/>
                    </a:ext>
                  </a:extLst>
                </a:gridCol>
                <a:gridCol w="514350">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1022350" algn="r"/>
                        </a:tabLst>
                      </a:pPr>
                      <a:r>
                        <a:rPr lang="en-US" dirty="0"/>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a:tabLst>
                          <a:tab pos="1708150" algn="r"/>
                        </a:tabLst>
                      </a:pP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pre: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a:t>A[0] A[1] A[2] …</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buFontTx/>
                        <a:buNone/>
                      </a:pP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a:r>
                        <a:rPr lang="en-US" dirty="0"/>
                        <a:t> … A[n-2]  A[n-1]</a:t>
                      </a: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graphicFrame>
        <p:nvGraphicFramePr>
          <p:cNvPr id="7" name="Table 6">
            <a:extLst>
              <a:ext uri="{FF2B5EF4-FFF2-40B4-BE49-F238E27FC236}">
                <a16:creationId xmlns:a16="http://schemas.microsoft.com/office/drawing/2014/main" id="{9EA0C6F2-4E6C-9446-85F5-9DBB7E3B99B8}"/>
              </a:ext>
            </a:extLst>
          </p:cNvPr>
          <p:cNvGraphicFramePr>
            <a:graphicFrameLocks/>
          </p:cNvGraphicFramePr>
          <p:nvPr>
            <p:extLst>
              <p:ext uri="{D42A27DB-BD31-4B8C-83A1-F6EECF244321}">
                <p14:modId xmlns:p14="http://schemas.microsoft.com/office/powerpoint/2010/main" val="1030519700"/>
              </p:ext>
            </p:extLst>
          </p:nvPr>
        </p:nvGraphicFramePr>
        <p:xfrm>
          <a:off x="838200" y="4572000"/>
          <a:ext cx="7543800" cy="762000"/>
        </p:xfrm>
        <a:graphic>
          <a:graphicData uri="http://schemas.openxmlformats.org/drawingml/2006/table">
            <a:tbl>
              <a:tblPr firstRow="1" bandRow="1"/>
              <a:tblGrid>
                <a:gridCol w="1065972">
                  <a:extLst>
                    <a:ext uri="{9D8B030D-6E8A-4147-A177-3AD203B41FA5}">
                      <a16:colId xmlns:a16="http://schemas.microsoft.com/office/drawing/2014/main" val="406052329"/>
                    </a:ext>
                  </a:extLst>
                </a:gridCol>
                <a:gridCol w="1967948">
                  <a:extLst>
                    <a:ext uri="{9D8B030D-6E8A-4147-A177-3AD203B41FA5}">
                      <a16:colId xmlns:a16="http://schemas.microsoft.com/office/drawing/2014/main" val="2480550062"/>
                    </a:ext>
                  </a:extLst>
                </a:gridCol>
                <a:gridCol w="2085087">
                  <a:extLst>
                    <a:ext uri="{9D8B030D-6E8A-4147-A177-3AD203B41FA5}">
                      <a16:colId xmlns:a16="http://schemas.microsoft.com/office/drawing/2014/main" val="91786416"/>
                    </a:ext>
                  </a:extLst>
                </a:gridCol>
                <a:gridCol w="1910443">
                  <a:extLst>
                    <a:ext uri="{9D8B030D-6E8A-4147-A177-3AD203B41FA5}">
                      <a16:colId xmlns:a16="http://schemas.microsoft.com/office/drawing/2014/main" val="2919564115"/>
                    </a:ext>
                  </a:extLst>
                </a:gridCol>
                <a:gridCol w="514350">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1022350" algn="r"/>
                        </a:tabLst>
                      </a:pPr>
                      <a:r>
                        <a:rPr lang="en-US" dirty="0"/>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a:tabLst>
                          <a:tab pos="1708150" algn="r"/>
                        </a:tabLst>
                      </a:pP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post: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a:t>A[n-1] A[n-2] …</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buFontTx/>
                        <a:buNone/>
                      </a:pP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a:r>
                        <a:rPr lang="en-US" dirty="0"/>
                        <a:t> … A[2] A[1] A[0]</a:t>
                      </a: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26892058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F221A-2BB1-0C46-8738-127366D381E3}"/>
              </a:ext>
            </a:extLst>
          </p:cNvPr>
          <p:cNvSpPr>
            <a:spLocks noGrp="1"/>
          </p:cNvSpPr>
          <p:nvPr>
            <p:ph type="title"/>
          </p:nvPr>
        </p:nvSpPr>
        <p:spPr/>
        <p:txBody>
          <a:bodyPr/>
          <a:lstStyle/>
          <a:p>
            <a:r>
              <a:rPr lang="en-US" dirty="0"/>
              <a:t>Step 1: loop invariant and body</a:t>
            </a:r>
          </a:p>
        </p:txBody>
      </p:sp>
      <p:sp>
        <p:nvSpPr>
          <p:cNvPr id="3" name="Content Placeholder 2">
            <a:extLst>
              <a:ext uri="{FF2B5EF4-FFF2-40B4-BE49-F238E27FC236}">
                <a16:creationId xmlns:a16="http://schemas.microsoft.com/office/drawing/2014/main" id="{77A9A87B-EB2B-C148-8FC9-A2FCFCD8268D}"/>
              </a:ext>
            </a:extLst>
          </p:cNvPr>
          <p:cNvSpPr>
            <a:spLocks noGrp="1"/>
          </p:cNvSpPr>
          <p:nvPr>
            <p:ph idx="1"/>
          </p:nvPr>
        </p:nvSpPr>
        <p:spPr/>
        <p:txBody>
          <a:bodyPr/>
          <a:lstStyle/>
          <a:p>
            <a:pPr marL="0" indent="0">
              <a:buNone/>
            </a:pPr>
            <a:r>
              <a:rPr lang="en-US" dirty="0"/>
              <a:t>We’ll use the “obvious” strategy: start out by swapping the first and last elements (a[0] and a[n-1]), then swap the next pair of elements (a[1] and a[n-2]), and continue until we’re done.</a:t>
            </a:r>
          </a:p>
          <a:p>
            <a:pPr marL="0" indent="0">
              <a:buNone/>
            </a:pPr>
            <a:endParaRPr lang="en-US" dirty="0"/>
          </a:p>
          <a:p>
            <a:pPr marL="0" indent="0">
              <a:buNone/>
            </a:pPr>
            <a:r>
              <a:rPr lang="en-US" dirty="0"/>
              <a:t>The invariant looks like this: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(Note: it’s often very useful to think/design with diagrams.  We don’t have to restrict ourselves to the a[</a:t>
            </a:r>
            <a:r>
              <a:rPr lang="en-US" dirty="0" err="1"/>
              <a:t>i</a:t>
            </a:r>
            <a:r>
              <a:rPr lang="en-US" dirty="0"/>
              <a:t>..j] notation all the time, but we’ll often want to use that later to be precise.)</a:t>
            </a:r>
          </a:p>
        </p:txBody>
      </p:sp>
      <p:sp>
        <p:nvSpPr>
          <p:cNvPr id="4" name="Footer Placeholder 3">
            <a:extLst>
              <a:ext uri="{FF2B5EF4-FFF2-40B4-BE49-F238E27FC236}">
                <a16:creationId xmlns:a16="http://schemas.microsoft.com/office/drawing/2014/main" id="{F011D609-68D9-844D-8288-DD93F6E1E05B}"/>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75F035B3-29CA-F844-956D-09E71AB4BE32}"/>
              </a:ext>
            </a:extLst>
          </p:cNvPr>
          <p:cNvSpPr>
            <a:spLocks noGrp="1"/>
          </p:cNvSpPr>
          <p:nvPr>
            <p:ph type="sldNum" sz="quarter" idx="12"/>
          </p:nvPr>
        </p:nvSpPr>
        <p:spPr/>
        <p:txBody>
          <a:bodyPr/>
          <a:lstStyle/>
          <a:p>
            <a:pPr>
              <a:defRPr/>
            </a:pPr>
            <a:fld id="{48DACF16-E0F0-4B7F-BDAB-0ED6A37A383D}" type="slidenum">
              <a:rPr lang="en-US" smtClean="0"/>
              <a:pPr>
                <a:defRPr/>
              </a:pPr>
              <a:t>29</a:t>
            </a:fld>
            <a:endParaRPr lang="en-US"/>
          </a:p>
        </p:txBody>
      </p:sp>
      <p:graphicFrame>
        <p:nvGraphicFramePr>
          <p:cNvPr id="6" name="Table 6">
            <a:extLst>
              <a:ext uri="{FF2B5EF4-FFF2-40B4-BE49-F238E27FC236}">
                <a16:creationId xmlns:a16="http://schemas.microsoft.com/office/drawing/2014/main" id="{3EE973F1-26B9-3B4B-8994-1CC4E78E802D}"/>
              </a:ext>
            </a:extLst>
          </p:cNvPr>
          <p:cNvGraphicFramePr>
            <a:graphicFrameLocks/>
          </p:cNvGraphicFramePr>
          <p:nvPr>
            <p:extLst>
              <p:ext uri="{D42A27DB-BD31-4B8C-83A1-F6EECF244321}">
                <p14:modId xmlns:p14="http://schemas.microsoft.com/office/powerpoint/2010/main" val="2138265264"/>
              </p:ext>
            </p:extLst>
          </p:nvPr>
        </p:nvGraphicFramePr>
        <p:xfrm>
          <a:off x="838200" y="3581400"/>
          <a:ext cx="7543800" cy="762000"/>
        </p:xfrm>
        <a:graphic>
          <a:graphicData uri="http://schemas.openxmlformats.org/drawingml/2006/table">
            <a:tbl>
              <a:tblPr firstRow="1" bandRow="1"/>
              <a:tblGrid>
                <a:gridCol w="1065972">
                  <a:extLst>
                    <a:ext uri="{9D8B030D-6E8A-4147-A177-3AD203B41FA5}">
                      <a16:colId xmlns:a16="http://schemas.microsoft.com/office/drawing/2014/main" val="406052329"/>
                    </a:ext>
                  </a:extLst>
                </a:gridCol>
                <a:gridCol w="1967948">
                  <a:extLst>
                    <a:ext uri="{9D8B030D-6E8A-4147-A177-3AD203B41FA5}">
                      <a16:colId xmlns:a16="http://schemas.microsoft.com/office/drawing/2014/main" val="2480550062"/>
                    </a:ext>
                  </a:extLst>
                </a:gridCol>
                <a:gridCol w="2085087">
                  <a:extLst>
                    <a:ext uri="{9D8B030D-6E8A-4147-A177-3AD203B41FA5}">
                      <a16:colId xmlns:a16="http://schemas.microsoft.com/office/drawing/2014/main" val="91786416"/>
                    </a:ext>
                  </a:extLst>
                </a:gridCol>
                <a:gridCol w="1910443">
                  <a:extLst>
                    <a:ext uri="{9D8B030D-6E8A-4147-A177-3AD203B41FA5}">
                      <a16:colId xmlns:a16="http://schemas.microsoft.com/office/drawing/2014/main" val="2919564115"/>
                    </a:ext>
                  </a:extLst>
                </a:gridCol>
                <a:gridCol w="514350">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1022350" algn="r"/>
                        </a:tabLst>
                      </a:pPr>
                      <a:r>
                        <a:rPr lang="en-US" dirty="0"/>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a:tabLst>
                          <a:tab pos="1819275" algn="r"/>
                        </a:tabLst>
                      </a:pP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inv: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a:t>A[n-1]  A[n-2] …</a:t>
                      </a:r>
                    </a:p>
                  </a:txBody>
                  <a:tcPr>
                    <a:lnT w="12700" cap="flat" cmpd="sng" algn="ctr">
                      <a:solidFill>
                        <a:schemeClr val="tx1"/>
                      </a:solidFill>
                      <a:prstDash val="solid"/>
                      <a:round/>
                      <a:headEnd type="none" w="med" len="med"/>
                      <a:tailEnd type="none" w="med" len="med"/>
                    </a:lnT>
                  </a:tcPr>
                </a:tc>
                <a:tc>
                  <a:txBody>
                    <a:bodyPr/>
                    <a:lstStyle/>
                    <a:p>
                      <a:pPr algn="ctr">
                        <a:buFontTx/>
                        <a:buNone/>
                      </a:pPr>
                      <a:r>
                        <a:rPr lang="en-US" dirty="0"/>
                        <a:t>original order</a:t>
                      </a:r>
                    </a:p>
                  </a:txBody>
                  <a:tcPr>
                    <a:lnT w="12700" cap="flat" cmpd="sng" algn="ctr">
                      <a:solidFill>
                        <a:schemeClr val="tx1"/>
                      </a:solidFill>
                      <a:prstDash val="solid"/>
                      <a:round/>
                      <a:headEnd type="none" w="med" len="med"/>
                      <a:tailEnd type="none" w="med" len="med"/>
                    </a:lnT>
                  </a:tcPr>
                </a:tc>
                <a:tc>
                  <a:txBody>
                    <a:bodyPr/>
                    <a:lstStyle/>
                    <a:p>
                      <a:pPr algn="r"/>
                      <a:r>
                        <a:rPr lang="en-US" dirty="0"/>
                        <a:t> … A[1]  A[0]</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65835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 about loops</a:t>
            </a:r>
          </a:p>
        </p:txBody>
      </p:sp>
      <p:sp>
        <p:nvSpPr>
          <p:cNvPr id="3" name="Content Placeholder 2"/>
          <p:cNvSpPr>
            <a:spLocks noGrp="1"/>
          </p:cNvSpPr>
          <p:nvPr>
            <p:ph idx="1"/>
          </p:nvPr>
        </p:nvSpPr>
        <p:spPr/>
        <p:txBody>
          <a:bodyPr/>
          <a:lstStyle/>
          <a:p>
            <a:pPr marL="0" indent="0">
              <a:buNone/>
            </a:pPr>
            <a:r>
              <a:rPr lang="en-US" dirty="0"/>
              <a:t>So far, two things made our code reasoning fairly straightforward:</a:t>
            </a:r>
          </a:p>
          <a:p>
            <a:pPr marL="0" indent="0">
              <a:buNone/>
            </a:pPr>
            <a:endParaRPr lang="en-US" dirty="0"/>
          </a:p>
          <a:p>
            <a:pPr marL="457200" indent="-457200">
              <a:buFont typeface="+mj-lt"/>
              <a:buAutoNum type="arabicPeriod"/>
            </a:pPr>
            <a:r>
              <a:rPr lang="en-US" dirty="0"/>
              <a:t>When running the code, each statement executed 0 or 1 times</a:t>
            </a:r>
          </a:p>
          <a:p>
            <a:pPr marL="457200" indent="-457200">
              <a:buFont typeface="+mj-lt"/>
              <a:buAutoNum type="arabicPeriod"/>
            </a:pPr>
            <a:endParaRPr lang="en-US" dirty="0"/>
          </a:p>
          <a:p>
            <a:pPr marL="457200" indent="-457200">
              <a:buFont typeface="+mj-lt"/>
              <a:buAutoNum type="arabicPeriod"/>
            </a:pPr>
            <a:r>
              <a:rPr lang="en-US" dirty="0"/>
              <a:t>(Therefore,) trivially the code always terminates</a:t>
            </a:r>
          </a:p>
          <a:p>
            <a:pPr marL="457200" indent="-457200">
              <a:buFont typeface="+mj-lt"/>
              <a:buAutoNum type="arabicPeriod"/>
            </a:pPr>
            <a:endParaRPr lang="en-US" dirty="0"/>
          </a:p>
          <a:p>
            <a:pPr marL="0" indent="0">
              <a:buNone/>
            </a:pPr>
            <a:r>
              <a:rPr lang="en-US" dirty="0"/>
              <a:t>Neither of these hold once we have loops (or recursion)</a:t>
            </a:r>
          </a:p>
          <a:p>
            <a:pPr lvl="1"/>
            <a:r>
              <a:rPr lang="en-US" dirty="0"/>
              <a:t>Will consider the key ideas with while-loops</a:t>
            </a:r>
          </a:p>
          <a:p>
            <a:pPr lvl="1"/>
            <a:r>
              <a:rPr lang="en-US" dirty="0"/>
              <a:t>Introduces the essential and much more general concept of an </a:t>
            </a:r>
            <a:r>
              <a:rPr lang="en-US" i="1" dirty="0">
                <a:solidFill>
                  <a:schemeClr val="accent2"/>
                </a:solidFill>
              </a:rPr>
              <a:t>invariant</a:t>
            </a:r>
          </a:p>
          <a:p>
            <a:pPr lvl="1"/>
            <a:r>
              <a:rPr lang="en-US" dirty="0"/>
              <a:t>Will mostly ignore prove-it-terminates; brief discussion later</a:t>
            </a:r>
          </a:p>
        </p:txBody>
      </p:sp>
      <p:sp>
        <p:nvSpPr>
          <p:cNvPr id="4" name="Footer Placeholder 3"/>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3</a:t>
            </a:fld>
            <a:endParaRPr lang="en-US"/>
          </a:p>
        </p:txBody>
      </p:sp>
    </p:spTree>
    <p:extLst>
      <p:ext uri="{BB962C8B-B14F-4D97-AF65-F5344CB8AC3E}">
        <p14:creationId xmlns:p14="http://schemas.microsoft.com/office/powerpoint/2010/main" val="37985574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F221A-2BB1-0C46-8738-127366D381E3}"/>
              </a:ext>
            </a:extLst>
          </p:cNvPr>
          <p:cNvSpPr>
            <a:spLocks noGrp="1"/>
          </p:cNvSpPr>
          <p:nvPr>
            <p:ph type="title"/>
          </p:nvPr>
        </p:nvSpPr>
        <p:spPr/>
        <p:txBody>
          <a:bodyPr/>
          <a:lstStyle/>
          <a:p>
            <a:r>
              <a:rPr lang="en-US" dirty="0"/>
              <a:t>Array section boundaries</a:t>
            </a:r>
          </a:p>
        </p:txBody>
      </p:sp>
      <p:sp>
        <p:nvSpPr>
          <p:cNvPr id="3" name="Content Placeholder 2">
            <a:extLst>
              <a:ext uri="{FF2B5EF4-FFF2-40B4-BE49-F238E27FC236}">
                <a16:creationId xmlns:a16="http://schemas.microsoft.com/office/drawing/2014/main" id="{77A9A87B-EB2B-C148-8FC9-A2FCFCD8268D}"/>
              </a:ext>
            </a:extLst>
          </p:cNvPr>
          <p:cNvSpPr>
            <a:spLocks noGrp="1"/>
          </p:cNvSpPr>
          <p:nvPr>
            <p:ph idx="1"/>
          </p:nvPr>
        </p:nvSpPr>
        <p:spPr/>
        <p:txBody>
          <a:bodyPr/>
          <a:lstStyle/>
          <a:p>
            <a:pPr marL="0" indent="0">
              <a:buNone/>
            </a:pPr>
            <a:r>
              <a:rPr lang="en-US" dirty="0"/>
              <a:t>We need to introduce variables to keep track of the boundary positions between the different sections of the array.  A typical solution would be to introduce a variable k and do some arithmetic:</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Yuck! (😱)  The n-k±1 boundary is a glaring invitation for an off-by-one bug!  Can we do something simpler?</a:t>
            </a:r>
          </a:p>
          <a:p>
            <a:pPr marL="0" indent="0">
              <a:buNone/>
            </a:pPr>
            <a:endParaRPr lang="en-US" dirty="0"/>
          </a:p>
          <a:p>
            <a:pPr marL="0" indent="0">
              <a:buNone/>
            </a:pPr>
            <a:r>
              <a:rPr lang="en-US" dirty="0"/>
              <a:t>Yes!!</a:t>
            </a:r>
          </a:p>
        </p:txBody>
      </p:sp>
      <p:sp>
        <p:nvSpPr>
          <p:cNvPr id="4" name="Footer Placeholder 3">
            <a:extLst>
              <a:ext uri="{FF2B5EF4-FFF2-40B4-BE49-F238E27FC236}">
                <a16:creationId xmlns:a16="http://schemas.microsoft.com/office/drawing/2014/main" id="{F011D609-68D9-844D-8288-DD93F6E1E05B}"/>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75F035B3-29CA-F844-956D-09E71AB4BE32}"/>
              </a:ext>
            </a:extLst>
          </p:cNvPr>
          <p:cNvSpPr>
            <a:spLocks noGrp="1"/>
          </p:cNvSpPr>
          <p:nvPr>
            <p:ph type="sldNum" sz="quarter" idx="12"/>
          </p:nvPr>
        </p:nvSpPr>
        <p:spPr/>
        <p:txBody>
          <a:bodyPr/>
          <a:lstStyle/>
          <a:p>
            <a:pPr>
              <a:defRPr/>
            </a:pPr>
            <a:fld id="{48DACF16-E0F0-4B7F-BDAB-0ED6A37A383D}" type="slidenum">
              <a:rPr lang="en-US" smtClean="0"/>
              <a:pPr>
                <a:defRPr/>
              </a:pPr>
              <a:t>30</a:t>
            </a:fld>
            <a:endParaRPr lang="en-US"/>
          </a:p>
        </p:txBody>
      </p:sp>
      <p:graphicFrame>
        <p:nvGraphicFramePr>
          <p:cNvPr id="6" name="Table 6">
            <a:extLst>
              <a:ext uri="{FF2B5EF4-FFF2-40B4-BE49-F238E27FC236}">
                <a16:creationId xmlns:a16="http://schemas.microsoft.com/office/drawing/2014/main" id="{3EE973F1-26B9-3B4B-8994-1CC4E78E802D}"/>
              </a:ext>
            </a:extLst>
          </p:cNvPr>
          <p:cNvGraphicFramePr>
            <a:graphicFrameLocks/>
          </p:cNvGraphicFramePr>
          <p:nvPr>
            <p:extLst>
              <p:ext uri="{D42A27DB-BD31-4B8C-83A1-F6EECF244321}">
                <p14:modId xmlns:p14="http://schemas.microsoft.com/office/powerpoint/2010/main" val="1442031979"/>
              </p:ext>
            </p:extLst>
          </p:nvPr>
        </p:nvGraphicFramePr>
        <p:xfrm>
          <a:off x="838200" y="3124200"/>
          <a:ext cx="7543800" cy="762000"/>
        </p:xfrm>
        <a:graphic>
          <a:graphicData uri="http://schemas.openxmlformats.org/drawingml/2006/table">
            <a:tbl>
              <a:tblPr firstRow="1" bandRow="1"/>
              <a:tblGrid>
                <a:gridCol w="1065972">
                  <a:extLst>
                    <a:ext uri="{9D8B030D-6E8A-4147-A177-3AD203B41FA5}">
                      <a16:colId xmlns:a16="http://schemas.microsoft.com/office/drawing/2014/main" val="406052329"/>
                    </a:ext>
                  </a:extLst>
                </a:gridCol>
                <a:gridCol w="1967948">
                  <a:extLst>
                    <a:ext uri="{9D8B030D-6E8A-4147-A177-3AD203B41FA5}">
                      <a16:colId xmlns:a16="http://schemas.microsoft.com/office/drawing/2014/main" val="2480550062"/>
                    </a:ext>
                  </a:extLst>
                </a:gridCol>
                <a:gridCol w="2085087">
                  <a:extLst>
                    <a:ext uri="{9D8B030D-6E8A-4147-A177-3AD203B41FA5}">
                      <a16:colId xmlns:a16="http://schemas.microsoft.com/office/drawing/2014/main" val="91786416"/>
                    </a:ext>
                  </a:extLst>
                </a:gridCol>
                <a:gridCol w="1910443">
                  <a:extLst>
                    <a:ext uri="{9D8B030D-6E8A-4147-A177-3AD203B41FA5}">
                      <a16:colId xmlns:a16="http://schemas.microsoft.com/office/drawing/2014/main" val="2919564115"/>
                    </a:ext>
                  </a:extLst>
                </a:gridCol>
                <a:gridCol w="514350">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1763713" algn="r"/>
                        </a:tabLst>
                      </a:pPr>
                      <a:r>
                        <a:rPr lang="en-US" dirty="0"/>
                        <a:t>0	k?</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a:tabLst>
                          <a:tab pos="1878013" algn="r"/>
                        </a:tabLst>
                      </a:pPr>
                      <a:r>
                        <a:rPr lang="en-US" dirty="0"/>
                        <a:t>k?	n-k±1?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n-k±1?</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inv: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a:t>A[n-1]  A[n-2] …</a:t>
                      </a:r>
                    </a:p>
                  </a:txBody>
                  <a:tcPr>
                    <a:lnT w="12700" cap="flat" cmpd="sng" algn="ctr">
                      <a:solidFill>
                        <a:schemeClr val="tx1"/>
                      </a:solidFill>
                      <a:prstDash val="solid"/>
                      <a:round/>
                      <a:headEnd type="none" w="med" len="med"/>
                      <a:tailEnd type="none" w="med" len="med"/>
                    </a:lnT>
                  </a:tcPr>
                </a:tc>
                <a:tc>
                  <a:txBody>
                    <a:bodyPr/>
                    <a:lstStyle/>
                    <a:p>
                      <a:pPr algn="ctr">
                        <a:buFontTx/>
                        <a:buNone/>
                      </a:pPr>
                      <a:r>
                        <a:rPr lang="en-US" dirty="0"/>
                        <a:t>original order</a:t>
                      </a:r>
                    </a:p>
                  </a:txBody>
                  <a:tcPr>
                    <a:lnT w="12700" cap="flat" cmpd="sng" algn="ctr">
                      <a:solidFill>
                        <a:schemeClr val="tx1"/>
                      </a:solidFill>
                      <a:prstDash val="solid"/>
                      <a:round/>
                      <a:headEnd type="none" w="med" len="med"/>
                      <a:tailEnd type="none" w="med" len="med"/>
                    </a:lnT>
                  </a:tcPr>
                </a:tc>
                <a:tc>
                  <a:txBody>
                    <a:bodyPr/>
                    <a:lstStyle/>
                    <a:p>
                      <a:pPr algn="r"/>
                      <a:r>
                        <a:rPr lang="en-US" dirty="0"/>
                        <a:t> … A[1]  A[0]</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4082323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F221A-2BB1-0C46-8738-127366D381E3}"/>
              </a:ext>
            </a:extLst>
          </p:cNvPr>
          <p:cNvSpPr>
            <a:spLocks noGrp="1"/>
          </p:cNvSpPr>
          <p:nvPr>
            <p:ph type="title"/>
          </p:nvPr>
        </p:nvSpPr>
        <p:spPr/>
        <p:txBody>
          <a:bodyPr/>
          <a:lstStyle/>
          <a:p>
            <a:r>
              <a:rPr lang="en-US" dirty="0"/>
              <a:t>Simpler array section boundaries</a:t>
            </a:r>
          </a:p>
        </p:txBody>
      </p:sp>
      <p:sp>
        <p:nvSpPr>
          <p:cNvPr id="3" name="Content Placeholder 2">
            <a:extLst>
              <a:ext uri="{FF2B5EF4-FFF2-40B4-BE49-F238E27FC236}">
                <a16:creationId xmlns:a16="http://schemas.microsoft.com/office/drawing/2014/main" id="{77A9A87B-EB2B-C148-8FC9-A2FCFCD8268D}"/>
              </a:ext>
            </a:extLst>
          </p:cNvPr>
          <p:cNvSpPr>
            <a:spLocks noGrp="1"/>
          </p:cNvSpPr>
          <p:nvPr>
            <p:ph idx="1"/>
          </p:nvPr>
        </p:nvSpPr>
        <p:spPr/>
        <p:txBody>
          <a:bodyPr/>
          <a:lstStyle/>
          <a:p>
            <a:pPr marL="0" indent="0">
              <a:buNone/>
            </a:pPr>
            <a:r>
              <a:rPr lang="en-US" dirty="0"/>
              <a:t>Just name the boundaries – don’t have to calculate them, do we?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We still have to decide whether the L and R variables mark the ends of the reversed areas or the ends of the area that is still in the original order.  What should we choose?</a:t>
            </a:r>
          </a:p>
          <a:p>
            <a:pPr marL="0" indent="0">
              <a:buNone/>
            </a:pPr>
            <a:endParaRPr lang="en-US" dirty="0"/>
          </a:p>
          <a:p>
            <a:pPr marL="0" indent="0">
              <a:buNone/>
            </a:pPr>
            <a:r>
              <a:rPr lang="en-US" dirty="0"/>
              <a:t>The answer is Yes!!  We do need to choose something and stick with it, but it’s not always obvious which choice will be best.  So try out things that seem plausible, sketch the code and the proof that results, and then pick the choice that makes things work best.</a:t>
            </a:r>
          </a:p>
        </p:txBody>
      </p:sp>
      <p:sp>
        <p:nvSpPr>
          <p:cNvPr id="4" name="Footer Placeholder 3">
            <a:extLst>
              <a:ext uri="{FF2B5EF4-FFF2-40B4-BE49-F238E27FC236}">
                <a16:creationId xmlns:a16="http://schemas.microsoft.com/office/drawing/2014/main" id="{F011D609-68D9-844D-8288-DD93F6E1E05B}"/>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75F035B3-29CA-F844-956D-09E71AB4BE32}"/>
              </a:ext>
            </a:extLst>
          </p:cNvPr>
          <p:cNvSpPr>
            <a:spLocks noGrp="1"/>
          </p:cNvSpPr>
          <p:nvPr>
            <p:ph type="sldNum" sz="quarter" idx="12"/>
          </p:nvPr>
        </p:nvSpPr>
        <p:spPr/>
        <p:txBody>
          <a:bodyPr/>
          <a:lstStyle/>
          <a:p>
            <a:pPr>
              <a:defRPr/>
            </a:pPr>
            <a:fld id="{48DACF16-E0F0-4B7F-BDAB-0ED6A37A383D}" type="slidenum">
              <a:rPr lang="en-US" smtClean="0"/>
              <a:pPr>
                <a:defRPr/>
              </a:pPr>
              <a:t>31</a:t>
            </a:fld>
            <a:endParaRPr lang="en-US"/>
          </a:p>
        </p:txBody>
      </p:sp>
      <p:graphicFrame>
        <p:nvGraphicFramePr>
          <p:cNvPr id="6" name="Table 6">
            <a:extLst>
              <a:ext uri="{FF2B5EF4-FFF2-40B4-BE49-F238E27FC236}">
                <a16:creationId xmlns:a16="http://schemas.microsoft.com/office/drawing/2014/main" id="{3EE973F1-26B9-3B4B-8994-1CC4E78E802D}"/>
              </a:ext>
            </a:extLst>
          </p:cNvPr>
          <p:cNvGraphicFramePr>
            <a:graphicFrameLocks/>
          </p:cNvGraphicFramePr>
          <p:nvPr>
            <p:extLst>
              <p:ext uri="{D42A27DB-BD31-4B8C-83A1-F6EECF244321}">
                <p14:modId xmlns:p14="http://schemas.microsoft.com/office/powerpoint/2010/main" val="1081079334"/>
              </p:ext>
            </p:extLst>
          </p:nvPr>
        </p:nvGraphicFramePr>
        <p:xfrm>
          <a:off x="838200" y="2209800"/>
          <a:ext cx="7543800" cy="762000"/>
        </p:xfrm>
        <a:graphic>
          <a:graphicData uri="http://schemas.openxmlformats.org/drawingml/2006/table">
            <a:tbl>
              <a:tblPr firstRow="1" bandRow="1"/>
              <a:tblGrid>
                <a:gridCol w="1065972">
                  <a:extLst>
                    <a:ext uri="{9D8B030D-6E8A-4147-A177-3AD203B41FA5}">
                      <a16:colId xmlns:a16="http://schemas.microsoft.com/office/drawing/2014/main" val="406052329"/>
                    </a:ext>
                  </a:extLst>
                </a:gridCol>
                <a:gridCol w="1967948">
                  <a:extLst>
                    <a:ext uri="{9D8B030D-6E8A-4147-A177-3AD203B41FA5}">
                      <a16:colId xmlns:a16="http://schemas.microsoft.com/office/drawing/2014/main" val="2480550062"/>
                    </a:ext>
                  </a:extLst>
                </a:gridCol>
                <a:gridCol w="2085087">
                  <a:extLst>
                    <a:ext uri="{9D8B030D-6E8A-4147-A177-3AD203B41FA5}">
                      <a16:colId xmlns:a16="http://schemas.microsoft.com/office/drawing/2014/main" val="91786416"/>
                    </a:ext>
                  </a:extLst>
                </a:gridCol>
                <a:gridCol w="1910443">
                  <a:extLst>
                    <a:ext uri="{9D8B030D-6E8A-4147-A177-3AD203B41FA5}">
                      <a16:colId xmlns:a16="http://schemas.microsoft.com/office/drawing/2014/main" val="2919564115"/>
                    </a:ext>
                  </a:extLst>
                </a:gridCol>
                <a:gridCol w="514350">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1763713" algn="r"/>
                        </a:tabLst>
                      </a:pPr>
                      <a:r>
                        <a:rPr lang="en-US" dirty="0"/>
                        <a:t>0	L</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a:tabLst>
                          <a:tab pos="1878013" algn="r"/>
                        </a:tabLst>
                      </a:pPr>
                      <a:r>
                        <a:rPr lang="en-US" dirty="0"/>
                        <a:t>L	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R</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inv: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a:t>A[n-1]  A[n-2] …</a:t>
                      </a:r>
                    </a:p>
                  </a:txBody>
                  <a:tcPr>
                    <a:lnT w="12700" cap="flat" cmpd="sng" algn="ctr">
                      <a:solidFill>
                        <a:schemeClr val="tx1"/>
                      </a:solidFill>
                      <a:prstDash val="solid"/>
                      <a:round/>
                      <a:headEnd type="none" w="med" len="med"/>
                      <a:tailEnd type="none" w="med" len="med"/>
                    </a:lnT>
                  </a:tcPr>
                </a:tc>
                <a:tc>
                  <a:txBody>
                    <a:bodyPr/>
                    <a:lstStyle/>
                    <a:p>
                      <a:pPr algn="ctr">
                        <a:buFontTx/>
                        <a:buNone/>
                      </a:pPr>
                      <a:r>
                        <a:rPr lang="en-US" dirty="0"/>
                        <a:t>original order</a:t>
                      </a:r>
                    </a:p>
                  </a:txBody>
                  <a:tcPr>
                    <a:lnT w="12700" cap="flat" cmpd="sng" algn="ctr">
                      <a:solidFill>
                        <a:schemeClr val="tx1"/>
                      </a:solidFill>
                      <a:prstDash val="solid"/>
                      <a:round/>
                      <a:headEnd type="none" w="med" len="med"/>
                      <a:tailEnd type="none" w="med" len="med"/>
                    </a:lnT>
                  </a:tcPr>
                </a:tc>
                <a:tc>
                  <a:txBody>
                    <a:bodyPr/>
                    <a:lstStyle/>
                    <a:p>
                      <a:pPr algn="r"/>
                      <a:r>
                        <a:rPr lang="en-US" dirty="0"/>
                        <a:t> … A[1]  A[0]</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1539619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F221A-2BB1-0C46-8738-127366D381E3}"/>
              </a:ext>
            </a:extLst>
          </p:cNvPr>
          <p:cNvSpPr>
            <a:spLocks noGrp="1"/>
          </p:cNvSpPr>
          <p:nvPr>
            <p:ph type="title"/>
          </p:nvPr>
        </p:nvSpPr>
        <p:spPr/>
        <p:txBody>
          <a:bodyPr/>
          <a:lstStyle/>
          <a:p>
            <a:r>
              <a:rPr lang="en-US" dirty="0"/>
              <a:t>Invariant for reverse array</a:t>
            </a:r>
          </a:p>
        </p:txBody>
      </p:sp>
      <p:sp>
        <p:nvSpPr>
          <p:cNvPr id="3" name="Content Placeholder 2">
            <a:extLst>
              <a:ext uri="{FF2B5EF4-FFF2-40B4-BE49-F238E27FC236}">
                <a16:creationId xmlns:a16="http://schemas.microsoft.com/office/drawing/2014/main" id="{77A9A87B-EB2B-C148-8FC9-A2FCFCD8268D}"/>
              </a:ext>
            </a:extLst>
          </p:cNvPr>
          <p:cNvSpPr>
            <a:spLocks noGrp="1"/>
          </p:cNvSpPr>
          <p:nvPr>
            <p:ph idx="1"/>
          </p:nvPr>
        </p:nvSpPr>
        <p:spPr/>
        <p:txBody>
          <a:bodyPr/>
          <a:lstStyle/>
          <a:p>
            <a:pPr marL="0" indent="0">
              <a:buNone/>
            </a:pPr>
            <a:r>
              <a:rPr lang="en-US" dirty="0"/>
              <a:t>After trying alternatives, let’s label the </a:t>
            </a:r>
            <a:r>
              <a:rPr lang="en-US" dirty="0" err="1"/>
              <a:t>unswapped</a:t>
            </a:r>
            <a:r>
              <a:rPr lang="en-US" dirty="0"/>
              <a:t> area boundaries: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The body of the loop looks like this:</a:t>
            </a:r>
          </a:p>
          <a:p>
            <a:pPr marL="0" indent="0">
              <a:buNone/>
            </a:pPr>
            <a:endParaRPr lang="en-US" dirty="0"/>
          </a:p>
          <a:p>
            <a:pPr marL="0" indent="0">
              <a:buNone/>
            </a:pPr>
            <a:r>
              <a:rPr lang="en-US" dirty="0"/>
              <a:t>	{ inv }</a:t>
            </a:r>
          </a:p>
          <a:p>
            <a:pPr marL="0" indent="0">
              <a:buNone/>
            </a:pPr>
            <a:r>
              <a:rPr lang="en-US" dirty="0"/>
              <a:t>	swap(a[L], a[R])		// use swap(…) notation for design</a:t>
            </a:r>
          </a:p>
          <a:p>
            <a:pPr marL="0" indent="0">
              <a:buNone/>
            </a:pPr>
            <a:r>
              <a:rPr lang="en-US" dirty="0"/>
              <a:t>	L = L + 1;		// no ++ or --.  we have a proof rule</a:t>
            </a:r>
          </a:p>
          <a:p>
            <a:pPr marL="0" indent="0">
              <a:buNone/>
            </a:pPr>
            <a:r>
              <a:rPr lang="en-US" dirty="0"/>
              <a:t>	R = R - 1;		//   for x=y; , but not for ++ or --.</a:t>
            </a:r>
          </a:p>
          <a:p>
            <a:pPr marL="0" indent="0">
              <a:buNone/>
            </a:pPr>
            <a:r>
              <a:rPr lang="en-US" dirty="0"/>
              <a:t>	{ inv }</a:t>
            </a:r>
          </a:p>
          <a:p>
            <a:pPr marL="0" indent="0">
              <a:buNone/>
            </a:pPr>
            <a:endParaRPr lang="en-US" dirty="0"/>
          </a:p>
        </p:txBody>
      </p:sp>
      <p:sp>
        <p:nvSpPr>
          <p:cNvPr id="4" name="Footer Placeholder 3">
            <a:extLst>
              <a:ext uri="{FF2B5EF4-FFF2-40B4-BE49-F238E27FC236}">
                <a16:creationId xmlns:a16="http://schemas.microsoft.com/office/drawing/2014/main" id="{F011D609-68D9-844D-8288-DD93F6E1E05B}"/>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75F035B3-29CA-F844-956D-09E71AB4BE32}"/>
              </a:ext>
            </a:extLst>
          </p:cNvPr>
          <p:cNvSpPr>
            <a:spLocks noGrp="1"/>
          </p:cNvSpPr>
          <p:nvPr>
            <p:ph type="sldNum" sz="quarter" idx="12"/>
          </p:nvPr>
        </p:nvSpPr>
        <p:spPr/>
        <p:txBody>
          <a:bodyPr/>
          <a:lstStyle/>
          <a:p>
            <a:pPr>
              <a:defRPr/>
            </a:pPr>
            <a:fld id="{48DACF16-E0F0-4B7F-BDAB-0ED6A37A383D}" type="slidenum">
              <a:rPr lang="en-US" smtClean="0"/>
              <a:pPr>
                <a:defRPr/>
              </a:pPr>
              <a:t>32</a:t>
            </a:fld>
            <a:endParaRPr lang="en-US"/>
          </a:p>
        </p:txBody>
      </p:sp>
      <p:graphicFrame>
        <p:nvGraphicFramePr>
          <p:cNvPr id="6" name="Table 6">
            <a:extLst>
              <a:ext uri="{FF2B5EF4-FFF2-40B4-BE49-F238E27FC236}">
                <a16:creationId xmlns:a16="http://schemas.microsoft.com/office/drawing/2014/main" id="{3EE973F1-26B9-3B4B-8994-1CC4E78E802D}"/>
              </a:ext>
            </a:extLst>
          </p:cNvPr>
          <p:cNvGraphicFramePr>
            <a:graphicFrameLocks/>
          </p:cNvGraphicFramePr>
          <p:nvPr>
            <p:extLst>
              <p:ext uri="{D42A27DB-BD31-4B8C-83A1-F6EECF244321}">
                <p14:modId xmlns:p14="http://schemas.microsoft.com/office/powerpoint/2010/main" val="3688948364"/>
              </p:ext>
            </p:extLst>
          </p:nvPr>
        </p:nvGraphicFramePr>
        <p:xfrm>
          <a:off x="838200" y="2057400"/>
          <a:ext cx="7543800" cy="762000"/>
        </p:xfrm>
        <a:graphic>
          <a:graphicData uri="http://schemas.openxmlformats.org/drawingml/2006/table">
            <a:tbl>
              <a:tblPr firstRow="1" bandRow="1"/>
              <a:tblGrid>
                <a:gridCol w="1065972">
                  <a:extLst>
                    <a:ext uri="{9D8B030D-6E8A-4147-A177-3AD203B41FA5}">
                      <a16:colId xmlns:a16="http://schemas.microsoft.com/office/drawing/2014/main" val="406052329"/>
                    </a:ext>
                  </a:extLst>
                </a:gridCol>
                <a:gridCol w="1967948">
                  <a:extLst>
                    <a:ext uri="{9D8B030D-6E8A-4147-A177-3AD203B41FA5}">
                      <a16:colId xmlns:a16="http://schemas.microsoft.com/office/drawing/2014/main" val="2480550062"/>
                    </a:ext>
                  </a:extLst>
                </a:gridCol>
                <a:gridCol w="2085087">
                  <a:extLst>
                    <a:ext uri="{9D8B030D-6E8A-4147-A177-3AD203B41FA5}">
                      <a16:colId xmlns:a16="http://schemas.microsoft.com/office/drawing/2014/main" val="91786416"/>
                    </a:ext>
                  </a:extLst>
                </a:gridCol>
                <a:gridCol w="1910443">
                  <a:extLst>
                    <a:ext uri="{9D8B030D-6E8A-4147-A177-3AD203B41FA5}">
                      <a16:colId xmlns:a16="http://schemas.microsoft.com/office/drawing/2014/main" val="2919564115"/>
                    </a:ext>
                  </a:extLst>
                </a:gridCol>
                <a:gridCol w="514350">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1763713" algn="r"/>
                        </a:tabLst>
                      </a:pPr>
                      <a:r>
                        <a:rPr lang="en-US" dirty="0"/>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a:tabLst>
                          <a:tab pos="1878013" algn="r"/>
                        </a:tabLst>
                      </a:pPr>
                      <a:r>
                        <a:rPr lang="en-US" dirty="0"/>
                        <a:t>L	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inv: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a:t>A[n-1]  A[n-2] …</a:t>
                      </a:r>
                    </a:p>
                  </a:txBody>
                  <a:tcPr>
                    <a:lnT w="12700" cap="flat" cmpd="sng" algn="ctr">
                      <a:solidFill>
                        <a:schemeClr val="tx1"/>
                      </a:solidFill>
                      <a:prstDash val="solid"/>
                      <a:round/>
                      <a:headEnd type="none" w="med" len="med"/>
                      <a:tailEnd type="none" w="med" len="med"/>
                    </a:lnT>
                  </a:tcPr>
                </a:tc>
                <a:tc>
                  <a:txBody>
                    <a:bodyPr/>
                    <a:lstStyle/>
                    <a:p>
                      <a:pPr algn="ctr">
                        <a:buFontTx/>
                        <a:buNone/>
                      </a:pPr>
                      <a:r>
                        <a:rPr lang="en-US" dirty="0"/>
                        <a:t>original order</a:t>
                      </a:r>
                    </a:p>
                  </a:txBody>
                  <a:tcPr>
                    <a:lnT w="12700" cap="flat" cmpd="sng" algn="ctr">
                      <a:solidFill>
                        <a:schemeClr val="tx1"/>
                      </a:solidFill>
                      <a:prstDash val="solid"/>
                      <a:round/>
                      <a:headEnd type="none" w="med" len="med"/>
                      <a:tailEnd type="none" w="med" len="med"/>
                    </a:lnT>
                  </a:tcPr>
                </a:tc>
                <a:tc>
                  <a:txBody>
                    <a:bodyPr/>
                    <a:lstStyle/>
                    <a:p>
                      <a:pPr algn="r"/>
                      <a:r>
                        <a:rPr lang="en-US" dirty="0"/>
                        <a:t> … A[1]  A[0]</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6207207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F221A-2BB1-0C46-8738-127366D381E3}"/>
              </a:ext>
            </a:extLst>
          </p:cNvPr>
          <p:cNvSpPr>
            <a:spLocks noGrp="1"/>
          </p:cNvSpPr>
          <p:nvPr>
            <p:ph type="title"/>
          </p:nvPr>
        </p:nvSpPr>
        <p:spPr/>
        <p:txBody>
          <a:bodyPr/>
          <a:lstStyle/>
          <a:p>
            <a:r>
              <a:rPr lang="en-US" dirty="0"/>
              <a:t>Step 2: loop condition</a:t>
            </a:r>
          </a:p>
        </p:txBody>
      </p:sp>
      <p:sp>
        <p:nvSpPr>
          <p:cNvPr id="3" name="Content Placeholder 2">
            <a:extLst>
              <a:ext uri="{FF2B5EF4-FFF2-40B4-BE49-F238E27FC236}">
                <a16:creationId xmlns:a16="http://schemas.microsoft.com/office/drawing/2014/main" id="{77A9A87B-EB2B-C148-8FC9-A2FCFCD8268D}"/>
              </a:ext>
            </a:extLst>
          </p:cNvPr>
          <p:cNvSpPr>
            <a:spLocks noGrp="1"/>
          </p:cNvSpPr>
          <p:nvPr>
            <p:ph idx="1"/>
          </p:nvPr>
        </p:nvSpPr>
        <p:spPr/>
        <p:txBody>
          <a:bodyPr>
            <a:normAutofit lnSpcReduction="10000"/>
          </a:bodyPr>
          <a:lstStyle/>
          <a:p>
            <a:pPr marL="0" indent="0">
              <a:buNone/>
            </a:pPr>
            <a:r>
              <a:rPr lang="en-US" dirty="0"/>
              <a:t>When are we done?  When there are 0 or 1 elements in a[L..R] !</a:t>
            </a:r>
          </a:p>
          <a:p>
            <a:pPr marL="0" indent="0">
              <a:buNone/>
            </a:pPr>
            <a:endParaRPr lang="en-US" dirty="0"/>
          </a:p>
          <a:p>
            <a:pPr marL="0" indent="0">
              <a:buNone/>
            </a:pPr>
            <a:endParaRPr lang="en-US" dirty="0"/>
          </a:p>
          <a:p>
            <a:pPr marL="0" indent="0">
              <a:buNone/>
            </a:pPr>
            <a:endParaRPr lang="en-US" dirty="0"/>
          </a:p>
          <a:p>
            <a:pPr marL="0" indent="0">
              <a:buNone/>
            </a:pPr>
            <a:r>
              <a:rPr lang="en-US" dirty="0"/>
              <a:t>	</a:t>
            </a:r>
            <a:r>
              <a:rPr lang="en-US" i="1" dirty="0"/>
              <a:t>initialize</a:t>
            </a:r>
            <a:endParaRPr lang="en-US" dirty="0"/>
          </a:p>
          <a:p>
            <a:pPr marL="0" indent="0">
              <a:buNone/>
            </a:pPr>
            <a:r>
              <a:rPr lang="en-US" dirty="0"/>
              <a:t>	{ inv }</a:t>
            </a:r>
          </a:p>
          <a:p>
            <a:pPr marL="0" indent="0">
              <a:buNone/>
            </a:pPr>
            <a:r>
              <a:rPr lang="en-US" dirty="0"/>
              <a:t>	while ( </a:t>
            </a:r>
            <a:r>
              <a:rPr lang="en-US" b="1" dirty="0"/>
              <a:t>L &lt; R</a:t>
            </a:r>
            <a:r>
              <a:rPr lang="en-US" dirty="0"/>
              <a:t> )  {</a:t>
            </a:r>
          </a:p>
          <a:p>
            <a:pPr marL="0" indent="0">
              <a:buNone/>
            </a:pPr>
            <a:r>
              <a:rPr lang="en-US" dirty="0"/>
              <a:t>	  { inv }</a:t>
            </a:r>
          </a:p>
          <a:p>
            <a:pPr marL="0" indent="0">
              <a:buNone/>
            </a:pPr>
            <a:r>
              <a:rPr lang="en-US" dirty="0"/>
              <a:t>	  swap(a[L], a[R])</a:t>
            </a:r>
          </a:p>
          <a:p>
            <a:pPr marL="0" indent="0">
              <a:buNone/>
            </a:pPr>
            <a:r>
              <a:rPr lang="en-US" dirty="0"/>
              <a:t>	  L = L + 1;</a:t>
            </a:r>
          </a:p>
          <a:p>
            <a:pPr marL="0" indent="0">
              <a:buNone/>
            </a:pPr>
            <a:r>
              <a:rPr lang="en-US" dirty="0"/>
              <a:t>	  R = R - 1;</a:t>
            </a:r>
          </a:p>
          <a:p>
            <a:pPr marL="0" indent="0">
              <a:buNone/>
            </a:pPr>
            <a:r>
              <a:rPr lang="en-US" dirty="0"/>
              <a:t>	  { inv }</a:t>
            </a:r>
          </a:p>
          <a:p>
            <a:pPr marL="0" indent="0">
              <a:buNone/>
            </a:pPr>
            <a:r>
              <a:rPr lang="en-US" dirty="0"/>
              <a:t>	}</a:t>
            </a:r>
          </a:p>
          <a:p>
            <a:pPr marL="0" indent="0">
              <a:buNone/>
            </a:pPr>
            <a:endParaRPr lang="en-US" dirty="0"/>
          </a:p>
        </p:txBody>
      </p:sp>
      <p:sp>
        <p:nvSpPr>
          <p:cNvPr id="4" name="Footer Placeholder 3">
            <a:extLst>
              <a:ext uri="{FF2B5EF4-FFF2-40B4-BE49-F238E27FC236}">
                <a16:creationId xmlns:a16="http://schemas.microsoft.com/office/drawing/2014/main" id="{F011D609-68D9-844D-8288-DD93F6E1E05B}"/>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75F035B3-29CA-F844-956D-09E71AB4BE32}"/>
              </a:ext>
            </a:extLst>
          </p:cNvPr>
          <p:cNvSpPr>
            <a:spLocks noGrp="1"/>
          </p:cNvSpPr>
          <p:nvPr>
            <p:ph type="sldNum" sz="quarter" idx="12"/>
          </p:nvPr>
        </p:nvSpPr>
        <p:spPr/>
        <p:txBody>
          <a:bodyPr/>
          <a:lstStyle/>
          <a:p>
            <a:pPr>
              <a:defRPr/>
            </a:pPr>
            <a:fld id="{48DACF16-E0F0-4B7F-BDAB-0ED6A37A383D}" type="slidenum">
              <a:rPr lang="en-US" smtClean="0"/>
              <a:pPr>
                <a:defRPr/>
              </a:pPr>
              <a:t>33</a:t>
            </a:fld>
            <a:endParaRPr lang="en-US"/>
          </a:p>
        </p:txBody>
      </p:sp>
      <p:graphicFrame>
        <p:nvGraphicFramePr>
          <p:cNvPr id="6" name="Table 6">
            <a:extLst>
              <a:ext uri="{FF2B5EF4-FFF2-40B4-BE49-F238E27FC236}">
                <a16:creationId xmlns:a16="http://schemas.microsoft.com/office/drawing/2014/main" id="{3EE973F1-26B9-3B4B-8994-1CC4E78E802D}"/>
              </a:ext>
            </a:extLst>
          </p:cNvPr>
          <p:cNvGraphicFramePr>
            <a:graphicFrameLocks/>
          </p:cNvGraphicFramePr>
          <p:nvPr>
            <p:extLst>
              <p:ext uri="{D42A27DB-BD31-4B8C-83A1-F6EECF244321}">
                <p14:modId xmlns:p14="http://schemas.microsoft.com/office/powerpoint/2010/main" val="518662053"/>
              </p:ext>
            </p:extLst>
          </p:nvPr>
        </p:nvGraphicFramePr>
        <p:xfrm>
          <a:off x="838200" y="1981200"/>
          <a:ext cx="7543800" cy="762000"/>
        </p:xfrm>
        <a:graphic>
          <a:graphicData uri="http://schemas.openxmlformats.org/drawingml/2006/table">
            <a:tbl>
              <a:tblPr firstRow="1" bandRow="1"/>
              <a:tblGrid>
                <a:gridCol w="1065972">
                  <a:extLst>
                    <a:ext uri="{9D8B030D-6E8A-4147-A177-3AD203B41FA5}">
                      <a16:colId xmlns:a16="http://schemas.microsoft.com/office/drawing/2014/main" val="406052329"/>
                    </a:ext>
                  </a:extLst>
                </a:gridCol>
                <a:gridCol w="1967948">
                  <a:extLst>
                    <a:ext uri="{9D8B030D-6E8A-4147-A177-3AD203B41FA5}">
                      <a16:colId xmlns:a16="http://schemas.microsoft.com/office/drawing/2014/main" val="2480550062"/>
                    </a:ext>
                  </a:extLst>
                </a:gridCol>
                <a:gridCol w="2085087">
                  <a:extLst>
                    <a:ext uri="{9D8B030D-6E8A-4147-A177-3AD203B41FA5}">
                      <a16:colId xmlns:a16="http://schemas.microsoft.com/office/drawing/2014/main" val="91786416"/>
                    </a:ext>
                  </a:extLst>
                </a:gridCol>
                <a:gridCol w="1910443">
                  <a:extLst>
                    <a:ext uri="{9D8B030D-6E8A-4147-A177-3AD203B41FA5}">
                      <a16:colId xmlns:a16="http://schemas.microsoft.com/office/drawing/2014/main" val="2919564115"/>
                    </a:ext>
                  </a:extLst>
                </a:gridCol>
                <a:gridCol w="514350">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1763713" algn="r"/>
                        </a:tabLst>
                      </a:pPr>
                      <a:r>
                        <a:rPr lang="en-US" dirty="0"/>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a:tabLst>
                          <a:tab pos="1878013" algn="r"/>
                        </a:tabLst>
                      </a:pPr>
                      <a:r>
                        <a:rPr lang="en-US" dirty="0"/>
                        <a:t>L	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inv: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a:t>A[n-1]  A[n-2] …</a:t>
                      </a:r>
                    </a:p>
                  </a:txBody>
                  <a:tcPr>
                    <a:lnT w="12700" cap="flat" cmpd="sng" algn="ctr">
                      <a:solidFill>
                        <a:schemeClr val="tx1"/>
                      </a:solidFill>
                      <a:prstDash val="solid"/>
                      <a:round/>
                      <a:headEnd type="none" w="med" len="med"/>
                      <a:tailEnd type="none" w="med" len="med"/>
                    </a:lnT>
                  </a:tcPr>
                </a:tc>
                <a:tc>
                  <a:txBody>
                    <a:bodyPr/>
                    <a:lstStyle/>
                    <a:p>
                      <a:pPr algn="ctr">
                        <a:buFontTx/>
                        <a:buNone/>
                      </a:pPr>
                      <a:r>
                        <a:rPr lang="en-US" dirty="0"/>
                        <a:t>original order</a:t>
                      </a:r>
                    </a:p>
                  </a:txBody>
                  <a:tcPr>
                    <a:lnT w="12700" cap="flat" cmpd="sng" algn="ctr">
                      <a:solidFill>
                        <a:schemeClr val="tx1"/>
                      </a:solidFill>
                      <a:prstDash val="solid"/>
                      <a:round/>
                      <a:headEnd type="none" w="med" len="med"/>
                      <a:tailEnd type="none" w="med" len="med"/>
                    </a:lnT>
                  </a:tcPr>
                </a:tc>
                <a:tc>
                  <a:txBody>
                    <a:bodyPr/>
                    <a:lstStyle/>
                    <a:p>
                      <a:pPr algn="r"/>
                      <a:r>
                        <a:rPr lang="en-US" dirty="0"/>
                        <a:t> … A[1]  A[0]</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23179312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F221A-2BB1-0C46-8738-127366D381E3}"/>
              </a:ext>
            </a:extLst>
          </p:cNvPr>
          <p:cNvSpPr>
            <a:spLocks noGrp="1"/>
          </p:cNvSpPr>
          <p:nvPr>
            <p:ph type="title"/>
          </p:nvPr>
        </p:nvSpPr>
        <p:spPr/>
        <p:txBody>
          <a:bodyPr/>
          <a:lstStyle/>
          <a:p>
            <a:r>
              <a:rPr lang="en-US" dirty="0"/>
              <a:t>Step 3: initialize</a:t>
            </a:r>
          </a:p>
        </p:txBody>
      </p:sp>
      <p:sp>
        <p:nvSpPr>
          <p:cNvPr id="3" name="Content Placeholder 2">
            <a:extLst>
              <a:ext uri="{FF2B5EF4-FFF2-40B4-BE49-F238E27FC236}">
                <a16:creationId xmlns:a16="http://schemas.microsoft.com/office/drawing/2014/main" id="{77A9A87B-EB2B-C148-8FC9-A2FCFCD8268D}"/>
              </a:ext>
            </a:extLst>
          </p:cNvPr>
          <p:cNvSpPr>
            <a:spLocks noGrp="1"/>
          </p:cNvSpPr>
          <p:nvPr>
            <p:ph idx="1"/>
          </p:nvPr>
        </p:nvSpPr>
        <p:spPr>
          <a:xfrm>
            <a:off x="685800" y="1447800"/>
            <a:ext cx="7772400" cy="5257800"/>
          </a:xfrm>
        </p:spPr>
        <p:txBody>
          <a:bodyPr>
            <a:normAutofit fontScale="92500" lnSpcReduction="10000"/>
          </a:bodyPr>
          <a:lstStyle/>
          <a:p>
            <a:pPr marL="0" indent="0">
              <a:buNone/>
            </a:pPr>
            <a:r>
              <a:rPr lang="en-US" dirty="0"/>
              <a:t>Initially, the entire array is the ”original order” middle section, so set L=0, R=n-1 to start</a:t>
            </a:r>
          </a:p>
          <a:p>
            <a:pPr marL="0" indent="0">
              <a:buNone/>
            </a:pPr>
            <a:endParaRPr lang="en-US" dirty="0"/>
          </a:p>
          <a:p>
            <a:pPr marL="0" indent="0">
              <a:buNone/>
            </a:pPr>
            <a:endParaRPr lang="en-US" dirty="0"/>
          </a:p>
          <a:p>
            <a:pPr marL="0" indent="0">
              <a:buNone/>
            </a:pPr>
            <a:endParaRPr lang="en-US" dirty="0"/>
          </a:p>
          <a:p>
            <a:pPr marL="0" indent="0">
              <a:buNone/>
            </a:pPr>
            <a:r>
              <a:rPr lang="en-US" dirty="0"/>
              <a:t>	</a:t>
            </a:r>
            <a:r>
              <a:rPr lang="en-US" b="1" dirty="0"/>
              <a:t>L = 0; R = n-1;</a:t>
            </a:r>
          </a:p>
          <a:p>
            <a:pPr marL="0" indent="0">
              <a:buNone/>
            </a:pPr>
            <a:r>
              <a:rPr lang="en-US" sz="1900" dirty="0"/>
              <a:t>	{ inv }</a:t>
            </a:r>
          </a:p>
          <a:p>
            <a:pPr marL="0" indent="0">
              <a:buNone/>
            </a:pPr>
            <a:r>
              <a:rPr lang="en-US" sz="1900" dirty="0"/>
              <a:t>	while ( L &lt; R)  {</a:t>
            </a:r>
          </a:p>
          <a:p>
            <a:pPr marL="0" indent="0">
              <a:buNone/>
            </a:pPr>
            <a:r>
              <a:rPr lang="en-US" sz="1900" dirty="0"/>
              <a:t>	  { inv }</a:t>
            </a:r>
          </a:p>
          <a:p>
            <a:pPr marL="0" indent="0">
              <a:buNone/>
            </a:pPr>
            <a:r>
              <a:rPr lang="en-US" sz="1900" dirty="0"/>
              <a:t>	  swap(a[L], a[R])</a:t>
            </a:r>
          </a:p>
          <a:p>
            <a:pPr marL="0" indent="0">
              <a:buNone/>
            </a:pPr>
            <a:r>
              <a:rPr lang="en-US" sz="1900" dirty="0"/>
              <a:t>	  L = L + 1;</a:t>
            </a:r>
          </a:p>
          <a:p>
            <a:pPr marL="0" indent="0">
              <a:buNone/>
            </a:pPr>
            <a:r>
              <a:rPr lang="en-US" sz="1900" dirty="0"/>
              <a:t>	  R = R - 1;</a:t>
            </a:r>
          </a:p>
          <a:p>
            <a:pPr marL="0" indent="0">
              <a:buNone/>
            </a:pPr>
            <a:r>
              <a:rPr lang="en-US" sz="1900" dirty="0"/>
              <a:t>	  { inv }</a:t>
            </a:r>
          </a:p>
          <a:p>
            <a:pPr marL="0" indent="0">
              <a:buNone/>
            </a:pPr>
            <a:r>
              <a:rPr lang="en-US" sz="1900" dirty="0"/>
              <a:t>	}</a:t>
            </a:r>
          </a:p>
          <a:p>
            <a:pPr marL="0" indent="0">
              <a:buNone/>
            </a:pPr>
            <a:endParaRPr lang="en-US" dirty="0"/>
          </a:p>
          <a:p>
            <a:pPr marL="0" indent="0">
              <a:buNone/>
            </a:pPr>
            <a:r>
              <a:rPr lang="en-US" dirty="0"/>
              <a:t>And we’re done!  (proof that postcondition holds at the end is left to the reader. </a:t>
            </a:r>
            <a:r>
              <a:rPr lang="en-US" dirty="0">
                <a:sym typeface="Wingdings" pitchFamily="2" charset="2"/>
              </a:rPr>
              <a:t>)</a:t>
            </a:r>
            <a:endParaRPr lang="en-US" dirty="0"/>
          </a:p>
          <a:p>
            <a:pPr marL="0" indent="0">
              <a:buNone/>
            </a:pPr>
            <a:endParaRPr lang="en-US" dirty="0"/>
          </a:p>
        </p:txBody>
      </p:sp>
      <p:sp>
        <p:nvSpPr>
          <p:cNvPr id="4" name="Footer Placeholder 3">
            <a:extLst>
              <a:ext uri="{FF2B5EF4-FFF2-40B4-BE49-F238E27FC236}">
                <a16:creationId xmlns:a16="http://schemas.microsoft.com/office/drawing/2014/main" id="{F011D609-68D9-844D-8288-DD93F6E1E05B}"/>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75F035B3-29CA-F844-956D-09E71AB4BE32}"/>
              </a:ext>
            </a:extLst>
          </p:cNvPr>
          <p:cNvSpPr>
            <a:spLocks noGrp="1"/>
          </p:cNvSpPr>
          <p:nvPr>
            <p:ph type="sldNum" sz="quarter" idx="12"/>
          </p:nvPr>
        </p:nvSpPr>
        <p:spPr/>
        <p:txBody>
          <a:bodyPr/>
          <a:lstStyle/>
          <a:p>
            <a:pPr>
              <a:defRPr/>
            </a:pPr>
            <a:fld id="{48DACF16-E0F0-4B7F-BDAB-0ED6A37A383D}" type="slidenum">
              <a:rPr lang="en-US" smtClean="0"/>
              <a:pPr>
                <a:defRPr/>
              </a:pPr>
              <a:t>34</a:t>
            </a:fld>
            <a:endParaRPr lang="en-US"/>
          </a:p>
        </p:txBody>
      </p:sp>
      <p:graphicFrame>
        <p:nvGraphicFramePr>
          <p:cNvPr id="6" name="Table 6">
            <a:extLst>
              <a:ext uri="{FF2B5EF4-FFF2-40B4-BE49-F238E27FC236}">
                <a16:creationId xmlns:a16="http://schemas.microsoft.com/office/drawing/2014/main" id="{3EE973F1-26B9-3B4B-8994-1CC4E78E802D}"/>
              </a:ext>
            </a:extLst>
          </p:cNvPr>
          <p:cNvGraphicFramePr>
            <a:graphicFrameLocks/>
          </p:cNvGraphicFramePr>
          <p:nvPr/>
        </p:nvGraphicFramePr>
        <p:xfrm>
          <a:off x="838200" y="1981200"/>
          <a:ext cx="7543800" cy="762000"/>
        </p:xfrm>
        <a:graphic>
          <a:graphicData uri="http://schemas.openxmlformats.org/drawingml/2006/table">
            <a:tbl>
              <a:tblPr firstRow="1" bandRow="1"/>
              <a:tblGrid>
                <a:gridCol w="1065972">
                  <a:extLst>
                    <a:ext uri="{9D8B030D-6E8A-4147-A177-3AD203B41FA5}">
                      <a16:colId xmlns:a16="http://schemas.microsoft.com/office/drawing/2014/main" val="406052329"/>
                    </a:ext>
                  </a:extLst>
                </a:gridCol>
                <a:gridCol w="1967948">
                  <a:extLst>
                    <a:ext uri="{9D8B030D-6E8A-4147-A177-3AD203B41FA5}">
                      <a16:colId xmlns:a16="http://schemas.microsoft.com/office/drawing/2014/main" val="2480550062"/>
                    </a:ext>
                  </a:extLst>
                </a:gridCol>
                <a:gridCol w="2085087">
                  <a:extLst>
                    <a:ext uri="{9D8B030D-6E8A-4147-A177-3AD203B41FA5}">
                      <a16:colId xmlns:a16="http://schemas.microsoft.com/office/drawing/2014/main" val="91786416"/>
                    </a:ext>
                  </a:extLst>
                </a:gridCol>
                <a:gridCol w="1910443">
                  <a:extLst>
                    <a:ext uri="{9D8B030D-6E8A-4147-A177-3AD203B41FA5}">
                      <a16:colId xmlns:a16="http://schemas.microsoft.com/office/drawing/2014/main" val="2919564115"/>
                    </a:ext>
                  </a:extLst>
                </a:gridCol>
                <a:gridCol w="514350">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1763713" algn="r"/>
                        </a:tabLst>
                      </a:pPr>
                      <a:r>
                        <a:rPr lang="en-US" dirty="0"/>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a:tabLst>
                          <a:tab pos="1878013" algn="r"/>
                        </a:tabLst>
                      </a:pPr>
                      <a:r>
                        <a:rPr lang="en-US" dirty="0"/>
                        <a:t>L	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inv: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a:t>A[n-1]  A[n-2] …</a:t>
                      </a:r>
                    </a:p>
                  </a:txBody>
                  <a:tcPr>
                    <a:lnT w="12700" cap="flat" cmpd="sng" algn="ctr">
                      <a:solidFill>
                        <a:schemeClr val="tx1"/>
                      </a:solidFill>
                      <a:prstDash val="solid"/>
                      <a:round/>
                      <a:headEnd type="none" w="med" len="med"/>
                      <a:tailEnd type="none" w="med" len="med"/>
                    </a:lnT>
                  </a:tcPr>
                </a:tc>
                <a:tc>
                  <a:txBody>
                    <a:bodyPr/>
                    <a:lstStyle/>
                    <a:p>
                      <a:pPr algn="ctr">
                        <a:buFontTx/>
                        <a:buNone/>
                      </a:pPr>
                      <a:r>
                        <a:rPr lang="en-US" dirty="0"/>
                        <a:t>original order</a:t>
                      </a:r>
                    </a:p>
                  </a:txBody>
                  <a:tcPr>
                    <a:lnT w="12700" cap="flat" cmpd="sng" algn="ctr">
                      <a:solidFill>
                        <a:schemeClr val="tx1"/>
                      </a:solidFill>
                      <a:prstDash val="solid"/>
                      <a:round/>
                      <a:headEnd type="none" w="med" len="med"/>
                      <a:tailEnd type="none" w="med" len="med"/>
                    </a:lnT>
                  </a:tcPr>
                </a:tc>
                <a:tc>
                  <a:txBody>
                    <a:bodyPr/>
                    <a:lstStyle/>
                    <a:p>
                      <a:pPr algn="r"/>
                      <a:r>
                        <a:rPr lang="en-US" dirty="0"/>
                        <a:t> … A[1]  A[0]</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2498553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C22C8-CAB2-F048-8BBE-5D19475D4E19}"/>
              </a:ext>
            </a:extLst>
          </p:cNvPr>
          <p:cNvSpPr>
            <a:spLocks noGrp="1"/>
          </p:cNvSpPr>
          <p:nvPr>
            <p:ph type="title"/>
          </p:nvPr>
        </p:nvSpPr>
        <p:spPr/>
        <p:txBody>
          <a:bodyPr/>
          <a:lstStyle/>
          <a:p>
            <a:r>
              <a:rPr lang="en-US" dirty="0"/>
              <a:t>New problem: binary search</a:t>
            </a:r>
          </a:p>
        </p:txBody>
      </p:sp>
      <p:sp>
        <p:nvSpPr>
          <p:cNvPr id="3" name="Content Placeholder 2">
            <a:extLst>
              <a:ext uri="{FF2B5EF4-FFF2-40B4-BE49-F238E27FC236}">
                <a16:creationId xmlns:a16="http://schemas.microsoft.com/office/drawing/2014/main" id="{001CCE88-A49B-A945-9CD2-4F1595D2A85E}"/>
              </a:ext>
            </a:extLst>
          </p:cNvPr>
          <p:cNvSpPr>
            <a:spLocks noGrp="1"/>
          </p:cNvSpPr>
          <p:nvPr>
            <p:ph idx="1"/>
          </p:nvPr>
        </p:nvSpPr>
        <p:spPr>
          <a:xfrm>
            <a:off x="685800" y="1447800"/>
            <a:ext cx="7772400" cy="4800600"/>
          </a:xfrm>
        </p:spPr>
        <p:txBody>
          <a:bodyPr/>
          <a:lstStyle/>
          <a:p>
            <a:pPr marL="0" indent="0">
              <a:buNone/>
            </a:pPr>
            <a:r>
              <a:rPr lang="en-US" dirty="0"/>
              <a:t>Problem: We are given a value x and a sorted array a with n elements (i.e., a[0] &lt;= a[1] &lt;= … &lt;= a[n-1]).  Find the location of x in the array.</a:t>
            </a:r>
          </a:p>
          <a:p>
            <a:pPr marL="0" indent="0">
              <a:buNone/>
            </a:pPr>
            <a:endParaRPr lang="en-US" dirty="0"/>
          </a:p>
          <a:p>
            <a:pPr marL="0" indent="0">
              <a:buNone/>
            </a:pPr>
            <a:r>
              <a:rPr lang="en-US" dirty="0"/>
              <a:t>We’ll use the usual strategy: look in the middle, compare to x, then eliminate half of the array from consideration based on the comparison. Quit when we’ve found x if it is present.</a:t>
            </a:r>
          </a:p>
          <a:p>
            <a:pPr marL="0" indent="0">
              <a:buNone/>
            </a:pPr>
            <a:endParaRPr lang="en-US" dirty="0"/>
          </a:p>
          <a:p>
            <a:pPr marL="0" indent="0">
              <a:buNone/>
            </a:pPr>
            <a:r>
              <a:rPr lang="en-US" dirty="0"/>
              <a:t>But if we do that in the “usual” way, we get a postcondition that is a mess: what if there are multiple copies of x in a, what if x is not present, what if x is larger or smaller than anything in a,  …?</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00CE5B85-584A-1949-879F-D852BACF615A}"/>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30E08AEE-D5F0-514F-8039-C44E0BCD0507}"/>
              </a:ext>
            </a:extLst>
          </p:cNvPr>
          <p:cNvSpPr>
            <a:spLocks noGrp="1"/>
          </p:cNvSpPr>
          <p:nvPr>
            <p:ph type="sldNum" sz="quarter" idx="12"/>
          </p:nvPr>
        </p:nvSpPr>
        <p:spPr/>
        <p:txBody>
          <a:bodyPr/>
          <a:lstStyle/>
          <a:p>
            <a:pPr>
              <a:defRPr/>
            </a:pPr>
            <a:fld id="{48DACF16-E0F0-4B7F-BDAB-0ED6A37A383D}" type="slidenum">
              <a:rPr lang="en-US" smtClean="0"/>
              <a:pPr>
                <a:defRPr/>
              </a:pPr>
              <a:t>35</a:t>
            </a:fld>
            <a:endParaRPr lang="en-US"/>
          </a:p>
        </p:txBody>
      </p:sp>
      <p:graphicFrame>
        <p:nvGraphicFramePr>
          <p:cNvPr id="7" name="Table 6">
            <a:extLst>
              <a:ext uri="{FF2B5EF4-FFF2-40B4-BE49-F238E27FC236}">
                <a16:creationId xmlns:a16="http://schemas.microsoft.com/office/drawing/2014/main" id="{9EA0C6F2-4E6C-9446-85F5-9DBB7E3B99B8}"/>
              </a:ext>
            </a:extLst>
          </p:cNvPr>
          <p:cNvGraphicFramePr>
            <a:graphicFrameLocks/>
          </p:cNvGraphicFramePr>
          <p:nvPr>
            <p:extLst>
              <p:ext uri="{D42A27DB-BD31-4B8C-83A1-F6EECF244321}">
                <p14:modId xmlns:p14="http://schemas.microsoft.com/office/powerpoint/2010/main" val="4268410625"/>
              </p:ext>
            </p:extLst>
          </p:nvPr>
        </p:nvGraphicFramePr>
        <p:xfrm>
          <a:off x="838200" y="5181600"/>
          <a:ext cx="7543800" cy="762000"/>
        </p:xfrm>
        <a:graphic>
          <a:graphicData uri="http://schemas.openxmlformats.org/drawingml/2006/table">
            <a:tbl>
              <a:tblPr firstRow="1" bandRow="1"/>
              <a:tblGrid>
                <a:gridCol w="1065972">
                  <a:extLst>
                    <a:ext uri="{9D8B030D-6E8A-4147-A177-3AD203B41FA5}">
                      <a16:colId xmlns:a16="http://schemas.microsoft.com/office/drawing/2014/main" val="406052329"/>
                    </a:ext>
                  </a:extLst>
                </a:gridCol>
                <a:gridCol w="1967948">
                  <a:extLst>
                    <a:ext uri="{9D8B030D-6E8A-4147-A177-3AD203B41FA5}">
                      <a16:colId xmlns:a16="http://schemas.microsoft.com/office/drawing/2014/main" val="2480550062"/>
                    </a:ext>
                  </a:extLst>
                </a:gridCol>
                <a:gridCol w="2085087">
                  <a:extLst>
                    <a:ext uri="{9D8B030D-6E8A-4147-A177-3AD203B41FA5}">
                      <a16:colId xmlns:a16="http://schemas.microsoft.com/office/drawing/2014/main" val="91786416"/>
                    </a:ext>
                  </a:extLst>
                </a:gridCol>
                <a:gridCol w="1910443">
                  <a:extLst>
                    <a:ext uri="{9D8B030D-6E8A-4147-A177-3AD203B41FA5}">
                      <a16:colId xmlns:a16="http://schemas.microsoft.com/office/drawing/2014/main" val="2919564115"/>
                    </a:ext>
                  </a:extLst>
                </a:gridCol>
                <a:gridCol w="514350">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1022350" algn="r"/>
                        </a:tabLst>
                      </a:pPr>
                      <a:r>
                        <a:rPr lang="en-US" dirty="0"/>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tabLst>
                          <a:tab pos="1708150" algn="r"/>
                        </a:tabLst>
                      </a:pPr>
                      <a:r>
                        <a:rPr lang="en-US" dirty="0"/>
                        <a:t>mid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post: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US" dirty="0"/>
                        <a:t>&lt;x?, &lt;=x?</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buFontTx/>
                        <a:buNone/>
                      </a:pPr>
                      <a:r>
                        <a:rPr lang="en-US" dirty="0"/>
                        <a:t>x?</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a:t>&gt;x, &gt;=x?</a:t>
                      </a: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3987377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C22C8-CAB2-F048-8BBE-5D19475D4E19}"/>
              </a:ext>
            </a:extLst>
          </p:cNvPr>
          <p:cNvSpPr>
            <a:spLocks noGrp="1"/>
          </p:cNvSpPr>
          <p:nvPr>
            <p:ph type="title"/>
          </p:nvPr>
        </p:nvSpPr>
        <p:spPr/>
        <p:txBody>
          <a:bodyPr/>
          <a:lstStyle/>
          <a:p>
            <a:r>
              <a:rPr lang="en-US" dirty="0"/>
              <a:t>Binary search postcondition</a:t>
            </a:r>
          </a:p>
        </p:txBody>
      </p:sp>
      <p:sp>
        <p:nvSpPr>
          <p:cNvPr id="3" name="Content Placeholder 2">
            <a:extLst>
              <a:ext uri="{FF2B5EF4-FFF2-40B4-BE49-F238E27FC236}">
                <a16:creationId xmlns:a16="http://schemas.microsoft.com/office/drawing/2014/main" id="{001CCE88-A49B-A945-9CD2-4F1595D2A85E}"/>
              </a:ext>
            </a:extLst>
          </p:cNvPr>
          <p:cNvSpPr>
            <a:spLocks noGrp="1"/>
          </p:cNvSpPr>
          <p:nvPr>
            <p:ph idx="1"/>
          </p:nvPr>
        </p:nvSpPr>
        <p:spPr>
          <a:xfrm>
            <a:off x="685800" y="1447800"/>
            <a:ext cx="7772400" cy="4800600"/>
          </a:xfrm>
        </p:spPr>
        <p:txBody>
          <a:bodyPr>
            <a:normAutofit/>
          </a:bodyPr>
          <a:lstStyle/>
          <a:p>
            <a:pPr marL="0" indent="0">
              <a:buNone/>
            </a:pPr>
            <a:r>
              <a:rPr lang="en-US" dirty="0"/>
              <a:t>We would like a postcondition that “works” regardless of whether x is in the array or not, whether or not there are multiple copies of x, and so forth.  After trying several alternatives, let’s pick this: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More precisely: 	{ post: a[0..L] &lt;= x ∧ a[R..n-1] &gt; x ∧ L+1 = R }</a:t>
            </a:r>
          </a:p>
          <a:p>
            <a:pPr marL="0" indent="0">
              <a:buNone/>
            </a:pPr>
            <a:endParaRPr lang="en-US" dirty="0"/>
          </a:p>
          <a:p>
            <a:pPr marL="0" indent="0">
              <a:buNone/>
            </a:pPr>
            <a:r>
              <a:rPr lang="en-US" dirty="0"/>
              <a:t>If there are one or more copies of x in the array, they will be at a[L], a[L-1], … .  The final regions a[0..L] or a[R..n-1] might be empty if x is smaller or larger than everything in the array.  (We would have either L=-1 or R=n in those cases.)</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00CE5B85-584A-1949-879F-D852BACF615A}"/>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30E08AEE-D5F0-514F-8039-C44E0BCD0507}"/>
              </a:ext>
            </a:extLst>
          </p:cNvPr>
          <p:cNvSpPr>
            <a:spLocks noGrp="1"/>
          </p:cNvSpPr>
          <p:nvPr>
            <p:ph type="sldNum" sz="quarter" idx="12"/>
          </p:nvPr>
        </p:nvSpPr>
        <p:spPr/>
        <p:txBody>
          <a:bodyPr/>
          <a:lstStyle/>
          <a:p>
            <a:pPr>
              <a:defRPr/>
            </a:pPr>
            <a:fld id="{48DACF16-E0F0-4B7F-BDAB-0ED6A37A383D}" type="slidenum">
              <a:rPr lang="en-US" smtClean="0"/>
              <a:pPr>
                <a:defRPr/>
              </a:pPr>
              <a:t>36</a:t>
            </a:fld>
            <a:endParaRPr lang="en-US"/>
          </a:p>
        </p:txBody>
      </p:sp>
      <p:graphicFrame>
        <p:nvGraphicFramePr>
          <p:cNvPr id="7" name="Table 6">
            <a:extLst>
              <a:ext uri="{FF2B5EF4-FFF2-40B4-BE49-F238E27FC236}">
                <a16:creationId xmlns:a16="http://schemas.microsoft.com/office/drawing/2014/main" id="{9EA0C6F2-4E6C-9446-85F5-9DBB7E3B99B8}"/>
              </a:ext>
            </a:extLst>
          </p:cNvPr>
          <p:cNvGraphicFramePr>
            <a:graphicFrameLocks/>
          </p:cNvGraphicFramePr>
          <p:nvPr>
            <p:extLst>
              <p:ext uri="{D42A27DB-BD31-4B8C-83A1-F6EECF244321}">
                <p14:modId xmlns:p14="http://schemas.microsoft.com/office/powerpoint/2010/main" val="1543495131"/>
              </p:ext>
            </p:extLst>
          </p:nvPr>
        </p:nvGraphicFramePr>
        <p:xfrm>
          <a:off x="838200" y="2590800"/>
          <a:ext cx="6781801" cy="762000"/>
        </p:xfrm>
        <a:graphic>
          <a:graphicData uri="http://schemas.openxmlformats.org/drawingml/2006/table">
            <a:tbl>
              <a:tblPr firstRow="1" bandRow="1"/>
              <a:tblGrid>
                <a:gridCol w="1324343">
                  <a:extLst>
                    <a:ext uri="{9D8B030D-6E8A-4147-A177-3AD203B41FA5}">
                      <a16:colId xmlns:a16="http://schemas.microsoft.com/office/drawing/2014/main" val="406052329"/>
                    </a:ext>
                  </a:extLst>
                </a:gridCol>
                <a:gridCol w="2444941">
                  <a:extLst>
                    <a:ext uri="{9D8B030D-6E8A-4147-A177-3AD203B41FA5}">
                      <a16:colId xmlns:a16="http://schemas.microsoft.com/office/drawing/2014/main" val="2480550062"/>
                    </a:ext>
                  </a:extLst>
                </a:gridCol>
                <a:gridCol w="2373498">
                  <a:extLst>
                    <a:ext uri="{9D8B030D-6E8A-4147-A177-3AD203B41FA5}">
                      <a16:colId xmlns:a16="http://schemas.microsoft.com/office/drawing/2014/main" val="2919564115"/>
                    </a:ext>
                  </a:extLst>
                </a:gridCol>
                <a:gridCol w="639019">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2222500" algn="r"/>
                        </a:tabLst>
                      </a:pPr>
                      <a:r>
                        <a:rPr lang="en-US" dirty="0"/>
                        <a:t>0	L</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R</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post: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US" dirty="0"/>
                        <a:t>&lt;= x</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a:t>&gt; x</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40271669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9F7A4-2A61-6043-8A42-ABD15F1F5B4D}"/>
              </a:ext>
            </a:extLst>
          </p:cNvPr>
          <p:cNvSpPr>
            <a:spLocks noGrp="1"/>
          </p:cNvSpPr>
          <p:nvPr>
            <p:ph type="title"/>
          </p:nvPr>
        </p:nvSpPr>
        <p:spPr/>
        <p:txBody>
          <a:bodyPr/>
          <a:lstStyle/>
          <a:p>
            <a:r>
              <a:rPr lang="en-US" dirty="0"/>
              <a:t>Step 1: loop invariant and body</a:t>
            </a:r>
          </a:p>
        </p:txBody>
      </p:sp>
      <p:sp>
        <p:nvSpPr>
          <p:cNvPr id="3" name="Content Placeholder 2">
            <a:extLst>
              <a:ext uri="{FF2B5EF4-FFF2-40B4-BE49-F238E27FC236}">
                <a16:creationId xmlns:a16="http://schemas.microsoft.com/office/drawing/2014/main" id="{7D8DAABF-BE31-B24F-AAC4-08CD460D9A4E}"/>
              </a:ext>
            </a:extLst>
          </p:cNvPr>
          <p:cNvSpPr>
            <a:spLocks noGrp="1"/>
          </p:cNvSpPr>
          <p:nvPr>
            <p:ph idx="1"/>
          </p:nvPr>
        </p:nvSpPr>
        <p:spPr/>
        <p:txBody>
          <a:bodyPr>
            <a:normAutofit fontScale="92500" lnSpcReduction="10000"/>
          </a:bodyPr>
          <a:lstStyle/>
          <a:p>
            <a:pPr marL="0" indent="0">
              <a:buNone/>
            </a:pPr>
            <a:r>
              <a:rPr lang="en-US" dirty="0"/>
              <a:t>Weaken the postcondition to get the invariant:</a:t>
            </a:r>
          </a:p>
          <a:p>
            <a:pPr marL="0" indent="0">
              <a:buNone/>
            </a:pPr>
            <a:r>
              <a:rPr lang="en-US" dirty="0"/>
              <a:t>	a[0..L] &lt;= x ∧ a[L+1..R-1] not searched ∧ a[R..n-1] &gt; x</a:t>
            </a:r>
          </a:p>
          <a:p>
            <a:endParaRPr lang="en-US" dirty="0"/>
          </a:p>
          <a:p>
            <a:endParaRPr lang="en-US" dirty="0"/>
          </a:p>
          <a:p>
            <a:endParaRPr lang="en-US" dirty="0"/>
          </a:p>
          <a:p>
            <a:pPr marL="0" indent="0">
              <a:buNone/>
            </a:pPr>
            <a:endParaRPr lang="en-US" dirty="0"/>
          </a:p>
          <a:p>
            <a:pPr marL="0" indent="0">
              <a:buNone/>
            </a:pPr>
            <a:r>
              <a:rPr lang="en-US" dirty="0"/>
              <a:t>The loop is the usual one:</a:t>
            </a:r>
          </a:p>
          <a:p>
            <a:pPr marL="0" indent="0">
              <a:buNone/>
            </a:pPr>
            <a:r>
              <a:rPr lang="en-US" dirty="0"/>
              <a:t>	while ( ___________ ) {</a:t>
            </a:r>
          </a:p>
          <a:p>
            <a:pPr marL="0" indent="0">
              <a:buNone/>
            </a:pPr>
            <a:r>
              <a:rPr lang="en-US" dirty="0"/>
              <a:t>	  mid = (L + R) / 2;                // truncating division</a:t>
            </a:r>
          </a:p>
          <a:p>
            <a:pPr marL="0" indent="0">
              <a:buNone/>
            </a:pPr>
            <a:r>
              <a:rPr lang="en-US" dirty="0"/>
              <a:t>	  if (a[mid] &lt;= x)</a:t>
            </a:r>
          </a:p>
          <a:p>
            <a:pPr marL="0" indent="0">
              <a:buNone/>
            </a:pPr>
            <a:r>
              <a:rPr lang="en-US" dirty="0"/>
              <a:t>	    L = mid;</a:t>
            </a:r>
          </a:p>
          <a:p>
            <a:pPr marL="0" indent="0">
              <a:buNone/>
            </a:pPr>
            <a:r>
              <a:rPr lang="en-US" dirty="0"/>
              <a:t>	  else  // a[mid] &gt; x</a:t>
            </a:r>
          </a:p>
          <a:p>
            <a:pPr marL="0" indent="0">
              <a:buNone/>
            </a:pPr>
            <a:r>
              <a:rPr lang="en-US" dirty="0"/>
              <a:t>	    R = mid;</a:t>
            </a:r>
          </a:p>
          <a:p>
            <a:pPr marL="0" indent="0">
              <a:buNone/>
            </a:pPr>
            <a:r>
              <a:rPr lang="en-US" dirty="0"/>
              <a:t>	}</a:t>
            </a:r>
          </a:p>
        </p:txBody>
      </p:sp>
      <p:sp>
        <p:nvSpPr>
          <p:cNvPr id="4" name="Footer Placeholder 3">
            <a:extLst>
              <a:ext uri="{FF2B5EF4-FFF2-40B4-BE49-F238E27FC236}">
                <a16:creationId xmlns:a16="http://schemas.microsoft.com/office/drawing/2014/main" id="{7D063838-84D1-FB4D-9DF9-7AF2B5E4E97C}"/>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56D9D5EB-5892-3043-A9E8-7F9C58E530A6}"/>
              </a:ext>
            </a:extLst>
          </p:cNvPr>
          <p:cNvSpPr>
            <a:spLocks noGrp="1"/>
          </p:cNvSpPr>
          <p:nvPr>
            <p:ph type="sldNum" sz="quarter" idx="12"/>
          </p:nvPr>
        </p:nvSpPr>
        <p:spPr/>
        <p:txBody>
          <a:bodyPr/>
          <a:lstStyle/>
          <a:p>
            <a:pPr>
              <a:defRPr/>
            </a:pPr>
            <a:fld id="{48DACF16-E0F0-4B7F-BDAB-0ED6A37A383D}" type="slidenum">
              <a:rPr lang="en-US" smtClean="0"/>
              <a:pPr>
                <a:defRPr/>
              </a:pPr>
              <a:t>37</a:t>
            </a:fld>
            <a:endParaRPr lang="en-US"/>
          </a:p>
        </p:txBody>
      </p:sp>
      <p:graphicFrame>
        <p:nvGraphicFramePr>
          <p:cNvPr id="7" name="Table 6">
            <a:extLst>
              <a:ext uri="{FF2B5EF4-FFF2-40B4-BE49-F238E27FC236}">
                <a16:creationId xmlns:a16="http://schemas.microsoft.com/office/drawing/2014/main" id="{96BA4618-881B-804A-B899-A4CCB2969275}"/>
              </a:ext>
            </a:extLst>
          </p:cNvPr>
          <p:cNvGraphicFramePr>
            <a:graphicFrameLocks/>
          </p:cNvGraphicFramePr>
          <p:nvPr>
            <p:extLst>
              <p:ext uri="{D42A27DB-BD31-4B8C-83A1-F6EECF244321}">
                <p14:modId xmlns:p14="http://schemas.microsoft.com/office/powerpoint/2010/main" val="1570070849"/>
              </p:ext>
            </p:extLst>
          </p:nvPr>
        </p:nvGraphicFramePr>
        <p:xfrm>
          <a:off x="838200" y="2438400"/>
          <a:ext cx="7543800" cy="762000"/>
        </p:xfrm>
        <a:graphic>
          <a:graphicData uri="http://schemas.openxmlformats.org/drawingml/2006/table">
            <a:tbl>
              <a:tblPr firstRow="1" bandRow="1"/>
              <a:tblGrid>
                <a:gridCol w="1065972">
                  <a:extLst>
                    <a:ext uri="{9D8B030D-6E8A-4147-A177-3AD203B41FA5}">
                      <a16:colId xmlns:a16="http://schemas.microsoft.com/office/drawing/2014/main" val="406052329"/>
                    </a:ext>
                  </a:extLst>
                </a:gridCol>
                <a:gridCol w="1967948">
                  <a:extLst>
                    <a:ext uri="{9D8B030D-6E8A-4147-A177-3AD203B41FA5}">
                      <a16:colId xmlns:a16="http://schemas.microsoft.com/office/drawing/2014/main" val="2480550062"/>
                    </a:ext>
                  </a:extLst>
                </a:gridCol>
                <a:gridCol w="2085087">
                  <a:extLst>
                    <a:ext uri="{9D8B030D-6E8A-4147-A177-3AD203B41FA5}">
                      <a16:colId xmlns:a16="http://schemas.microsoft.com/office/drawing/2014/main" val="91786416"/>
                    </a:ext>
                  </a:extLst>
                </a:gridCol>
                <a:gridCol w="1910443">
                  <a:extLst>
                    <a:ext uri="{9D8B030D-6E8A-4147-A177-3AD203B41FA5}">
                      <a16:colId xmlns:a16="http://schemas.microsoft.com/office/drawing/2014/main" val="2919564115"/>
                    </a:ext>
                  </a:extLst>
                </a:gridCol>
                <a:gridCol w="514350">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1763713" algn="r"/>
                        </a:tabLst>
                      </a:pPr>
                      <a:r>
                        <a:rPr lang="en-US" dirty="0"/>
                        <a:t>0	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a:tabLst>
                          <a:tab pos="1878013" algn="r"/>
                        </a:tabLst>
                      </a:pP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inv: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US" dirty="0"/>
                        <a:t>&lt;= x</a:t>
                      </a:r>
                    </a:p>
                  </a:txBody>
                  <a:tcPr>
                    <a:lnT w="12700" cap="flat" cmpd="sng" algn="ctr">
                      <a:solidFill>
                        <a:schemeClr val="tx1"/>
                      </a:solidFill>
                      <a:prstDash val="solid"/>
                      <a:round/>
                      <a:headEnd type="none" w="med" len="med"/>
                      <a:tailEnd type="none" w="med" len="med"/>
                    </a:lnT>
                  </a:tcPr>
                </a:tc>
                <a:tc>
                  <a:txBody>
                    <a:bodyPr/>
                    <a:lstStyle/>
                    <a:p>
                      <a:pPr algn="ctr">
                        <a:buFontTx/>
                        <a:buNone/>
                      </a:pPr>
                      <a:r>
                        <a:rPr lang="en-US" dirty="0"/>
                        <a:t>unknown</a:t>
                      </a:r>
                    </a:p>
                  </a:txBody>
                  <a:tcPr>
                    <a:lnT w="12700" cap="flat" cmpd="sng" algn="ctr">
                      <a:solidFill>
                        <a:schemeClr val="tx1"/>
                      </a:solidFill>
                      <a:prstDash val="solid"/>
                      <a:round/>
                      <a:headEnd type="none" w="med" len="med"/>
                      <a:tailEnd type="none" w="med" len="med"/>
                    </a:lnT>
                  </a:tcPr>
                </a:tc>
                <a:tc>
                  <a:txBody>
                    <a:bodyPr/>
                    <a:lstStyle/>
                    <a:p>
                      <a:pPr algn="ctr"/>
                      <a:r>
                        <a:rPr lang="en-US" dirty="0"/>
                        <a:t>&gt; x</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2484327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9F7A4-2A61-6043-8A42-ABD15F1F5B4D}"/>
              </a:ext>
            </a:extLst>
          </p:cNvPr>
          <p:cNvSpPr>
            <a:spLocks noGrp="1"/>
          </p:cNvSpPr>
          <p:nvPr>
            <p:ph type="title"/>
          </p:nvPr>
        </p:nvSpPr>
        <p:spPr/>
        <p:txBody>
          <a:bodyPr/>
          <a:lstStyle/>
          <a:p>
            <a:r>
              <a:rPr lang="en-US" dirty="0"/>
              <a:t>Whoa!  Wait a minute!!!!</a:t>
            </a:r>
          </a:p>
        </p:txBody>
      </p:sp>
      <p:sp>
        <p:nvSpPr>
          <p:cNvPr id="3" name="Content Placeholder 2">
            <a:extLst>
              <a:ext uri="{FF2B5EF4-FFF2-40B4-BE49-F238E27FC236}">
                <a16:creationId xmlns:a16="http://schemas.microsoft.com/office/drawing/2014/main" id="{7D8DAABF-BE31-B24F-AAC4-08CD460D9A4E}"/>
              </a:ext>
            </a:extLst>
          </p:cNvPr>
          <p:cNvSpPr>
            <a:spLocks noGrp="1"/>
          </p:cNvSpPr>
          <p:nvPr>
            <p:ph idx="1"/>
          </p:nvPr>
        </p:nvSpPr>
        <p:spPr>
          <a:xfrm>
            <a:off x="685800" y="1524000"/>
            <a:ext cx="7772400" cy="4876800"/>
          </a:xfrm>
        </p:spPr>
        <p:txBody>
          <a:bodyPr>
            <a:normAutofit/>
          </a:bodyPr>
          <a:lstStyle/>
          <a:p>
            <a:pPr marL="0" indent="0">
              <a:buNone/>
            </a:pPr>
            <a:r>
              <a:rPr lang="en-US" dirty="0"/>
              <a:t>You can’t do that!  You have to test a[mid] == x and STOP if it is!!!</a:t>
            </a:r>
          </a:p>
          <a:p>
            <a:pPr marL="0" indent="0">
              <a:buNone/>
            </a:pPr>
            <a:endParaRPr lang="en-US" dirty="0"/>
          </a:p>
          <a:p>
            <a:pPr marL="0" indent="0">
              <a:buNone/>
            </a:pPr>
            <a:r>
              <a:rPr lang="en-US" dirty="0"/>
              <a:t>Absolutely not!! remember we want a clean postcondition</a:t>
            </a:r>
          </a:p>
          <a:p>
            <a:pPr marL="0" indent="0">
              <a:buNone/>
            </a:pPr>
            <a:endParaRPr lang="en-US" dirty="0"/>
          </a:p>
          <a:p>
            <a:pPr marL="0" indent="0">
              <a:buNone/>
            </a:pPr>
            <a:endParaRPr lang="en-US" dirty="0"/>
          </a:p>
          <a:p>
            <a:pPr marL="0" indent="0">
              <a:buNone/>
            </a:pPr>
            <a:endParaRPr lang="en-US" dirty="0"/>
          </a:p>
          <a:p>
            <a:pPr marL="0" indent="0">
              <a:buNone/>
            </a:pPr>
            <a:r>
              <a:rPr lang="en-US" dirty="0"/>
              <a:t>and if we stop in the middle, we get a mess like this!</a:t>
            </a:r>
          </a:p>
          <a:p>
            <a:pPr marL="0" indent="0">
              <a:buNone/>
            </a:pPr>
            <a:endParaRPr lang="en-US" dirty="0"/>
          </a:p>
          <a:p>
            <a:pPr marL="0" indent="0">
              <a:buNone/>
            </a:pPr>
            <a:endParaRPr lang="en-US" dirty="0"/>
          </a:p>
          <a:p>
            <a:pPr marL="0" indent="0">
              <a:buNone/>
            </a:pPr>
            <a:endParaRPr lang="en-US" dirty="0"/>
          </a:p>
          <a:p>
            <a:pPr marL="0" indent="0">
              <a:buNone/>
            </a:pPr>
            <a:r>
              <a:rPr lang="en-US" dirty="0"/>
              <a:t>(It also turns out that stopping in the middle does not reduce number of iterations enough to matter, but it makes </a:t>
            </a:r>
            <a:r>
              <a:rPr lang="en-US" i="1" dirty="0"/>
              <a:t>every</a:t>
            </a:r>
            <a:r>
              <a:rPr lang="en-US" dirty="0"/>
              <a:t> loop iteration slower because of the extra == test!)</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7D063838-84D1-FB4D-9DF9-7AF2B5E4E97C}"/>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56D9D5EB-5892-3043-A9E8-7F9C58E530A6}"/>
              </a:ext>
            </a:extLst>
          </p:cNvPr>
          <p:cNvSpPr>
            <a:spLocks noGrp="1"/>
          </p:cNvSpPr>
          <p:nvPr>
            <p:ph type="sldNum" sz="quarter" idx="12"/>
          </p:nvPr>
        </p:nvSpPr>
        <p:spPr/>
        <p:txBody>
          <a:bodyPr/>
          <a:lstStyle/>
          <a:p>
            <a:pPr>
              <a:defRPr/>
            </a:pPr>
            <a:fld id="{48DACF16-E0F0-4B7F-BDAB-0ED6A37A383D}" type="slidenum">
              <a:rPr lang="en-US" smtClean="0"/>
              <a:pPr>
                <a:defRPr/>
              </a:pPr>
              <a:t>38</a:t>
            </a:fld>
            <a:endParaRPr lang="en-US"/>
          </a:p>
        </p:txBody>
      </p:sp>
      <p:graphicFrame>
        <p:nvGraphicFramePr>
          <p:cNvPr id="8" name="Table 7">
            <a:extLst>
              <a:ext uri="{FF2B5EF4-FFF2-40B4-BE49-F238E27FC236}">
                <a16:creationId xmlns:a16="http://schemas.microsoft.com/office/drawing/2014/main" id="{083F31A9-8D59-F943-A4DB-E5E8B303DD06}"/>
              </a:ext>
            </a:extLst>
          </p:cNvPr>
          <p:cNvGraphicFramePr>
            <a:graphicFrameLocks/>
          </p:cNvGraphicFramePr>
          <p:nvPr>
            <p:extLst>
              <p:ext uri="{D42A27DB-BD31-4B8C-83A1-F6EECF244321}">
                <p14:modId xmlns:p14="http://schemas.microsoft.com/office/powerpoint/2010/main" val="1986831228"/>
              </p:ext>
            </p:extLst>
          </p:nvPr>
        </p:nvGraphicFramePr>
        <p:xfrm>
          <a:off x="838200" y="4191000"/>
          <a:ext cx="7543800" cy="762000"/>
        </p:xfrm>
        <a:graphic>
          <a:graphicData uri="http://schemas.openxmlformats.org/drawingml/2006/table">
            <a:tbl>
              <a:tblPr firstRow="1" bandRow="1"/>
              <a:tblGrid>
                <a:gridCol w="1065972">
                  <a:extLst>
                    <a:ext uri="{9D8B030D-6E8A-4147-A177-3AD203B41FA5}">
                      <a16:colId xmlns:a16="http://schemas.microsoft.com/office/drawing/2014/main" val="406052329"/>
                    </a:ext>
                  </a:extLst>
                </a:gridCol>
                <a:gridCol w="1967948">
                  <a:extLst>
                    <a:ext uri="{9D8B030D-6E8A-4147-A177-3AD203B41FA5}">
                      <a16:colId xmlns:a16="http://schemas.microsoft.com/office/drawing/2014/main" val="2480550062"/>
                    </a:ext>
                  </a:extLst>
                </a:gridCol>
                <a:gridCol w="2085087">
                  <a:extLst>
                    <a:ext uri="{9D8B030D-6E8A-4147-A177-3AD203B41FA5}">
                      <a16:colId xmlns:a16="http://schemas.microsoft.com/office/drawing/2014/main" val="91786416"/>
                    </a:ext>
                  </a:extLst>
                </a:gridCol>
                <a:gridCol w="1910443">
                  <a:extLst>
                    <a:ext uri="{9D8B030D-6E8A-4147-A177-3AD203B41FA5}">
                      <a16:colId xmlns:a16="http://schemas.microsoft.com/office/drawing/2014/main" val="2919564115"/>
                    </a:ext>
                  </a:extLst>
                </a:gridCol>
                <a:gridCol w="514350">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1763713" algn="r"/>
                        </a:tabLst>
                      </a:pPr>
                      <a:r>
                        <a:rPr lang="en-US" dirty="0"/>
                        <a:t>0	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tabLst>
                          <a:tab pos="1878013" algn="r"/>
                        </a:tabLst>
                      </a:pPr>
                      <a:r>
                        <a:rPr lang="en-US" dirty="0"/>
                        <a:t>mid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inv: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US" dirty="0"/>
                        <a:t>&lt;= x</a:t>
                      </a:r>
                    </a:p>
                  </a:txBody>
                  <a:tcPr>
                    <a:lnT w="12700" cap="flat" cmpd="sng" algn="ctr">
                      <a:solidFill>
                        <a:schemeClr val="tx1"/>
                      </a:solidFill>
                      <a:prstDash val="solid"/>
                      <a:round/>
                      <a:headEnd type="none" w="med" len="med"/>
                      <a:tailEnd type="none" w="med" len="med"/>
                    </a:lnT>
                  </a:tcPr>
                </a:tc>
                <a:tc>
                  <a:txBody>
                    <a:bodyPr/>
                    <a:lstStyle/>
                    <a:p>
                      <a:pPr algn="ctr">
                        <a:buFontTx/>
                        <a:buNone/>
                      </a:pPr>
                      <a:r>
                        <a:rPr lang="en-US" dirty="0"/>
                        <a:t>???   x   ???</a:t>
                      </a:r>
                    </a:p>
                  </a:txBody>
                  <a:tcPr>
                    <a:lnT w="12700" cap="flat" cmpd="sng" algn="ctr">
                      <a:solidFill>
                        <a:schemeClr val="tx1"/>
                      </a:solidFill>
                      <a:prstDash val="solid"/>
                      <a:round/>
                      <a:headEnd type="none" w="med" len="med"/>
                      <a:tailEnd type="none" w="med" len="med"/>
                    </a:lnT>
                  </a:tcPr>
                </a:tc>
                <a:tc>
                  <a:txBody>
                    <a:bodyPr/>
                    <a:lstStyle/>
                    <a:p>
                      <a:pPr algn="ctr"/>
                      <a:r>
                        <a:rPr lang="en-US" dirty="0"/>
                        <a:t>&gt; x</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graphicFrame>
        <p:nvGraphicFramePr>
          <p:cNvPr id="9" name="Table 8">
            <a:extLst>
              <a:ext uri="{FF2B5EF4-FFF2-40B4-BE49-F238E27FC236}">
                <a16:creationId xmlns:a16="http://schemas.microsoft.com/office/drawing/2014/main" id="{FB16A5F0-593D-544D-B4C8-75D9F959F340}"/>
              </a:ext>
            </a:extLst>
          </p:cNvPr>
          <p:cNvGraphicFramePr>
            <a:graphicFrameLocks/>
          </p:cNvGraphicFramePr>
          <p:nvPr>
            <p:extLst>
              <p:ext uri="{D42A27DB-BD31-4B8C-83A1-F6EECF244321}">
                <p14:modId xmlns:p14="http://schemas.microsoft.com/office/powerpoint/2010/main" val="88809254"/>
              </p:ext>
            </p:extLst>
          </p:nvPr>
        </p:nvGraphicFramePr>
        <p:xfrm>
          <a:off x="838200" y="2743200"/>
          <a:ext cx="6781801" cy="762000"/>
        </p:xfrm>
        <a:graphic>
          <a:graphicData uri="http://schemas.openxmlformats.org/drawingml/2006/table">
            <a:tbl>
              <a:tblPr firstRow="1" bandRow="1"/>
              <a:tblGrid>
                <a:gridCol w="1324343">
                  <a:extLst>
                    <a:ext uri="{9D8B030D-6E8A-4147-A177-3AD203B41FA5}">
                      <a16:colId xmlns:a16="http://schemas.microsoft.com/office/drawing/2014/main" val="406052329"/>
                    </a:ext>
                  </a:extLst>
                </a:gridCol>
                <a:gridCol w="2444941">
                  <a:extLst>
                    <a:ext uri="{9D8B030D-6E8A-4147-A177-3AD203B41FA5}">
                      <a16:colId xmlns:a16="http://schemas.microsoft.com/office/drawing/2014/main" val="2480550062"/>
                    </a:ext>
                  </a:extLst>
                </a:gridCol>
                <a:gridCol w="2373498">
                  <a:extLst>
                    <a:ext uri="{9D8B030D-6E8A-4147-A177-3AD203B41FA5}">
                      <a16:colId xmlns:a16="http://schemas.microsoft.com/office/drawing/2014/main" val="2919564115"/>
                    </a:ext>
                  </a:extLst>
                </a:gridCol>
                <a:gridCol w="639019">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2222500" algn="r"/>
                        </a:tabLst>
                      </a:pPr>
                      <a:r>
                        <a:rPr lang="en-US" dirty="0"/>
                        <a:t>0	L</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R</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post: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US" dirty="0"/>
                        <a:t>&lt;= x</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a:t>&gt; x</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78248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9F7A4-2A61-6043-8A42-ABD15F1F5B4D}"/>
              </a:ext>
            </a:extLst>
          </p:cNvPr>
          <p:cNvSpPr>
            <a:spLocks noGrp="1"/>
          </p:cNvSpPr>
          <p:nvPr>
            <p:ph type="title"/>
          </p:nvPr>
        </p:nvSpPr>
        <p:spPr/>
        <p:txBody>
          <a:bodyPr/>
          <a:lstStyle/>
          <a:p>
            <a:r>
              <a:rPr lang="en-US" dirty="0"/>
              <a:t>Step 2: loop condition</a:t>
            </a:r>
          </a:p>
        </p:txBody>
      </p:sp>
      <p:sp>
        <p:nvSpPr>
          <p:cNvPr id="3" name="Content Placeholder 2">
            <a:extLst>
              <a:ext uri="{FF2B5EF4-FFF2-40B4-BE49-F238E27FC236}">
                <a16:creationId xmlns:a16="http://schemas.microsoft.com/office/drawing/2014/main" id="{7D8DAABF-BE31-B24F-AAC4-08CD460D9A4E}"/>
              </a:ext>
            </a:extLst>
          </p:cNvPr>
          <p:cNvSpPr>
            <a:spLocks noGrp="1"/>
          </p:cNvSpPr>
          <p:nvPr>
            <p:ph idx="1"/>
          </p:nvPr>
        </p:nvSpPr>
        <p:spPr/>
        <p:txBody>
          <a:bodyPr>
            <a:normAutofit lnSpcReduction="10000"/>
          </a:bodyPr>
          <a:lstStyle/>
          <a:p>
            <a:pPr marL="0" indent="0">
              <a:buNone/>
            </a:pPr>
            <a:r>
              <a:rPr lang="en-US" dirty="0"/>
              <a:t>When are we done?  When L and R are right next to each other.  that gives us the loop condition.</a:t>
            </a:r>
          </a:p>
          <a:p>
            <a:endParaRPr lang="en-US" dirty="0"/>
          </a:p>
          <a:p>
            <a:pPr marL="0" indent="0">
              <a:buNone/>
            </a:pPr>
            <a:endParaRPr lang="en-US" dirty="0"/>
          </a:p>
          <a:p>
            <a:endParaRPr lang="en-US" dirty="0"/>
          </a:p>
          <a:p>
            <a:pPr marL="0" indent="0">
              <a:buNone/>
            </a:pPr>
            <a:endParaRPr lang="en-US" dirty="0"/>
          </a:p>
          <a:p>
            <a:pPr marL="0" indent="0">
              <a:buNone/>
            </a:pPr>
            <a:r>
              <a:rPr lang="en-US" dirty="0"/>
              <a:t>	while ( </a:t>
            </a:r>
            <a:r>
              <a:rPr lang="en-US" b="1" dirty="0"/>
              <a:t>L+1 != R</a:t>
            </a:r>
            <a:r>
              <a:rPr lang="en-US" dirty="0"/>
              <a:t> ) {</a:t>
            </a:r>
          </a:p>
          <a:p>
            <a:pPr marL="0" indent="0">
              <a:buNone/>
            </a:pPr>
            <a:r>
              <a:rPr lang="en-US" dirty="0"/>
              <a:t>	  mid = (L + R) / 2;</a:t>
            </a:r>
          </a:p>
          <a:p>
            <a:pPr marL="0" indent="0">
              <a:buNone/>
            </a:pPr>
            <a:r>
              <a:rPr lang="en-US" dirty="0"/>
              <a:t>	  if (a[mid] &lt;= x)</a:t>
            </a:r>
          </a:p>
          <a:p>
            <a:pPr marL="0" indent="0">
              <a:buNone/>
            </a:pPr>
            <a:r>
              <a:rPr lang="en-US" dirty="0"/>
              <a:t>	    L = mid;</a:t>
            </a:r>
          </a:p>
          <a:p>
            <a:pPr marL="0" indent="0">
              <a:buNone/>
            </a:pPr>
            <a:r>
              <a:rPr lang="en-US" dirty="0"/>
              <a:t>	  else  // a[mid] &gt; x</a:t>
            </a:r>
          </a:p>
          <a:p>
            <a:pPr marL="0" indent="0">
              <a:buNone/>
            </a:pPr>
            <a:r>
              <a:rPr lang="en-US" dirty="0"/>
              <a:t>	    R = mid;</a:t>
            </a:r>
          </a:p>
          <a:p>
            <a:pPr marL="0" indent="0">
              <a:buNone/>
            </a:pPr>
            <a:r>
              <a:rPr lang="en-US" dirty="0"/>
              <a:t>	}</a:t>
            </a:r>
          </a:p>
        </p:txBody>
      </p:sp>
      <p:sp>
        <p:nvSpPr>
          <p:cNvPr id="4" name="Footer Placeholder 3">
            <a:extLst>
              <a:ext uri="{FF2B5EF4-FFF2-40B4-BE49-F238E27FC236}">
                <a16:creationId xmlns:a16="http://schemas.microsoft.com/office/drawing/2014/main" id="{7D063838-84D1-FB4D-9DF9-7AF2B5E4E97C}"/>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56D9D5EB-5892-3043-A9E8-7F9C58E530A6}"/>
              </a:ext>
            </a:extLst>
          </p:cNvPr>
          <p:cNvSpPr>
            <a:spLocks noGrp="1"/>
          </p:cNvSpPr>
          <p:nvPr>
            <p:ph type="sldNum" sz="quarter" idx="12"/>
          </p:nvPr>
        </p:nvSpPr>
        <p:spPr/>
        <p:txBody>
          <a:bodyPr/>
          <a:lstStyle/>
          <a:p>
            <a:pPr>
              <a:defRPr/>
            </a:pPr>
            <a:fld id="{48DACF16-E0F0-4B7F-BDAB-0ED6A37A383D}" type="slidenum">
              <a:rPr lang="en-US" smtClean="0"/>
              <a:pPr>
                <a:defRPr/>
              </a:pPr>
              <a:t>39</a:t>
            </a:fld>
            <a:endParaRPr lang="en-US"/>
          </a:p>
        </p:txBody>
      </p:sp>
      <p:graphicFrame>
        <p:nvGraphicFramePr>
          <p:cNvPr id="8" name="Table 7">
            <a:extLst>
              <a:ext uri="{FF2B5EF4-FFF2-40B4-BE49-F238E27FC236}">
                <a16:creationId xmlns:a16="http://schemas.microsoft.com/office/drawing/2014/main" id="{83AB2C30-2FFD-7449-8E7E-7468A9190CFB}"/>
              </a:ext>
            </a:extLst>
          </p:cNvPr>
          <p:cNvGraphicFramePr>
            <a:graphicFrameLocks/>
          </p:cNvGraphicFramePr>
          <p:nvPr>
            <p:extLst>
              <p:ext uri="{D42A27DB-BD31-4B8C-83A1-F6EECF244321}">
                <p14:modId xmlns:p14="http://schemas.microsoft.com/office/powerpoint/2010/main" val="2337765347"/>
              </p:ext>
            </p:extLst>
          </p:nvPr>
        </p:nvGraphicFramePr>
        <p:xfrm>
          <a:off x="838200" y="2362200"/>
          <a:ext cx="6781801" cy="762000"/>
        </p:xfrm>
        <a:graphic>
          <a:graphicData uri="http://schemas.openxmlformats.org/drawingml/2006/table">
            <a:tbl>
              <a:tblPr firstRow="1" bandRow="1"/>
              <a:tblGrid>
                <a:gridCol w="1324343">
                  <a:extLst>
                    <a:ext uri="{9D8B030D-6E8A-4147-A177-3AD203B41FA5}">
                      <a16:colId xmlns:a16="http://schemas.microsoft.com/office/drawing/2014/main" val="406052329"/>
                    </a:ext>
                  </a:extLst>
                </a:gridCol>
                <a:gridCol w="2444941">
                  <a:extLst>
                    <a:ext uri="{9D8B030D-6E8A-4147-A177-3AD203B41FA5}">
                      <a16:colId xmlns:a16="http://schemas.microsoft.com/office/drawing/2014/main" val="2480550062"/>
                    </a:ext>
                  </a:extLst>
                </a:gridCol>
                <a:gridCol w="2373498">
                  <a:extLst>
                    <a:ext uri="{9D8B030D-6E8A-4147-A177-3AD203B41FA5}">
                      <a16:colId xmlns:a16="http://schemas.microsoft.com/office/drawing/2014/main" val="2919564115"/>
                    </a:ext>
                  </a:extLst>
                </a:gridCol>
                <a:gridCol w="639019">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2222500" algn="r"/>
                        </a:tabLst>
                      </a:pPr>
                      <a:r>
                        <a:rPr lang="en-US" dirty="0"/>
                        <a:t>0	L</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R</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post: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US" dirty="0"/>
                        <a:t>&lt;= x</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a:t>&gt; x</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187397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DB9AE-1A51-FA40-AC6B-15FD4FADC33C}"/>
              </a:ext>
            </a:extLst>
          </p:cNvPr>
          <p:cNvSpPr>
            <a:spLocks noGrp="1"/>
          </p:cNvSpPr>
          <p:nvPr>
            <p:ph type="title"/>
          </p:nvPr>
        </p:nvSpPr>
        <p:spPr/>
        <p:txBody>
          <a:bodyPr/>
          <a:lstStyle/>
          <a:p>
            <a:r>
              <a:rPr lang="en-US" dirty="0"/>
              <a:t>What’s a loop?</a:t>
            </a:r>
          </a:p>
        </p:txBody>
      </p:sp>
      <p:sp>
        <p:nvSpPr>
          <p:cNvPr id="3" name="Content Placeholder 2">
            <a:extLst>
              <a:ext uri="{FF2B5EF4-FFF2-40B4-BE49-F238E27FC236}">
                <a16:creationId xmlns:a16="http://schemas.microsoft.com/office/drawing/2014/main" id="{1A9406F6-BE17-FC4F-81F3-2FCD9BD7910E}"/>
              </a:ext>
            </a:extLst>
          </p:cNvPr>
          <p:cNvSpPr>
            <a:spLocks noGrp="1"/>
          </p:cNvSpPr>
          <p:nvPr>
            <p:ph idx="1"/>
          </p:nvPr>
        </p:nvSpPr>
        <p:spPr/>
        <p:txBody>
          <a:bodyPr>
            <a:normAutofit fontScale="92500" lnSpcReduction="20000"/>
          </a:bodyPr>
          <a:lstStyle/>
          <a:p>
            <a:pPr marL="0" indent="0">
              <a:buNone/>
            </a:pPr>
            <a:r>
              <a:rPr lang="en-US" dirty="0"/>
              <a:t>To keep things simple we will only consider while loops</a:t>
            </a:r>
          </a:p>
          <a:p>
            <a:pPr marL="0" indent="0">
              <a:buNone/>
            </a:pPr>
            <a:endParaRPr lang="en-US" dirty="0"/>
          </a:p>
          <a:p>
            <a:pPr marL="0" indent="0">
              <a:buNone/>
            </a:pPr>
            <a:r>
              <a:rPr lang="en-US" dirty="0"/>
              <a:t>	while (B)</a:t>
            </a:r>
          </a:p>
          <a:p>
            <a:pPr marL="0" indent="0">
              <a:buNone/>
            </a:pPr>
            <a:r>
              <a:rPr lang="en-US" dirty="0"/>
              <a:t>	  S;</a:t>
            </a:r>
          </a:p>
          <a:p>
            <a:pPr marL="0" indent="0">
              <a:buNone/>
            </a:pPr>
            <a:endParaRPr lang="en-US" dirty="0"/>
          </a:p>
          <a:p>
            <a:pPr marL="0" indent="0">
              <a:buNone/>
            </a:pPr>
            <a:r>
              <a:rPr lang="en-US" dirty="0"/>
              <a:t>We don’t lose anything by this (and it simplifies our life).  A for-loop for (</a:t>
            </a:r>
            <a:r>
              <a:rPr lang="en-US" dirty="0" err="1"/>
              <a:t>init</a:t>
            </a:r>
            <a:r>
              <a:rPr lang="en-US" dirty="0"/>
              <a:t>, test, step) S  is simply a convenient way of writing</a:t>
            </a:r>
          </a:p>
          <a:p>
            <a:pPr marL="0" indent="0">
              <a:buNone/>
            </a:pPr>
            <a:endParaRPr lang="en-US" dirty="0"/>
          </a:p>
          <a:p>
            <a:pPr marL="0" indent="0">
              <a:buNone/>
            </a:pPr>
            <a:r>
              <a:rPr lang="en-US" dirty="0"/>
              <a:t>	</a:t>
            </a:r>
            <a:r>
              <a:rPr lang="en-US" dirty="0" err="1"/>
              <a:t>init</a:t>
            </a:r>
            <a:r>
              <a:rPr lang="en-US" dirty="0"/>
              <a:t>;</a:t>
            </a:r>
          </a:p>
          <a:p>
            <a:pPr marL="0" indent="0">
              <a:buNone/>
            </a:pPr>
            <a:r>
              <a:rPr lang="en-US" dirty="0"/>
              <a:t>	while (test) {</a:t>
            </a:r>
          </a:p>
          <a:p>
            <a:pPr marL="0" indent="0">
              <a:buNone/>
            </a:pPr>
            <a:r>
              <a:rPr lang="en-US" dirty="0"/>
              <a:t>	  S;</a:t>
            </a:r>
          </a:p>
          <a:p>
            <a:pPr marL="0" indent="0">
              <a:buNone/>
            </a:pPr>
            <a:r>
              <a:rPr lang="en-US" dirty="0"/>
              <a:t>	  step;</a:t>
            </a:r>
          </a:p>
          <a:p>
            <a:pPr marL="0" indent="0">
              <a:buNone/>
            </a:pPr>
            <a:r>
              <a:rPr lang="en-US" dirty="0"/>
              <a:t>	}</a:t>
            </a:r>
          </a:p>
          <a:p>
            <a:pPr marL="0" indent="0">
              <a:buNone/>
            </a:pPr>
            <a:endParaRPr lang="en-US" dirty="0"/>
          </a:p>
          <a:p>
            <a:pPr marL="0" indent="0">
              <a:buNone/>
            </a:pPr>
            <a:r>
              <a:rPr lang="en-US" dirty="0"/>
              <a:t>Other loops like  for (x: collection) S  can be rewritten similarly.</a:t>
            </a:r>
          </a:p>
        </p:txBody>
      </p:sp>
      <p:sp>
        <p:nvSpPr>
          <p:cNvPr id="4" name="Footer Placeholder 3">
            <a:extLst>
              <a:ext uri="{FF2B5EF4-FFF2-40B4-BE49-F238E27FC236}">
                <a16:creationId xmlns:a16="http://schemas.microsoft.com/office/drawing/2014/main" id="{AAAB4079-1948-384A-9308-DA629A196BD1}"/>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E11AAA0E-7522-3F49-BC5D-F1D7BEC0372F}"/>
              </a:ext>
            </a:extLst>
          </p:cNvPr>
          <p:cNvSpPr>
            <a:spLocks noGrp="1"/>
          </p:cNvSpPr>
          <p:nvPr>
            <p:ph type="sldNum" sz="quarter" idx="12"/>
          </p:nvPr>
        </p:nvSpPr>
        <p:spPr/>
        <p:txBody>
          <a:bodyPr/>
          <a:lstStyle/>
          <a:p>
            <a:pPr>
              <a:defRPr/>
            </a:pPr>
            <a:fld id="{48DACF16-E0F0-4B7F-BDAB-0ED6A37A383D}" type="slidenum">
              <a:rPr lang="en-US" smtClean="0"/>
              <a:pPr>
                <a:defRPr/>
              </a:pPr>
              <a:t>4</a:t>
            </a:fld>
            <a:endParaRPr lang="en-US"/>
          </a:p>
        </p:txBody>
      </p:sp>
    </p:spTree>
    <p:extLst>
      <p:ext uri="{BB962C8B-B14F-4D97-AF65-F5344CB8AC3E}">
        <p14:creationId xmlns:p14="http://schemas.microsoft.com/office/powerpoint/2010/main" val="2158007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9F7A4-2A61-6043-8A42-ABD15F1F5B4D}"/>
              </a:ext>
            </a:extLst>
          </p:cNvPr>
          <p:cNvSpPr>
            <a:spLocks noGrp="1"/>
          </p:cNvSpPr>
          <p:nvPr>
            <p:ph type="title"/>
          </p:nvPr>
        </p:nvSpPr>
        <p:spPr/>
        <p:txBody>
          <a:bodyPr/>
          <a:lstStyle/>
          <a:p>
            <a:r>
              <a:rPr lang="en-US" dirty="0"/>
              <a:t>Step 3: Initialization</a:t>
            </a:r>
          </a:p>
        </p:txBody>
      </p:sp>
      <p:sp>
        <p:nvSpPr>
          <p:cNvPr id="3" name="Content Placeholder 2">
            <a:extLst>
              <a:ext uri="{FF2B5EF4-FFF2-40B4-BE49-F238E27FC236}">
                <a16:creationId xmlns:a16="http://schemas.microsoft.com/office/drawing/2014/main" id="{7D8DAABF-BE31-B24F-AAC4-08CD460D9A4E}"/>
              </a:ext>
            </a:extLst>
          </p:cNvPr>
          <p:cNvSpPr>
            <a:spLocks noGrp="1"/>
          </p:cNvSpPr>
          <p:nvPr>
            <p:ph idx="1"/>
          </p:nvPr>
        </p:nvSpPr>
        <p:spPr/>
        <p:txBody>
          <a:bodyPr>
            <a:normAutofit fontScale="92500" lnSpcReduction="10000"/>
          </a:bodyPr>
          <a:lstStyle/>
          <a:p>
            <a:pPr marL="0" indent="0">
              <a:buNone/>
            </a:pPr>
            <a:r>
              <a:rPr lang="en-US" dirty="0"/>
              <a:t>When we start out, a[0..n-1] is the “unknown” region, which is a[L+1..R-1] according to our invariant.  Initialize L, R accordingly.</a:t>
            </a:r>
          </a:p>
          <a:p>
            <a:endParaRPr lang="en-US" dirty="0"/>
          </a:p>
          <a:p>
            <a:pPr marL="0" indent="0">
              <a:buNone/>
            </a:pPr>
            <a:endParaRPr lang="en-US" dirty="0"/>
          </a:p>
          <a:p>
            <a:endParaRPr lang="en-US" dirty="0"/>
          </a:p>
          <a:p>
            <a:pPr marL="0" indent="0">
              <a:buNone/>
            </a:pPr>
            <a:endParaRPr lang="en-US" dirty="0"/>
          </a:p>
          <a:p>
            <a:pPr marL="0" indent="0">
              <a:buNone/>
            </a:pPr>
            <a:r>
              <a:rPr lang="en-US" dirty="0"/>
              <a:t>	</a:t>
            </a:r>
            <a:r>
              <a:rPr lang="en-US" b="1" dirty="0"/>
              <a:t>L = -1; R = n;</a:t>
            </a:r>
            <a:r>
              <a:rPr lang="en-US" dirty="0"/>
              <a:t> 	          // initialize: a[0..L] and a[R..n-1] empty</a:t>
            </a:r>
          </a:p>
          <a:p>
            <a:pPr marL="0" indent="0">
              <a:buNone/>
            </a:pPr>
            <a:r>
              <a:rPr lang="en-US" dirty="0"/>
              <a:t>	while ( L+1 != R ) {</a:t>
            </a:r>
          </a:p>
          <a:p>
            <a:pPr marL="0" indent="0">
              <a:buNone/>
            </a:pPr>
            <a:r>
              <a:rPr lang="en-US" dirty="0"/>
              <a:t>	  mid = (L + R) / 2;</a:t>
            </a:r>
          </a:p>
          <a:p>
            <a:pPr marL="0" indent="0">
              <a:buNone/>
            </a:pPr>
            <a:r>
              <a:rPr lang="en-US" dirty="0"/>
              <a:t>	  if (a[mid] &lt;= x) 	          // not a bug.  0 &lt;= mid &lt; n always</a:t>
            </a:r>
          </a:p>
          <a:p>
            <a:pPr marL="0" indent="0">
              <a:buNone/>
            </a:pPr>
            <a:r>
              <a:rPr lang="en-US" dirty="0"/>
              <a:t>	    L = mid;</a:t>
            </a:r>
          </a:p>
          <a:p>
            <a:pPr marL="0" indent="0">
              <a:buNone/>
            </a:pPr>
            <a:r>
              <a:rPr lang="en-US" dirty="0"/>
              <a:t>	  else  // a[mid] &gt; x</a:t>
            </a:r>
          </a:p>
          <a:p>
            <a:pPr marL="0" indent="0">
              <a:buNone/>
            </a:pPr>
            <a:r>
              <a:rPr lang="en-US" dirty="0"/>
              <a:t>	    R = mid;</a:t>
            </a:r>
          </a:p>
          <a:p>
            <a:pPr marL="0" indent="0">
              <a:buNone/>
            </a:pPr>
            <a:r>
              <a:rPr lang="en-US" dirty="0"/>
              <a:t>	}</a:t>
            </a:r>
          </a:p>
        </p:txBody>
      </p:sp>
      <p:sp>
        <p:nvSpPr>
          <p:cNvPr id="4" name="Footer Placeholder 3">
            <a:extLst>
              <a:ext uri="{FF2B5EF4-FFF2-40B4-BE49-F238E27FC236}">
                <a16:creationId xmlns:a16="http://schemas.microsoft.com/office/drawing/2014/main" id="{7D063838-84D1-FB4D-9DF9-7AF2B5E4E97C}"/>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56D9D5EB-5892-3043-A9E8-7F9C58E530A6}"/>
              </a:ext>
            </a:extLst>
          </p:cNvPr>
          <p:cNvSpPr>
            <a:spLocks noGrp="1"/>
          </p:cNvSpPr>
          <p:nvPr>
            <p:ph type="sldNum" sz="quarter" idx="12"/>
          </p:nvPr>
        </p:nvSpPr>
        <p:spPr/>
        <p:txBody>
          <a:bodyPr/>
          <a:lstStyle/>
          <a:p>
            <a:pPr>
              <a:defRPr/>
            </a:pPr>
            <a:fld id="{48DACF16-E0F0-4B7F-BDAB-0ED6A37A383D}" type="slidenum">
              <a:rPr lang="en-US" smtClean="0"/>
              <a:pPr>
                <a:defRPr/>
              </a:pPr>
              <a:t>40</a:t>
            </a:fld>
            <a:endParaRPr lang="en-US"/>
          </a:p>
        </p:txBody>
      </p:sp>
      <p:graphicFrame>
        <p:nvGraphicFramePr>
          <p:cNvPr id="8" name="Table 7">
            <a:extLst>
              <a:ext uri="{FF2B5EF4-FFF2-40B4-BE49-F238E27FC236}">
                <a16:creationId xmlns:a16="http://schemas.microsoft.com/office/drawing/2014/main" id="{83AB2C30-2FFD-7449-8E7E-7468A9190CFB}"/>
              </a:ext>
            </a:extLst>
          </p:cNvPr>
          <p:cNvGraphicFramePr>
            <a:graphicFrameLocks/>
          </p:cNvGraphicFramePr>
          <p:nvPr>
            <p:extLst>
              <p:ext uri="{D42A27DB-BD31-4B8C-83A1-F6EECF244321}">
                <p14:modId xmlns:p14="http://schemas.microsoft.com/office/powerpoint/2010/main" val="3664699450"/>
              </p:ext>
            </p:extLst>
          </p:nvPr>
        </p:nvGraphicFramePr>
        <p:xfrm>
          <a:off x="838200" y="2362200"/>
          <a:ext cx="7239000" cy="762000"/>
        </p:xfrm>
        <a:graphic>
          <a:graphicData uri="http://schemas.openxmlformats.org/drawingml/2006/table">
            <a:tbl>
              <a:tblPr firstRow="1" bandRow="1"/>
              <a:tblGrid>
                <a:gridCol w="1371600">
                  <a:extLst>
                    <a:ext uri="{9D8B030D-6E8A-4147-A177-3AD203B41FA5}">
                      <a16:colId xmlns:a16="http://schemas.microsoft.com/office/drawing/2014/main" val="406052329"/>
                    </a:ext>
                  </a:extLst>
                </a:gridCol>
                <a:gridCol w="4818049">
                  <a:extLst>
                    <a:ext uri="{9D8B030D-6E8A-4147-A177-3AD203B41FA5}">
                      <a16:colId xmlns:a16="http://schemas.microsoft.com/office/drawing/2014/main" val="2480550062"/>
                    </a:ext>
                  </a:extLst>
                </a:gridCol>
                <a:gridCol w="1049351">
                  <a:extLst>
                    <a:ext uri="{9D8B030D-6E8A-4147-A177-3AD203B41FA5}">
                      <a16:colId xmlns:a16="http://schemas.microsoft.com/office/drawing/2014/main" val="1609856645"/>
                    </a:ext>
                  </a:extLst>
                </a:gridCol>
              </a:tblGrid>
              <a:tr h="381000">
                <a:tc>
                  <a:txBody>
                    <a:bodyPr/>
                    <a:lstStyle/>
                    <a:p>
                      <a:pPr algn="r"/>
                      <a:r>
                        <a:rPr lang="en-US" dirty="0"/>
                        <a:t>L</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2222500" algn="r"/>
                        </a:tabLst>
                      </a:pPr>
                      <a:r>
                        <a:rPr lang="en-US"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R = n</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pre: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US" dirty="0"/>
                        <a:t>a[L+1..R-1] unknown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20782416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C3CF1-4309-9A49-BCB8-EF35239FC1B9}"/>
              </a:ext>
            </a:extLst>
          </p:cNvPr>
          <p:cNvSpPr>
            <a:spLocks noGrp="1"/>
          </p:cNvSpPr>
          <p:nvPr>
            <p:ph type="title"/>
          </p:nvPr>
        </p:nvSpPr>
        <p:spPr/>
        <p:txBody>
          <a:bodyPr/>
          <a:lstStyle/>
          <a:p>
            <a:r>
              <a:rPr lang="en-US" dirty="0"/>
              <a:t>What do we know when we’re done?</a:t>
            </a:r>
          </a:p>
        </p:txBody>
      </p:sp>
      <p:sp>
        <p:nvSpPr>
          <p:cNvPr id="3" name="Content Placeholder 2">
            <a:extLst>
              <a:ext uri="{FF2B5EF4-FFF2-40B4-BE49-F238E27FC236}">
                <a16:creationId xmlns:a16="http://schemas.microsoft.com/office/drawing/2014/main" id="{98F07559-55F8-DA45-97CD-B89E5AE8F381}"/>
              </a:ext>
            </a:extLst>
          </p:cNvPr>
          <p:cNvSpPr>
            <a:spLocks noGrp="1"/>
          </p:cNvSpPr>
          <p:nvPr>
            <p:ph idx="1"/>
          </p:nvPr>
        </p:nvSpPr>
        <p:spPr/>
        <p:txBody>
          <a:bodyPr/>
          <a:lstStyle/>
          <a:p>
            <a:pPr marL="0" indent="0">
              <a:buNone/>
            </a:pPr>
            <a:r>
              <a:rPr lang="en-US" dirty="0"/>
              <a:t>When the loop terminates we have</a:t>
            </a:r>
          </a:p>
          <a:p>
            <a:pPr marL="0" indent="0">
              <a:buNone/>
            </a:pPr>
            <a:endParaRPr lang="en-US" dirty="0"/>
          </a:p>
          <a:p>
            <a:pPr marL="0" indent="0">
              <a:buNone/>
            </a:pPr>
            <a:endParaRPr lang="en-US" dirty="0"/>
          </a:p>
          <a:p>
            <a:pPr marL="0" indent="0">
              <a:buNone/>
            </a:pPr>
            <a:endParaRPr lang="en-US" dirty="0"/>
          </a:p>
          <a:p>
            <a:r>
              <a:rPr lang="en-US" dirty="0"/>
              <a:t>If x appears in the array, then a[L] = x, and if there are multiple copies, so is a[L-1], … .</a:t>
            </a:r>
          </a:p>
          <a:p>
            <a:r>
              <a:rPr lang="en-US" dirty="0"/>
              <a:t>If x is larger than all array elements, a[R..n-1] is empty, R = n, and L = n-1.</a:t>
            </a:r>
          </a:p>
          <a:p>
            <a:r>
              <a:rPr lang="en-US" dirty="0"/>
              <a:t>If x is smaller than all array elements, then a[0..L] is empty,</a:t>
            </a:r>
            <a:br>
              <a:rPr lang="en-US" dirty="0"/>
            </a:br>
            <a:r>
              <a:rPr lang="en-US" dirty="0"/>
              <a:t>L = -1, and R = 0.</a:t>
            </a:r>
          </a:p>
          <a:p>
            <a:r>
              <a:rPr lang="en-US" dirty="0"/>
              <a:t>So x is in the array if</a:t>
            </a:r>
          </a:p>
          <a:p>
            <a:pPr marL="0" indent="0">
              <a:buNone/>
            </a:pPr>
            <a:r>
              <a:rPr lang="en-US" dirty="0"/>
              <a:t>	found = (L &gt;= 0) &amp;&amp; (a[L] == x);   // short-circuit &amp;&amp; needed</a:t>
            </a:r>
          </a:p>
          <a:p>
            <a:pPr marL="0" indent="0">
              <a:buNone/>
            </a:pPr>
            <a:endParaRPr lang="en-US" sz="1400" dirty="0"/>
          </a:p>
          <a:p>
            <a:pPr marL="0" indent="0">
              <a:buNone/>
            </a:pPr>
            <a:r>
              <a:rPr lang="en-US" sz="1400" dirty="0"/>
              <a:t>(Precondition footnote: works for non-empty arrays (n&gt;0).  Add code if needs to work for n==0.)</a:t>
            </a:r>
          </a:p>
        </p:txBody>
      </p:sp>
      <p:sp>
        <p:nvSpPr>
          <p:cNvPr id="4" name="Footer Placeholder 3">
            <a:extLst>
              <a:ext uri="{FF2B5EF4-FFF2-40B4-BE49-F238E27FC236}">
                <a16:creationId xmlns:a16="http://schemas.microsoft.com/office/drawing/2014/main" id="{482975F2-81DE-0841-84FE-C4DD398C5EB7}"/>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CAB33635-7B82-2049-BD00-DE734CFC939B}"/>
              </a:ext>
            </a:extLst>
          </p:cNvPr>
          <p:cNvSpPr>
            <a:spLocks noGrp="1"/>
          </p:cNvSpPr>
          <p:nvPr>
            <p:ph type="sldNum" sz="quarter" idx="12"/>
          </p:nvPr>
        </p:nvSpPr>
        <p:spPr/>
        <p:txBody>
          <a:bodyPr/>
          <a:lstStyle/>
          <a:p>
            <a:pPr>
              <a:defRPr/>
            </a:pPr>
            <a:fld id="{48DACF16-E0F0-4B7F-BDAB-0ED6A37A383D}" type="slidenum">
              <a:rPr lang="en-US" smtClean="0"/>
              <a:pPr>
                <a:defRPr/>
              </a:pPr>
              <a:t>41</a:t>
            </a:fld>
            <a:endParaRPr lang="en-US"/>
          </a:p>
        </p:txBody>
      </p:sp>
      <p:graphicFrame>
        <p:nvGraphicFramePr>
          <p:cNvPr id="6" name="Table 5">
            <a:extLst>
              <a:ext uri="{FF2B5EF4-FFF2-40B4-BE49-F238E27FC236}">
                <a16:creationId xmlns:a16="http://schemas.microsoft.com/office/drawing/2014/main" id="{A83D93E4-CB78-AF43-B9A6-807A29AC6531}"/>
              </a:ext>
            </a:extLst>
          </p:cNvPr>
          <p:cNvGraphicFramePr>
            <a:graphicFrameLocks/>
          </p:cNvGraphicFramePr>
          <p:nvPr>
            <p:extLst>
              <p:ext uri="{D42A27DB-BD31-4B8C-83A1-F6EECF244321}">
                <p14:modId xmlns:p14="http://schemas.microsoft.com/office/powerpoint/2010/main" val="561454432"/>
              </p:ext>
            </p:extLst>
          </p:nvPr>
        </p:nvGraphicFramePr>
        <p:xfrm>
          <a:off x="838200" y="2133600"/>
          <a:ext cx="6781801" cy="762000"/>
        </p:xfrm>
        <a:graphic>
          <a:graphicData uri="http://schemas.openxmlformats.org/drawingml/2006/table">
            <a:tbl>
              <a:tblPr firstRow="1" bandRow="1"/>
              <a:tblGrid>
                <a:gridCol w="1324343">
                  <a:extLst>
                    <a:ext uri="{9D8B030D-6E8A-4147-A177-3AD203B41FA5}">
                      <a16:colId xmlns:a16="http://schemas.microsoft.com/office/drawing/2014/main" val="406052329"/>
                    </a:ext>
                  </a:extLst>
                </a:gridCol>
                <a:gridCol w="2444941">
                  <a:extLst>
                    <a:ext uri="{9D8B030D-6E8A-4147-A177-3AD203B41FA5}">
                      <a16:colId xmlns:a16="http://schemas.microsoft.com/office/drawing/2014/main" val="2480550062"/>
                    </a:ext>
                  </a:extLst>
                </a:gridCol>
                <a:gridCol w="2373498">
                  <a:extLst>
                    <a:ext uri="{9D8B030D-6E8A-4147-A177-3AD203B41FA5}">
                      <a16:colId xmlns:a16="http://schemas.microsoft.com/office/drawing/2014/main" val="2919564115"/>
                    </a:ext>
                  </a:extLst>
                </a:gridCol>
                <a:gridCol w="639019">
                  <a:extLst>
                    <a:ext uri="{9D8B030D-6E8A-4147-A177-3AD203B41FA5}">
                      <a16:colId xmlns:a16="http://schemas.microsoft.com/office/drawing/2014/main" val="1609856645"/>
                    </a:ext>
                  </a:extLst>
                </a:gridCol>
              </a:tblGrid>
              <a:tr h="381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tabLst>
                          <a:tab pos="2222500" algn="r"/>
                        </a:tabLst>
                      </a:pPr>
                      <a:r>
                        <a:rPr lang="en-US" dirty="0"/>
                        <a:t>0	L</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R</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2845523"/>
                  </a:ext>
                </a:extLst>
              </a:tr>
              <a:tr h="381000">
                <a:tc>
                  <a:txBody>
                    <a:bodyPr/>
                    <a:lstStyle/>
                    <a:p>
                      <a:pPr algn="r"/>
                      <a:r>
                        <a:rPr lang="en-US" dirty="0"/>
                        <a:t>post:   a</a:t>
                      </a:r>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US" dirty="0"/>
                        <a:t>&lt;= x</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a:t>&gt; x</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86023393"/>
                  </a:ext>
                </a:extLst>
              </a:tr>
            </a:tbl>
          </a:graphicData>
        </a:graphic>
      </p:graphicFrame>
    </p:spTree>
    <p:extLst>
      <p:ext uri="{BB962C8B-B14F-4D97-AF65-F5344CB8AC3E}">
        <p14:creationId xmlns:p14="http://schemas.microsoft.com/office/powerpoint/2010/main" val="424372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924800" cy="1143000"/>
          </a:xfrm>
        </p:spPr>
        <p:txBody>
          <a:bodyPr/>
          <a:lstStyle/>
          <a:p>
            <a:r>
              <a:rPr lang="en-US" dirty="0"/>
              <a:t>New problem: Dutch National Flag</a:t>
            </a:r>
          </a:p>
        </p:txBody>
      </p:sp>
      <p:sp>
        <p:nvSpPr>
          <p:cNvPr id="3" name="Content Placeholder 2"/>
          <p:cNvSpPr>
            <a:spLocks noGrp="1"/>
          </p:cNvSpPr>
          <p:nvPr>
            <p:ph idx="1"/>
          </p:nvPr>
        </p:nvSpPr>
        <p:spPr/>
        <p:txBody>
          <a:bodyPr/>
          <a:lstStyle/>
          <a:p>
            <a:pPr marL="0" indent="0">
              <a:buNone/>
            </a:pPr>
            <a:r>
              <a:rPr lang="en-US" i="1" dirty="0"/>
              <a:t>Given an array of red, white, and blue pebbles, sort the array so the red pebbles are at the front, white are in the middle, and blue are at the end</a:t>
            </a:r>
          </a:p>
          <a:p>
            <a:pPr lvl="1"/>
            <a:r>
              <a:rPr lang="en-US" dirty="0"/>
              <a:t>[Use only swapping contents rather than “count and assign”]</a:t>
            </a:r>
          </a:p>
          <a:p>
            <a:pPr marL="0" indent="0">
              <a:buNone/>
            </a:pPr>
            <a:endParaRPr lang="en-US" i="1" dirty="0"/>
          </a:p>
          <a:p>
            <a:pPr marL="0" indent="0">
              <a:buNone/>
            </a:pPr>
            <a:endParaRPr lang="en-US" i="1" dirty="0"/>
          </a:p>
          <a:p>
            <a:pPr marL="0" indent="0">
              <a:buNone/>
            </a:pPr>
            <a:endParaRPr lang="en-US" dirty="0"/>
          </a:p>
        </p:txBody>
      </p:sp>
      <p:sp>
        <p:nvSpPr>
          <p:cNvPr id="4" name="Footer Placeholder 3"/>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42</a:t>
            </a:fld>
            <a:endParaRPr lang="en-US"/>
          </a:p>
        </p:txBody>
      </p:sp>
      <p:pic>
        <p:nvPicPr>
          <p:cNvPr id="6" name="Picture 2" descr="http://upload.wikimedia.org/wikipedia/commons/thumb/2/20/Flag_of_the_Netherlands.svg/220px-Flag_of_the_Netherlands.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400425"/>
            <a:ext cx="2095500" cy="1400175"/>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pic>
        <p:nvPicPr>
          <p:cNvPr id="7" name="Picture 5" descr="http://upload.wikimedia.org/wikipedia/commons/thumb/d/d9/Edsger_Wybe_Dijkstra.jpg/220px-Edsger_Wybe_Dijkstr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5189" y="3200400"/>
            <a:ext cx="1406358" cy="1873013"/>
          </a:xfrm>
          <a:prstGeom prst="rect">
            <a:avLst/>
          </a:prstGeom>
          <a:noFill/>
          <a:extLst>
            <a:ext uri="{909E8E84-426E-40dd-AFC4-6F175D3DCCD1}">
              <a14:hiddenFill xmlns="" xmlns:a14="http://schemas.microsoft.com/office/drawing/2010/main">
                <a:solidFill>
                  <a:srgbClr val="FFFFFF"/>
                </a:solidFill>
              </a14:hiddenFill>
            </a:ext>
          </a:extLst>
        </p:spPr>
      </p:pic>
      <p:sp>
        <p:nvSpPr>
          <p:cNvPr id="8" name="TextBox 7"/>
          <p:cNvSpPr txBox="1"/>
          <p:nvPr/>
        </p:nvSpPr>
        <p:spPr>
          <a:xfrm>
            <a:off x="4572000" y="4997213"/>
            <a:ext cx="1555747" cy="369332"/>
          </a:xfrm>
          <a:prstGeom prst="rect">
            <a:avLst/>
          </a:prstGeom>
          <a:noFill/>
        </p:spPr>
        <p:txBody>
          <a:bodyPr wrap="none" rtlCol="0">
            <a:spAutoFit/>
          </a:bodyPr>
          <a:lstStyle/>
          <a:p>
            <a:r>
              <a:rPr lang="en-US" dirty="0" err="1"/>
              <a:t>Edsgar</a:t>
            </a:r>
            <a:r>
              <a:rPr lang="en-US" dirty="0"/>
              <a:t> </a:t>
            </a:r>
            <a:r>
              <a:rPr lang="en-US" dirty="0" err="1"/>
              <a:t>Dijkstra</a:t>
            </a:r>
            <a:endParaRPr lang="en-US" dirty="0"/>
          </a:p>
        </p:txBody>
      </p:sp>
    </p:spTree>
    <p:extLst>
      <p:ext uri="{BB962C8B-B14F-4D97-AF65-F5344CB8AC3E}">
        <p14:creationId xmlns:p14="http://schemas.microsoft.com/office/powerpoint/2010/main" val="38049045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 and post-conditions</a:t>
            </a:r>
          </a:p>
        </p:txBody>
      </p:sp>
      <p:sp>
        <p:nvSpPr>
          <p:cNvPr id="3" name="Content Placeholder 2"/>
          <p:cNvSpPr>
            <a:spLocks noGrp="1"/>
          </p:cNvSpPr>
          <p:nvPr>
            <p:ph idx="1"/>
          </p:nvPr>
        </p:nvSpPr>
        <p:spPr/>
        <p:txBody>
          <a:bodyPr/>
          <a:lstStyle/>
          <a:p>
            <a:pPr marL="0" indent="0">
              <a:buNone/>
            </a:pPr>
            <a:r>
              <a:rPr lang="en-US" dirty="0"/>
              <a:t>Precondition: Any mix of red, white, and blue</a:t>
            </a:r>
          </a:p>
          <a:p>
            <a:pPr marL="0" indent="0">
              <a:buNone/>
            </a:pPr>
            <a:endParaRPr lang="en-US" dirty="0"/>
          </a:p>
          <a:p>
            <a:pPr marL="0" indent="0">
              <a:buNone/>
            </a:pPr>
            <a:endParaRPr lang="en-US" dirty="0"/>
          </a:p>
          <a:p>
            <a:pPr marL="0" indent="0">
              <a:buNone/>
            </a:pPr>
            <a:endParaRPr lang="en-US" dirty="0"/>
          </a:p>
          <a:p>
            <a:pPr marL="0" indent="0">
              <a:buNone/>
            </a:pPr>
            <a:r>
              <a:rPr lang="en-US" dirty="0" err="1"/>
              <a:t>Postcondition</a:t>
            </a:r>
            <a:r>
              <a:rPr lang="en-US" dirty="0"/>
              <a:t>: </a:t>
            </a:r>
          </a:p>
          <a:p>
            <a:pPr lvl="1"/>
            <a:r>
              <a:rPr lang="en-US" dirty="0"/>
              <a:t>Red, then white, then blue</a:t>
            </a:r>
          </a:p>
          <a:p>
            <a:pPr lvl="1"/>
            <a:r>
              <a:rPr lang="en-US" dirty="0"/>
              <a:t>Number of each color same as in original array</a:t>
            </a:r>
          </a:p>
          <a:p>
            <a:pPr lvl="1"/>
            <a:endParaRPr lang="en-US" dirty="0"/>
          </a:p>
        </p:txBody>
      </p:sp>
      <p:sp>
        <p:nvSpPr>
          <p:cNvPr id="4" name="Footer Placeholder 3"/>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43</a:t>
            </a:fld>
            <a:endParaRPr lang="en-US"/>
          </a:p>
        </p:txBody>
      </p:sp>
      <p:sp>
        <p:nvSpPr>
          <p:cNvPr id="7" name="Rectangle 6"/>
          <p:cNvSpPr/>
          <p:nvPr/>
        </p:nvSpPr>
        <p:spPr>
          <a:xfrm>
            <a:off x="2286000" y="2133600"/>
            <a:ext cx="45720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Mixed colors:  red, white, blue</a:t>
            </a:r>
          </a:p>
        </p:txBody>
      </p:sp>
      <p:sp>
        <p:nvSpPr>
          <p:cNvPr id="8" name="Rectangle 7"/>
          <p:cNvSpPr/>
          <p:nvPr/>
        </p:nvSpPr>
        <p:spPr>
          <a:xfrm>
            <a:off x="2345140" y="4267200"/>
            <a:ext cx="146486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a:t>
            </a:r>
          </a:p>
        </p:txBody>
      </p:sp>
      <p:sp>
        <p:nvSpPr>
          <p:cNvPr id="9" name="Rectangle 8"/>
          <p:cNvSpPr/>
          <p:nvPr/>
        </p:nvSpPr>
        <p:spPr>
          <a:xfrm>
            <a:off x="3810000" y="4267200"/>
            <a:ext cx="1610436"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White</a:t>
            </a:r>
          </a:p>
        </p:txBody>
      </p:sp>
      <p:sp>
        <p:nvSpPr>
          <p:cNvPr id="10" name="Rectangle 9"/>
          <p:cNvSpPr/>
          <p:nvPr/>
        </p:nvSpPr>
        <p:spPr>
          <a:xfrm>
            <a:off x="5420436" y="4267200"/>
            <a:ext cx="1513764" cy="53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Blue</a:t>
            </a:r>
          </a:p>
        </p:txBody>
      </p:sp>
    </p:spTree>
    <p:extLst>
      <p:ext uri="{BB962C8B-B14F-4D97-AF65-F5344CB8AC3E}">
        <p14:creationId xmlns:p14="http://schemas.microsoft.com/office/powerpoint/2010/main" val="9993587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1: loop invariant and body</a:t>
            </a:r>
          </a:p>
        </p:txBody>
      </p:sp>
      <p:sp>
        <p:nvSpPr>
          <p:cNvPr id="3" name="Content Placeholder 2"/>
          <p:cNvSpPr>
            <a:spLocks noGrp="1"/>
          </p:cNvSpPr>
          <p:nvPr>
            <p:ph idx="1"/>
          </p:nvPr>
        </p:nvSpPr>
        <p:spPr/>
        <p:txBody>
          <a:bodyPr/>
          <a:lstStyle/>
          <a:p>
            <a:pPr marL="0" indent="0">
              <a:buNone/>
            </a:pPr>
            <a:r>
              <a:rPr lang="en-US" dirty="0"/>
              <a:t>Lots of possibilities.  Here are some… </a:t>
            </a:r>
            <a:r>
              <a:rPr lang="en-US" dirty="0">
                <a:sym typeface="Wingdings" pitchFamily="2" charset="2"/>
              </a:rPr>
              <a:t></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sz="1000" dirty="0"/>
          </a:p>
          <a:p>
            <a:pPr marL="0" indent="0">
              <a:buNone/>
            </a:pPr>
            <a:endParaRPr lang="en-US" dirty="0"/>
          </a:p>
        </p:txBody>
      </p:sp>
      <p:sp>
        <p:nvSpPr>
          <p:cNvPr id="4" name="Footer Placeholder 3"/>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44</a:t>
            </a:fld>
            <a:endParaRPr lang="en-US"/>
          </a:p>
        </p:txBody>
      </p:sp>
      <p:sp>
        <p:nvSpPr>
          <p:cNvPr id="6" name="Rectangle 5"/>
          <p:cNvSpPr/>
          <p:nvPr/>
        </p:nvSpPr>
        <p:spPr>
          <a:xfrm>
            <a:off x="2057400" y="2438400"/>
            <a:ext cx="114300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a:t>
            </a:r>
          </a:p>
        </p:txBody>
      </p:sp>
      <p:sp>
        <p:nvSpPr>
          <p:cNvPr id="7" name="Rectangle 6"/>
          <p:cNvSpPr/>
          <p:nvPr/>
        </p:nvSpPr>
        <p:spPr>
          <a:xfrm>
            <a:off x="3200400" y="2438400"/>
            <a:ext cx="11430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White</a:t>
            </a:r>
          </a:p>
        </p:txBody>
      </p:sp>
      <p:sp>
        <p:nvSpPr>
          <p:cNvPr id="8" name="Rectangle 7"/>
          <p:cNvSpPr/>
          <p:nvPr/>
        </p:nvSpPr>
        <p:spPr>
          <a:xfrm>
            <a:off x="4343400" y="2438400"/>
            <a:ext cx="1066800" cy="53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Blue</a:t>
            </a:r>
          </a:p>
        </p:txBody>
      </p:sp>
      <p:sp>
        <p:nvSpPr>
          <p:cNvPr id="9" name="Rectangle 8"/>
          <p:cNvSpPr/>
          <p:nvPr/>
        </p:nvSpPr>
        <p:spPr>
          <a:xfrm>
            <a:off x="5410200" y="24384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10" name="Rectangle 9"/>
          <p:cNvSpPr/>
          <p:nvPr/>
        </p:nvSpPr>
        <p:spPr>
          <a:xfrm>
            <a:off x="838200" y="3352800"/>
            <a:ext cx="114300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a:t>
            </a:r>
          </a:p>
        </p:txBody>
      </p:sp>
      <p:sp>
        <p:nvSpPr>
          <p:cNvPr id="11" name="Rectangle 10"/>
          <p:cNvSpPr/>
          <p:nvPr/>
        </p:nvSpPr>
        <p:spPr>
          <a:xfrm>
            <a:off x="3124200" y="3352800"/>
            <a:ext cx="11430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White</a:t>
            </a:r>
          </a:p>
        </p:txBody>
      </p:sp>
      <p:sp>
        <p:nvSpPr>
          <p:cNvPr id="12" name="Rectangle 11"/>
          <p:cNvSpPr/>
          <p:nvPr/>
        </p:nvSpPr>
        <p:spPr>
          <a:xfrm>
            <a:off x="5486400" y="3352800"/>
            <a:ext cx="1066800" cy="53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Blue</a:t>
            </a:r>
          </a:p>
        </p:txBody>
      </p:sp>
      <p:sp>
        <p:nvSpPr>
          <p:cNvPr id="13" name="Rectangle 12"/>
          <p:cNvSpPr/>
          <p:nvPr/>
        </p:nvSpPr>
        <p:spPr>
          <a:xfrm>
            <a:off x="4267200" y="33528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14" name="Rectangle 13"/>
          <p:cNvSpPr/>
          <p:nvPr/>
        </p:nvSpPr>
        <p:spPr>
          <a:xfrm>
            <a:off x="838200" y="4191000"/>
            <a:ext cx="114300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a:t>
            </a:r>
          </a:p>
        </p:txBody>
      </p:sp>
      <p:sp>
        <p:nvSpPr>
          <p:cNvPr id="15" name="Rectangle 14"/>
          <p:cNvSpPr/>
          <p:nvPr/>
        </p:nvSpPr>
        <p:spPr>
          <a:xfrm>
            <a:off x="3200400" y="4191000"/>
            <a:ext cx="11430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White</a:t>
            </a:r>
          </a:p>
        </p:txBody>
      </p:sp>
      <p:sp>
        <p:nvSpPr>
          <p:cNvPr id="16" name="Rectangle 15"/>
          <p:cNvSpPr/>
          <p:nvPr/>
        </p:nvSpPr>
        <p:spPr>
          <a:xfrm>
            <a:off x="4343400" y="4191000"/>
            <a:ext cx="1066800" cy="53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Blue</a:t>
            </a:r>
          </a:p>
        </p:txBody>
      </p:sp>
      <p:sp>
        <p:nvSpPr>
          <p:cNvPr id="17" name="Rectangle 16"/>
          <p:cNvSpPr/>
          <p:nvPr/>
        </p:nvSpPr>
        <p:spPr>
          <a:xfrm>
            <a:off x="1981200" y="4177602"/>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18" name="Rectangle 17"/>
          <p:cNvSpPr/>
          <p:nvPr/>
        </p:nvSpPr>
        <p:spPr>
          <a:xfrm>
            <a:off x="2057400" y="4953000"/>
            <a:ext cx="114300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a:t>
            </a:r>
          </a:p>
        </p:txBody>
      </p:sp>
      <p:sp>
        <p:nvSpPr>
          <p:cNvPr id="19" name="Rectangle 18"/>
          <p:cNvSpPr/>
          <p:nvPr/>
        </p:nvSpPr>
        <p:spPr>
          <a:xfrm>
            <a:off x="4343400" y="4953000"/>
            <a:ext cx="11430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White</a:t>
            </a:r>
          </a:p>
        </p:txBody>
      </p:sp>
      <p:sp>
        <p:nvSpPr>
          <p:cNvPr id="20" name="Rectangle 19"/>
          <p:cNvSpPr/>
          <p:nvPr/>
        </p:nvSpPr>
        <p:spPr>
          <a:xfrm>
            <a:off x="5486400" y="4953000"/>
            <a:ext cx="1066800" cy="53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Blue</a:t>
            </a:r>
          </a:p>
        </p:txBody>
      </p:sp>
      <p:sp>
        <p:nvSpPr>
          <p:cNvPr id="21" name="Rectangle 20"/>
          <p:cNvSpPr/>
          <p:nvPr/>
        </p:nvSpPr>
        <p:spPr>
          <a:xfrm>
            <a:off x="838200" y="49530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22" name="Rectangle 21">
            <a:extLst>
              <a:ext uri="{FF2B5EF4-FFF2-40B4-BE49-F238E27FC236}">
                <a16:creationId xmlns:a16="http://schemas.microsoft.com/office/drawing/2014/main" id="{A1CC1289-7BD6-1A46-850B-836214288BB6}"/>
              </a:ext>
            </a:extLst>
          </p:cNvPr>
          <p:cNvSpPr/>
          <p:nvPr/>
        </p:nvSpPr>
        <p:spPr>
          <a:xfrm>
            <a:off x="838200" y="24384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23" name="Rectangle 22">
            <a:extLst>
              <a:ext uri="{FF2B5EF4-FFF2-40B4-BE49-F238E27FC236}">
                <a16:creationId xmlns:a16="http://schemas.microsoft.com/office/drawing/2014/main" id="{C353761C-7646-0248-B2B1-16960DB65E74}"/>
              </a:ext>
            </a:extLst>
          </p:cNvPr>
          <p:cNvSpPr/>
          <p:nvPr/>
        </p:nvSpPr>
        <p:spPr>
          <a:xfrm>
            <a:off x="1905000" y="33528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24" name="Rectangle 23">
            <a:extLst>
              <a:ext uri="{FF2B5EF4-FFF2-40B4-BE49-F238E27FC236}">
                <a16:creationId xmlns:a16="http://schemas.microsoft.com/office/drawing/2014/main" id="{F3EA3364-8B32-934A-9F33-08CF8191350A}"/>
              </a:ext>
            </a:extLst>
          </p:cNvPr>
          <p:cNvSpPr/>
          <p:nvPr/>
        </p:nvSpPr>
        <p:spPr>
          <a:xfrm>
            <a:off x="5410200" y="41910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25" name="Rectangle 24">
            <a:extLst>
              <a:ext uri="{FF2B5EF4-FFF2-40B4-BE49-F238E27FC236}">
                <a16:creationId xmlns:a16="http://schemas.microsoft.com/office/drawing/2014/main" id="{CE266BEB-8524-514C-9955-36827D3C6AEA}"/>
              </a:ext>
            </a:extLst>
          </p:cNvPr>
          <p:cNvSpPr/>
          <p:nvPr/>
        </p:nvSpPr>
        <p:spPr>
          <a:xfrm>
            <a:off x="3200400" y="49530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26" name="Rectangle 25">
            <a:extLst>
              <a:ext uri="{FF2B5EF4-FFF2-40B4-BE49-F238E27FC236}">
                <a16:creationId xmlns:a16="http://schemas.microsoft.com/office/drawing/2014/main" id="{41AAC070-2A94-A842-9FF7-F650BA97061B}"/>
              </a:ext>
            </a:extLst>
          </p:cNvPr>
          <p:cNvSpPr/>
          <p:nvPr/>
        </p:nvSpPr>
        <p:spPr>
          <a:xfrm>
            <a:off x="2057400" y="5715000"/>
            <a:ext cx="114300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a:t>
            </a:r>
          </a:p>
        </p:txBody>
      </p:sp>
      <p:sp>
        <p:nvSpPr>
          <p:cNvPr id="27" name="Rectangle 26">
            <a:extLst>
              <a:ext uri="{FF2B5EF4-FFF2-40B4-BE49-F238E27FC236}">
                <a16:creationId xmlns:a16="http://schemas.microsoft.com/office/drawing/2014/main" id="{E603C1D9-E174-6D49-9CD5-1C7FA2642954}"/>
              </a:ext>
            </a:extLst>
          </p:cNvPr>
          <p:cNvSpPr/>
          <p:nvPr/>
        </p:nvSpPr>
        <p:spPr>
          <a:xfrm>
            <a:off x="4343400" y="5715000"/>
            <a:ext cx="11430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White</a:t>
            </a:r>
          </a:p>
        </p:txBody>
      </p:sp>
      <p:sp>
        <p:nvSpPr>
          <p:cNvPr id="28" name="Rectangle 27">
            <a:extLst>
              <a:ext uri="{FF2B5EF4-FFF2-40B4-BE49-F238E27FC236}">
                <a16:creationId xmlns:a16="http://schemas.microsoft.com/office/drawing/2014/main" id="{607690CC-B8A4-C44B-8F07-EC36D812A45F}"/>
              </a:ext>
            </a:extLst>
          </p:cNvPr>
          <p:cNvSpPr/>
          <p:nvPr/>
        </p:nvSpPr>
        <p:spPr>
          <a:xfrm>
            <a:off x="6705600" y="5715000"/>
            <a:ext cx="1066800" cy="53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Blue</a:t>
            </a:r>
          </a:p>
        </p:txBody>
      </p:sp>
      <p:sp>
        <p:nvSpPr>
          <p:cNvPr id="29" name="Rectangle 28">
            <a:extLst>
              <a:ext uri="{FF2B5EF4-FFF2-40B4-BE49-F238E27FC236}">
                <a16:creationId xmlns:a16="http://schemas.microsoft.com/office/drawing/2014/main" id="{320978F2-4531-AB4E-84BB-BB23E981772A}"/>
              </a:ext>
            </a:extLst>
          </p:cNvPr>
          <p:cNvSpPr/>
          <p:nvPr/>
        </p:nvSpPr>
        <p:spPr>
          <a:xfrm>
            <a:off x="838200" y="57150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30" name="Rectangle 29">
            <a:extLst>
              <a:ext uri="{FF2B5EF4-FFF2-40B4-BE49-F238E27FC236}">
                <a16:creationId xmlns:a16="http://schemas.microsoft.com/office/drawing/2014/main" id="{A68F38F2-E7AB-0044-AB3B-27543186E2C9}"/>
              </a:ext>
            </a:extLst>
          </p:cNvPr>
          <p:cNvSpPr/>
          <p:nvPr/>
        </p:nvSpPr>
        <p:spPr>
          <a:xfrm>
            <a:off x="3200400" y="57150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31" name="Rectangle 30">
            <a:extLst>
              <a:ext uri="{FF2B5EF4-FFF2-40B4-BE49-F238E27FC236}">
                <a16:creationId xmlns:a16="http://schemas.microsoft.com/office/drawing/2014/main" id="{E5C2870F-EE32-FD4D-B3A1-D2B9E902E0CE}"/>
              </a:ext>
            </a:extLst>
          </p:cNvPr>
          <p:cNvSpPr/>
          <p:nvPr/>
        </p:nvSpPr>
        <p:spPr>
          <a:xfrm>
            <a:off x="5486400" y="57150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Tree>
    <p:extLst>
      <p:ext uri="{BB962C8B-B14F-4D97-AF65-F5344CB8AC3E}">
        <p14:creationId xmlns:p14="http://schemas.microsoft.com/office/powerpoint/2010/main" val="15285001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But wait!!  There’s more!!!</a:t>
            </a:r>
          </a:p>
        </p:txBody>
      </p:sp>
      <p:sp>
        <p:nvSpPr>
          <p:cNvPr id="3" name="Content Placeholder 2"/>
          <p:cNvSpPr>
            <a:spLocks noGrp="1"/>
          </p:cNvSpPr>
          <p:nvPr>
            <p:ph idx="1"/>
          </p:nvPr>
        </p:nvSpPr>
        <p:spPr/>
        <p:txBody>
          <a:bodyPr/>
          <a:lstStyle/>
          <a:p>
            <a:pPr marL="0" indent="0">
              <a:buNone/>
            </a:pPr>
            <a:r>
              <a:rPr lang="en-US" dirty="0"/>
              <a:t>Simpler is very likely better.  Let’s minimize the number of regions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Middle two are probably more useful since we won’t have to move red and blue pebbles once they are in place.  We’ll go </a:t>
            </a:r>
            <a:r>
              <a:rPr lang="en-US"/>
              <a:t>with #2.</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sz="1000" dirty="0"/>
          </a:p>
          <a:p>
            <a:pPr marL="0" indent="0">
              <a:buNone/>
            </a:pPr>
            <a:endParaRPr lang="en-US" dirty="0"/>
          </a:p>
        </p:txBody>
      </p:sp>
      <p:sp>
        <p:nvSpPr>
          <p:cNvPr id="4" name="Footer Placeholder 3"/>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45</a:t>
            </a:fld>
            <a:endParaRPr lang="en-US"/>
          </a:p>
        </p:txBody>
      </p:sp>
      <p:sp>
        <p:nvSpPr>
          <p:cNvPr id="6" name="Rectangle 5"/>
          <p:cNvSpPr/>
          <p:nvPr/>
        </p:nvSpPr>
        <p:spPr>
          <a:xfrm>
            <a:off x="1981200" y="2209800"/>
            <a:ext cx="114300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a:t>
            </a:r>
          </a:p>
        </p:txBody>
      </p:sp>
      <p:sp>
        <p:nvSpPr>
          <p:cNvPr id="7" name="Rectangle 6"/>
          <p:cNvSpPr/>
          <p:nvPr/>
        </p:nvSpPr>
        <p:spPr>
          <a:xfrm>
            <a:off x="3124200" y="2209800"/>
            <a:ext cx="11430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White</a:t>
            </a:r>
          </a:p>
        </p:txBody>
      </p:sp>
      <p:sp>
        <p:nvSpPr>
          <p:cNvPr id="8" name="Rectangle 7"/>
          <p:cNvSpPr/>
          <p:nvPr/>
        </p:nvSpPr>
        <p:spPr>
          <a:xfrm>
            <a:off x="4267200" y="2209800"/>
            <a:ext cx="1066800" cy="53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Blue</a:t>
            </a:r>
          </a:p>
        </p:txBody>
      </p:sp>
      <p:sp>
        <p:nvSpPr>
          <p:cNvPr id="9" name="Rectangle 8"/>
          <p:cNvSpPr/>
          <p:nvPr/>
        </p:nvSpPr>
        <p:spPr>
          <a:xfrm>
            <a:off x="5334000" y="22098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10" name="Rectangle 9"/>
          <p:cNvSpPr/>
          <p:nvPr/>
        </p:nvSpPr>
        <p:spPr>
          <a:xfrm>
            <a:off x="1981200" y="3124200"/>
            <a:ext cx="114300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a:t>
            </a:r>
          </a:p>
        </p:txBody>
      </p:sp>
      <p:sp>
        <p:nvSpPr>
          <p:cNvPr id="11" name="Rectangle 10"/>
          <p:cNvSpPr/>
          <p:nvPr/>
        </p:nvSpPr>
        <p:spPr>
          <a:xfrm>
            <a:off x="3124200" y="3124200"/>
            <a:ext cx="11430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White</a:t>
            </a:r>
          </a:p>
        </p:txBody>
      </p:sp>
      <p:sp>
        <p:nvSpPr>
          <p:cNvPr id="12" name="Rectangle 11"/>
          <p:cNvSpPr/>
          <p:nvPr/>
        </p:nvSpPr>
        <p:spPr>
          <a:xfrm>
            <a:off x="5486400" y="3124200"/>
            <a:ext cx="1066800" cy="53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Blue</a:t>
            </a:r>
          </a:p>
        </p:txBody>
      </p:sp>
      <p:sp>
        <p:nvSpPr>
          <p:cNvPr id="13" name="Rectangle 12"/>
          <p:cNvSpPr/>
          <p:nvPr/>
        </p:nvSpPr>
        <p:spPr>
          <a:xfrm>
            <a:off x="4267200" y="31242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14" name="Rectangle 13"/>
          <p:cNvSpPr/>
          <p:nvPr/>
        </p:nvSpPr>
        <p:spPr>
          <a:xfrm>
            <a:off x="1981200" y="3962400"/>
            <a:ext cx="114300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a:t>
            </a:r>
          </a:p>
        </p:txBody>
      </p:sp>
      <p:sp>
        <p:nvSpPr>
          <p:cNvPr id="15" name="Rectangle 14"/>
          <p:cNvSpPr/>
          <p:nvPr/>
        </p:nvSpPr>
        <p:spPr>
          <a:xfrm>
            <a:off x="4343400" y="3962400"/>
            <a:ext cx="11430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White</a:t>
            </a:r>
          </a:p>
        </p:txBody>
      </p:sp>
      <p:sp>
        <p:nvSpPr>
          <p:cNvPr id="16" name="Rectangle 15"/>
          <p:cNvSpPr/>
          <p:nvPr/>
        </p:nvSpPr>
        <p:spPr>
          <a:xfrm>
            <a:off x="5486400" y="3962400"/>
            <a:ext cx="1066800" cy="53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Blue</a:t>
            </a:r>
          </a:p>
        </p:txBody>
      </p:sp>
      <p:sp>
        <p:nvSpPr>
          <p:cNvPr id="17" name="Rectangle 16"/>
          <p:cNvSpPr/>
          <p:nvPr/>
        </p:nvSpPr>
        <p:spPr>
          <a:xfrm>
            <a:off x="3124200" y="3949002"/>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
        <p:nvSpPr>
          <p:cNvPr id="18" name="Rectangle 17"/>
          <p:cNvSpPr/>
          <p:nvPr/>
        </p:nvSpPr>
        <p:spPr>
          <a:xfrm>
            <a:off x="3200400" y="4724400"/>
            <a:ext cx="114300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a:t>
            </a:r>
          </a:p>
        </p:txBody>
      </p:sp>
      <p:sp>
        <p:nvSpPr>
          <p:cNvPr id="19" name="Rectangle 18"/>
          <p:cNvSpPr/>
          <p:nvPr/>
        </p:nvSpPr>
        <p:spPr>
          <a:xfrm>
            <a:off x="4343400" y="4724400"/>
            <a:ext cx="11430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White</a:t>
            </a:r>
          </a:p>
        </p:txBody>
      </p:sp>
      <p:sp>
        <p:nvSpPr>
          <p:cNvPr id="20" name="Rectangle 19"/>
          <p:cNvSpPr/>
          <p:nvPr/>
        </p:nvSpPr>
        <p:spPr>
          <a:xfrm>
            <a:off x="5486400" y="4724400"/>
            <a:ext cx="1066800" cy="53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Blue</a:t>
            </a:r>
          </a:p>
        </p:txBody>
      </p:sp>
      <p:sp>
        <p:nvSpPr>
          <p:cNvPr id="21" name="Rectangle 20"/>
          <p:cNvSpPr/>
          <p:nvPr/>
        </p:nvSpPr>
        <p:spPr>
          <a:xfrm>
            <a:off x="1981200" y="47244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Tree>
    <p:extLst>
      <p:ext uri="{BB962C8B-B14F-4D97-AF65-F5344CB8AC3E}">
        <p14:creationId xmlns:p14="http://schemas.microsoft.com/office/powerpoint/2010/main" val="4939963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precise, and then some code</a:t>
            </a:r>
          </a:p>
        </p:txBody>
      </p:sp>
      <p:sp>
        <p:nvSpPr>
          <p:cNvPr id="3" name="Content Placeholder 2"/>
          <p:cNvSpPr>
            <a:spLocks noGrp="1"/>
          </p:cNvSpPr>
          <p:nvPr>
            <p:ph idx="1"/>
          </p:nvPr>
        </p:nvSpPr>
        <p:spPr/>
        <p:txBody>
          <a:bodyPr/>
          <a:lstStyle/>
          <a:p>
            <a:r>
              <a:rPr lang="en-US" dirty="0"/>
              <a:t>Precondition </a:t>
            </a:r>
            <a:r>
              <a:rPr lang="en-US" b="1" dirty="0">
                <a:latin typeface="Courier New" panose="02070309020205020404" pitchFamily="49" charset="0"/>
                <a:cs typeface="Courier New" panose="02070309020205020404" pitchFamily="49" charset="0"/>
              </a:rPr>
              <a:t>P</a:t>
            </a:r>
            <a:r>
              <a:rPr lang="en-US" dirty="0"/>
              <a:t>: </a:t>
            </a:r>
            <a:r>
              <a:rPr lang="en-US" b="1" dirty="0">
                <a:latin typeface="Courier New" panose="02070309020205020404" pitchFamily="49" charset="0"/>
                <a:cs typeface="Courier New" panose="02070309020205020404" pitchFamily="49" charset="0"/>
              </a:rPr>
              <a:t>a</a:t>
            </a:r>
            <a:r>
              <a:rPr lang="en-US" dirty="0"/>
              <a:t> contains </a:t>
            </a:r>
            <a:r>
              <a:rPr lang="en-US" b="1" dirty="0">
                <a:latin typeface="Courier New" panose="02070309020205020404" pitchFamily="49" charset="0"/>
                <a:cs typeface="Courier New" panose="02070309020205020404" pitchFamily="49" charset="0"/>
              </a:rPr>
              <a:t>r</a:t>
            </a:r>
            <a:r>
              <a:rPr lang="en-US" dirty="0"/>
              <a:t> reds, </a:t>
            </a:r>
            <a:r>
              <a:rPr lang="en-US" b="1" dirty="0">
                <a:latin typeface="Courier New" panose="02070309020205020404" pitchFamily="49" charset="0"/>
                <a:cs typeface="Courier New" panose="02070309020205020404" pitchFamily="49" charset="0"/>
              </a:rPr>
              <a:t>w</a:t>
            </a:r>
            <a:r>
              <a:rPr lang="en-US" dirty="0"/>
              <a:t> whites, and </a:t>
            </a:r>
            <a:r>
              <a:rPr lang="en-US" b="1" dirty="0">
                <a:latin typeface="Courier New" panose="02070309020205020404" pitchFamily="49" charset="0"/>
                <a:cs typeface="Courier New" panose="02070309020205020404" pitchFamily="49" charset="0"/>
              </a:rPr>
              <a:t>b</a:t>
            </a:r>
            <a:r>
              <a:rPr lang="en-US" dirty="0"/>
              <a:t> blues</a:t>
            </a:r>
          </a:p>
          <a:p>
            <a:r>
              <a:rPr lang="en-US" dirty="0"/>
              <a:t>Invariant: </a:t>
            </a:r>
            <a:r>
              <a:rPr lang="en-US" b="1" dirty="0">
                <a:latin typeface="Courier New" panose="02070309020205020404" pitchFamily="49" charset="0"/>
                <a:cs typeface="Courier New" panose="02070309020205020404" pitchFamily="49" charset="0"/>
              </a:rPr>
              <a:t>P ∧ 0 &lt;=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&lt;= j &lt;= k &lt;= n</a:t>
            </a:r>
          </a:p>
          <a:p>
            <a:pPr marL="0" indent="0">
              <a:buNone/>
            </a:pP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[0..i-1] is red</a:t>
            </a:r>
          </a:p>
          <a:p>
            <a:pPr marL="0" indent="0">
              <a:buNone/>
            </a:pP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[i..j-1] is white</a:t>
            </a:r>
          </a:p>
          <a:p>
            <a:pPr marL="0" indent="0">
              <a:buNone/>
            </a:pP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[j..k-1] is mixed</a:t>
            </a:r>
          </a:p>
          <a:p>
            <a:pPr marL="0" indent="0">
              <a:buNone/>
            </a:pP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[k..n-1] is blue</a:t>
            </a:r>
          </a:p>
          <a:p>
            <a:r>
              <a:rPr lang="en-US" dirty="0"/>
              <a:t>Postcondition: </a:t>
            </a:r>
            <a:r>
              <a:rPr lang="en-US" b="1" dirty="0">
                <a:latin typeface="Courier New" panose="02070309020205020404" pitchFamily="49" charset="0"/>
                <a:cs typeface="Courier New" panose="02070309020205020404" pitchFamily="49" charset="0"/>
              </a:rPr>
              <a:t>P ∧ 0 &lt;=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&lt;= j = k &lt;= n</a:t>
            </a:r>
          </a:p>
          <a:p>
            <a:pPr marL="0" indent="0">
              <a:buNone/>
            </a:pPr>
            <a:r>
              <a:rPr lang="en-US" b="1" dirty="0">
                <a:latin typeface="Courier New" panose="02070309020205020404" pitchFamily="49" charset="0"/>
                <a:cs typeface="Courier New" panose="02070309020205020404" pitchFamily="49" charset="0"/>
              </a:rPr>
              <a:t>		 ∧ a[0..i-1] is red</a:t>
            </a:r>
          </a:p>
          <a:p>
            <a:pPr marL="0" indent="0">
              <a:buNone/>
            </a:pP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[i..j-1] is white</a:t>
            </a:r>
          </a:p>
          <a:p>
            <a:pPr marL="0" indent="0">
              <a:buNone/>
            </a:pP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[k..n-1] is blue</a:t>
            </a:r>
          </a:p>
          <a:p>
            <a:r>
              <a:rPr lang="en-US" dirty="0"/>
              <a:t>Initialization to establish the invariant: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=0; j=0; k=n;</a:t>
            </a:r>
          </a:p>
          <a:p>
            <a:pPr marL="0" indent="0">
              <a:buNone/>
            </a:pPr>
            <a:endParaRPr lang="en-US" dirty="0"/>
          </a:p>
          <a:p>
            <a:pPr marL="0" indent="0">
              <a:buNone/>
            </a:pPr>
            <a:endParaRPr lang="en-US" dirty="0"/>
          </a:p>
        </p:txBody>
      </p:sp>
      <p:sp>
        <p:nvSpPr>
          <p:cNvPr id="4" name="Footer Placeholder 3"/>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46</a:t>
            </a:fld>
            <a:endParaRPr lang="en-US"/>
          </a:p>
        </p:txBody>
      </p:sp>
    </p:spTree>
    <p:extLst>
      <p:ext uri="{BB962C8B-B14F-4D97-AF65-F5344CB8AC3E}">
        <p14:creationId xmlns:p14="http://schemas.microsoft.com/office/powerpoint/2010/main" val="3428431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loop test and body (one pass)</a:t>
            </a:r>
          </a:p>
        </p:txBody>
      </p:sp>
      <p:sp>
        <p:nvSpPr>
          <p:cNvPr id="3" name="Content Placeholder 2"/>
          <p:cNvSpPr>
            <a:spLocks noGrp="1"/>
          </p:cNvSpPr>
          <p:nvPr>
            <p:ph idx="1"/>
          </p:nvPr>
        </p:nvSpPr>
        <p:spPr>
          <a:xfrm>
            <a:off x="685800" y="2133600"/>
            <a:ext cx="7772400" cy="3886200"/>
          </a:xfrm>
        </p:spPr>
        <p:txBody>
          <a:bodyPr/>
          <a:lstStyle/>
          <a:p>
            <a:pPr marL="0" indent="0">
              <a:buNone/>
            </a:pPr>
            <a:r>
              <a:rPr lang="en-US" dirty="0"/>
              <a:t>                 0               </a:t>
            </a:r>
            <a:r>
              <a:rPr lang="en-US" dirty="0" err="1"/>
              <a:t>i</a:t>
            </a:r>
            <a:r>
              <a:rPr lang="en-US" dirty="0"/>
              <a:t>               j                 k               n</a:t>
            </a:r>
          </a:p>
          <a:p>
            <a:pPr marL="0" indent="0">
              <a:buNone/>
            </a:pPr>
            <a:endParaRPr lang="en-US" sz="1000" dirty="0"/>
          </a:p>
          <a:p>
            <a:pPr marL="0" indent="0">
              <a:spcBef>
                <a:spcPts val="0"/>
              </a:spcBef>
              <a:buNone/>
            </a:pPr>
            <a:r>
              <a:rPr lang="en-US" b="1" dirty="0">
                <a:latin typeface="Courier New" panose="02070309020205020404" pitchFamily="49" charset="0"/>
                <a:cs typeface="Courier New" panose="02070309020205020404" pitchFamily="49" charset="0"/>
              </a:rPr>
              <a:t>while(j!=k) {</a:t>
            </a:r>
          </a:p>
          <a:p>
            <a:pPr marL="0" indent="0">
              <a:spcBef>
                <a:spcPts val="0"/>
              </a:spcBef>
              <a:buNone/>
            </a:pPr>
            <a:r>
              <a:rPr lang="en-US" b="1" dirty="0">
                <a:latin typeface="Courier New" panose="02070309020205020404" pitchFamily="49" charset="0"/>
                <a:cs typeface="Courier New" panose="02070309020205020404" pitchFamily="49" charset="0"/>
              </a:rPr>
              <a:t>  if(</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[j] == White) {</a:t>
            </a:r>
          </a:p>
          <a:p>
            <a:pPr marL="0" indent="0">
              <a:spcBef>
                <a:spcPts val="0"/>
              </a:spcBef>
              <a:buNone/>
            </a:pPr>
            <a:r>
              <a:rPr lang="en-US" b="1" dirty="0">
                <a:latin typeface="Courier New" panose="02070309020205020404" pitchFamily="49" charset="0"/>
                <a:cs typeface="Courier New" panose="02070309020205020404" pitchFamily="49" charset="0"/>
              </a:rPr>
              <a:t>     j = j+1;</a:t>
            </a:r>
          </a:p>
          <a:p>
            <a:pPr marL="0" indent="0">
              <a:spcBef>
                <a:spcPts val="0"/>
              </a:spcBef>
              <a:buNone/>
            </a:pPr>
            <a:r>
              <a:rPr lang="en-US" b="1" dirty="0">
                <a:latin typeface="Courier New" panose="02070309020205020404" pitchFamily="49" charset="0"/>
                <a:cs typeface="Courier New" panose="02070309020205020404" pitchFamily="49" charset="0"/>
              </a:rPr>
              <a:t>  } else if (</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[j] == Blue) {</a:t>
            </a:r>
          </a:p>
          <a:p>
            <a:pPr marL="0" indent="0">
              <a:spcBef>
                <a:spcPts val="0"/>
              </a:spcBef>
              <a:buNone/>
            </a:pPr>
            <a:r>
              <a:rPr lang="en-US" b="1" dirty="0">
                <a:latin typeface="Courier New" panose="02070309020205020404" pitchFamily="49" charset="0"/>
                <a:cs typeface="Courier New" panose="02070309020205020404" pitchFamily="49" charset="0"/>
              </a:rPr>
              <a:t>     swap(</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[j],</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[k-1]);</a:t>
            </a:r>
          </a:p>
          <a:p>
            <a:pPr marL="0" indent="0">
              <a:spcBef>
                <a:spcPts val="0"/>
              </a:spcBef>
              <a:buNone/>
            </a:pPr>
            <a:r>
              <a:rPr lang="en-US" b="1" dirty="0">
                <a:latin typeface="Courier New" panose="02070309020205020404" pitchFamily="49" charset="0"/>
                <a:cs typeface="Courier New" panose="02070309020205020404" pitchFamily="49" charset="0"/>
              </a:rPr>
              <a:t>     k = k-1;</a:t>
            </a:r>
          </a:p>
          <a:p>
            <a:pPr marL="0" indent="0">
              <a:spcBef>
                <a:spcPts val="0"/>
              </a:spcBef>
              <a:buNone/>
            </a:pPr>
            <a:r>
              <a:rPr lang="en-US" b="1" dirty="0">
                <a:latin typeface="Courier New" panose="02070309020205020404" pitchFamily="49" charset="0"/>
                <a:cs typeface="Courier New" panose="02070309020205020404" pitchFamily="49" charset="0"/>
              </a:rPr>
              <a:t>  } else { // </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[j] == Red</a:t>
            </a:r>
          </a:p>
          <a:p>
            <a:pPr marL="0" indent="0">
              <a:spcBef>
                <a:spcPts val="0"/>
              </a:spcBef>
              <a:buNone/>
            </a:pPr>
            <a:r>
              <a:rPr lang="en-US" b="1" dirty="0">
                <a:latin typeface="Courier New" panose="02070309020205020404" pitchFamily="49" charset="0"/>
                <a:cs typeface="Courier New" panose="02070309020205020404" pitchFamily="49" charset="0"/>
              </a:rPr>
              <a:t>     swap(</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arr</a:t>
            </a:r>
            <a:r>
              <a:rPr lang="en-US" b="1" dirty="0">
                <a:latin typeface="Courier New" panose="02070309020205020404" pitchFamily="49" charset="0"/>
                <a:cs typeface="Courier New" panose="02070309020205020404" pitchFamily="49" charset="0"/>
              </a:rPr>
              <a:t>[j])</a:t>
            </a:r>
          </a:p>
          <a:p>
            <a:pPr marL="0" indent="0">
              <a:spcBef>
                <a:spcPts val="0"/>
              </a:spcBef>
              <a:buNone/>
            </a:pP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i+1;</a:t>
            </a:r>
          </a:p>
          <a:p>
            <a:pPr marL="0" indent="0">
              <a:spcBef>
                <a:spcPts val="0"/>
              </a:spcBef>
              <a:buNone/>
            </a:pPr>
            <a:r>
              <a:rPr lang="en-US" b="1" dirty="0">
                <a:latin typeface="Courier New" panose="02070309020205020404" pitchFamily="49" charset="0"/>
                <a:cs typeface="Courier New" panose="02070309020205020404" pitchFamily="49" charset="0"/>
              </a:rPr>
              <a:t>     j = j+1;</a:t>
            </a:r>
          </a:p>
          <a:p>
            <a:pPr marL="0" indent="0">
              <a:spcBef>
                <a:spcPts val="0"/>
              </a:spcBef>
              <a:buNone/>
            </a:pPr>
            <a:r>
              <a:rPr lang="en-US" b="1" dirty="0">
                <a:latin typeface="Courier New" panose="02070309020205020404" pitchFamily="49" charset="0"/>
                <a:cs typeface="Courier New" panose="02070309020205020404" pitchFamily="49" charset="0"/>
              </a:rPr>
              <a:t>  }</a:t>
            </a:r>
          </a:p>
          <a:p>
            <a:pPr marL="0" indent="0">
              <a:spcBef>
                <a:spcPts val="0"/>
              </a:spcBef>
              <a:buNone/>
            </a:pPr>
            <a:r>
              <a:rPr lang="en-US" b="1" dirty="0">
                <a:latin typeface="Courier New" panose="02070309020205020404" pitchFamily="49" charset="0"/>
                <a:cs typeface="Courier New" panose="02070309020205020404" pitchFamily="49" charset="0"/>
              </a:rPr>
              <a:t>}</a:t>
            </a:r>
          </a:p>
        </p:txBody>
      </p:sp>
      <p:sp>
        <p:nvSpPr>
          <p:cNvPr id="4" name="Footer Placeholder 3"/>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47</a:t>
            </a:fld>
            <a:endParaRPr lang="en-US"/>
          </a:p>
        </p:txBody>
      </p:sp>
      <p:sp>
        <p:nvSpPr>
          <p:cNvPr id="6" name="Rectangle 5"/>
          <p:cNvSpPr/>
          <p:nvPr/>
        </p:nvSpPr>
        <p:spPr>
          <a:xfrm>
            <a:off x="1981200" y="1600200"/>
            <a:ext cx="114300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a:t>
            </a:r>
          </a:p>
        </p:txBody>
      </p:sp>
      <p:sp>
        <p:nvSpPr>
          <p:cNvPr id="7" name="Rectangle 6"/>
          <p:cNvSpPr/>
          <p:nvPr/>
        </p:nvSpPr>
        <p:spPr>
          <a:xfrm>
            <a:off x="3124200" y="1600200"/>
            <a:ext cx="11430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White</a:t>
            </a:r>
          </a:p>
        </p:txBody>
      </p:sp>
      <p:sp>
        <p:nvSpPr>
          <p:cNvPr id="8" name="Rectangle 7"/>
          <p:cNvSpPr/>
          <p:nvPr/>
        </p:nvSpPr>
        <p:spPr>
          <a:xfrm>
            <a:off x="5486400" y="1600200"/>
            <a:ext cx="1066800" cy="53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Blue</a:t>
            </a:r>
          </a:p>
        </p:txBody>
      </p:sp>
      <p:sp>
        <p:nvSpPr>
          <p:cNvPr id="9" name="Rectangle 8"/>
          <p:cNvSpPr/>
          <p:nvPr/>
        </p:nvSpPr>
        <p:spPr>
          <a:xfrm>
            <a:off x="4267200" y="1600200"/>
            <a:ext cx="1219200" cy="533400"/>
          </a:xfrm>
          <a:prstGeom prst="rect">
            <a:avLst/>
          </a:prstGeom>
          <a:solidFill>
            <a:srgbClr val="9636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Mixed</a:t>
            </a:r>
          </a:p>
        </p:txBody>
      </p:sp>
    </p:spTree>
    <p:extLst>
      <p:ext uri="{BB962C8B-B14F-4D97-AF65-F5344CB8AC3E}">
        <p14:creationId xmlns:p14="http://schemas.microsoft.com/office/powerpoint/2010/main" val="184510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Termination – what we skipped so far</a:t>
            </a:r>
          </a:p>
        </p:txBody>
      </p:sp>
      <p:sp>
        <p:nvSpPr>
          <p:cNvPr id="3" name="Content Placeholder 2"/>
          <p:cNvSpPr>
            <a:spLocks noGrp="1"/>
          </p:cNvSpPr>
          <p:nvPr>
            <p:ph idx="1"/>
          </p:nvPr>
        </p:nvSpPr>
        <p:spPr>
          <a:xfrm>
            <a:off x="685800" y="1524000"/>
            <a:ext cx="8001000" cy="4876800"/>
          </a:xfrm>
        </p:spPr>
        <p:txBody>
          <a:bodyPr>
            <a:normAutofit fontScale="92500" lnSpcReduction="10000"/>
          </a:bodyPr>
          <a:lstStyle/>
          <a:p>
            <a:r>
              <a:rPr lang="en-US" dirty="0"/>
              <a:t>Two kinds of loops</a:t>
            </a:r>
          </a:p>
          <a:p>
            <a:pPr lvl="1"/>
            <a:r>
              <a:rPr lang="en-US" dirty="0"/>
              <a:t>Those we want to always terminate (normal case)</a:t>
            </a:r>
          </a:p>
          <a:p>
            <a:pPr lvl="1"/>
            <a:r>
              <a:rPr lang="en-US" dirty="0"/>
              <a:t>Those that may conceptually run forever (e.g., web-server)</a:t>
            </a:r>
          </a:p>
          <a:p>
            <a:pPr lvl="1"/>
            <a:endParaRPr lang="en-US" sz="1400" dirty="0"/>
          </a:p>
          <a:p>
            <a:r>
              <a:rPr lang="en-US" dirty="0"/>
              <a:t>So, proving a loop correct usually also requires proving termination</a:t>
            </a:r>
          </a:p>
          <a:p>
            <a:pPr lvl="1"/>
            <a:r>
              <a:rPr lang="en-US" dirty="0"/>
              <a:t>We haven’t been proving this: might just preserve invariant forever without test ever becoming false</a:t>
            </a:r>
          </a:p>
          <a:p>
            <a:pPr lvl="1"/>
            <a:r>
              <a:rPr lang="en-US" dirty="0"/>
              <a:t>Our Hoare triples say </a:t>
            </a:r>
            <a:r>
              <a:rPr lang="en-US" b="1" i="1" dirty="0"/>
              <a:t>if</a:t>
            </a:r>
            <a:r>
              <a:rPr lang="en-US" dirty="0"/>
              <a:t> loop terminates, postcondition holds</a:t>
            </a:r>
          </a:p>
          <a:p>
            <a:pPr lvl="1"/>
            <a:r>
              <a:rPr lang="en-US" dirty="0"/>
              <a:t>Our loops have been simple enough that termination has been obvious, so we’ve skipped it up to now (and will in </a:t>
            </a:r>
            <a:r>
              <a:rPr lang="en-US" dirty="0" err="1"/>
              <a:t>hw</a:t>
            </a:r>
            <a:r>
              <a:rPr lang="en-US" dirty="0"/>
              <a:t> also)</a:t>
            </a:r>
          </a:p>
          <a:p>
            <a:endParaRPr lang="en-US" sz="1400" dirty="0"/>
          </a:p>
          <a:p>
            <a:r>
              <a:rPr lang="en-US" dirty="0"/>
              <a:t>How to prove termination (variants exist): </a:t>
            </a:r>
          </a:p>
          <a:p>
            <a:pPr lvl="1"/>
            <a:r>
              <a:rPr lang="en-US" dirty="0"/>
              <a:t>Map state to a natural number somehow (just “in the proof”)</a:t>
            </a:r>
          </a:p>
          <a:p>
            <a:pPr lvl="1"/>
            <a:r>
              <a:rPr lang="en-US" dirty="0"/>
              <a:t>Prove the natural number goes down on every iteration </a:t>
            </a:r>
          </a:p>
          <a:p>
            <a:pPr lvl="1"/>
            <a:r>
              <a:rPr lang="en-US" dirty="0"/>
              <a:t>Prove test is false by the time natural number gets to 0</a:t>
            </a:r>
          </a:p>
        </p:txBody>
      </p:sp>
      <p:sp>
        <p:nvSpPr>
          <p:cNvPr id="4" name="Footer Placeholder 3"/>
          <p:cNvSpPr>
            <a:spLocks noGrp="1"/>
          </p:cNvSpPr>
          <p:nvPr>
            <p:ph type="ftr" sz="quarter" idx="11"/>
          </p:nvPr>
        </p:nvSpPr>
        <p:spPr/>
        <p:txBody>
          <a:bodyPr/>
          <a:lstStyle/>
          <a:p>
            <a:pPr>
              <a:defRPr/>
            </a:pPr>
            <a:r>
              <a:rPr lang="nl-NL" dirty="0"/>
              <a:t>UW CSE 331 Winter 2020</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48</a:t>
            </a:fld>
            <a:endParaRPr lang="en-US"/>
          </a:p>
        </p:txBody>
      </p:sp>
    </p:spTree>
    <p:extLst>
      <p:ext uri="{BB962C8B-B14F-4D97-AF65-F5344CB8AC3E}">
        <p14:creationId xmlns:p14="http://schemas.microsoft.com/office/powerpoint/2010/main" val="42837833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Termination examples</a:t>
            </a:r>
          </a:p>
        </p:txBody>
      </p:sp>
      <p:sp>
        <p:nvSpPr>
          <p:cNvPr id="3" name="Content Placeholder 2"/>
          <p:cNvSpPr>
            <a:spLocks noGrp="1"/>
          </p:cNvSpPr>
          <p:nvPr>
            <p:ph idx="1"/>
          </p:nvPr>
        </p:nvSpPr>
        <p:spPr>
          <a:xfrm>
            <a:off x="685800" y="1752600"/>
            <a:ext cx="7772400" cy="4495800"/>
          </a:xfrm>
        </p:spPr>
        <p:txBody>
          <a:bodyPr/>
          <a:lstStyle/>
          <a:p>
            <a:r>
              <a:rPr lang="en-US" dirty="0"/>
              <a:t>Reverse array: size of the unprocessed part of the array (initially array length, decreases by 2 each time through the loop, done when unprocessed length is 0 or 1)</a:t>
            </a:r>
          </a:p>
          <a:p>
            <a:endParaRPr lang="en-US" dirty="0"/>
          </a:p>
          <a:p>
            <a:r>
              <a:rPr lang="en-US" dirty="0"/>
              <a:t>Binary search: size of range still to be considered</a:t>
            </a:r>
          </a:p>
          <a:p>
            <a:endParaRPr lang="en-US" dirty="0"/>
          </a:p>
          <a:p>
            <a:r>
              <a:rPr lang="en-US" dirty="0"/>
              <a:t>Dutch-national-flag: size of range not yet partitioned (</a:t>
            </a:r>
            <a:r>
              <a:rPr lang="en-US" b="1" dirty="0">
                <a:latin typeface="Courier New" panose="02070309020205020404" pitchFamily="49" charset="0"/>
                <a:cs typeface="Courier New" panose="02070309020205020404" pitchFamily="49" charset="0"/>
              </a:rPr>
              <a:t>k-j</a:t>
            </a:r>
            <a:r>
              <a:rPr lang="en-US" dirty="0"/>
              <a:t>)</a:t>
            </a:r>
          </a:p>
          <a:p>
            <a:endParaRPr lang="en-US" dirty="0"/>
          </a:p>
          <a:p>
            <a:r>
              <a:rPr lang="en-US" dirty="0"/>
              <a:t>Search in a linked list: length of list not yet considered</a:t>
            </a:r>
          </a:p>
          <a:p>
            <a:pPr lvl="1"/>
            <a:r>
              <a:rPr lang="en-US" dirty="0"/>
              <a:t>Don’t know length of list, but goes down by one each time…</a:t>
            </a:r>
          </a:p>
          <a:p>
            <a:pPr lvl="1"/>
            <a:r>
              <a:rPr lang="en-US" dirty="0"/>
              <a:t>… unless list is cyclic in which case, termination not assured</a:t>
            </a:r>
          </a:p>
        </p:txBody>
      </p:sp>
      <p:sp>
        <p:nvSpPr>
          <p:cNvPr id="4" name="Footer Placeholder 3"/>
          <p:cNvSpPr>
            <a:spLocks noGrp="1"/>
          </p:cNvSpPr>
          <p:nvPr>
            <p:ph type="ftr" sz="quarter" idx="11"/>
          </p:nvPr>
        </p:nvSpPr>
        <p:spPr/>
        <p:txBody>
          <a:bodyPr/>
          <a:lstStyle/>
          <a:p>
            <a:pPr>
              <a:defRPr/>
            </a:pPr>
            <a:r>
              <a:rPr lang="nl-NL" dirty="0"/>
              <a:t>UW CSE 331 Winter 2020</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49</a:t>
            </a:fld>
            <a:endParaRPr lang="en-US"/>
          </a:p>
        </p:txBody>
      </p:sp>
    </p:spTree>
    <p:extLst>
      <p:ext uri="{BB962C8B-B14F-4D97-AF65-F5344CB8AC3E}">
        <p14:creationId xmlns:p14="http://schemas.microsoft.com/office/powerpoint/2010/main" val="2717756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3B567-F3A7-D74F-A19A-3D0048D7AECE}"/>
              </a:ext>
            </a:extLst>
          </p:cNvPr>
          <p:cNvSpPr>
            <a:spLocks noGrp="1"/>
          </p:cNvSpPr>
          <p:nvPr>
            <p:ph type="title"/>
          </p:nvPr>
        </p:nvSpPr>
        <p:spPr/>
        <p:txBody>
          <a:bodyPr/>
          <a:lstStyle/>
          <a:p>
            <a:r>
              <a:rPr lang="en-US" dirty="0"/>
              <a:t>Loops and Proofs</a:t>
            </a:r>
          </a:p>
        </p:txBody>
      </p:sp>
      <p:sp>
        <p:nvSpPr>
          <p:cNvPr id="3" name="Content Placeholder 2">
            <a:extLst>
              <a:ext uri="{FF2B5EF4-FFF2-40B4-BE49-F238E27FC236}">
                <a16:creationId xmlns:a16="http://schemas.microsoft.com/office/drawing/2014/main" id="{522A5E4F-72E4-F440-AB7B-C47CC0FF12A4}"/>
              </a:ext>
            </a:extLst>
          </p:cNvPr>
          <p:cNvSpPr>
            <a:spLocks noGrp="1"/>
          </p:cNvSpPr>
          <p:nvPr>
            <p:ph idx="1"/>
          </p:nvPr>
        </p:nvSpPr>
        <p:spPr/>
        <p:txBody>
          <a:bodyPr/>
          <a:lstStyle/>
          <a:p>
            <a:pPr marL="0" indent="0">
              <a:buNone/>
            </a:pPr>
            <a:r>
              <a:rPr lang="en-US" dirty="0"/>
              <a:t>We want to analyze loops much the same way we handle other code by inserting assertions between statements to keep track of the program state</a:t>
            </a:r>
          </a:p>
          <a:p>
            <a:pPr marL="0" indent="0">
              <a:buNone/>
            </a:pPr>
            <a:endParaRPr lang="en-US" dirty="0"/>
          </a:p>
          <a:p>
            <a:pPr marL="0" indent="0">
              <a:buNone/>
            </a:pPr>
            <a:r>
              <a:rPr lang="en-US" dirty="0"/>
              <a:t>	{ P }</a:t>
            </a:r>
          </a:p>
          <a:p>
            <a:pPr marL="0" indent="0">
              <a:buNone/>
            </a:pPr>
            <a:r>
              <a:rPr lang="en-US" dirty="0"/>
              <a:t>	while (B) {</a:t>
            </a:r>
          </a:p>
          <a:p>
            <a:pPr marL="0" indent="0">
              <a:buNone/>
            </a:pPr>
            <a:r>
              <a:rPr lang="en-US" dirty="0"/>
              <a:t>	  { assertion }  </a:t>
            </a:r>
          </a:p>
          <a:p>
            <a:pPr marL="0" indent="0">
              <a:buNone/>
            </a:pPr>
            <a:r>
              <a:rPr lang="en-US" dirty="0"/>
              <a:t>	  S;</a:t>
            </a:r>
          </a:p>
          <a:p>
            <a:pPr marL="0" indent="0">
              <a:buNone/>
            </a:pPr>
            <a:r>
              <a:rPr lang="en-US" dirty="0"/>
              <a:t>	}</a:t>
            </a:r>
          </a:p>
          <a:p>
            <a:pPr marL="0" indent="0">
              <a:buNone/>
            </a:pPr>
            <a:r>
              <a:rPr lang="en-US" dirty="0"/>
              <a:t>	{ Q }</a:t>
            </a:r>
          </a:p>
        </p:txBody>
      </p:sp>
      <p:sp>
        <p:nvSpPr>
          <p:cNvPr id="4" name="Footer Placeholder 3">
            <a:extLst>
              <a:ext uri="{FF2B5EF4-FFF2-40B4-BE49-F238E27FC236}">
                <a16:creationId xmlns:a16="http://schemas.microsoft.com/office/drawing/2014/main" id="{A8FCBE2F-9E37-3C4D-8F06-03779E317133}"/>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55F78DC0-4487-B841-A7D5-382EB25720D4}"/>
              </a:ext>
            </a:extLst>
          </p:cNvPr>
          <p:cNvSpPr>
            <a:spLocks noGrp="1"/>
          </p:cNvSpPr>
          <p:nvPr>
            <p:ph type="sldNum" sz="quarter" idx="12"/>
          </p:nvPr>
        </p:nvSpPr>
        <p:spPr/>
        <p:txBody>
          <a:bodyPr/>
          <a:lstStyle/>
          <a:p>
            <a:pPr>
              <a:defRPr/>
            </a:pPr>
            <a:fld id="{48DACF16-E0F0-4B7F-BDAB-0ED6A37A383D}" type="slidenum">
              <a:rPr lang="en-US" smtClean="0"/>
              <a:pPr>
                <a:defRPr/>
              </a:pPr>
              <a:t>5</a:t>
            </a:fld>
            <a:endParaRPr lang="en-US"/>
          </a:p>
        </p:txBody>
      </p:sp>
      <p:sp>
        <p:nvSpPr>
          <p:cNvPr id="6" name="TextBox 5">
            <a:extLst>
              <a:ext uri="{FF2B5EF4-FFF2-40B4-BE49-F238E27FC236}">
                <a16:creationId xmlns:a16="http://schemas.microsoft.com/office/drawing/2014/main" id="{48EA76FF-1DE2-F340-894F-BDF655B7505B}"/>
              </a:ext>
            </a:extLst>
          </p:cNvPr>
          <p:cNvSpPr txBox="1"/>
          <p:nvPr/>
        </p:nvSpPr>
        <p:spPr>
          <a:xfrm>
            <a:off x="3429000" y="3657600"/>
            <a:ext cx="2985113" cy="461665"/>
          </a:xfrm>
          <a:prstGeom prst="rect">
            <a:avLst/>
          </a:prstGeom>
          <a:noFill/>
        </p:spPr>
        <p:txBody>
          <a:bodyPr wrap="none" rtlCol="0">
            <a:spAutoFit/>
          </a:bodyPr>
          <a:lstStyle/>
          <a:p>
            <a:r>
              <a:rPr lang="en-US" dirty="0">
                <a:latin typeface="+mn-lt"/>
              </a:rPr>
              <a:t>☜</a:t>
            </a:r>
            <a:r>
              <a:rPr lang="en-US" sz="1800" dirty="0">
                <a:latin typeface="+mn-lt"/>
              </a:rPr>
              <a:t> What do we know here?</a:t>
            </a:r>
          </a:p>
        </p:txBody>
      </p:sp>
    </p:spTree>
    <p:extLst>
      <p:ext uri="{BB962C8B-B14F-4D97-AF65-F5344CB8AC3E}">
        <p14:creationId xmlns:p14="http://schemas.microsoft.com/office/powerpoint/2010/main" val="1332418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Perspective – When do we need proofs?</a:t>
            </a:r>
          </a:p>
        </p:txBody>
      </p:sp>
      <p:sp>
        <p:nvSpPr>
          <p:cNvPr id="3" name="Content Placeholder 2"/>
          <p:cNvSpPr>
            <a:spLocks noGrp="1"/>
          </p:cNvSpPr>
          <p:nvPr>
            <p:ph idx="1"/>
          </p:nvPr>
        </p:nvSpPr>
        <p:spPr/>
        <p:txBody>
          <a:bodyPr/>
          <a:lstStyle/>
          <a:p>
            <a:r>
              <a:rPr lang="en-US" dirty="0"/>
              <a:t>Most loops are so “obvious” that proofs are, in practice, overkill</a:t>
            </a:r>
          </a:p>
          <a:p>
            <a:pPr lvl="1"/>
            <a:r>
              <a:rPr lang="en-US" b="1" dirty="0">
                <a:latin typeface="Courier New" panose="02070309020205020404" pitchFamily="49" charset="0"/>
                <a:cs typeface="Courier New" panose="02070309020205020404" pitchFamily="49" charset="0"/>
              </a:rPr>
              <a:t>for(String name : friends) {...}</a:t>
            </a:r>
          </a:p>
          <a:p>
            <a:endParaRPr lang="en-US" dirty="0"/>
          </a:p>
          <a:p>
            <a:r>
              <a:rPr lang="en-US" dirty="0"/>
              <a:t>Don’t write a loop if a library has what you need </a:t>
            </a:r>
          </a:p>
          <a:p>
            <a:pPr lvl="1"/>
            <a:r>
              <a:rPr lang="en-US" dirty="0"/>
              <a:t>You probably will rarely if ever need to write reverse – use a list container or library function that reverses </a:t>
            </a:r>
            <a:r>
              <a:rPr lang="en-US" dirty="0" err="1"/>
              <a:t>arrasy</a:t>
            </a:r>
            <a:r>
              <a:rPr lang="en-US" dirty="0"/>
              <a:t>.</a:t>
            </a:r>
          </a:p>
          <a:p>
            <a:pPr lvl="1"/>
            <a:r>
              <a:rPr lang="en-US" dirty="0"/>
              <a:t>Use the library version of binary search, don’t re-invent the wheel.</a:t>
            </a:r>
          </a:p>
          <a:p>
            <a:pPr lvl="1"/>
            <a:endParaRPr lang="en-US" dirty="0"/>
          </a:p>
          <a:p>
            <a:r>
              <a:rPr lang="en-US" dirty="0"/>
              <a:t>Use a </a:t>
            </a:r>
            <a:r>
              <a:rPr lang="en-US" b="1" dirty="0">
                <a:latin typeface="Courier New" panose="02070309020205020404" pitchFamily="49" charset="0"/>
                <a:cs typeface="Courier New" panose="02070309020205020404" pitchFamily="49" charset="0"/>
              </a:rPr>
              <a:t>for</a:t>
            </a:r>
            <a:r>
              <a:rPr lang="en-US" dirty="0"/>
              <a:t> loop when it makes sense (compact, easier to read, index variable declared locally, don’t need a while loop to provide places to put assertions, etc.)</a:t>
            </a:r>
          </a:p>
          <a:p>
            <a:pPr lvl="1"/>
            <a:r>
              <a:rPr lang="en-US" b="1" dirty="0">
                <a:latin typeface="Courier New" panose="02070309020205020404" pitchFamily="49" charset="0"/>
                <a:cs typeface="Courier New" panose="02070309020205020404" pitchFamily="49" charset="0"/>
              </a:rPr>
              <a:t>for (</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 test; step) {...}</a:t>
            </a:r>
          </a:p>
          <a:p>
            <a:endParaRPr lang="en-US" dirty="0"/>
          </a:p>
          <a:p>
            <a:endParaRPr lang="en-US" dirty="0"/>
          </a:p>
          <a:p>
            <a:endParaRPr lang="en-US" dirty="0"/>
          </a:p>
        </p:txBody>
      </p:sp>
      <p:sp>
        <p:nvSpPr>
          <p:cNvPr id="4" name="Footer Placeholder 3"/>
          <p:cNvSpPr>
            <a:spLocks noGrp="1"/>
          </p:cNvSpPr>
          <p:nvPr>
            <p:ph type="ftr" sz="quarter" idx="11"/>
          </p:nvPr>
        </p:nvSpPr>
        <p:spPr/>
        <p:txBody>
          <a:bodyPr/>
          <a:lstStyle/>
          <a:p>
            <a:pPr>
              <a:defRPr/>
            </a:pPr>
            <a:r>
              <a:rPr lang="nl-NL" dirty="0"/>
              <a:t>UW CSE 331 Winter 2020</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50</a:t>
            </a:fld>
            <a:endParaRPr lang="en-US"/>
          </a:p>
        </p:txBody>
      </p:sp>
    </p:spTree>
    <p:extLst>
      <p:ext uri="{BB962C8B-B14F-4D97-AF65-F5344CB8AC3E}">
        <p14:creationId xmlns:p14="http://schemas.microsoft.com/office/powerpoint/2010/main" val="189869913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to use proofs for loops</a:t>
            </a:r>
          </a:p>
        </p:txBody>
      </p:sp>
      <p:sp>
        <p:nvSpPr>
          <p:cNvPr id="3" name="Content Placeholder 2"/>
          <p:cNvSpPr>
            <a:spLocks noGrp="1"/>
          </p:cNvSpPr>
          <p:nvPr>
            <p:ph idx="1"/>
          </p:nvPr>
        </p:nvSpPr>
        <p:spPr>
          <a:xfrm>
            <a:off x="685800" y="1447800"/>
            <a:ext cx="7772400" cy="4953000"/>
          </a:xfrm>
        </p:spPr>
        <p:txBody>
          <a:bodyPr>
            <a:normAutofit lnSpcReduction="10000"/>
          </a:bodyPr>
          <a:lstStyle/>
          <a:p>
            <a:r>
              <a:rPr lang="en-US" dirty="0"/>
              <a:t>Use logical reasoning when intermediate state (invariant) is unclear or edge cases are tricky or you need inspiration, etc.</a:t>
            </a:r>
          </a:p>
          <a:p>
            <a:endParaRPr lang="en-US" dirty="0"/>
          </a:p>
          <a:p>
            <a:r>
              <a:rPr lang="en-US" dirty="0"/>
              <a:t>Use logical reasoning as an intellectual debugging tool</a:t>
            </a:r>
          </a:p>
          <a:p>
            <a:pPr lvl="1"/>
            <a:r>
              <a:rPr lang="en-US" dirty="0"/>
              <a:t>What </a:t>
            </a:r>
            <a:r>
              <a:rPr lang="en-US" i="1" dirty="0"/>
              <a:t>exactly</a:t>
            </a:r>
            <a:r>
              <a:rPr lang="en-US" dirty="0"/>
              <a:t> is the invariant?  </a:t>
            </a:r>
          </a:p>
          <a:p>
            <a:pPr lvl="1"/>
            <a:r>
              <a:rPr lang="en-US" dirty="0"/>
              <a:t>Is it satisfied on every iteration?</a:t>
            </a:r>
          </a:p>
          <a:p>
            <a:pPr lvl="1"/>
            <a:r>
              <a:rPr lang="en-US" dirty="0"/>
              <a:t>Are you sure? Write code to check?</a:t>
            </a:r>
          </a:p>
          <a:p>
            <a:pPr lvl="1"/>
            <a:r>
              <a:rPr lang="en-US" dirty="0"/>
              <a:t>Did you check all the edge cases?  </a:t>
            </a:r>
          </a:p>
          <a:p>
            <a:pPr lvl="1"/>
            <a:r>
              <a:rPr lang="en-US" dirty="0"/>
              <a:t>Are there preconditions you did not make explicit?</a:t>
            </a:r>
          </a:p>
          <a:p>
            <a:endParaRPr lang="en-US" dirty="0"/>
          </a:p>
          <a:p>
            <a:r>
              <a:rPr lang="en-US" dirty="0"/>
              <a:t>You don’t need this for easy loops.  It can become </a:t>
            </a:r>
            <a:r>
              <a:rPr lang="en-US" i="1" dirty="0"/>
              <a:t>essential</a:t>
            </a:r>
            <a:r>
              <a:rPr lang="en-US" dirty="0"/>
              <a:t> for hard loops (or other tricky code).</a:t>
            </a:r>
          </a:p>
          <a:p>
            <a:pPr lvl="1"/>
            <a:r>
              <a:rPr lang="en-US" dirty="0"/>
              <a:t>Must include invariant as a comment in the code if it’s tricky – otherwise how is someone reading the code supposed to understand </a:t>
            </a:r>
            <a:r>
              <a:rPr lang="en-US" i="1" dirty="0"/>
              <a:t>why</a:t>
            </a:r>
            <a:r>
              <a:rPr lang="en-US" dirty="0"/>
              <a:t> it works, </a:t>
            </a:r>
            <a:r>
              <a:rPr lang="en-US" i="1" dirty="0"/>
              <a:t>how</a:t>
            </a:r>
            <a:r>
              <a:rPr lang="en-US" dirty="0"/>
              <a:t> it works, and </a:t>
            </a:r>
            <a:r>
              <a:rPr lang="en-US" i="1" dirty="0"/>
              <a:t>why </a:t>
            </a:r>
            <a:r>
              <a:rPr lang="en-US" dirty="0"/>
              <a:t>it’s correct?</a:t>
            </a:r>
          </a:p>
        </p:txBody>
      </p:sp>
      <p:sp>
        <p:nvSpPr>
          <p:cNvPr id="4" name="Footer Placeholder 3"/>
          <p:cNvSpPr>
            <a:spLocks noGrp="1"/>
          </p:cNvSpPr>
          <p:nvPr>
            <p:ph type="ftr" sz="quarter" idx="11"/>
          </p:nvPr>
        </p:nvSpPr>
        <p:spPr/>
        <p:txBody>
          <a:bodyPr/>
          <a:lstStyle/>
          <a:p>
            <a:pPr>
              <a:defRPr/>
            </a:pPr>
            <a:r>
              <a:rPr lang="nl-NL" dirty="0"/>
              <a:t>UW CSE 331 Winter 2020</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51</a:t>
            </a:fld>
            <a:endParaRPr lang="en-US"/>
          </a:p>
        </p:txBody>
      </p:sp>
    </p:spTree>
    <p:extLst>
      <p:ext uri="{BB962C8B-B14F-4D97-AF65-F5344CB8AC3E}">
        <p14:creationId xmlns:p14="http://schemas.microsoft.com/office/powerpoint/2010/main" val="18071442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7DE82-C947-CB4A-B7D5-F33ECD67CA76}"/>
              </a:ext>
            </a:extLst>
          </p:cNvPr>
          <p:cNvSpPr>
            <a:spLocks noGrp="1"/>
          </p:cNvSpPr>
          <p:nvPr>
            <p:ph type="title"/>
          </p:nvPr>
        </p:nvSpPr>
        <p:spPr/>
        <p:txBody>
          <a:bodyPr/>
          <a:lstStyle/>
          <a:p>
            <a:r>
              <a:rPr lang="en-US" dirty="0"/>
              <a:t>Proofs, code, and tools</a:t>
            </a:r>
          </a:p>
        </p:txBody>
      </p:sp>
      <p:sp>
        <p:nvSpPr>
          <p:cNvPr id="3" name="Content Placeholder 2">
            <a:extLst>
              <a:ext uri="{FF2B5EF4-FFF2-40B4-BE49-F238E27FC236}">
                <a16:creationId xmlns:a16="http://schemas.microsoft.com/office/drawing/2014/main" id="{790FDC47-E32D-0E4B-8D96-A24B28D509E9}"/>
              </a:ext>
            </a:extLst>
          </p:cNvPr>
          <p:cNvSpPr>
            <a:spLocks noGrp="1"/>
          </p:cNvSpPr>
          <p:nvPr>
            <p:ph idx="1"/>
          </p:nvPr>
        </p:nvSpPr>
        <p:spPr/>
        <p:txBody>
          <a:bodyPr/>
          <a:lstStyle/>
          <a:p>
            <a:r>
              <a:rPr lang="en-US" dirty="0"/>
              <a:t>Software tools that analyze programs using proof techniques are ubiquitous in industry these days</a:t>
            </a:r>
          </a:p>
          <a:p>
            <a:pPr lvl="1"/>
            <a:r>
              <a:rPr lang="en-US" dirty="0"/>
              <a:t>Many variations on the kinds of logics used and how the tools work and what they can discover</a:t>
            </a:r>
          </a:p>
          <a:p>
            <a:pPr lvl="1"/>
            <a:endParaRPr lang="en-US" dirty="0"/>
          </a:p>
          <a:p>
            <a:r>
              <a:rPr lang="en-US" dirty="0"/>
              <a:t>Because of computability/decidability results (</a:t>
            </a:r>
            <a:r>
              <a:rPr lang="en-US" dirty="0" err="1"/>
              <a:t>cf</a:t>
            </a:r>
            <a:r>
              <a:rPr lang="en-US" dirty="0"/>
              <a:t> CSE 311), no tools can be both complete (always can answer right/wrong) and correct (always gives the right answer)</a:t>
            </a:r>
          </a:p>
          <a:p>
            <a:pPr lvl="1"/>
            <a:r>
              <a:rPr lang="en-US" dirty="0"/>
              <a:t>In practice static analysis tools try to find as many potential problems as possible without raising too many false alarms</a:t>
            </a:r>
          </a:p>
          <a:p>
            <a:pPr lvl="1"/>
            <a:endParaRPr lang="en-US" dirty="0"/>
          </a:p>
          <a:p>
            <a:r>
              <a:rPr lang="en-US" dirty="0"/>
              <a:t>The ideas we’ve learned should help you take advantage of tools and give you better insight into what they are doing</a:t>
            </a:r>
          </a:p>
        </p:txBody>
      </p:sp>
      <p:sp>
        <p:nvSpPr>
          <p:cNvPr id="4" name="Footer Placeholder 3">
            <a:extLst>
              <a:ext uri="{FF2B5EF4-FFF2-40B4-BE49-F238E27FC236}">
                <a16:creationId xmlns:a16="http://schemas.microsoft.com/office/drawing/2014/main" id="{E4BAF2CD-A179-9842-8118-A6E79DF20C20}"/>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9D02AFEE-C760-4C4E-92A9-BA7C1997CF5A}"/>
              </a:ext>
            </a:extLst>
          </p:cNvPr>
          <p:cNvSpPr>
            <a:spLocks noGrp="1"/>
          </p:cNvSpPr>
          <p:nvPr>
            <p:ph type="sldNum" sz="quarter" idx="12"/>
          </p:nvPr>
        </p:nvSpPr>
        <p:spPr/>
        <p:txBody>
          <a:bodyPr/>
          <a:lstStyle/>
          <a:p>
            <a:pPr>
              <a:defRPr/>
            </a:pPr>
            <a:fld id="{48DACF16-E0F0-4B7F-BDAB-0ED6A37A383D}" type="slidenum">
              <a:rPr lang="en-US" smtClean="0"/>
              <a:pPr>
                <a:defRPr/>
              </a:pPr>
              <a:t>52</a:t>
            </a:fld>
            <a:endParaRPr lang="en-US"/>
          </a:p>
        </p:txBody>
      </p:sp>
    </p:spTree>
    <p:extLst>
      <p:ext uri="{BB962C8B-B14F-4D97-AF65-F5344CB8AC3E}">
        <p14:creationId xmlns:p14="http://schemas.microsoft.com/office/powerpoint/2010/main" val="4475059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5DA5A-18CE-0949-8B0E-60178163A513}"/>
              </a:ext>
            </a:extLst>
          </p:cNvPr>
          <p:cNvSpPr>
            <a:spLocks noGrp="1"/>
          </p:cNvSpPr>
          <p:nvPr>
            <p:ph type="title"/>
          </p:nvPr>
        </p:nvSpPr>
        <p:spPr/>
        <p:txBody>
          <a:bodyPr/>
          <a:lstStyle/>
          <a:p>
            <a:r>
              <a:rPr lang="en-US" dirty="0"/>
              <a:t>Onward…</a:t>
            </a:r>
          </a:p>
        </p:txBody>
      </p:sp>
      <p:sp>
        <p:nvSpPr>
          <p:cNvPr id="3" name="Content Placeholder 2">
            <a:extLst>
              <a:ext uri="{FF2B5EF4-FFF2-40B4-BE49-F238E27FC236}">
                <a16:creationId xmlns:a16="http://schemas.microsoft.com/office/drawing/2014/main" id="{9501C442-F0EE-3548-8F44-77C5CF7950F3}"/>
              </a:ext>
            </a:extLst>
          </p:cNvPr>
          <p:cNvSpPr>
            <a:spLocks noGrp="1"/>
          </p:cNvSpPr>
          <p:nvPr>
            <p:ph idx="1"/>
          </p:nvPr>
        </p:nvSpPr>
        <p:spPr/>
        <p:txBody>
          <a:bodyPr/>
          <a:lstStyle/>
          <a:p>
            <a:r>
              <a:rPr lang="en-US" dirty="0"/>
              <a:t>Reasoning about programs and how to “talk about” what a program should do and what it means for software to be “correct” is fundamental.</a:t>
            </a:r>
          </a:p>
          <a:p>
            <a:r>
              <a:rPr lang="en-US" dirty="0"/>
              <a:t>We will use these ideas repeatedly in specifications, design of data structures and abstractions, reasoning about correctness of implementations, testing, and many other places.</a:t>
            </a:r>
          </a:p>
          <a:p>
            <a:pPr lvl="1"/>
            <a:r>
              <a:rPr lang="en-US" dirty="0"/>
              <a:t>and when writing tricky loops. </a:t>
            </a:r>
            <a:r>
              <a:rPr lang="en-US" dirty="0">
                <a:sym typeface="Wingdings" pitchFamily="2" charset="2"/>
              </a:rPr>
              <a:t></a:t>
            </a:r>
            <a:endParaRPr lang="en-US" dirty="0"/>
          </a:p>
          <a:p>
            <a:pPr marL="0" indent="0">
              <a:buNone/>
            </a:pPr>
            <a:endParaRPr lang="en-US" dirty="0"/>
          </a:p>
          <a:p>
            <a:pPr marL="0" indent="0">
              <a:buNone/>
            </a:pPr>
            <a:endParaRPr lang="en-US" dirty="0"/>
          </a:p>
          <a:p>
            <a:r>
              <a:rPr lang="en-US" dirty="0"/>
              <a:t>But before we move on completely: hw2 will be out shortly (problems and proofs with loops).  Due in a week - Tuesday.</a:t>
            </a:r>
          </a:p>
        </p:txBody>
      </p:sp>
      <p:sp>
        <p:nvSpPr>
          <p:cNvPr id="4" name="Footer Placeholder 3">
            <a:extLst>
              <a:ext uri="{FF2B5EF4-FFF2-40B4-BE49-F238E27FC236}">
                <a16:creationId xmlns:a16="http://schemas.microsoft.com/office/drawing/2014/main" id="{39EFB309-49A7-B849-8914-0EA3C0AAE3AE}"/>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04195E9D-79FB-D34D-AE81-90B0EC97E620}"/>
              </a:ext>
            </a:extLst>
          </p:cNvPr>
          <p:cNvSpPr>
            <a:spLocks noGrp="1"/>
          </p:cNvSpPr>
          <p:nvPr>
            <p:ph type="sldNum" sz="quarter" idx="12"/>
          </p:nvPr>
        </p:nvSpPr>
        <p:spPr/>
        <p:txBody>
          <a:bodyPr/>
          <a:lstStyle/>
          <a:p>
            <a:pPr>
              <a:defRPr/>
            </a:pPr>
            <a:fld id="{48DACF16-E0F0-4B7F-BDAB-0ED6A37A383D}" type="slidenum">
              <a:rPr lang="en-US" smtClean="0"/>
              <a:pPr>
                <a:defRPr/>
              </a:pPr>
              <a:t>53</a:t>
            </a:fld>
            <a:endParaRPr lang="en-US"/>
          </a:p>
        </p:txBody>
      </p:sp>
    </p:spTree>
    <p:extLst>
      <p:ext uri="{BB962C8B-B14F-4D97-AF65-F5344CB8AC3E}">
        <p14:creationId xmlns:p14="http://schemas.microsoft.com/office/powerpoint/2010/main" val="1030484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3B567-F3A7-D74F-A19A-3D0048D7AECE}"/>
              </a:ext>
            </a:extLst>
          </p:cNvPr>
          <p:cNvSpPr>
            <a:spLocks noGrp="1"/>
          </p:cNvSpPr>
          <p:nvPr>
            <p:ph type="title"/>
          </p:nvPr>
        </p:nvSpPr>
        <p:spPr/>
        <p:txBody>
          <a:bodyPr/>
          <a:lstStyle/>
          <a:p>
            <a:r>
              <a:rPr lang="en-US" dirty="0"/>
              <a:t>Loop Invariants</a:t>
            </a:r>
          </a:p>
        </p:txBody>
      </p:sp>
      <p:sp>
        <p:nvSpPr>
          <p:cNvPr id="3" name="Content Placeholder 2">
            <a:extLst>
              <a:ext uri="{FF2B5EF4-FFF2-40B4-BE49-F238E27FC236}">
                <a16:creationId xmlns:a16="http://schemas.microsoft.com/office/drawing/2014/main" id="{522A5E4F-72E4-F440-AB7B-C47CC0FF12A4}"/>
              </a:ext>
            </a:extLst>
          </p:cNvPr>
          <p:cNvSpPr>
            <a:spLocks noGrp="1"/>
          </p:cNvSpPr>
          <p:nvPr>
            <p:ph idx="1"/>
          </p:nvPr>
        </p:nvSpPr>
        <p:spPr/>
        <p:txBody>
          <a:bodyPr/>
          <a:lstStyle/>
          <a:p>
            <a:pPr marL="0" indent="0">
              <a:buNone/>
            </a:pPr>
            <a:r>
              <a:rPr lang="en-US" dirty="0"/>
              <a:t>The complication is that we need figure out something that is right regardless of whether the loop body executes 0, 1, 2, … times</a:t>
            </a:r>
          </a:p>
          <a:p>
            <a:pPr marL="0" indent="0">
              <a:buNone/>
            </a:pPr>
            <a:endParaRPr lang="en-US" dirty="0"/>
          </a:p>
          <a:p>
            <a:pPr marL="0" indent="0">
              <a:buNone/>
            </a:pPr>
            <a:r>
              <a:rPr lang="en-US" dirty="0"/>
              <a:t>	{ P }</a:t>
            </a:r>
          </a:p>
          <a:p>
            <a:pPr marL="0" indent="0">
              <a:buNone/>
            </a:pPr>
            <a:r>
              <a:rPr lang="en-US" dirty="0"/>
              <a:t>	while (B) {</a:t>
            </a:r>
          </a:p>
          <a:p>
            <a:pPr marL="0" indent="0">
              <a:buNone/>
            </a:pPr>
            <a:r>
              <a:rPr lang="en-US" dirty="0"/>
              <a:t>	  { assertion }  </a:t>
            </a:r>
          </a:p>
          <a:p>
            <a:pPr marL="0" indent="0">
              <a:buNone/>
            </a:pPr>
            <a:r>
              <a:rPr lang="en-US" dirty="0"/>
              <a:t>	  S;</a:t>
            </a:r>
          </a:p>
          <a:p>
            <a:pPr marL="0" indent="0">
              <a:buNone/>
            </a:pPr>
            <a:r>
              <a:rPr lang="en-US" dirty="0"/>
              <a:t>	}</a:t>
            </a:r>
          </a:p>
          <a:p>
            <a:pPr marL="0" indent="0">
              <a:buNone/>
            </a:pPr>
            <a:r>
              <a:rPr lang="en-US" dirty="0"/>
              <a:t>	{ Q }</a:t>
            </a:r>
          </a:p>
          <a:p>
            <a:pPr marL="0" indent="0">
              <a:buNone/>
            </a:pPr>
            <a:endParaRPr lang="en-US" dirty="0"/>
          </a:p>
          <a:p>
            <a:pPr marL="0" indent="0">
              <a:buNone/>
            </a:pPr>
            <a:r>
              <a:rPr lang="en-US" dirty="0"/>
              <a:t>The essence of dealing with loops is figuring out “what’s true at the top of the loop every time” – we call that the </a:t>
            </a:r>
            <a:r>
              <a:rPr lang="en-US" i="1" dirty="0">
                <a:solidFill>
                  <a:schemeClr val="accent2"/>
                </a:solidFill>
              </a:rPr>
              <a:t>(loop) invariant</a:t>
            </a:r>
            <a:r>
              <a:rPr lang="en-US" dirty="0"/>
              <a:t>.</a:t>
            </a:r>
          </a:p>
        </p:txBody>
      </p:sp>
      <p:sp>
        <p:nvSpPr>
          <p:cNvPr id="4" name="Footer Placeholder 3">
            <a:extLst>
              <a:ext uri="{FF2B5EF4-FFF2-40B4-BE49-F238E27FC236}">
                <a16:creationId xmlns:a16="http://schemas.microsoft.com/office/drawing/2014/main" id="{A8FCBE2F-9E37-3C4D-8F06-03779E317133}"/>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55F78DC0-4487-B841-A7D5-382EB25720D4}"/>
              </a:ext>
            </a:extLst>
          </p:cNvPr>
          <p:cNvSpPr>
            <a:spLocks noGrp="1"/>
          </p:cNvSpPr>
          <p:nvPr>
            <p:ph type="sldNum" sz="quarter" idx="12"/>
          </p:nvPr>
        </p:nvSpPr>
        <p:spPr/>
        <p:txBody>
          <a:bodyPr/>
          <a:lstStyle/>
          <a:p>
            <a:pPr>
              <a:defRPr/>
            </a:pPr>
            <a:fld id="{48DACF16-E0F0-4B7F-BDAB-0ED6A37A383D}" type="slidenum">
              <a:rPr lang="en-US" smtClean="0"/>
              <a:pPr>
                <a:defRPr/>
              </a:pPr>
              <a:t>6</a:t>
            </a:fld>
            <a:endParaRPr lang="en-US"/>
          </a:p>
        </p:txBody>
      </p:sp>
      <p:sp>
        <p:nvSpPr>
          <p:cNvPr id="6" name="TextBox 5">
            <a:extLst>
              <a:ext uri="{FF2B5EF4-FFF2-40B4-BE49-F238E27FC236}">
                <a16:creationId xmlns:a16="http://schemas.microsoft.com/office/drawing/2014/main" id="{48EA76FF-1DE2-F340-894F-BDF655B7505B}"/>
              </a:ext>
            </a:extLst>
          </p:cNvPr>
          <p:cNvSpPr txBox="1"/>
          <p:nvPr/>
        </p:nvSpPr>
        <p:spPr>
          <a:xfrm>
            <a:off x="3429000" y="3352800"/>
            <a:ext cx="3805850" cy="461665"/>
          </a:xfrm>
          <a:prstGeom prst="rect">
            <a:avLst/>
          </a:prstGeom>
          <a:noFill/>
        </p:spPr>
        <p:txBody>
          <a:bodyPr wrap="none" rtlCol="0">
            <a:spAutoFit/>
          </a:bodyPr>
          <a:lstStyle/>
          <a:p>
            <a:r>
              <a:rPr lang="en-US" dirty="0">
                <a:latin typeface="+mn-lt"/>
              </a:rPr>
              <a:t>☜</a:t>
            </a:r>
            <a:r>
              <a:rPr lang="en-US" sz="1800" dirty="0">
                <a:latin typeface="+mn-lt"/>
              </a:rPr>
              <a:t> What do we </a:t>
            </a:r>
            <a:r>
              <a:rPr lang="en-US" sz="1800" b="1" i="1" dirty="0">
                <a:latin typeface="+mn-lt"/>
              </a:rPr>
              <a:t>always</a:t>
            </a:r>
            <a:r>
              <a:rPr lang="en-US" sz="1800" dirty="0">
                <a:latin typeface="+mn-lt"/>
              </a:rPr>
              <a:t> know here?</a:t>
            </a:r>
          </a:p>
        </p:txBody>
      </p:sp>
    </p:spTree>
    <p:extLst>
      <p:ext uri="{BB962C8B-B14F-4D97-AF65-F5344CB8AC3E}">
        <p14:creationId xmlns:p14="http://schemas.microsoft.com/office/powerpoint/2010/main" val="3133216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3B567-F3A7-D74F-A19A-3D0048D7AECE}"/>
              </a:ext>
            </a:extLst>
          </p:cNvPr>
          <p:cNvSpPr>
            <a:spLocks noGrp="1"/>
          </p:cNvSpPr>
          <p:nvPr>
            <p:ph type="title"/>
          </p:nvPr>
        </p:nvSpPr>
        <p:spPr/>
        <p:txBody>
          <a:bodyPr/>
          <a:lstStyle/>
          <a:p>
            <a:r>
              <a:rPr lang="en-US" dirty="0"/>
              <a:t>Loop Initialization</a:t>
            </a:r>
          </a:p>
        </p:txBody>
      </p:sp>
      <p:sp>
        <p:nvSpPr>
          <p:cNvPr id="3" name="Content Placeholder 2">
            <a:extLst>
              <a:ext uri="{FF2B5EF4-FFF2-40B4-BE49-F238E27FC236}">
                <a16:creationId xmlns:a16="http://schemas.microsoft.com/office/drawing/2014/main" id="{522A5E4F-72E4-F440-AB7B-C47CC0FF12A4}"/>
              </a:ext>
            </a:extLst>
          </p:cNvPr>
          <p:cNvSpPr>
            <a:spLocks noGrp="1"/>
          </p:cNvSpPr>
          <p:nvPr>
            <p:ph idx="1"/>
          </p:nvPr>
        </p:nvSpPr>
        <p:spPr/>
        <p:txBody>
          <a:bodyPr>
            <a:normAutofit fontScale="92500"/>
          </a:bodyPr>
          <a:lstStyle/>
          <a:p>
            <a:pPr marL="0" indent="0">
              <a:buNone/>
            </a:pPr>
            <a:r>
              <a:rPr lang="en-US" dirty="0"/>
              <a:t>Almost always a loop involves some initialization before the loop test, so our overall loop and its proof will look like this.  We need to show the invariant holds every time we reach the start of the loop body</a:t>
            </a:r>
          </a:p>
          <a:p>
            <a:pPr marL="0" indent="0">
              <a:buNone/>
            </a:pPr>
            <a:endParaRPr lang="en-US" dirty="0"/>
          </a:p>
          <a:p>
            <a:pPr marL="0" indent="0">
              <a:buNone/>
            </a:pPr>
            <a:r>
              <a:rPr lang="en-US" dirty="0"/>
              <a:t>	{ P }</a:t>
            </a:r>
          </a:p>
          <a:p>
            <a:pPr marL="0" indent="0">
              <a:buNone/>
            </a:pPr>
            <a:r>
              <a:rPr lang="en-US" dirty="0"/>
              <a:t>	initialization</a:t>
            </a:r>
          </a:p>
          <a:p>
            <a:pPr marL="0" indent="0">
              <a:buNone/>
            </a:pPr>
            <a:r>
              <a:rPr lang="en-US" dirty="0"/>
              <a:t>	{ inv }	</a:t>
            </a:r>
          </a:p>
          <a:p>
            <a:pPr marL="0" indent="0">
              <a:buNone/>
            </a:pPr>
            <a:r>
              <a:rPr lang="en-US" dirty="0"/>
              <a:t>	while (B) {</a:t>
            </a:r>
          </a:p>
          <a:p>
            <a:pPr marL="0" indent="0">
              <a:buNone/>
            </a:pPr>
            <a:r>
              <a:rPr lang="en-US" dirty="0"/>
              <a:t>	  { inv ∧ B }  </a:t>
            </a:r>
          </a:p>
          <a:p>
            <a:pPr marL="0" indent="0">
              <a:buNone/>
            </a:pPr>
            <a:r>
              <a:rPr lang="en-US" dirty="0"/>
              <a:t>	  S;</a:t>
            </a:r>
          </a:p>
          <a:p>
            <a:pPr marL="0" indent="0">
              <a:buNone/>
            </a:pPr>
            <a:r>
              <a:rPr lang="en-US" dirty="0"/>
              <a:t>	  { inv }</a:t>
            </a:r>
          </a:p>
          <a:p>
            <a:pPr marL="0" indent="0">
              <a:buNone/>
            </a:pPr>
            <a:r>
              <a:rPr lang="en-US" dirty="0"/>
              <a:t>	}</a:t>
            </a:r>
          </a:p>
          <a:p>
            <a:pPr marL="0" indent="0">
              <a:buNone/>
            </a:pPr>
            <a:r>
              <a:rPr lang="en-US" dirty="0"/>
              <a:t>	{ inv ∧ !B } =&gt; { Q }</a:t>
            </a:r>
          </a:p>
          <a:p>
            <a:pPr marL="0" indent="0">
              <a:buNone/>
            </a:pPr>
            <a:endParaRPr lang="en-US" dirty="0"/>
          </a:p>
        </p:txBody>
      </p:sp>
      <p:sp>
        <p:nvSpPr>
          <p:cNvPr id="4" name="Footer Placeholder 3">
            <a:extLst>
              <a:ext uri="{FF2B5EF4-FFF2-40B4-BE49-F238E27FC236}">
                <a16:creationId xmlns:a16="http://schemas.microsoft.com/office/drawing/2014/main" id="{A8FCBE2F-9E37-3C4D-8F06-03779E317133}"/>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55F78DC0-4487-B841-A7D5-382EB25720D4}"/>
              </a:ext>
            </a:extLst>
          </p:cNvPr>
          <p:cNvSpPr>
            <a:spLocks noGrp="1"/>
          </p:cNvSpPr>
          <p:nvPr>
            <p:ph type="sldNum" sz="quarter" idx="12"/>
          </p:nvPr>
        </p:nvSpPr>
        <p:spPr/>
        <p:txBody>
          <a:bodyPr/>
          <a:lstStyle/>
          <a:p>
            <a:pPr>
              <a:defRPr/>
            </a:pPr>
            <a:fld id="{48DACF16-E0F0-4B7F-BDAB-0ED6A37A383D}" type="slidenum">
              <a:rPr lang="en-US" smtClean="0"/>
              <a:pPr>
                <a:defRPr/>
              </a:pPr>
              <a:t>7</a:t>
            </a:fld>
            <a:endParaRPr lang="en-US"/>
          </a:p>
        </p:txBody>
      </p:sp>
      <p:sp>
        <p:nvSpPr>
          <p:cNvPr id="6" name="TextBox 5">
            <a:extLst>
              <a:ext uri="{FF2B5EF4-FFF2-40B4-BE49-F238E27FC236}">
                <a16:creationId xmlns:a16="http://schemas.microsoft.com/office/drawing/2014/main" id="{48EA76FF-1DE2-F340-894F-BDF655B7505B}"/>
              </a:ext>
            </a:extLst>
          </p:cNvPr>
          <p:cNvSpPr txBox="1"/>
          <p:nvPr/>
        </p:nvSpPr>
        <p:spPr>
          <a:xfrm>
            <a:off x="3276600" y="3516868"/>
            <a:ext cx="4721164" cy="369332"/>
          </a:xfrm>
          <a:prstGeom prst="rect">
            <a:avLst/>
          </a:prstGeom>
          <a:noFill/>
        </p:spPr>
        <p:txBody>
          <a:bodyPr wrap="none" rtlCol="0">
            <a:spAutoFit/>
          </a:bodyPr>
          <a:lstStyle/>
          <a:p>
            <a:r>
              <a:rPr lang="en-US" sz="1800" dirty="0"/>
              <a:t>☜ </a:t>
            </a:r>
            <a:r>
              <a:rPr lang="en-US" sz="1800" dirty="0">
                <a:latin typeface="+mn-lt"/>
              </a:rPr>
              <a:t>loop invariant, usually written { I } or { inv }</a:t>
            </a:r>
            <a:endParaRPr lang="en-US" sz="1400" dirty="0">
              <a:latin typeface="+mn-lt"/>
            </a:endParaRPr>
          </a:p>
        </p:txBody>
      </p:sp>
    </p:spTree>
    <p:extLst>
      <p:ext uri="{BB962C8B-B14F-4D97-AF65-F5344CB8AC3E}">
        <p14:creationId xmlns:p14="http://schemas.microsoft.com/office/powerpoint/2010/main" val="465240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8D56B2B3-A512-5846-A7F7-13B8AE9A8995}"/>
              </a:ext>
            </a:extLst>
          </p:cNvPr>
          <p:cNvSpPr>
            <a:spLocks noGrp="1"/>
          </p:cNvSpPr>
          <p:nvPr>
            <p:ph sz="half" idx="2"/>
          </p:nvPr>
        </p:nvSpPr>
        <p:spPr>
          <a:xfrm>
            <a:off x="5181600" y="1600200"/>
            <a:ext cx="3276600" cy="4495800"/>
          </a:xfrm>
        </p:spPr>
        <p:txBody>
          <a:bodyPr>
            <a:noAutofit/>
          </a:bodyPr>
          <a:lstStyle/>
          <a:p>
            <a:pPr marL="0" indent="0">
              <a:buNone/>
            </a:pPr>
            <a:endParaRPr lang="en-US" sz="2000" dirty="0"/>
          </a:p>
          <a:p>
            <a:pPr marL="0" indent="0">
              <a:buNone/>
            </a:pPr>
            <a:r>
              <a:rPr lang="en-US" sz="2000" dirty="0"/>
              <a:t>	{ P }</a:t>
            </a:r>
          </a:p>
          <a:p>
            <a:pPr marL="0" indent="0">
              <a:buNone/>
            </a:pPr>
            <a:r>
              <a:rPr lang="en-US" sz="2000" dirty="0"/>
              <a:t>	initialization</a:t>
            </a:r>
          </a:p>
          <a:p>
            <a:pPr marL="0" indent="0">
              <a:buNone/>
            </a:pPr>
            <a:r>
              <a:rPr lang="en-US" sz="2000" dirty="0"/>
              <a:t>	{ inv }	</a:t>
            </a:r>
          </a:p>
          <a:p>
            <a:pPr marL="0" indent="0">
              <a:buNone/>
            </a:pPr>
            <a:r>
              <a:rPr lang="en-US" sz="2000" dirty="0"/>
              <a:t>	while (B) {</a:t>
            </a:r>
          </a:p>
          <a:p>
            <a:pPr marL="0" indent="0">
              <a:buNone/>
            </a:pPr>
            <a:r>
              <a:rPr lang="en-US" sz="2000" dirty="0"/>
              <a:t>	  { inv ∧ B }  </a:t>
            </a:r>
          </a:p>
          <a:p>
            <a:pPr marL="0" indent="0">
              <a:buNone/>
            </a:pPr>
            <a:r>
              <a:rPr lang="en-US" sz="2000" dirty="0"/>
              <a:t>	  S;</a:t>
            </a:r>
          </a:p>
          <a:p>
            <a:pPr marL="0" indent="0">
              <a:buNone/>
            </a:pPr>
            <a:r>
              <a:rPr lang="en-US" sz="2000" dirty="0"/>
              <a:t>	  { inv }</a:t>
            </a:r>
          </a:p>
          <a:p>
            <a:pPr marL="0" indent="0">
              <a:buNone/>
            </a:pPr>
            <a:r>
              <a:rPr lang="en-US" sz="2000" dirty="0"/>
              <a:t>	}</a:t>
            </a:r>
          </a:p>
          <a:p>
            <a:pPr marL="0" indent="0">
              <a:buNone/>
            </a:pPr>
            <a:r>
              <a:rPr lang="en-US" sz="2000" dirty="0"/>
              <a:t>	{ inv ∧ !B } =&gt; { Q }</a:t>
            </a:r>
          </a:p>
        </p:txBody>
      </p:sp>
      <p:sp>
        <p:nvSpPr>
          <p:cNvPr id="3" name="Content Placeholder 2">
            <a:extLst>
              <a:ext uri="{FF2B5EF4-FFF2-40B4-BE49-F238E27FC236}">
                <a16:creationId xmlns:a16="http://schemas.microsoft.com/office/drawing/2014/main" id="{522A5E4F-72E4-F440-AB7B-C47CC0FF12A4}"/>
              </a:ext>
            </a:extLst>
          </p:cNvPr>
          <p:cNvSpPr>
            <a:spLocks noGrp="1"/>
          </p:cNvSpPr>
          <p:nvPr>
            <p:ph sz="half" idx="1"/>
          </p:nvPr>
        </p:nvSpPr>
        <p:spPr>
          <a:xfrm>
            <a:off x="685800" y="1600200"/>
            <a:ext cx="4953000" cy="4495800"/>
          </a:xfrm>
        </p:spPr>
        <p:txBody>
          <a:bodyPr>
            <a:normAutofit/>
          </a:bodyPr>
          <a:lstStyle/>
          <a:p>
            <a:pPr marL="0" indent="0">
              <a:buNone/>
            </a:pPr>
            <a:r>
              <a:rPr lang="en-US" sz="2000" dirty="0"/>
              <a:t>To prove that our loop works properly, we need to show:</a:t>
            </a:r>
          </a:p>
          <a:p>
            <a:pPr marL="514350" indent="-514350">
              <a:buFont typeface="+mj-lt"/>
              <a:buAutoNum type="arabicPeriod"/>
            </a:pPr>
            <a:r>
              <a:rPr lang="en-US" sz="2000" dirty="0"/>
              <a:t>That {inv} holds after the initialization finishes, right before loop condition B is evaluated the first time</a:t>
            </a:r>
            <a:br>
              <a:rPr lang="en-US" sz="2000" dirty="0"/>
            </a:br>
            <a:r>
              <a:rPr lang="en-US" sz="2000" dirty="0"/>
              <a:t>(i.e., {P} </a:t>
            </a:r>
            <a:r>
              <a:rPr lang="en-US" sz="2000" dirty="0" err="1"/>
              <a:t>init</a:t>
            </a:r>
            <a:r>
              <a:rPr lang="en-US" sz="2000" dirty="0"/>
              <a:t> {inv}), and</a:t>
            </a:r>
          </a:p>
          <a:p>
            <a:pPr marL="514350" indent="-514350">
              <a:buFont typeface="+mj-lt"/>
              <a:buAutoNum type="arabicPeriod"/>
            </a:pPr>
            <a:r>
              <a:rPr lang="en-US" sz="2000" dirty="0"/>
              <a:t>If {inv ∧ B} is true at the beginning of the loop body then {inv} is true after the loop body executes, and</a:t>
            </a:r>
          </a:p>
          <a:p>
            <a:pPr marL="514350" indent="-514350">
              <a:buFont typeface="+mj-lt"/>
              <a:buAutoNum type="arabicPeriod"/>
            </a:pPr>
            <a:r>
              <a:rPr lang="en-US" sz="2000" dirty="0"/>
              <a:t>{inv ∧ !B} =&gt; { Q }</a:t>
            </a:r>
          </a:p>
          <a:p>
            <a:pPr marL="914400" lvl="1" indent="-514350"/>
            <a:r>
              <a:rPr lang="en-US" sz="1600" dirty="0"/>
              <a:t>Footnote: we sometimes need to add a bit of code after the loop to fix things up to establish { Q }, but we won’t need to do this in our initial examples.</a:t>
            </a:r>
          </a:p>
        </p:txBody>
      </p:sp>
      <p:sp>
        <p:nvSpPr>
          <p:cNvPr id="2" name="Title 1">
            <a:extLst>
              <a:ext uri="{FF2B5EF4-FFF2-40B4-BE49-F238E27FC236}">
                <a16:creationId xmlns:a16="http://schemas.microsoft.com/office/drawing/2014/main" id="{85A3B567-F3A7-D74F-A19A-3D0048D7AECE}"/>
              </a:ext>
            </a:extLst>
          </p:cNvPr>
          <p:cNvSpPr>
            <a:spLocks noGrp="1"/>
          </p:cNvSpPr>
          <p:nvPr>
            <p:ph type="title"/>
          </p:nvPr>
        </p:nvSpPr>
        <p:spPr/>
        <p:txBody>
          <a:bodyPr/>
          <a:lstStyle/>
          <a:p>
            <a:r>
              <a:rPr lang="en-US" dirty="0"/>
              <a:t>Loop Proofs</a:t>
            </a:r>
          </a:p>
        </p:txBody>
      </p:sp>
      <p:sp>
        <p:nvSpPr>
          <p:cNvPr id="4" name="Footer Placeholder 3">
            <a:extLst>
              <a:ext uri="{FF2B5EF4-FFF2-40B4-BE49-F238E27FC236}">
                <a16:creationId xmlns:a16="http://schemas.microsoft.com/office/drawing/2014/main" id="{A8FCBE2F-9E37-3C4D-8F06-03779E317133}"/>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55F78DC0-4487-B841-A7D5-382EB25720D4}"/>
              </a:ext>
            </a:extLst>
          </p:cNvPr>
          <p:cNvSpPr>
            <a:spLocks noGrp="1"/>
          </p:cNvSpPr>
          <p:nvPr>
            <p:ph type="sldNum" sz="quarter" idx="12"/>
          </p:nvPr>
        </p:nvSpPr>
        <p:spPr/>
        <p:txBody>
          <a:bodyPr/>
          <a:lstStyle/>
          <a:p>
            <a:pPr>
              <a:defRPr/>
            </a:pPr>
            <a:fld id="{48DACF16-E0F0-4B7F-BDAB-0ED6A37A383D}" type="slidenum">
              <a:rPr lang="en-US" smtClean="0"/>
              <a:pPr>
                <a:defRPr/>
              </a:pPr>
              <a:t>8</a:t>
            </a:fld>
            <a:endParaRPr lang="en-US"/>
          </a:p>
        </p:txBody>
      </p:sp>
    </p:spTree>
    <p:extLst>
      <p:ext uri="{BB962C8B-B14F-4D97-AF65-F5344CB8AC3E}">
        <p14:creationId xmlns:p14="http://schemas.microsoft.com/office/powerpoint/2010/main" val="592813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08B043F-2123-2142-A329-450C076A6E01}"/>
              </a:ext>
            </a:extLst>
          </p:cNvPr>
          <p:cNvSpPr>
            <a:spLocks noGrp="1"/>
          </p:cNvSpPr>
          <p:nvPr>
            <p:ph type="title"/>
          </p:nvPr>
        </p:nvSpPr>
        <p:spPr/>
        <p:txBody>
          <a:bodyPr/>
          <a:lstStyle/>
          <a:p>
            <a:r>
              <a:rPr lang="en-US" dirty="0"/>
              <a:t>Picking an invariant</a:t>
            </a:r>
          </a:p>
        </p:txBody>
      </p:sp>
      <p:sp>
        <p:nvSpPr>
          <p:cNvPr id="8" name="Content Placeholder 7">
            <a:extLst>
              <a:ext uri="{FF2B5EF4-FFF2-40B4-BE49-F238E27FC236}">
                <a16:creationId xmlns:a16="http://schemas.microsoft.com/office/drawing/2014/main" id="{C152CC25-4E20-AF45-9665-F8A23B827810}"/>
              </a:ext>
            </a:extLst>
          </p:cNvPr>
          <p:cNvSpPr>
            <a:spLocks noGrp="1"/>
          </p:cNvSpPr>
          <p:nvPr>
            <p:ph idx="1"/>
          </p:nvPr>
        </p:nvSpPr>
        <p:spPr/>
        <p:txBody>
          <a:bodyPr/>
          <a:lstStyle/>
          <a:p>
            <a:pPr marL="0" indent="0">
              <a:buNone/>
            </a:pPr>
            <a:r>
              <a:rPr lang="en-US" dirty="0"/>
              <a:t>Idea: capture the idea of “what is true each time around the loop when we have done part of the total job, but are not finished yet”</a:t>
            </a:r>
          </a:p>
          <a:p>
            <a:pPr lvl="1"/>
            <a:r>
              <a:rPr lang="en-US" dirty="0"/>
              <a:t>This is the inventive/creative step in writing a loop; there is no automatic procedure for doing it</a:t>
            </a:r>
          </a:p>
          <a:p>
            <a:pPr lvl="2"/>
            <a:r>
              <a:rPr lang="en-US" dirty="0"/>
              <a:t>Requires “thinking” or “guessing”</a:t>
            </a:r>
          </a:p>
          <a:p>
            <a:pPr lvl="2"/>
            <a:r>
              <a:rPr lang="en-US" dirty="0"/>
              <a:t>You have been doing this all along – just never used these words</a:t>
            </a:r>
          </a:p>
          <a:p>
            <a:pPr lvl="1"/>
            <a:r>
              <a:rPr lang="en-US" dirty="0"/>
              <a:t>Invariant needs to be strong enough so that we can prove what we need, but not so strong that the proof won’t work</a:t>
            </a:r>
          </a:p>
          <a:p>
            <a:pPr lvl="1"/>
            <a:r>
              <a:rPr lang="en-US" dirty="0"/>
              <a:t>There may be many invariants that “work” but some might be easier to reason about than others</a:t>
            </a:r>
          </a:p>
        </p:txBody>
      </p:sp>
      <p:sp>
        <p:nvSpPr>
          <p:cNvPr id="5" name="Footer Placeholder 4">
            <a:extLst>
              <a:ext uri="{FF2B5EF4-FFF2-40B4-BE49-F238E27FC236}">
                <a16:creationId xmlns:a16="http://schemas.microsoft.com/office/drawing/2014/main" id="{30D1CE50-7E94-F94B-B577-C545A777D52B}"/>
              </a:ext>
            </a:extLst>
          </p:cNvPr>
          <p:cNvSpPr>
            <a:spLocks noGrp="1"/>
          </p:cNvSpPr>
          <p:nvPr>
            <p:ph type="ftr" sz="quarter" idx="11"/>
          </p:nvPr>
        </p:nvSpPr>
        <p:spPr/>
        <p:txBody>
          <a:bodyPr/>
          <a:lstStyle/>
          <a:p>
            <a:pPr>
              <a:defRPr/>
            </a:pPr>
            <a:r>
              <a:rPr lang="nl-NL"/>
              <a:t>UW CSE 331 Winter 2021</a:t>
            </a:r>
            <a:endParaRPr lang="en-US" dirty="0"/>
          </a:p>
        </p:txBody>
      </p:sp>
      <p:sp>
        <p:nvSpPr>
          <p:cNvPr id="6" name="Slide Number Placeholder 5">
            <a:extLst>
              <a:ext uri="{FF2B5EF4-FFF2-40B4-BE49-F238E27FC236}">
                <a16:creationId xmlns:a16="http://schemas.microsoft.com/office/drawing/2014/main" id="{6AE33425-A810-944B-94F7-9219A6099BBA}"/>
              </a:ext>
            </a:extLst>
          </p:cNvPr>
          <p:cNvSpPr>
            <a:spLocks noGrp="1"/>
          </p:cNvSpPr>
          <p:nvPr>
            <p:ph type="sldNum" sz="quarter" idx="12"/>
          </p:nvPr>
        </p:nvSpPr>
        <p:spPr/>
        <p:txBody>
          <a:bodyPr/>
          <a:lstStyle/>
          <a:p>
            <a:pPr>
              <a:defRPr/>
            </a:pPr>
            <a:fld id="{07FEBA81-96FB-474D-A3C6-C60125E85AA7}" type="slidenum">
              <a:rPr lang="en-US" smtClean="0"/>
              <a:pPr>
                <a:defRPr/>
              </a:pPr>
              <a:t>9</a:t>
            </a:fld>
            <a:endParaRPr lang="en-US"/>
          </a:p>
        </p:txBody>
      </p:sp>
    </p:spTree>
    <p:extLst>
      <p:ext uri="{BB962C8B-B14F-4D97-AF65-F5344CB8AC3E}">
        <p14:creationId xmlns:p14="http://schemas.microsoft.com/office/powerpoint/2010/main" val="261261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simpl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1800" dirty="0" smtClean="0">
            <a:latin typeface="+mn-lt"/>
          </a:defRPr>
        </a:defPPr>
      </a:lstStyle>
    </a:tx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simple</Template>
  <TotalTime>15258</TotalTime>
  <Words>6974</Words>
  <Application>Microsoft Macintosh PowerPoint</Application>
  <PresentationFormat>On-screen Show (4:3)</PresentationFormat>
  <Paragraphs>897</Paragraphs>
  <Slides>53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53</vt:i4>
      </vt:variant>
    </vt:vector>
  </HeadingPairs>
  <TitlesOfParts>
    <vt:vector size="57" baseType="lpstr">
      <vt:lpstr>Arial</vt:lpstr>
      <vt:lpstr>Courier New</vt:lpstr>
      <vt:lpstr>Times New Roman</vt:lpstr>
      <vt:lpstr>simple</vt:lpstr>
      <vt:lpstr>CSE 331 Software Design &amp; Implementation</vt:lpstr>
      <vt:lpstr>Loops</vt:lpstr>
      <vt:lpstr>Reasoning about loops</vt:lpstr>
      <vt:lpstr>What’s a loop?</vt:lpstr>
      <vt:lpstr>Loops and Proofs</vt:lpstr>
      <vt:lpstr>Loop Invariants</vt:lpstr>
      <vt:lpstr>Loop Initialization</vt:lpstr>
      <vt:lpstr>Loop Proofs</vt:lpstr>
      <vt:lpstr>Picking an invariant</vt:lpstr>
      <vt:lpstr>The BIG IDEA</vt:lpstr>
      <vt:lpstr>Example: sum</vt:lpstr>
      <vt:lpstr>Step 1: loop invariant and body</vt:lpstr>
      <vt:lpstr>Loop body</vt:lpstr>
      <vt:lpstr>Step 2: loop condition</vt:lpstr>
      <vt:lpstr>Step 3: Initialization</vt:lpstr>
      <vt:lpstr>Finishing up</vt:lpstr>
      <vt:lpstr>Recap</vt:lpstr>
      <vt:lpstr>More to come…</vt:lpstr>
      <vt:lpstr>Administrivia</vt:lpstr>
      <vt:lpstr>New problem: max element in array</vt:lpstr>
      <vt:lpstr>Step 1: loop invariant and body</vt:lpstr>
      <vt:lpstr>Loop body with assertions</vt:lpstr>
      <vt:lpstr>Step 2: loop condition</vt:lpstr>
      <vt:lpstr>Now just wait a minute!!!</vt:lpstr>
      <vt:lpstr>Step 3: Initialization</vt:lpstr>
      <vt:lpstr>Finishing up</vt:lpstr>
      <vt:lpstr>Loose ends</vt:lpstr>
      <vt:lpstr>New problem: reverse an array</vt:lpstr>
      <vt:lpstr>Step 1: loop invariant and body</vt:lpstr>
      <vt:lpstr>Array section boundaries</vt:lpstr>
      <vt:lpstr>Simpler array section boundaries</vt:lpstr>
      <vt:lpstr>Invariant for reverse array</vt:lpstr>
      <vt:lpstr>Step 2: loop condition</vt:lpstr>
      <vt:lpstr>Step 3: initialize</vt:lpstr>
      <vt:lpstr>New problem: binary search</vt:lpstr>
      <vt:lpstr>Binary search postcondition</vt:lpstr>
      <vt:lpstr>Step 1: loop invariant and body</vt:lpstr>
      <vt:lpstr>Whoa!  Wait a minute!!!!</vt:lpstr>
      <vt:lpstr>Step 2: loop condition</vt:lpstr>
      <vt:lpstr>Step 3: Initialization</vt:lpstr>
      <vt:lpstr>What do we know when we’re done?</vt:lpstr>
      <vt:lpstr>New problem: Dutch National Flag</vt:lpstr>
      <vt:lpstr>Pre- and post-conditions</vt:lpstr>
      <vt:lpstr>Step 1: loop invariant and body</vt:lpstr>
      <vt:lpstr>But wait!!  There’s more!!!</vt:lpstr>
      <vt:lpstr>More precise, and then some code</vt:lpstr>
      <vt:lpstr>The loop test and body (one pass)</vt:lpstr>
      <vt:lpstr>Termination – what we skipped so far</vt:lpstr>
      <vt:lpstr>Termination examples</vt:lpstr>
      <vt:lpstr>Perspective – When do we need proofs?</vt:lpstr>
      <vt:lpstr>When to use proofs for loops</vt:lpstr>
      <vt:lpstr>Proofs, code, and tools</vt:lpstr>
      <vt:lpstr>Onward…</vt:lpstr>
    </vt:vector>
  </TitlesOfParts>
  <Company>uw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331 Software Design and Implementation</dc:title>
  <dc:creator>Hal Perkins</dc:creator>
  <cp:lastModifiedBy>Hal Perkins</cp:lastModifiedBy>
  <cp:revision>365</cp:revision>
  <cp:lastPrinted>2021-01-14T01:04:50Z</cp:lastPrinted>
  <dcterms:created xsi:type="dcterms:W3CDTF">2012-01-13T04:41:44Z</dcterms:created>
  <dcterms:modified xsi:type="dcterms:W3CDTF">2021-01-14T01:04:51Z</dcterms:modified>
</cp:coreProperties>
</file>