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5" r:id="rId2"/>
    <p:sldId id="342" r:id="rId3"/>
    <p:sldId id="320" r:id="rId4"/>
    <p:sldId id="321" r:id="rId5"/>
    <p:sldId id="343" r:id="rId6"/>
    <p:sldId id="323" r:id="rId7"/>
    <p:sldId id="325" r:id="rId8"/>
    <p:sldId id="326" r:id="rId9"/>
    <p:sldId id="327" r:id="rId10"/>
    <p:sldId id="328" r:id="rId11"/>
    <p:sldId id="357" r:id="rId12"/>
    <p:sldId id="358" r:id="rId13"/>
    <p:sldId id="322" r:id="rId14"/>
    <p:sldId id="336" r:id="rId15"/>
    <p:sldId id="324" r:id="rId16"/>
    <p:sldId id="337" r:id="rId17"/>
    <p:sldId id="286" r:id="rId18"/>
    <p:sldId id="359" r:id="rId19"/>
    <p:sldId id="291" r:id="rId20"/>
    <p:sldId id="299" r:id="rId21"/>
    <p:sldId id="300" r:id="rId22"/>
    <p:sldId id="340" r:id="rId23"/>
    <p:sldId id="311" r:id="rId24"/>
    <p:sldId id="338" r:id="rId25"/>
    <p:sldId id="360" r:id="rId26"/>
    <p:sldId id="353" r:id="rId27"/>
    <p:sldId id="303" r:id="rId28"/>
    <p:sldId id="361" r:id="rId29"/>
    <p:sldId id="330" r:id="rId30"/>
    <p:sldId id="339" r:id="rId31"/>
    <p:sldId id="301" r:id="rId32"/>
    <p:sldId id="310" r:id="rId33"/>
    <p:sldId id="344" r:id="rId34"/>
    <p:sldId id="351" r:id="rId35"/>
    <p:sldId id="334" r:id="rId36"/>
    <p:sldId id="294" r:id="rId37"/>
    <p:sldId id="315" r:id="rId38"/>
  </p:sldIdLst>
  <p:sldSz cx="9144000" cy="6858000" type="screen4x3"/>
  <p:notesSz cx="6934200" cy="92202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0000"/>
    <a:srgbClr val="0099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9" autoAdjust="0"/>
    <p:restoredTop sz="86426" autoAdjust="0"/>
  </p:normalViewPr>
  <p:slideViewPr>
    <p:cSldViewPr>
      <p:cViewPr varScale="1">
        <p:scale>
          <a:sx n="121" d="100"/>
          <a:sy n="121" d="100"/>
        </p:scale>
        <p:origin x="85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3216" y="20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331 21wi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/>
              <a:t>01-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80" y="1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79901"/>
            <a:ext cx="5086284" cy="41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00"/>
            <a:ext cx="3005121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80" y="8759800"/>
            <a:ext cx="3005120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you</a:t>
            </a:r>
            <a:r>
              <a:rPr lang="en-US" baseline="0" dirty="0"/>
              <a:t> step </a:t>
            </a:r>
            <a:r>
              <a:rPr lang="en-US" dirty="0"/>
              <a:t>up from 143 to 400 level courses.</a:t>
            </a:r>
          </a:p>
          <a:p>
            <a:endParaRPr lang="en-US" dirty="0"/>
          </a:p>
          <a:p>
            <a:r>
              <a:rPr lang="en-US" dirty="0"/>
              <a:t>What do I mean by quality?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9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93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 student: how did that [mistake] happen? how is</a:t>
            </a:r>
            <a:r>
              <a:rPr lang="en-US" baseline="0" dirty="0"/>
              <a:t> that even possible?</a:t>
            </a:r>
            <a:endParaRPr lang="en-US" dirty="0"/>
          </a:p>
          <a:p>
            <a:endParaRPr lang="en-US" dirty="0"/>
          </a:p>
          <a:p>
            <a:r>
              <a:rPr lang="en-US" dirty="0"/>
              <a:t>Review feedback on design patterns</a:t>
            </a:r>
            <a:r>
              <a:rPr lang="en-US" baseline="0" dirty="0"/>
              <a:t> (needing to come earlier)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8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8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07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</a:t>
            </a:r>
            <a:r>
              <a:rPr lang="en-US" baseline="0" dirty="0"/>
              <a:t> skip any and produce highest quality software.</a:t>
            </a:r>
          </a:p>
          <a:p>
            <a:endParaRPr lang="en-US" baseline="0" dirty="0"/>
          </a:p>
          <a:p>
            <a:r>
              <a:rPr lang="en-US" baseline="0" dirty="0"/>
              <a:t>Which is the most effective? </a:t>
            </a:r>
            <a:r>
              <a:rPr lang="en-US" dirty="0"/>
              <a:t>Inspection!</a:t>
            </a:r>
          </a:p>
          <a:p>
            <a:endParaRPr lang="en-US" dirty="0"/>
          </a:p>
          <a:p>
            <a:r>
              <a:rPr lang="en-US" dirty="0"/>
              <a:t>Inspection is</a:t>
            </a:r>
            <a:r>
              <a:rPr lang="en-US" baseline="0" dirty="0"/>
              <a:t> the main tool for </a:t>
            </a:r>
            <a:r>
              <a:rPr lang="en-US" b="1" baseline="0" dirty="0"/>
              <a:t>interviews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78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86982-0651-4A87-8CCD-A426161CC6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762000" y="57912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80008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F6C098-13F0-41FA-8110-EA511399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3ACDB-C1BA-4139-A3B5-ECE71C1D9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5BC84-1DEC-4E9D-8DD0-2C203C73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ACF16-E0F0-4B7F-BDAB-0ED6A37A3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4CED-1F2F-4C0D-A4F7-58F3EB91B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EBA81-96FB-474D-A3C6-C60125E85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9CD30-6C9D-46DE-B266-6B0D81F4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8722-9256-42EB-B779-63A99D304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983B7-E459-4701-B580-D0BD95C5F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64B7-D971-4815-8FF7-96068F85D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15EA6-3B7E-4A7B-BCDE-0EB3FFF82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0080"/>
                </a:solidFill>
              </a:defRPr>
            </a:lvl1pPr>
          </a:lstStyle>
          <a:p>
            <a:pPr>
              <a:defRPr/>
            </a:pPr>
            <a:fld id="{12A14B3B-27EA-4853-B4FC-2EDFCA059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762000" y="1295400"/>
            <a:ext cx="75438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CSE 331</a:t>
            </a:r>
            <a:br>
              <a:rPr lang="en-US" dirty="0"/>
            </a:br>
            <a:r>
              <a:rPr lang="en-US" dirty="0"/>
              <a:t>Software Design &amp; Implementation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1752600"/>
          </a:xfrm>
        </p:spPr>
        <p:txBody>
          <a:bodyPr/>
          <a:lstStyle/>
          <a:p>
            <a:r>
              <a:rPr lang="en-US" dirty="0"/>
              <a:t>Hal Perkins</a:t>
            </a:r>
          </a:p>
          <a:p>
            <a:r>
              <a:rPr lang="en-US" dirty="0"/>
              <a:t>Winter 2021</a:t>
            </a:r>
          </a:p>
          <a:p>
            <a:r>
              <a:rPr lang="en-US" dirty="0"/>
              <a:t>Lecture 1 – Introduction &amp; Overview</a:t>
            </a:r>
          </a:p>
          <a:p>
            <a:r>
              <a:rPr lang="en-US" sz="1400" dirty="0"/>
              <a:t>(Based on slides by Mike Ernst, Dan Grossman, Kevin </a:t>
            </a:r>
            <a:r>
              <a:rPr lang="en-US" sz="1400" dirty="0" err="1"/>
              <a:t>Zatloukal</a:t>
            </a:r>
            <a:r>
              <a:rPr lang="en-US" sz="1400" dirty="0"/>
              <a:t>, </a:t>
            </a:r>
            <a:r>
              <a:rPr lang="en-US" sz="800" dirty="0"/>
              <a:t>me,</a:t>
            </a:r>
            <a:r>
              <a:rPr lang="en-US" sz="1400" dirty="0"/>
              <a:t> and many others)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5FB07-9B16-CE40-8EA5-5C83DB23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A7151-6DA2-6745-84F7-D59B3E11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F6C098-13F0-41FA-8110-EA511399211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91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makes everything harder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Modularity makes scale </a:t>
            </a:r>
            <a:r>
              <a:rPr lang="en-US" sz="2000" b="1" dirty="0"/>
              <a:t>possible</a:t>
            </a:r>
            <a:r>
              <a:rPr lang="en-US" sz="2000" dirty="0"/>
              <a:t> but it’s still </a:t>
            </a:r>
            <a:r>
              <a:rPr lang="en-US" sz="2000" b="1" dirty="0"/>
              <a:t>hard</a:t>
            </a:r>
            <a:r>
              <a:rPr lang="is-IS" sz="2000" dirty="0"/>
              <a:t>…</a:t>
            </a:r>
            <a:endParaRPr lang="en-US" sz="2000" dirty="0"/>
          </a:p>
          <a:p>
            <a:r>
              <a:rPr lang="en-US" sz="2000" dirty="0"/>
              <a:t>Time to write N-line program grows faster than linear</a:t>
            </a:r>
          </a:p>
          <a:p>
            <a:pPr lvl="1"/>
            <a:r>
              <a:rPr lang="en-US" sz="2000" dirty="0"/>
              <a:t>Good estimate is O(N</a:t>
            </a:r>
            <a:r>
              <a:rPr lang="en-US" sz="2000" baseline="30000" dirty="0"/>
              <a:t>1.05</a:t>
            </a:r>
            <a:r>
              <a:rPr lang="en-US" sz="2000" dirty="0"/>
              <a:t>) [Boehm, ‘81]</a:t>
            </a:r>
          </a:p>
          <a:p>
            <a:r>
              <a:rPr lang="en-US" sz="2000" dirty="0"/>
              <a:t>Bugs grow like Θ(N log N) [Jones, ‘12]</a:t>
            </a:r>
          </a:p>
          <a:p>
            <a:pPr lvl="1"/>
            <a:r>
              <a:rPr lang="en-US" sz="2000" dirty="0"/>
              <a:t>10% of errors are between modules [Seaman, ‘08]</a:t>
            </a:r>
          </a:p>
          <a:p>
            <a:r>
              <a:rPr lang="en-US" sz="2000" dirty="0"/>
              <a:t>Communication costs dominate schedules [Brooks, ‘75]</a:t>
            </a:r>
          </a:p>
          <a:p>
            <a:r>
              <a:rPr lang="en-US" sz="2000" dirty="0"/>
              <a:t>Small probability cases become high probability cases</a:t>
            </a:r>
          </a:p>
          <a:p>
            <a:pPr lvl="1"/>
            <a:r>
              <a:rPr lang="en-US" sz="2000" dirty="0"/>
              <a:t>Corner cases are more important with more users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5001905"/>
            <a:ext cx="7772400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Corollary</a:t>
            </a:r>
            <a:r>
              <a:rPr lang="en-US" dirty="0">
                <a:latin typeface="+mn-lt"/>
              </a:rPr>
              <a:t>: quality must be even higher, per line, in order to achieve overall quality in a </a:t>
            </a:r>
            <a:r>
              <a:rPr lang="en-US" i="1" dirty="0">
                <a:latin typeface="+mn-lt"/>
              </a:rPr>
              <a:t>large</a:t>
            </a:r>
            <a:r>
              <a:rPr lang="en-US" dirty="0">
                <a:latin typeface="+mn-lt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88094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Do Build Great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Full scope of the challenge:</a:t>
            </a:r>
          </a:p>
          <a:p>
            <a:pPr marL="457200"/>
            <a:r>
              <a:rPr lang="en-US" sz="2000" dirty="0"/>
              <a:t>software is built by people, who make mistakes all the time</a:t>
            </a:r>
          </a:p>
          <a:p>
            <a:pPr marL="457200"/>
            <a:r>
              <a:rPr lang="en-US" sz="2000" dirty="0"/>
              <a:t>surprisingly difficult to get even a small program to work</a:t>
            </a:r>
          </a:p>
          <a:p>
            <a:pPr marL="457200"/>
            <a:r>
              <a:rPr lang="en-US" sz="2000" dirty="0"/>
              <a:t>needed to write hundreds of millions of lines of code</a:t>
            </a:r>
          </a:p>
          <a:p>
            <a:pPr marL="457200"/>
            <a:r>
              <a:rPr lang="en-US" sz="2000" dirty="0"/>
              <a:t>each line gets harder to write as the program scale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Despite those challenges, we have lots of software that works</a:t>
            </a:r>
          </a:p>
          <a:p>
            <a:pPr marL="457200"/>
            <a:r>
              <a:rPr lang="en-US" sz="2000" dirty="0"/>
              <a:t>hundreds of millions of lines of working programs</a:t>
            </a:r>
          </a:p>
          <a:p>
            <a:pPr marL="457200"/>
            <a:r>
              <a:rPr lang="en-US" sz="2000" dirty="0"/>
              <a:t>products rarely fail because the software is too buggy</a:t>
            </a:r>
          </a:p>
          <a:p>
            <a:pPr marL="457200"/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do we do it?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7E5B186-8697-CA4A-8512-D693E2C5108E}"/>
              </a:ext>
            </a:extLst>
          </p:cNvPr>
          <p:cNvSpPr/>
          <p:nvPr/>
        </p:nvSpPr>
        <p:spPr>
          <a:xfrm>
            <a:off x="609600" y="4800600"/>
            <a:ext cx="43434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Key insights:</a:t>
            </a:r>
          </a:p>
          <a:p>
            <a:pPr marL="457200" lvl="1"/>
            <a:r>
              <a:rPr lang="en-US" sz="1600" dirty="0"/>
              <a:t>Can’t stop people from making mistakes</a:t>
            </a:r>
          </a:p>
          <a:p>
            <a:pPr marL="457200" lvl="1"/>
            <a:r>
              <a:rPr lang="en-US" sz="1600" dirty="0"/>
              <a:t>Can stop mistakes from getting to 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A271-2821-AB47-8033-30BDEE832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64CE0-3566-E24A-9E4B-9BE293DC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EBA81-96FB-474D-A3C6-C60125E85A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ensure correctness?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Best practice: use three techniques (we’ll study each)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Tools</a:t>
            </a:r>
            <a:endParaRPr lang="en-US" sz="2000" dirty="0">
              <a:solidFill>
                <a:srgbClr val="0432FF"/>
              </a:solidFill>
            </a:endParaRPr>
          </a:p>
          <a:p>
            <a:pPr lvl="1"/>
            <a:r>
              <a:rPr lang="en-US" sz="2000" dirty="0"/>
              <a:t>Type checkers, test runners, etc.</a:t>
            </a:r>
          </a:p>
          <a:p>
            <a:pPr marL="457200" lvl="1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Inspection</a:t>
            </a:r>
          </a:p>
          <a:p>
            <a:pPr lvl="1"/>
            <a:r>
              <a:rPr lang="en-US" sz="2000" dirty="0"/>
              <a:t>Think through your code carefully</a:t>
            </a:r>
          </a:p>
          <a:p>
            <a:pPr lvl="1"/>
            <a:r>
              <a:rPr lang="en-US" sz="2000" dirty="0"/>
              <a:t>Have another person review your code</a:t>
            </a:r>
          </a:p>
          <a:p>
            <a:pPr lvl="1"/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​</a:t>
            </a:r>
            <a:r>
              <a:rPr lang="en-US" sz="2000" b="1" dirty="0">
                <a:solidFill>
                  <a:srgbClr val="0432FF"/>
                </a:solidFill>
              </a:rPr>
              <a:t>Testing</a:t>
            </a:r>
          </a:p>
          <a:p>
            <a:pPr lvl="1"/>
            <a:r>
              <a:rPr lang="en-US" sz="2000" dirty="0"/>
              <a:t>Usually &gt;50% of the work in building software</a:t>
            </a:r>
          </a:p>
          <a:p>
            <a:pPr marL="57150" indent="0">
              <a:buNone/>
            </a:pPr>
            <a:endParaRPr lang="en-US" sz="1000" dirty="0"/>
          </a:p>
          <a:p>
            <a:pPr marL="57150" indent="0">
              <a:buNone/>
            </a:pPr>
            <a:r>
              <a:rPr lang="en-US" sz="2000" dirty="0"/>
              <a:t>Each removes ~2/3 of bugs. Together &gt;97%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 code?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In summary, we want our code to be: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Correct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change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understand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scale (modular)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These qualities also allow for increased complexity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1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in CSE 331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066800"/>
          </a:xfrm>
        </p:spPr>
        <p:txBody>
          <a:bodyPr/>
          <a:lstStyle/>
          <a:p>
            <a:r>
              <a:rPr lang="en-US" sz="2000" dirty="0"/>
              <a:t>Everything we cover relates to the 4 goals</a:t>
            </a:r>
          </a:p>
          <a:p>
            <a:r>
              <a:rPr lang="en-US" sz="2000" dirty="0"/>
              <a:t>We’ll use Java but the principles apply in any setting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993" y="2995017"/>
            <a:ext cx="40671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Correctness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Tools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Git, IntelliJ, JUnit, Javadoc, </a:t>
            </a:r>
            <a:r>
              <a:rPr lang="is-IS" sz="1600" dirty="0">
                <a:latin typeface="+mn-lt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sz="1600" dirty="0">
                <a:latin typeface="+mn-lt"/>
              </a:rPr>
              <a:t>Java libraries: equality &amp; hashing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generics, assertions, </a:t>
            </a:r>
            <a:r>
              <a:rPr lang="is-IS" sz="1600" dirty="0">
                <a:latin typeface="+mn-lt"/>
              </a:rPr>
              <a:t>…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debugging</a:t>
            </a:r>
            <a:endParaRPr lang="is-IS" sz="1600" dirty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is-IS" sz="1600" dirty="0">
                <a:latin typeface="+mn-lt"/>
              </a:rPr>
              <a:t>Inspection</a:t>
            </a:r>
            <a:endParaRPr lang="en-US" sz="1600" dirty="0">
              <a:latin typeface="+mn-lt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reasoning about code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+mn-lt"/>
              </a:rPr>
              <a:t>Testing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test design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coverage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5211009"/>
            <a:ext cx="40222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Modularity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module design &amp; design patterns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event-driven programming, MVC, GUIs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6848" y="45223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100" y="2995017"/>
            <a:ext cx="402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Changeability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listeners &amp; callbacks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0100" y="4033642"/>
            <a:ext cx="4022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Understandability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specifications, ADTs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Adv. Java: exceptions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+mn-lt"/>
              </a:rPr>
              <a:t>subtypes</a:t>
            </a:r>
          </a:p>
        </p:txBody>
      </p:sp>
    </p:spTree>
    <p:extLst>
      <p:ext uri="{BB962C8B-B14F-4D97-AF65-F5344CB8AC3E}">
        <p14:creationId xmlns:p14="http://schemas.microsoft.com/office/powerpoint/2010/main" val="330069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28194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800080"/>
                </a:solidFill>
                <a:latin typeface="Arial" charset="0"/>
              </a:defRPr>
            </a:lvl9pPr>
          </a:lstStyle>
          <a:p>
            <a:pPr algn="ctr"/>
            <a:r>
              <a:rPr lang="en-US" kern="0"/>
              <a:t>Administrivia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7831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Who: Course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153400" cy="5105400"/>
          </a:xfrm>
        </p:spPr>
        <p:txBody>
          <a:bodyPr>
            <a:normAutofit/>
          </a:bodyPr>
          <a:lstStyle/>
          <a:p>
            <a:r>
              <a:rPr lang="en-US" sz="2000" dirty="0"/>
              <a:t>Lecturer:</a:t>
            </a:r>
          </a:p>
          <a:p>
            <a:pPr lvl="1"/>
            <a:r>
              <a:rPr lang="en-US" sz="2000" dirty="0"/>
              <a:t>Hal Perkins (long-time CSE 331 veteran)</a:t>
            </a:r>
          </a:p>
          <a:p>
            <a:r>
              <a:rPr lang="en-US" sz="2000" dirty="0"/>
              <a:t>TAs:</a:t>
            </a:r>
          </a:p>
          <a:p>
            <a:pPr lvl="1"/>
            <a:r>
              <a:rPr lang="en-US" sz="2000" dirty="0"/>
              <a:t>≈16 great TAs, lots of veterans and some new folks</a:t>
            </a:r>
          </a:p>
          <a:p>
            <a:endParaRPr lang="en-US" sz="2000" dirty="0"/>
          </a:p>
          <a:p>
            <a:r>
              <a:rPr lang="en-US" sz="2000" dirty="0"/>
              <a:t>Office hours posted soon</a:t>
            </a:r>
          </a:p>
          <a:p>
            <a:pPr lvl="1"/>
            <a:r>
              <a:rPr lang="en-US" sz="2000" dirty="0"/>
              <a:t>(Hope to start tomorrow)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800" dirty="0"/>
          </a:p>
          <a:p>
            <a:pPr>
              <a:buNone/>
            </a:pPr>
            <a:r>
              <a:rPr lang="en-US" sz="2000" i="1" dirty="0">
                <a:solidFill>
                  <a:schemeClr val="accent2"/>
                </a:solidFill>
              </a:rPr>
              <a:t>Get to know us!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We’re here to help you succeed</a:t>
            </a:r>
          </a:p>
          <a:p>
            <a:pPr lvl="1"/>
            <a:endParaRPr lang="en-US" sz="1000" dirty="0"/>
          </a:p>
          <a:p>
            <a:pP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409642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689C6-F765-F54D-BBE8-DCA2B0E4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Who: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FE174-F1F6-A64B-B54A-BAE833379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Assuming you have mastered CSE142 and CSE 143</a:t>
            </a:r>
          </a:p>
          <a:p>
            <a:pPr lvl="1"/>
            <a:r>
              <a:rPr lang="en-US" dirty="0"/>
              <a:t>Will review things quickly, but not re-teach them</a:t>
            </a:r>
          </a:p>
          <a:p>
            <a:endParaRPr lang="en-US" dirty="0"/>
          </a:p>
          <a:p>
            <a:r>
              <a:rPr lang="en-US" dirty="0"/>
              <a:t>Helpful if you’ve taken CSE 311</a:t>
            </a:r>
          </a:p>
          <a:p>
            <a:pPr lvl="1"/>
            <a:r>
              <a:rPr lang="en-US" dirty="0"/>
              <a:t>But not required – we cover everything we need</a:t>
            </a:r>
          </a:p>
          <a:p>
            <a:pPr lvl="1"/>
            <a:r>
              <a:rPr lang="en-US" dirty="0"/>
              <a:t>But will try to connect to CSE 311 when it arises</a:t>
            </a:r>
          </a:p>
          <a:p>
            <a:endParaRPr lang="en-US" dirty="0"/>
          </a:p>
          <a:p>
            <a:r>
              <a:rPr lang="en-US" dirty="0"/>
              <a:t>Assuming you are fairly new to the Allen School</a:t>
            </a:r>
          </a:p>
          <a:p>
            <a:pPr lvl="1"/>
            <a:r>
              <a:rPr lang="en-US" dirty="0"/>
              <a:t>Good course to take </a:t>
            </a:r>
            <a:r>
              <a:rPr lang="en-US" i="1" dirty="0"/>
              <a:t>before</a:t>
            </a:r>
            <a:r>
              <a:rPr lang="en-US" dirty="0"/>
              <a:t> that internship</a:t>
            </a:r>
          </a:p>
          <a:p>
            <a:pPr lvl="1"/>
            <a:r>
              <a:rPr lang="en-US" dirty="0"/>
              <a:t>May be more redundant if you’re about to graduate, but you’ll probably see new connections between things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5E0DD-9350-5E4B-BF06-D12E346A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481C7-F809-CB4E-B2CC-173C02DE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Knowing Java is a prerequisite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/>
              <a:t>Difference between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/>
              <a:t> 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en-US" dirty="0"/>
              <a:t>Distinction between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dirty="0"/>
              <a:t> 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equals()</a:t>
            </a:r>
          </a:p>
          <a:p>
            <a:r>
              <a:rPr lang="en-US" dirty="0"/>
              <a:t>Aliasing: multiple references to the same object, what does assignment (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x=y;</a:t>
            </a:r>
            <a:r>
              <a:rPr lang="en-US" dirty="0"/>
              <a:t>) really mean?</a:t>
            </a:r>
          </a:p>
          <a:p>
            <a:r>
              <a:rPr lang="en-US" dirty="0"/>
              <a:t>Subtyping via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extends</a:t>
            </a:r>
            <a:r>
              <a:rPr lang="en-US" dirty="0"/>
              <a:t> (classes) 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implements</a:t>
            </a:r>
            <a:r>
              <a:rPr lang="en-US" dirty="0"/>
              <a:t> (interfaces)</a:t>
            </a:r>
          </a:p>
          <a:p>
            <a:r>
              <a:rPr lang="en-US" dirty="0"/>
              <a:t>Method calls: inheritance and overriding; dynamic dispatch</a:t>
            </a:r>
          </a:p>
          <a:p>
            <a:r>
              <a:rPr lang="en-US" dirty="0"/>
              <a:t>Difference between compile-time and run-time type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5600" y="6400800"/>
            <a:ext cx="3429000" cy="457200"/>
          </a:xfrm>
        </p:spPr>
        <p:txBody>
          <a:bodyPr/>
          <a:lstStyle/>
          <a:p>
            <a:r>
              <a:rPr lang="en-US" dirty="0"/>
              <a:t>CSE 331 Winter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fld id="{48DACF16-E0F0-4B7F-BDAB-0ED6A37A383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7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E31B-2771-FA4F-B92D-EE085852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CSE 331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C142F-4F9F-0745-828D-D0260D96E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It’s about 10 weeks…</a:t>
            </a:r>
          </a:p>
          <a:p>
            <a:r>
              <a:rPr lang="en-US" dirty="0"/>
              <a:t>It’s lots of Java programming…</a:t>
            </a:r>
          </a:p>
          <a:p>
            <a:r>
              <a:rPr lang="en-US" dirty="0"/>
              <a:t>It’s weird Java language stuff like generic type bounds… </a:t>
            </a:r>
          </a:p>
          <a:p>
            <a:r>
              <a:rPr lang="en-US" dirty="0"/>
              <a:t>It’s git and </a:t>
            </a:r>
            <a:r>
              <a:rPr lang="en-US" dirty="0" err="1"/>
              <a:t>gradle</a:t>
            </a:r>
            <a:r>
              <a:rPr lang="en-US" dirty="0"/>
              <a:t> and </a:t>
            </a:r>
            <a:r>
              <a:rPr lang="en-US" dirty="0" err="1"/>
              <a:t>Intellij</a:t>
            </a:r>
            <a:r>
              <a:rPr lang="en-US" dirty="0"/>
              <a:t> and </a:t>
            </a:r>
            <a:r>
              <a:rPr lang="en-US" dirty="0" err="1"/>
              <a:t>junit</a:t>
            </a:r>
            <a:r>
              <a:rPr lang="en-US" dirty="0"/>
              <a:t> (and I already know all that stuff from my internship)…</a:t>
            </a:r>
          </a:p>
          <a:p>
            <a:r>
              <a:rPr lang="en-US" dirty="0"/>
              <a:t>It’s JavaScript and TypeScript and React, but I’m already a Full-Stack® Developer!...</a:t>
            </a:r>
          </a:p>
          <a:p>
            <a:endParaRPr lang="en-US" dirty="0"/>
          </a:p>
          <a:p>
            <a:r>
              <a:rPr lang="en-US" dirty="0"/>
              <a:t>Yes, we’ll do those things, but it’s not (just) those things</a:t>
            </a:r>
          </a:p>
          <a:p>
            <a:pPr lvl="1"/>
            <a:r>
              <a:rPr lang="en-US" dirty="0"/>
              <a:t>It’s the “why” behind the “what”</a:t>
            </a:r>
          </a:p>
          <a:p>
            <a:pPr lvl="1"/>
            <a:r>
              <a:rPr lang="en-US" dirty="0"/>
              <a:t>It’s the rest of the course that goes with the lab (think chemistry, physics, construction, etc.)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98112-38ED-4040-BE5C-8D1C04A33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F2151-B6B8-3647-8F0E-A81505AE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7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in touch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“ed” Message Board for general discussion</a:t>
            </a:r>
          </a:p>
          <a:p>
            <a:pPr lvl="1"/>
            <a:r>
              <a:rPr lang="en-US" sz="2000" dirty="0"/>
              <a:t>You should have already received an invitation</a:t>
            </a:r>
          </a:p>
          <a:p>
            <a:pPr lvl="1"/>
            <a:r>
              <a:rPr lang="en-US" sz="2000" dirty="0"/>
              <a:t>Join in!  Staff will read/contribute too</a:t>
            </a:r>
          </a:p>
          <a:p>
            <a:pPr lvl="1"/>
            <a:r>
              <a:rPr lang="en-US" sz="2000" dirty="0"/>
              <a:t>Help each other out and stay in touch outside of class</a:t>
            </a:r>
          </a:p>
          <a:p>
            <a:endParaRPr lang="en-US" sz="2000" dirty="0"/>
          </a:p>
          <a:p>
            <a:r>
              <a:rPr lang="en-US" sz="2000" dirty="0"/>
              <a:t>“ed” Message Board for debugging/assignment help</a:t>
            </a:r>
          </a:p>
          <a:p>
            <a:pPr lvl="1"/>
            <a:r>
              <a:rPr lang="en-US" sz="2000" dirty="0"/>
              <a:t>We’ll use private ed messages to supplement office hours</a:t>
            </a:r>
          </a:p>
          <a:p>
            <a:endParaRPr lang="en-US" sz="2000" dirty="0"/>
          </a:p>
          <a:p>
            <a:r>
              <a:rPr lang="en-US" sz="2000" dirty="0"/>
              <a:t>Course staff: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cse331-staff@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cs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.washington.edu </a:t>
            </a:r>
          </a:p>
          <a:p>
            <a:pPr lvl="1"/>
            <a:r>
              <a:rPr lang="en-US" sz="2000" dirty="0"/>
              <a:t>For things that don’t make sense to post on message board</a:t>
            </a:r>
          </a:p>
          <a:p>
            <a:pPr lvl="2"/>
            <a:r>
              <a:rPr lang="en-US" sz="2000" dirty="0"/>
              <a:t>Personal situations, grading questions, etc.</a:t>
            </a:r>
          </a:p>
          <a:p>
            <a:pPr lvl="1"/>
            <a:r>
              <a:rPr lang="en-US" sz="2000" dirty="0"/>
              <a:t>Please do </a:t>
            </a:r>
            <a:r>
              <a:rPr lang="en-US" sz="2000" i="1" dirty="0"/>
              <a:t>not</a:t>
            </a:r>
            <a:r>
              <a:rPr lang="en-US" sz="2000" dirty="0"/>
              <a:t> send messages to individual staff if possible –easier to route and follow up if it goes to the list</a:t>
            </a:r>
          </a:p>
          <a:p>
            <a:pPr marL="342900" lvl="1" indent="-342900">
              <a:buFontTx/>
              <a:buChar char="•"/>
            </a:pP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327566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and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Both required – all zoom</a:t>
            </a:r>
          </a:p>
          <a:p>
            <a:endParaRPr lang="en-US" sz="2000" dirty="0"/>
          </a:p>
          <a:p>
            <a:r>
              <a:rPr lang="en-US" sz="2000" dirty="0"/>
              <a:t>All materials posted, but they are visual aids</a:t>
            </a:r>
          </a:p>
          <a:p>
            <a:pPr lvl="1"/>
            <a:r>
              <a:rPr lang="en-US" sz="2000" dirty="0"/>
              <a:t>Attend regularly and pay attention (&amp; take notes!)</a:t>
            </a:r>
          </a:p>
          <a:p>
            <a:pPr lvl="1"/>
            <a:r>
              <a:rPr lang="en-US" sz="2000" dirty="0"/>
              <a:t>If doing so doesn’t save you time, one of us is messing up (!)</a:t>
            </a:r>
          </a:p>
          <a:p>
            <a:pPr lvl="2"/>
            <a:r>
              <a:rPr lang="en-US" sz="2000" dirty="0"/>
              <a:t>(And yes, it’s harder on both ends to do this via zoom)</a:t>
            </a:r>
          </a:p>
          <a:p>
            <a:pPr lvl="1"/>
            <a:endParaRPr lang="en-US" sz="2000" dirty="0"/>
          </a:p>
          <a:p>
            <a:r>
              <a:rPr lang="en-US" sz="2000" dirty="0"/>
              <a:t>Section will often be more tools and homework-details focused</a:t>
            </a:r>
          </a:p>
          <a:p>
            <a:pPr lvl="1"/>
            <a:r>
              <a:rPr lang="en-US" sz="2000" dirty="0"/>
              <a:t>Held the day most HW is released – should help you get started</a:t>
            </a:r>
          </a:p>
          <a:p>
            <a:pPr lvl="1"/>
            <a:r>
              <a:rPr lang="en-US" sz="2000" dirty="0"/>
              <a:t>Demos/tutorials will be recorded or we’ll have videos</a:t>
            </a:r>
          </a:p>
          <a:p>
            <a:pPr lvl="1"/>
            <a:r>
              <a:rPr lang="en-US" sz="2000" dirty="0"/>
              <a:t>Group work and discussions not recorded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2440029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90EE1-D9C1-E64C-98C3-8EE412FB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Laptops, phones &amp; gadgets in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7BEBF-6949-A24B-AA68-75BBD4D24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</a:t>
            </a:r>
          </a:p>
          <a:p>
            <a:r>
              <a:rPr lang="en-US" dirty="0"/>
              <a:t>Why? You’ll learn more/better if you are mentally present in the room, not just physically</a:t>
            </a:r>
          </a:p>
          <a:p>
            <a:pPr lvl="1"/>
            <a:r>
              <a:rPr lang="en-US" dirty="0"/>
              <a:t>And gadgets </a:t>
            </a:r>
            <a:r>
              <a:rPr lang="en-US" i="1" dirty="0">
                <a:solidFill>
                  <a:srgbClr val="0432FF"/>
                </a:solidFill>
              </a:rPr>
              <a:t>really</a:t>
            </a:r>
            <a:r>
              <a:rPr lang="en-US" dirty="0"/>
              <a:t> distract your neighbors</a:t>
            </a:r>
          </a:p>
          <a:p>
            <a:r>
              <a:rPr lang="en-US" dirty="0"/>
              <a:t>Exception: if you </a:t>
            </a:r>
            <a:r>
              <a:rPr lang="en-US" i="1" dirty="0"/>
              <a:t>actually</a:t>
            </a:r>
            <a:r>
              <a:rPr lang="en-US" dirty="0"/>
              <a:t> use a tablet or something to take notes (but paper is better for learning!)</a:t>
            </a:r>
          </a:p>
          <a:p>
            <a:r>
              <a:rPr lang="en-US" dirty="0"/>
              <a:t>Urge to search?  Ask a question!!</a:t>
            </a:r>
          </a:p>
          <a:p>
            <a:r>
              <a:rPr lang="en-US" dirty="0"/>
              <a:t>You may close/silence/put away your gadgets now</a:t>
            </a:r>
          </a:p>
          <a:p>
            <a:r>
              <a:rPr lang="en-US" dirty="0"/>
              <a:t>We thank you for your help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3F0B0D-FC08-EA44-AF56-6BFDFF16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77630-1794-AC4E-A657-0D156A87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>
            <a:normAutofit/>
          </a:bodyPr>
          <a:lstStyle/>
          <a:p>
            <a:r>
              <a:rPr lang="en-US" sz="2000" dirty="0"/>
              <a:t>Biggest misconception (?) about CSE331</a:t>
            </a:r>
          </a:p>
          <a:p>
            <a:pPr marL="457200" lvl="1" indent="0" algn="ctr">
              <a:buNone/>
            </a:pPr>
            <a:r>
              <a:rPr lang="en-US" sz="2000" dirty="0">
                <a:solidFill>
                  <a:schemeClr val="accent2"/>
                </a:solidFill>
              </a:rPr>
              <a:t>“Homework was programming projects that seemed disconnected from lecture”</a:t>
            </a:r>
          </a:p>
          <a:p>
            <a:pPr lvl="1"/>
            <a:r>
              <a:rPr lang="en-US" sz="2000" dirty="0"/>
              <a:t>If you think so, you are making them harder!</a:t>
            </a:r>
          </a:p>
          <a:p>
            <a:pPr lvl="2"/>
            <a:r>
              <a:rPr lang="en-US" sz="2000" dirty="0"/>
              <a:t>Reconsider</a:t>
            </a:r>
          </a:p>
          <a:p>
            <a:pPr lvl="2"/>
            <a:r>
              <a:rPr lang="en-US" sz="2000" dirty="0"/>
              <a:t>Seek out the connections by thinking-before-typing</a:t>
            </a:r>
          </a:p>
          <a:p>
            <a:pPr lvl="2"/>
            <a:r>
              <a:rPr lang="en-US" sz="2000" dirty="0"/>
              <a:t>Approaching them as CSE143 homework won’t work well</a:t>
            </a:r>
          </a:p>
          <a:p>
            <a:pPr lvl="2"/>
            <a:r>
              <a:rPr lang="en-US" sz="2000" dirty="0"/>
              <a:t>Don’t keep cutting with a dull blade</a:t>
            </a:r>
          </a:p>
          <a:p>
            <a:pPr lvl="2"/>
            <a:endParaRPr lang="en-US" sz="1400" dirty="0"/>
          </a:p>
          <a:p>
            <a:r>
              <a:rPr lang="en-US" sz="2000" dirty="0"/>
              <a:t>First few assignments are on paper “like math problems”, followed by software development and related problems that are increasingly substantial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4062250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 fontScale="92500"/>
          </a:bodyPr>
          <a:lstStyle/>
          <a:p>
            <a:r>
              <a:rPr lang="en-US" dirty="0"/>
              <a:t>Assignments must be submitted by deadline.  Full stop.</a:t>
            </a:r>
          </a:p>
          <a:p>
            <a:r>
              <a:rPr lang="en-US" dirty="0"/>
              <a:t>But, stuff happens (bugs, computer crashes, …)</a:t>
            </a:r>
          </a:p>
          <a:p>
            <a:r>
              <a:rPr lang="en-US" dirty="0"/>
              <a:t>So:</a:t>
            </a:r>
          </a:p>
          <a:p>
            <a:pPr lvl="1"/>
            <a:r>
              <a:rPr lang="en-US" dirty="0"/>
              <a:t>Up to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dirty="0"/>
              <a:t> times this quarter you can turn in a homework assignment </a:t>
            </a:r>
            <a:r>
              <a:rPr lang="en-US" b="1" dirty="0">
                <a:solidFill>
                  <a:srgbClr val="FF0000"/>
                </a:solidFill>
              </a:rPr>
              <a:t>one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1</a:t>
            </a:r>
            <a:r>
              <a:rPr lang="en-US" dirty="0"/>
              <a:t>) day late </a:t>
            </a:r>
            <a:r>
              <a:rPr lang="en-US" b="1" i="1" dirty="0"/>
              <a:t>=&gt;max&lt;=</a:t>
            </a:r>
          </a:p>
          <a:p>
            <a:pPr lvl="1"/>
            <a:r>
              <a:rPr lang="en-US" dirty="0"/>
              <a:t>That’s it.  Not accepted for credit after that.</a:t>
            </a:r>
          </a:p>
          <a:p>
            <a:pPr lvl="1"/>
            <a:r>
              <a:rPr lang="en-US" dirty="0"/>
              <a:t>Late days are 24-hour chunks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Keep you on schedule (most important)</a:t>
            </a:r>
          </a:p>
          <a:p>
            <a:pPr lvl="1"/>
            <a:r>
              <a:rPr lang="en-US" dirty="0"/>
              <a:t>Allow staff to get feedback to you before next deadline</a:t>
            </a:r>
          </a:p>
          <a:p>
            <a:r>
              <a:rPr lang="en-US" dirty="0"/>
              <a:t>This is </a:t>
            </a:r>
            <a:r>
              <a:rPr lang="en-US" dirty="0">
                <a:solidFill>
                  <a:srgbClr val="009900"/>
                </a:solidFill>
              </a:rPr>
              <a:t>almost certainly different </a:t>
            </a:r>
            <a:r>
              <a:rPr lang="en-US" dirty="0"/>
              <a:t>from what you’re used to.  </a:t>
            </a:r>
            <a:r>
              <a:rPr lang="en-US" dirty="0">
                <a:solidFill>
                  <a:srgbClr val="FF0000"/>
                </a:solidFill>
              </a:rPr>
              <a:t>No excuses </a:t>
            </a:r>
            <a:r>
              <a:rPr lang="en-US" dirty="0"/>
              <a:t>for not knowing what the policy 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9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6EF5-D05E-FB49-A446-1F631612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Unusual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4DA3A-7720-CC4B-AF8E-0D08513CA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Especially in these unsettled times, different people have unusual challenges</a:t>
            </a:r>
          </a:p>
          <a:p>
            <a:endParaRPr lang="en-US" dirty="0"/>
          </a:p>
          <a:p>
            <a:r>
              <a:rPr lang="en-US" dirty="0"/>
              <a:t>We will do our best to work with you, but you need to contact course staff or the instructor well in advance (unless not possible because of a true emergency)</a:t>
            </a:r>
          </a:p>
          <a:p>
            <a:pPr lvl="1"/>
            <a:r>
              <a:rPr lang="en-US" dirty="0"/>
              <a:t>Please reach out early – don’t let things fester until it’s late and much harder to fix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04306-3A75-9D4E-8C9C-A48334EC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BFCF2-204F-1B4E-BC22-101D10B2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41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3925-238A-554B-B3B8-15CF7154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Resubmission: Coding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D7CC-C4E9-CA42-9EB0-C186C45C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>
            <a:normAutofit/>
          </a:bodyPr>
          <a:lstStyle/>
          <a:p>
            <a:r>
              <a:rPr lang="en-US" dirty="0"/>
              <a:t>We will allow re-submission of coding assignments</a:t>
            </a:r>
          </a:p>
          <a:p>
            <a:pPr lvl="1"/>
            <a:r>
              <a:rPr lang="en-US" dirty="0"/>
              <a:t>send email to the staff (cse331-staff at cs)</a:t>
            </a:r>
          </a:p>
          <a:p>
            <a:pPr lvl="1"/>
            <a:endParaRPr lang="en-US" dirty="0"/>
          </a:p>
          <a:p>
            <a:r>
              <a:rPr lang="en-US" dirty="0"/>
              <a:t>Aim of the policy is to limit the deductions for minor mistakes that end up causing a disproportionate number of test failures</a:t>
            </a:r>
            <a:endParaRPr lang="en-US" sz="2000" dirty="0"/>
          </a:p>
          <a:p>
            <a:pPr lvl="1"/>
            <a:endParaRPr lang="en-US" dirty="0"/>
          </a:p>
          <a:p>
            <a:r>
              <a:rPr lang="en-US" dirty="0"/>
              <a:t>We will re-calculate the correctness score up to a maximum score of 80%</a:t>
            </a:r>
          </a:p>
          <a:p>
            <a:pPr lvl="1"/>
            <a:r>
              <a:rPr lang="en-US" dirty="0"/>
              <a:t>other scores (design, style, etc.) are not changed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577D-0BA5-2E45-AB4A-FBD84333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71D25-CC17-8C48-B6C4-FFEDD40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sz="2000" dirty="0"/>
              <a:t>“The code you submit must be your own”</a:t>
            </a:r>
          </a:p>
          <a:p>
            <a:pPr lvl="1"/>
            <a:r>
              <a:rPr lang="en-US" sz="2000" dirty="0"/>
              <a:t>no copying from other students, web pages, etc.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the full course policy carefully</a:t>
            </a:r>
          </a:p>
          <a:p>
            <a:pPr lvl="1"/>
            <a:r>
              <a:rPr lang="en-US" sz="2000" dirty="0"/>
              <a:t>ask questions if you are unsure</a:t>
            </a:r>
          </a:p>
          <a:p>
            <a:pPr lvl="1"/>
            <a:endParaRPr lang="en-US" sz="2000" dirty="0"/>
          </a:p>
          <a:p>
            <a:r>
              <a:rPr lang="en-US" sz="2000" dirty="0"/>
              <a:t>Always explain in your HW any unconventional action</a:t>
            </a:r>
          </a:p>
          <a:p>
            <a:pPr lvl="1"/>
            <a:r>
              <a:rPr lang="en-US" sz="2000" dirty="0"/>
              <a:t>worst result then is some points lost</a:t>
            </a:r>
          </a:p>
          <a:p>
            <a:endParaRPr lang="en-US" sz="2000" dirty="0"/>
          </a:p>
          <a:p>
            <a:r>
              <a:rPr lang="en-US" sz="2000" dirty="0"/>
              <a:t>Violations are unfair to other students and yourself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1170027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876800"/>
          </a:xfrm>
        </p:spPr>
        <p:txBody>
          <a:bodyPr/>
          <a:lstStyle/>
          <a:p>
            <a:r>
              <a:rPr lang="en-US" sz="2000" dirty="0"/>
              <a:t>No regular exams this quarter</a:t>
            </a:r>
          </a:p>
          <a:p>
            <a:pPr lvl="1"/>
            <a:r>
              <a:rPr lang="en-US" sz="2000" dirty="0"/>
              <a:t>no midterm, no final</a:t>
            </a:r>
          </a:p>
          <a:p>
            <a:endParaRPr lang="en-US" sz="2000" dirty="0"/>
          </a:p>
          <a:p>
            <a:r>
              <a:rPr lang="en-US" sz="2000" dirty="0"/>
              <a:t>Will have ≈6 or 7 </a:t>
            </a:r>
            <a:r>
              <a:rPr lang="en-US" sz="2000" b="1" dirty="0"/>
              <a:t>quizzes</a:t>
            </a:r>
            <a:r>
              <a:rPr lang="en-US" sz="2000" dirty="0"/>
              <a:t> during the quarter</a:t>
            </a:r>
          </a:p>
          <a:p>
            <a:pPr lvl="1"/>
            <a:r>
              <a:rPr lang="en-US" sz="2000" dirty="0"/>
              <a:t>30-45 minutes each</a:t>
            </a:r>
          </a:p>
          <a:p>
            <a:pPr lvl="1"/>
            <a:r>
              <a:rPr lang="en-US" sz="2000" dirty="0"/>
              <a:t>mainly multiple choice</a:t>
            </a:r>
          </a:p>
          <a:p>
            <a:pPr lvl="1"/>
            <a:r>
              <a:rPr lang="en-US" sz="2000" dirty="0"/>
              <a:t>will have 24 hours in which to complete them</a:t>
            </a:r>
          </a:p>
          <a:p>
            <a:pPr lvl="1"/>
            <a:r>
              <a:rPr lang="en-US" sz="2000" dirty="0"/>
              <a:t>each test can be taken twice, with higher score used</a:t>
            </a:r>
          </a:p>
          <a:p>
            <a:pPr lvl="1"/>
            <a:endParaRPr lang="en-US" sz="2000" dirty="0"/>
          </a:p>
          <a:p>
            <a:r>
              <a:rPr lang="en-US" sz="2000" dirty="0"/>
              <a:t>Will ask you to </a:t>
            </a:r>
            <a:r>
              <a:rPr lang="en-US" sz="2000" b="1" dirty="0"/>
              <a:t>demo</a:t>
            </a:r>
            <a:r>
              <a:rPr lang="en-US" sz="2000" dirty="0"/>
              <a:t> your final project to a TA</a:t>
            </a:r>
          </a:p>
          <a:p>
            <a:pPr lvl="1"/>
            <a:r>
              <a:rPr lang="en-US" sz="2000" dirty="0"/>
              <a:t>may ask you to explain how some parts are implemented, why you implemented them that way, etc.</a:t>
            </a:r>
          </a:p>
          <a:p>
            <a:pPr lvl="1"/>
            <a:r>
              <a:rPr lang="en-US" sz="2000" dirty="0"/>
              <a:t>normal score is 100% for the demo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49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Approximate weighting (subject to change):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400" y="2438400"/>
          <a:ext cx="6096000" cy="1188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65%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Homework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Quizzes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Final Project Demo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986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goal of CSE 331?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94674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How to build harder-to-build software</a:t>
            </a:r>
          </a:p>
          <a:p>
            <a:r>
              <a:rPr lang="en-US" sz="2000" dirty="0"/>
              <a:t>Move from CSE 143 problems toward what you’ll see in upper-level CSE courses and in industry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Specifically, how to write code of</a:t>
            </a:r>
          </a:p>
          <a:p>
            <a:r>
              <a:rPr lang="en-US" sz="2000" dirty="0"/>
              <a:t>Higher </a:t>
            </a:r>
            <a:r>
              <a:rPr lang="en-US" sz="2000" b="1" dirty="0">
                <a:solidFill>
                  <a:srgbClr val="0432FF"/>
                </a:solidFill>
              </a:rPr>
              <a:t>quality</a:t>
            </a:r>
          </a:p>
          <a:p>
            <a:r>
              <a:rPr lang="en-US" sz="2000" dirty="0"/>
              <a:t>Increased </a:t>
            </a:r>
            <a:r>
              <a:rPr lang="en-US" sz="2000" b="1" dirty="0">
                <a:solidFill>
                  <a:srgbClr val="0432FF"/>
                </a:solidFill>
              </a:rPr>
              <a:t>complexity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will discuss </a:t>
            </a:r>
            <a:r>
              <a:rPr lang="en-US" sz="2000" i="1" dirty="0"/>
              <a:t>tools</a:t>
            </a:r>
            <a:r>
              <a:rPr lang="en-US" sz="2000" dirty="0"/>
              <a:t> and </a:t>
            </a:r>
            <a:r>
              <a:rPr lang="en-US" sz="2000" i="1" dirty="0"/>
              <a:t>techniques </a:t>
            </a:r>
            <a:r>
              <a:rPr lang="en-US" sz="2000" dirty="0"/>
              <a:t>to help with this and the </a:t>
            </a:r>
            <a:r>
              <a:rPr lang="en-US" sz="2000" i="1" dirty="0"/>
              <a:t>concepts</a:t>
            </a:r>
            <a:r>
              <a:rPr lang="en-US" sz="2000" dirty="0"/>
              <a:t> and </a:t>
            </a:r>
            <a:r>
              <a:rPr lang="en-US" sz="2000" i="1" dirty="0"/>
              <a:t>ideas</a:t>
            </a:r>
            <a:r>
              <a:rPr lang="en-US" sz="2000" dirty="0"/>
              <a:t> behind them</a:t>
            </a:r>
          </a:p>
          <a:p>
            <a:pPr lvl="1"/>
            <a:r>
              <a:rPr lang="en-US" sz="2000" dirty="0"/>
              <a:t>There are </a:t>
            </a:r>
            <a:r>
              <a:rPr lang="en-US" sz="2000" i="1" dirty="0"/>
              <a:t>timeless principles </a:t>
            </a:r>
            <a:r>
              <a:rPr lang="en-US" sz="2000" dirty="0"/>
              <a:t>to both</a:t>
            </a:r>
          </a:p>
          <a:p>
            <a:pPr lvl="1"/>
            <a:r>
              <a:rPr lang="en-US" sz="2000" dirty="0"/>
              <a:t>Widely used across industry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88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Required</a:t>
            </a:r>
            <a:r>
              <a:rPr lang="en-US" sz="2000" dirty="0"/>
              <a:t> textbooks</a:t>
            </a:r>
          </a:p>
          <a:p>
            <a:r>
              <a:rPr lang="en-US" sz="2000" i="1" dirty="0"/>
              <a:t>Effective Java</a:t>
            </a:r>
            <a:r>
              <a:rPr lang="en-US" sz="2000" dirty="0"/>
              <a:t> 3rd </a:t>
            </a:r>
            <a:r>
              <a:rPr lang="en-US" sz="2000" dirty="0" err="1"/>
              <a:t>ed</a:t>
            </a:r>
            <a:r>
              <a:rPr lang="en-US" sz="2000" dirty="0"/>
              <a:t>, Bloch (EJ)</a:t>
            </a:r>
          </a:p>
          <a:p>
            <a:r>
              <a:rPr lang="en-US" sz="2000" i="1" dirty="0"/>
              <a:t>Pragmatic Programmer</a:t>
            </a:r>
            <a:r>
              <a:rPr lang="en-US" sz="2000" dirty="0"/>
              <a:t>, new 20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anniversary (2</a:t>
            </a:r>
            <a:r>
              <a:rPr lang="en-US" sz="2000" baseline="30000" dirty="0"/>
              <a:t>nd</a:t>
            </a:r>
            <a:r>
              <a:rPr lang="en-US" sz="2000" dirty="0"/>
              <a:t>) edition, Hunt &amp;</a:t>
            </a:r>
            <a:br>
              <a:rPr lang="en-US" sz="2000" dirty="0"/>
            </a:br>
            <a:r>
              <a:rPr lang="en-US" sz="2000" dirty="0"/>
              <a:t>Thomas (PP)</a:t>
            </a:r>
            <a:br>
              <a:rPr lang="en-US" sz="2000" dirty="0"/>
            </a:br>
            <a:endParaRPr lang="en-US" sz="1200" dirty="0"/>
          </a:p>
          <a:p>
            <a:pPr marL="0" indent="0">
              <a:buNone/>
            </a:pPr>
            <a:r>
              <a:rPr lang="en-US" sz="2000" dirty="0"/>
              <a:t>Other useful books:</a:t>
            </a:r>
            <a:endParaRPr lang="en-US" sz="1000" b="1" dirty="0"/>
          </a:p>
          <a:p>
            <a:r>
              <a:rPr lang="en-US" sz="2000" i="1" dirty="0"/>
              <a:t>Program Development in Java</a:t>
            </a:r>
            <a:r>
              <a:rPr lang="en-US" sz="2000" dirty="0"/>
              <a:t>, </a:t>
            </a:r>
            <a:r>
              <a:rPr lang="en-US" sz="2000" dirty="0" err="1"/>
              <a:t>Liskov</a:t>
            </a:r>
            <a:r>
              <a:rPr lang="en-US" sz="2000" dirty="0"/>
              <a:t> &amp; </a:t>
            </a:r>
            <a:r>
              <a:rPr lang="en-US" sz="2000" dirty="0" err="1"/>
              <a:t>Guttag</a:t>
            </a:r>
            <a:endParaRPr lang="en-US" sz="2000" dirty="0"/>
          </a:p>
          <a:p>
            <a:pPr lvl="1"/>
            <a:r>
              <a:rPr lang="en-US" sz="2000" dirty="0"/>
              <a:t>would be the textbook if not from 2001</a:t>
            </a:r>
            <a:endParaRPr lang="en-US" sz="1000" dirty="0"/>
          </a:p>
          <a:p>
            <a:r>
              <a:rPr lang="en-US" sz="2000" i="1" dirty="0"/>
              <a:t>Core Java</a:t>
            </a:r>
            <a:r>
              <a:rPr lang="en-US" sz="2000" dirty="0"/>
              <a:t> Vol I, </a:t>
            </a:r>
            <a:r>
              <a:rPr lang="en-US" sz="2000" dirty="0" err="1"/>
              <a:t>Horstmann</a:t>
            </a:r>
            <a:endParaRPr lang="en-US" sz="2000" dirty="0"/>
          </a:p>
          <a:p>
            <a:pPr lvl="1"/>
            <a:r>
              <a:rPr lang="en-US" sz="2000" dirty="0"/>
              <a:t>good reference on language &amp; libraries</a:t>
            </a:r>
          </a:p>
          <a:p>
            <a:pPr lvl="1"/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053" y="4749800"/>
            <a:ext cx="1651000" cy="165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33136"/>
            <a:ext cx="1217645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19ACF8-9CC3-6841-83BD-094F73A60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57" y="1589314"/>
            <a:ext cx="1231900" cy="1502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39091-5BC0-E048-8FF6-BF24B5A23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2043282"/>
            <a:ext cx="11049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4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 (and quizzes)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495800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These are “real” books about software, approachable in 331 </a:t>
            </a:r>
          </a:p>
          <a:p>
            <a:pPr lvl="1"/>
            <a:r>
              <a:rPr lang="en-US" sz="2000" dirty="0"/>
              <a:t>Occasionally slight reach: accept the challenge</a:t>
            </a:r>
          </a:p>
          <a:p>
            <a:endParaRPr lang="en-US" sz="2000" dirty="0"/>
          </a:p>
          <a:p>
            <a:r>
              <a:rPr lang="en-US" sz="2000" dirty="0"/>
              <a:t>Overlap only partial with lectures</a:t>
            </a:r>
          </a:p>
          <a:p>
            <a:endParaRPr lang="en-US" sz="2000" dirty="0"/>
          </a:p>
          <a:p>
            <a:r>
              <a:rPr lang="en-US" sz="2000" dirty="0"/>
              <a:t>Important to “do it” </a:t>
            </a:r>
          </a:p>
          <a:p>
            <a:pPr lvl="1"/>
            <a:r>
              <a:rPr lang="en-US" sz="2000" dirty="0"/>
              <a:t>Reading and thinking about software design is essential</a:t>
            </a:r>
          </a:p>
          <a:p>
            <a:pPr lvl="2"/>
            <a:r>
              <a:rPr lang="en-US" sz="2000" dirty="0"/>
              <a:t>Books may seem expensive given your budget, but very cheap as a time-constrained professional</a:t>
            </a:r>
          </a:p>
          <a:p>
            <a:pPr lvl="2"/>
            <a:r>
              <a:rPr lang="en-US" sz="2000" dirty="0"/>
              <a:t>But: you can access them free!! online (see syllabus)</a:t>
            </a:r>
          </a:p>
          <a:p>
            <a:pPr lvl="1"/>
            <a:r>
              <a:rPr lang="en-US" sz="2000" dirty="0"/>
              <a:t>Quizzes </a:t>
            </a:r>
            <a:r>
              <a:rPr lang="en-US" sz="2000" dirty="0">
                <a:sym typeface="Wingdings" pitchFamily="2" charset="2"/>
              </a:rPr>
              <a:t>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2640545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Books? In the 21</a:t>
            </a:r>
            <a:r>
              <a:rPr lang="en-US" baseline="30000" dirty="0"/>
              <a:t>st</a:t>
            </a:r>
            <a:r>
              <a:rPr lang="en-US" dirty="0"/>
              <a:t> century?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181600"/>
          </a:xfrm>
        </p:spPr>
        <p:txBody>
          <a:bodyPr>
            <a:normAutofit/>
          </a:bodyPr>
          <a:lstStyle/>
          <a:p>
            <a:r>
              <a:rPr lang="en-US" sz="2000" dirty="0"/>
              <a:t>Why not just use Google, Stack Overflow, </a:t>
            </a:r>
            <a:r>
              <a:rPr lang="en-US" sz="2000" dirty="0" err="1"/>
              <a:t>Reddit</a:t>
            </a:r>
            <a:r>
              <a:rPr lang="en-US" sz="2000" dirty="0"/>
              <a:t>, </a:t>
            </a:r>
            <a:r>
              <a:rPr lang="en-US" sz="2000" dirty="0" err="1"/>
              <a:t>Quora</a:t>
            </a:r>
            <a:r>
              <a:rPr lang="en-US" sz="2000" dirty="0"/>
              <a:t>, …?</a:t>
            </a:r>
          </a:p>
          <a:p>
            <a:r>
              <a:rPr lang="en-US" sz="2000" dirty="0"/>
              <a:t>Web-search good for:</a:t>
            </a:r>
          </a:p>
          <a:p>
            <a:pPr lvl="1"/>
            <a:r>
              <a:rPr lang="en-US" sz="2000" dirty="0"/>
              <a:t>Quick reference (What is the name of the function that does … in Java?  What are its parameters?)</a:t>
            </a:r>
          </a:p>
          <a:p>
            <a:r>
              <a:rPr lang="en-US" sz="2000" dirty="0"/>
              <a:t>(can be) Bad for</a:t>
            </a:r>
          </a:p>
          <a:p>
            <a:pPr lvl="1"/>
            <a:r>
              <a:rPr lang="en-US" sz="2000" dirty="0"/>
              <a:t>Why does it work this way?</a:t>
            </a:r>
          </a:p>
          <a:p>
            <a:pPr lvl="1"/>
            <a:r>
              <a:rPr lang="en-US" sz="2000" dirty="0"/>
              <a:t>What is the intended use?</a:t>
            </a:r>
          </a:p>
          <a:p>
            <a:pPr lvl="1"/>
            <a:r>
              <a:rPr lang="en-US" sz="2000" dirty="0"/>
              <a:t>How does my issue fit into the bigger picture?</a:t>
            </a:r>
          </a:p>
          <a:p>
            <a:r>
              <a:rPr lang="en-US" sz="2000" dirty="0"/>
              <a:t>Beware:</a:t>
            </a:r>
          </a:p>
          <a:p>
            <a:pPr lvl="1"/>
            <a:r>
              <a:rPr lang="en-US" sz="2000" dirty="0"/>
              <a:t>Answers on the web are often </a:t>
            </a:r>
            <a:r>
              <a:rPr lang="en-US" sz="2000" b="1" dirty="0"/>
              <a:t>quickly</a:t>
            </a:r>
            <a:r>
              <a:rPr lang="en-US" sz="2000" dirty="0"/>
              <a:t> out of date (especially software configuration information)</a:t>
            </a:r>
          </a:p>
          <a:p>
            <a:pPr lvl="2"/>
            <a:r>
              <a:rPr lang="en-US" sz="2000" dirty="0"/>
              <a:t>aim is to answer the question at the time when asked</a:t>
            </a:r>
          </a:p>
          <a:p>
            <a:pPr lvl="1"/>
            <a:r>
              <a:rPr lang="en-US" sz="2000" dirty="0"/>
              <a:t>“This inscrutable incantation solved my problem on an unknown version for no known reason”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1245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can be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Past experience tells us CSE 331 is </a:t>
            </a:r>
            <a:r>
              <a:rPr lang="en-US" sz="2000" b="1" dirty="0"/>
              <a:t>hard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not our intention to make it difficult!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Big change to move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from</a:t>
            </a:r>
            <a:r>
              <a:rPr lang="en-US" sz="2000" dirty="0"/>
              <a:t> programming by trial &amp; error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technique that does not work for building large scale software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b="1" dirty="0"/>
              <a:t>to </a:t>
            </a:r>
            <a:r>
              <a:rPr lang="en-US" sz="2000" dirty="0"/>
              <a:t>programming by careful design, reasoning, and testing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Programming itself can be hard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surprisingly difficult to specify, design, implement, test, debug, and maintain even a simple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CSE 331 Winter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29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can be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strive to create assignments that are reasonable if you apply the techniques taught in class…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… but likely hard to do in a trial &amp; error manner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… and almost certainly impossible to finish if you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/>
              <a:t>	     put them off until a few days before they’re due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Assignments will take more time than you think (</a:t>
            </a:r>
            <a:r>
              <a:rPr lang="en-US" sz="2000" b="1" dirty="0"/>
              <a:t>start early</a:t>
            </a:r>
            <a:r>
              <a:rPr lang="en-US" sz="20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even professionals </a:t>
            </a:r>
            <a:r>
              <a:rPr lang="en-US" sz="2000" i="1" dirty="0"/>
              <a:t>routinely </a:t>
            </a:r>
            <a:r>
              <a:rPr lang="en-US" sz="2000" dirty="0"/>
              <a:t>underestimate by 3x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these assignments will be a step up in difficulty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you are having trouble, </a:t>
            </a:r>
            <a:r>
              <a:rPr lang="en-US" sz="2000" i="1" dirty="0">
                <a:solidFill>
                  <a:srgbClr val="0000FF"/>
                </a:solidFill>
              </a:rPr>
              <a:t>think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before you act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then, look for help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CSE 331 Winter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57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572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Don’t be afraid to make mistakes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accepting that you will make mistakes is perhaps the</a:t>
            </a:r>
            <a:br>
              <a:rPr lang="en-US" sz="2000" dirty="0"/>
            </a:br>
            <a:r>
              <a:rPr lang="en-US" sz="2000" u="sng" dirty="0"/>
              <a:t>most important</a:t>
            </a:r>
            <a:r>
              <a:rPr lang="en-US" sz="2000" dirty="0"/>
              <a:t> lesson of this course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often learn best from our mistakes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you’re not making mistakes, you’re not challenging yourself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“Never promote someone who hasn’t made some bad mistakes because, if you do, you are promoting someone who has never done anything”</a:t>
            </a:r>
            <a:br>
              <a:rPr lang="en-US" sz="1600" dirty="0"/>
            </a:br>
            <a:r>
              <a:rPr lang="en-US" sz="1600" dirty="0"/>
              <a:t>— Dr. Herbert Dow (founder of the Dow Chemical Company)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Don’t expect everything to be spelled out for you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real-world problems don’t come that way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if there are detailed instructions for solving a problem,</a:t>
            </a:r>
            <a:br>
              <a:rPr lang="en-US" sz="2000" dirty="0"/>
            </a:br>
            <a:r>
              <a:rPr lang="en-US" sz="2000" dirty="0"/>
              <a:t>then there should already be a program that does it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world needs you for your intuition, creativity, &amp; intelligence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CSE 331 Winter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97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have homework!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Homework 0, due online by </a:t>
            </a:r>
            <a:r>
              <a:rPr lang="en-US" sz="2000" b="1" dirty="0">
                <a:solidFill>
                  <a:srgbClr val="0432FF"/>
                </a:solidFill>
              </a:rPr>
              <a:t>10AM Wednesday</a:t>
            </a:r>
            <a:r>
              <a:rPr lang="en-US" sz="2000" i="1" dirty="0">
                <a:solidFill>
                  <a:srgbClr val="0432FF"/>
                </a:solidFill>
              </a:rPr>
              <a:t> </a:t>
            </a:r>
            <a:r>
              <a:rPr lang="en-US" sz="2000" dirty="0"/>
              <a:t>(no late days)</a:t>
            </a:r>
          </a:p>
          <a:p>
            <a:pPr lvl="1"/>
            <a:r>
              <a:rPr lang="en-US" sz="2000" dirty="0"/>
              <a:t>Write (don’t run!) an algorithm to rearrange (swap) the elements in an array</a:t>
            </a:r>
          </a:p>
          <a:p>
            <a:pPr lvl="1"/>
            <a:r>
              <a:rPr lang="en-US" sz="2000" dirty="0"/>
              <a:t>in O(</a:t>
            </a:r>
            <a:r>
              <a:rPr lang="en-US" sz="2000" i="1" dirty="0"/>
              <a:t>n</a:t>
            </a:r>
            <a:r>
              <a:rPr lang="en-US" sz="2000" dirty="0"/>
              <a:t>) time (and preferably in a single pass)</a:t>
            </a:r>
          </a:p>
          <a:p>
            <a:pPr lvl="1"/>
            <a:r>
              <a:rPr lang="en-US" sz="2000" dirty="0"/>
              <a:t>And argue (prove) in concise, convincing English that your solution is correct!</a:t>
            </a:r>
          </a:p>
          <a:p>
            <a:pPr lvl="1"/>
            <a:r>
              <a:rPr lang="en-US" sz="2000" dirty="0"/>
              <a:t>(Pretend that you are presenting this on a whiteboard to someone – you cannot run the code!)</a:t>
            </a:r>
          </a:p>
          <a:p>
            <a:pPr lvl="1"/>
            <a:endParaRPr lang="en-US" sz="2000" dirty="0"/>
          </a:p>
          <a:p>
            <a:r>
              <a:rPr lang="en-US" sz="2000" dirty="0"/>
              <a:t>Purpose:</a:t>
            </a:r>
          </a:p>
          <a:p>
            <a:pPr lvl="1"/>
            <a:r>
              <a:rPr lang="en-US" sz="2000" dirty="0"/>
              <a:t>Great practice</a:t>
            </a:r>
          </a:p>
          <a:p>
            <a:pPr lvl="1"/>
            <a:r>
              <a:rPr lang="en-US" sz="2000" dirty="0"/>
              <a:t>Surprisingly difficult (and useful calibration on what’s easy!)</a:t>
            </a:r>
          </a:p>
          <a:p>
            <a:pPr lvl="1"/>
            <a:r>
              <a:rPr lang="en-US" sz="2000" dirty="0"/>
              <a:t>Help us start thinking about how we can reason about code and build code that works as intended</a:t>
            </a:r>
          </a:p>
          <a:p>
            <a:pPr lvl="1"/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1706966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Before next class: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Familiarize yourself with website, do readings (when posted)</a:t>
            </a:r>
          </a:p>
          <a:p>
            <a:pPr marL="857250" lvl="1" indent="-457200"/>
            <a:r>
              <a:rPr lang="en-US" sz="2000" dirty="0"/>
              <a:t>Lecture slides will be posted on web evening before class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Read syllabus and academic-integrity policy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</a:rPr>
              <a:t>Do Homework 0 (see web calendar), due by </a:t>
            </a:r>
            <a:r>
              <a:rPr lang="en-US" sz="2000" b="1" dirty="0">
                <a:solidFill>
                  <a:schemeClr val="accent2"/>
                </a:solidFill>
              </a:rPr>
              <a:t>10AM Wednesday</a:t>
            </a:r>
            <a:r>
              <a:rPr lang="en-US" sz="2000" dirty="0">
                <a:solidFill>
                  <a:schemeClr val="accent2"/>
                </a:solidFill>
              </a:rPr>
              <a:t>! (no late days on this time)</a:t>
            </a:r>
          </a:p>
          <a:p>
            <a:pPr marL="857250" lvl="1" indent="-457200"/>
            <a:r>
              <a:rPr lang="en-US" sz="2000" dirty="0"/>
              <a:t>Use </a:t>
            </a:r>
            <a:r>
              <a:rPr lang="en-US" sz="2000" dirty="0" err="1"/>
              <a:t>gradescope</a:t>
            </a:r>
            <a:r>
              <a:rPr lang="en-US" sz="2000" dirty="0"/>
              <a:t> to submit pdf copy (scan or use your phone)</a:t>
            </a:r>
          </a:p>
          <a:p>
            <a:pPr marL="857250" lvl="1" indent="-457200"/>
            <a:r>
              <a:rPr lang="en-US" sz="2000" dirty="0" err="1"/>
              <a:t>Gradescope</a:t>
            </a:r>
            <a:r>
              <a:rPr lang="en-US" sz="2000" dirty="0"/>
              <a:t> accounts will be created for everyone later today</a:t>
            </a:r>
          </a:p>
          <a:p>
            <a:pPr marL="857250" lvl="1" indent="-457200"/>
            <a:r>
              <a:rPr lang="en-US" sz="2000" dirty="0"/>
              <a:t>(send mail to cse331-staff with name, ID #, and UW Email address if not registered so we can add you to the </a:t>
            </a:r>
            <a:r>
              <a:rPr lang="en-US" sz="2000" dirty="0" err="1"/>
              <a:t>gradescope</a:t>
            </a:r>
            <a:r>
              <a:rPr lang="en-US" sz="2000" dirty="0"/>
              <a:t> course roster to turn in the assignment)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CSE 331 Winter 2021</a:t>
            </a:r>
          </a:p>
        </p:txBody>
      </p:sp>
    </p:spTree>
    <p:extLst>
      <p:ext uri="{BB962C8B-B14F-4D97-AF65-F5344CB8AC3E}">
        <p14:creationId xmlns:p14="http://schemas.microsoft.com/office/powerpoint/2010/main" val="319690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high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Code is high quality when it is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s-ES_tradnl" sz="2000" dirty="0"/>
              <a:t>​​​​​​</a:t>
            </a:r>
            <a:r>
              <a:rPr lang="en-US" sz="2000" dirty="0"/>
              <a:t>​​</a:t>
            </a:r>
            <a:r>
              <a:rPr lang="en-US" sz="2000" b="1" dirty="0">
                <a:solidFill>
                  <a:srgbClr val="0432FF"/>
                </a:solidFill>
              </a:rPr>
              <a:t>Correct</a:t>
            </a:r>
          </a:p>
          <a:p>
            <a:pPr lvl="1"/>
            <a:r>
              <a:rPr lang="en-US" sz="2000" dirty="0"/>
              <a:t>Everything else is of secondary importance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change</a:t>
            </a:r>
          </a:p>
          <a:p>
            <a:pPr lvl="1"/>
            <a:r>
              <a:rPr lang="en-US" sz="2000" dirty="0"/>
              <a:t>Most work is making changes to existing systems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Easy to </a:t>
            </a:r>
            <a:r>
              <a:rPr lang="en-US" sz="2000" b="1" dirty="0">
                <a:solidFill>
                  <a:srgbClr val="0432FF"/>
                </a:solidFill>
              </a:rPr>
              <a:t>understand</a:t>
            </a:r>
          </a:p>
          <a:p>
            <a:pPr lvl="1"/>
            <a:r>
              <a:rPr lang="en-US" sz="2000" dirty="0"/>
              <a:t>Needed for 1 &amp; 2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How do we ensure correctness...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267200" cy="44958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... when </a:t>
            </a:r>
            <a:r>
              <a:rPr lang="en-US" sz="2000" b="1" dirty="0"/>
              <a:t>people</a:t>
            </a:r>
            <a:r>
              <a:rPr lang="en-US" sz="2000" dirty="0"/>
              <a:t> are involved?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People have been known to</a:t>
            </a:r>
          </a:p>
          <a:p>
            <a:pPr marL="457200" lvl="1"/>
            <a:r>
              <a:rPr lang="en-US" sz="1600" dirty="0"/>
              <a:t>walk into windows</a:t>
            </a:r>
          </a:p>
          <a:p>
            <a:pPr marL="457200" lvl="1"/>
            <a:r>
              <a:rPr lang="en-US" sz="1600" dirty="0"/>
              <a:t>drive away with a coffee cup on the roof</a:t>
            </a:r>
          </a:p>
          <a:p>
            <a:pPr marL="457200" lvl="1"/>
            <a:r>
              <a:rPr lang="en-US" sz="1600" dirty="0"/>
              <a:t>drive away still tied to gas pump</a:t>
            </a:r>
          </a:p>
          <a:p>
            <a:pPr marL="457200" lvl="1"/>
            <a:r>
              <a:rPr lang="en-US" sz="1600" dirty="0"/>
              <a:t>lecture wearing one brown shoe and one black shoe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221F1-60D0-7842-B408-D0D0CDF4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2" t="21111" r="18107"/>
          <a:stretch/>
        </p:blipFill>
        <p:spPr>
          <a:xfrm>
            <a:off x="5933941" y="3657600"/>
            <a:ext cx="1848118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B2253-33D9-6A48-879A-A1E38E633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11"/>
          <a:stretch/>
        </p:blipFill>
        <p:spPr>
          <a:xfrm>
            <a:off x="5334000" y="1511300"/>
            <a:ext cx="3048000" cy="1917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62A2F-CF65-0042-A462-7FDC9788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CSE 331 Winter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7EFB7-E75C-4A42-9FD2-2F6C452C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EBA81-96FB-474D-A3C6-C60125E85A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3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increased complexity?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Analogy to building physical objects:</a:t>
            </a:r>
          </a:p>
          <a:p>
            <a:r>
              <a:rPr lang="en-US" sz="2000" dirty="0"/>
              <a:t>100 well-tested LOC = a nice cabinet</a:t>
            </a:r>
          </a:p>
          <a:p>
            <a:r>
              <a:rPr lang="en-US" sz="2000" dirty="0"/>
              <a:t>2,500 LOC = a room with furniture</a:t>
            </a:r>
          </a:p>
          <a:p>
            <a:r>
              <a:rPr lang="en-US" sz="2000" dirty="0"/>
              <a:t>2,500,000 LOC = 1000 rooms ≈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948578"/>
            <a:ext cx="7493620" cy="3299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291" y="5607051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North Carolina class WW2 battleship</a:t>
            </a:r>
          </a:p>
        </p:txBody>
      </p:sp>
    </p:spTree>
    <p:extLst>
      <p:ext uri="{BB962C8B-B14F-4D97-AF65-F5344CB8AC3E}">
        <p14:creationId xmlns:p14="http://schemas.microsoft.com/office/powerpoint/2010/main" val="239526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983B7-E459-4701-B580-D0BD95C5F3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221564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≈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48000"/>
            <a:ext cx="7848600" cy="3262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51" y="2597619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n-lt"/>
              </a:rPr>
              <a:t>the entire </a:t>
            </a:r>
            <a:r>
              <a:rPr lang="en-US" dirty="0">
                <a:latin typeface="+mn-lt"/>
              </a:rPr>
              <a:t>British Naval fleet in WW2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274" y="196344"/>
            <a:ext cx="1009649" cy="20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Actually, software is more complex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Every bit of code is unique, individually designed</a:t>
            </a:r>
          </a:p>
          <a:p>
            <a:pPr marL="571500" lvl="1" indent="-171450"/>
            <a:r>
              <a:rPr lang="en-US" sz="2000" dirty="0"/>
              <a:t>US built 10 identical Essex carriers</a:t>
            </a:r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endParaRPr lang="en-US" sz="2000" dirty="0"/>
          </a:p>
          <a:p>
            <a:pPr marL="571500" lvl="1" indent="-171450"/>
            <a:r>
              <a:rPr lang="en-US" sz="2000" dirty="0"/>
              <a:t>Software equivalent would be one carrier 10 times as large: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Defects can be even more destructive</a:t>
            </a:r>
          </a:p>
          <a:p>
            <a:pPr lvl="1"/>
            <a:r>
              <a:rPr lang="en-US" sz="2000" dirty="0"/>
              <a:t>A defect in one room can sink the ship</a:t>
            </a:r>
          </a:p>
          <a:p>
            <a:pPr lvl="1"/>
            <a:r>
              <a:rPr lang="en-US" sz="2000" dirty="0"/>
              <a:t>But a defective OS could sink the </a:t>
            </a:r>
            <a:r>
              <a:rPr lang="en-US" sz="2000" i="1" dirty="0"/>
              <a:t>whole fleet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858320"/>
            <a:ext cx="7772401" cy="521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74613"/>
            <a:ext cx="2586263" cy="117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cope with complexity?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We tackle complexity with </a:t>
            </a:r>
            <a:r>
              <a:rPr lang="en-US" sz="2000" b="1" dirty="0">
                <a:solidFill>
                  <a:srgbClr val="0432FF"/>
                </a:solidFill>
              </a:rPr>
              <a:t>modularity</a:t>
            </a:r>
          </a:p>
          <a:p>
            <a:r>
              <a:rPr lang="en-US" sz="2000" dirty="0"/>
              <a:t>Split code into pieces that can be built independently</a:t>
            </a:r>
          </a:p>
          <a:p>
            <a:r>
              <a:rPr lang="en-US" sz="2000" dirty="0"/>
              <a:t>Each must be documented so others can use it</a:t>
            </a:r>
          </a:p>
          <a:p>
            <a:r>
              <a:rPr lang="en-US" sz="2000" dirty="0"/>
              <a:t>Also helps understandability and changeability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dirty="0"/>
              <a:t>CSE 331 Winter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ACF16-E0F0-4B7F-BDAB-0ED6A37A383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6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</Template>
  <TotalTime>14698</TotalTime>
  <Words>2932</Words>
  <Application>Microsoft Macintosh PowerPoint</Application>
  <PresentationFormat>On-screen Show (4:3)</PresentationFormat>
  <Paragraphs>487</Paragraphs>
  <Slides>37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Courier New</vt:lpstr>
      <vt:lpstr>Times New Roman</vt:lpstr>
      <vt:lpstr>simple</vt:lpstr>
      <vt:lpstr>CSE 331 Software Design &amp; Implementation</vt:lpstr>
      <vt:lpstr>What is CSE 331 about?</vt:lpstr>
      <vt:lpstr>What is the goal of CSE 331?</vt:lpstr>
      <vt:lpstr>What is high quality?</vt:lpstr>
      <vt:lpstr>How do we ensure correctness...</vt:lpstr>
      <vt:lpstr>What is increased complexity?</vt:lpstr>
      <vt:lpstr>PowerPoint Presentation</vt:lpstr>
      <vt:lpstr>Actually, software is more complex…</vt:lpstr>
      <vt:lpstr>How do we cope with complexity?</vt:lpstr>
      <vt:lpstr>Scale makes everything harder</vt:lpstr>
      <vt:lpstr>People Do Build Great Software</vt:lpstr>
      <vt:lpstr>How do we ensure correctness...</vt:lpstr>
      <vt:lpstr>How do we ensure correctness?</vt:lpstr>
      <vt:lpstr>What is high quality code?</vt:lpstr>
      <vt:lpstr>What we will cover in CSE 331</vt:lpstr>
      <vt:lpstr>PowerPoint Presentation</vt:lpstr>
      <vt:lpstr>Who: Course staff</vt:lpstr>
      <vt:lpstr>Who: Students</vt:lpstr>
      <vt:lpstr>Prerequisites</vt:lpstr>
      <vt:lpstr>Staying in touch</vt:lpstr>
      <vt:lpstr>Lecture and section</vt:lpstr>
      <vt:lpstr>Laptops, phones &amp; gadgets in class?</vt:lpstr>
      <vt:lpstr>Homework Assignments</vt:lpstr>
      <vt:lpstr>Late Policy</vt:lpstr>
      <vt:lpstr>Unusual Situations</vt:lpstr>
      <vt:lpstr>Resubmission: Coding Assignments</vt:lpstr>
      <vt:lpstr>Academic Integrity</vt:lpstr>
      <vt:lpstr>Exams</vt:lpstr>
      <vt:lpstr>Grading</vt:lpstr>
      <vt:lpstr>Books</vt:lpstr>
      <vt:lpstr>Readings (and quizzes)</vt:lpstr>
      <vt:lpstr>Books? In the 21st century?</vt:lpstr>
      <vt:lpstr>CSE 331 can be challenging</vt:lpstr>
      <vt:lpstr>CSE 331 can be challenging</vt:lpstr>
      <vt:lpstr>Other Advice</vt:lpstr>
      <vt:lpstr>You have homework!</vt:lpstr>
      <vt:lpstr>Concise to-do list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331 Software Design and Implementation</dc:title>
  <dc:creator>Hal Perkins</dc:creator>
  <cp:lastModifiedBy>Hal Perkins</cp:lastModifiedBy>
  <cp:revision>260</cp:revision>
  <cp:lastPrinted>2020-01-06T23:35:33Z</cp:lastPrinted>
  <dcterms:created xsi:type="dcterms:W3CDTF">2012-01-13T04:41:44Z</dcterms:created>
  <dcterms:modified xsi:type="dcterms:W3CDTF">2021-01-04T07:47:12Z</dcterms:modified>
</cp:coreProperties>
</file>