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59" r:id="rId2"/>
    <p:sldId id="400" r:id="rId3"/>
    <p:sldId id="413" r:id="rId4"/>
    <p:sldId id="414" r:id="rId5"/>
    <p:sldId id="401" r:id="rId6"/>
    <p:sldId id="402" r:id="rId7"/>
    <p:sldId id="403" r:id="rId8"/>
    <p:sldId id="404" r:id="rId9"/>
    <p:sldId id="405" r:id="rId10"/>
    <p:sldId id="406" r:id="rId11"/>
    <p:sldId id="409" r:id="rId12"/>
    <p:sldId id="367" r:id="rId13"/>
    <p:sldId id="368" r:id="rId14"/>
    <p:sldId id="369" r:id="rId15"/>
    <p:sldId id="371" r:id="rId16"/>
    <p:sldId id="410" r:id="rId17"/>
    <p:sldId id="374" r:id="rId18"/>
    <p:sldId id="375" r:id="rId19"/>
    <p:sldId id="376" r:id="rId20"/>
    <p:sldId id="377" r:id="rId21"/>
    <p:sldId id="378" r:id="rId22"/>
    <p:sldId id="380" r:id="rId23"/>
    <p:sldId id="381" r:id="rId24"/>
    <p:sldId id="382" r:id="rId25"/>
    <p:sldId id="383" r:id="rId26"/>
    <p:sldId id="412" r:id="rId27"/>
    <p:sldId id="411" r:id="rId28"/>
    <p:sldId id="385" r:id="rId29"/>
    <p:sldId id="386" r:id="rId30"/>
    <p:sldId id="387" r:id="rId31"/>
    <p:sldId id="388" r:id="rId32"/>
    <p:sldId id="389" r:id="rId33"/>
    <p:sldId id="418" r:id="rId34"/>
    <p:sldId id="390" r:id="rId35"/>
    <p:sldId id="391" r:id="rId36"/>
    <p:sldId id="392" r:id="rId37"/>
    <p:sldId id="420" r:id="rId38"/>
    <p:sldId id="419" r:id="rId39"/>
    <p:sldId id="421" r:id="rId40"/>
    <p:sldId id="425" r:id="rId41"/>
    <p:sldId id="426" r:id="rId42"/>
    <p:sldId id="428" r:id="rId43"/>
    <p:sldId id="384" r:id="rId44"/>
    <p:sldId id="393" r:id="rId45"/>
    <p:sldId id="398" r:id="rId46"/>
    <p:sldId id="394" r:id="rId47"/>
    <p:sldId id="399" r:id="rId48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2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MDD is something else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36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43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  <p:extLst>
      <p:ext uri="{BB962C8B-B14F-4D97-AF65-F5344CB8AC3E}">
        <p14:creationId xmlns:p14="http://schemas.microsoft.com/office/powerpoint/2010/main" val="11029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3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 of the problem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/>
              <a:t>Javadoc</a:t>
            </a:r>
            <a:r>
              <a:rPr lang="en-GB" sz="2000" dirty="0"/>
              <a:t>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/>
              <a:t> constructor:</a:t>
            </a:r>
          </a:p>
          <a:p>
            <a:pPr marL="457200" lvl="1" indent="0">
              <a:buNone/>
            </a:pPr>
            <a:r>
              <a:rPr lang="en-GB" sz="2000" dirty="0"/>
              <a:t>Allocates a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/>
              <a:t> object representing the value argument.</a:t>
            </a:r>
          </a:p>
          <a:p>
            <a:pPr marL="457200" lvl="1" indent="0">
              <a:buNone/>
            </a:pPr>
            <a:r>
              <a:rPr lang="en-GB" sz="2000" b="1" dirty="0"/>
              <a:t>Note: </a:t>
            </a:r>
            <a:r>
              <a:rPr lang="en-GB" sz="2000" dirty="0"/>
              <a:t>It is </a:t>
            </a:r>
            <a:r>
              <a:rPr lang="en-GB" sz="2000" dirty="0">
                <a:solidFill>
                  <a:srgbClr val="C00000"/>
                </a:solidFill>
              </a:rPr>
              <a:t>rarely appropriate </a:t>
            </a:r>
            <a:r>
              <a:rPr lang="en-GB" sz="2000" dirty="0"/>
              <a:t>to use this constructor. Unless a new instance is required, the </a:t>
            </a:r>
            <a:r>
              <a:rPr lang="en-GB" sz="2000" dirty="0">
                <a:solidFill>
                  <a:srgbClr val="C00000"/>
                </a:solidFill>
              </a:rPr>
              <a:t>static factory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Josh Bloch (</a:t>
            </a:r>
            <a:r>
              <a:rPr lang="en-GB" sz="2000" dirty="0" err="1"/>
              <a:t>JavaWorld</a:t>
            </a:r>
            <a:r>
              <a:rPr lang="en-GB" sz="2000" dirty="0"/>
              <a:t>, January 4, 2004):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</a:rPr>
              <a:t>The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>
                <a:solidFill>
                  <a:srgbClr val="C00000"/>
                </a:solidFill>
              </a:rPr>
              <a:t> type should not have had public constructors.  </a:t>
            </a:r>
            <a:r>
              <a:rPr lang="en-GB" sz="2000" dirty="0"/>
              <a:t>There's really no great advantage to allow multiple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sz="2000" dirty="0"/>
              <a:t>s or multiple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sz="2000" dirty="0" err="1"/>
              <a:t>s</a:t>
            </a:r>
            <a:r>
              <a:rPr lang="en-GB" sz="2000" dirty="0"/>
              <a:t>, and I've seen programs that produce millions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sz="2000" dirty="0"/>
              <a:t>s and millions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sz="2000" dirty="0" err="1"/>
              <a:t>s</a:t>
            </a:r>
            <a:r>
              <a:rPr lang="en-GB" sz="2000" dirty="0"/>
              <a:t>, creating needless work for the garbage collector.</a:t>
            </a:r>
          </a:p>
          <a:p>
            <a:pPr marL="457200" lvl="1" indent="0">
              <a:buNone/>
            </a:pPr>
            <a:r>
              <a:rPr lang="en-GB" sz="2000" dirty="0"/>
              <a:t>So, </a:t>
            </a:r>
            <a:r>
              <a:rPr lang="en-GB" sz="2000" dirty="0">
                <a:solidFill>
                  <a:srgbClr val="C00000"/>
                </a:solidFill>
              </a:rPr>
              <a:t>in the case of </a:t>
            </a:r>
            <a:r>
              <a:rPr lang="en-GB" sz="2000" dirty="0" err="1">
                <a:solidFill>
                  <a:srgbClr val="C00000"/>
                </a:solidFill>
              </a:rPr>
              <a:t>immutables</a:t>
            </a:r>
            <a:r>
              <a:rPr lang="en-GB" sz="2000" dirty="0">
                <a:solidFill>
                  <a:srgbClr val="C00000"/>
                </a:solidFill>
              </a:rPr>
              <a:t>, I think factory methods are great.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Factory Method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Abstract Factory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Singleton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Builder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Prototype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/>
              <a:t>Adapter, Bridge, </a:t>
            </a:r>
            <a:r>
              <a:rPr lang="en-US" sz="2000" dirty="0">
                <a:solidFill>
                  <a:srgbClr val="009973"/>
                </a:solidFill>
              </a:rPr>
              <a:t>Composite</a:t>
            </a:r>
            <a:r>
              <a:rPr lang="en-US" sz="2000" dirty="0"/>
              <a:t>, Decorator, Façade, Proxy,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dirty="0">
                <a:solidFill>
                  <a:srgbClr val="009973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dirty="0">
                <a:solidFill>
                  <a:srgbClr val="009973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Green = ones we’ve seen already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2743200"/>
            <a:ext cx="381000" cy="304800"/>
          </a:xfrm>
          <a:prstGeom prst="rightArrow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657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patterns: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Wrappers are a thin veneer over an encapsulated class </a:t>
            </a:r>
          </a:p>
          <a:p>
            <a:pPr lvl="1"/>
            <a:r>
              <a:rPr lang="en-US" sz="2000" dirty="0"/>
              <a:t>modify the interface</a:t>
            </a:r>
          </a:p>
          <a:p>
            <a:pPr lvl="1"/>
            <a:r>
              <a:rPr lang="en-US" sz="2000" dirty="0"/>
              <a:t>extend behavior</a:t>
            </a:r>
          </a:p>
          <a:p>
            <a:pPr lvl="1"/>
            <a:r>
              <a:rPr lang="en-US" sz="2000" dirty="0"/>
              <a:t>restrict access </a:t>
            </a:r>
          </a:p>
          <a:p>
            <a:pPr marL="0" indent="0">
              <a:buNone/>
            </a:pPr>
            <a:r>
              <a:rPr lang="en-US" sz="2000" dirty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Some 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6036"/>
              </p:ext>
            </p:extLst>
          </p:nvPr>
        </p:nvGraphicFramePr>
        <p:xfrm>
          <a:off x="1905000" y="3657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Real life example: adapter to go from US to UK power plugs</a:t>
            </a:r>
          </a:p>
          <a:p>
            <a:pPr lvl="1"/>
            <a:r>
              <a:rPr lang="en-US" sz="2000" dirty="0"/>
              <a:t>both do the same thing</a:t>
            </a:r>
          </a:p>
          <a:p>
            <a:pPr lvl="1"/>
            <a:r>
              <a:rPr lang="en-US" sz="2000" dirty="0"/>
              <a:t>but they have slightly interface expectations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Change an interface without changing functionality</a:t>
            </a:r>
          </a:p>
          <a:p>
            <a:pPr lvl="1"/>
            <a:r>
              <a:rPr lang="en-US" sz="2000" dirty="0"/>
              <a:t>rename a method</a:t>
            </a:r>
          </a:p>
          <a:p>
            <a:pPr lvl="1"/>
            <a:r>
              <a:rPr lang="en-US" sz="2000" dirty="0"/>
              <a:t>convert units</a:t>
            </a:r>
          </a:p>
          <a:p>
            <a:pPr lvl="1"/>
            <a:r>
              <a:rPr lang="en-US" sz="2000" dirty="0"/>
              <a:t>implement a method in terms of another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angles passed in radians vs. degrees</a:t>
            </a:r>
          </a:p>
          <a:p>
            <a:pPr marL="0" indent="0">
              <a:buNone/>
            </a:pPr>
            <a:r>
              <a:rPr lang="en-US" sz="2000" dirty="0"/>
              <a:t>Example: use “old” method names for legacy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example: rectangles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Our code is using this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 interface: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move to the left or right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we want to use a library that has this class: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shift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 example: rectangles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Create an adapter that delegates to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Rectangle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RectangleAdapter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JRectangle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RectangleAdapter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JRectangle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.scaleWidth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.scaleHeight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.shift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This sort of thing happens </a:t>
            </a:r>
            <a:r>
              <a:rPr lang="en-US" sz="2000" b="1" dirty="0"/>
              <a:t>a lot</a:t>
            </a:r>
          </a:p>
          <a:p>
            <a:pPr lvl="1"/>
            <a:r>
              <a:rPr lang="en-US" sz="2000" dirty="0"/>
              <a:t>unless two libraries were designed to work together,</a:t>
            </a:r>
            <a:br>
              <a:rPr lang="en-US" sz="2000" dirty="0"/>
            </a:br>
            <a:r>
              <a:rPr lang="en-US" sz="2000" dirty="0"/>
              <a:t>they won’t work together without an adapter</a:t>
            </a:r>
          </a:p>
          <a:p>
            <a:pPr lvl="1"/>
            <a:endParaRPr lang="en-US" sz="1600" dirty="0"/>
          </a:p>
          <a:p>
            <a:r>
              <a:rPr lang="en-US" sz="2000" dirty="0"/>
              <a:t>The example code uses </a:t>
            </a:r>
            <a:r>
              <a:rPr lang="en-US" sz="2000" b="1" dirty="0">
                <a:solidFill>
                  <a:srgbClr val="0070C0"/>
                </a:solidFill>
              </a:rPr>
              <a:t>delegation</a:t>
            </a:r>
            <a:endParaRPr lang="en-US" sz="2000" dirty="0"/>
          </a:p>
          <a:p>
            <a:pPr lvl="1"/>
            <a:r>
              <a:rPr lang="en-US" sz="2000" dirty="0"/>
              <a:t>special case of composition where the outer object just forwards calls on to one other object</a:t>
            </a:r>
          </a:p>
          <a:p>
            <a:endParaRPr lang="en-US" sz="1600" dirty="0"/>
          </a:p>
          <a:p>
            <a:r>
              <a:rPr lang="en-US" sz="2000" dirty="0"/>
              <a:t>Adapters can also </a:t>
            </a:r>
            <a:r>
              <a:rPr lang="en-US" sz="2000" b="1" dirty="0"/>
              <a:t>remove</a:t>
            </a:r>
            <a:r>
              <a:rPr lang="en-US" sz="2000" dirty="0"/>
              <a:t> methods</a:t>
            </a:r>
          </a:p>
          <a:p>
            <a:endParaRPr lang="en-US" sz="1600" dirty="0"/>
          </a:p>
          <a:p>
            <a:r>
              <a:rPr lang="en-US" sz="2000" dirty="0"/>
              <a:t>Adapters can (in principle) be written by subclassing</a:t>
            </a:r>
          </a:p>
          <a:p>
            <a:pPr lvl="1"/>
            <a:r>
              <a:rPr lang="en-US" sz="2000" dirty="0"/>
              <a:t>but then all the usual warnings about </a:t>
            </a:r>
            <a:r>
              <a:rPr lang="en-US" sz="2000" dirty="0" err="1"/>
              <a:t>subclassing</a:t>
            </a:r>
            <a:r>
              <a:rPr lang="en-US" sz="2000" dirty="0"/>
              <a:t> apply</a:t>
            </a:r>
            <a:br>
              <a:rPr lang="en-US" sz="2000" dirty="0"/>
            </a:br>
            <a:r>
              <a:rPr lang="en-US" sz="2000" b="1" i="1" dirty="0"/>
              <a:t>if</a:t>
            </a:r>
            <a:r>
              <a:rPr lang="en-US" sz="2000" b="1" dirty="0"/>
              <a:t> </a:t>
            </a:r>
            <a:r>
              <a:rPr lang="en-US" sz="2000" dirty="0"/>
              <a:t>you override any methods of the superclass</a:t>
            </a:r>
          </a:p>
          <a:p>
            <a:pPr lvl="1"/>
            <a:r>
              <a:rPr lang="en-US" sz="2000" dirty="0"/>
              <a:t>your subclass could easily break when superclass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0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Decorator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/>
              <a:t>Add functionality without breaking the interface: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Add to existing methods to do something extra</a:t>
            </a:r>
          </a:p>
          <a:p>
            <a:pPr lvl="2"/>
            <a:r>
              <a:rPr lang="en-US" sz="2000" dirty="0"/>
              <a:t>satisfying a stronger specification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Provide extra methods</a:t>
            </a:r>
          </a:p>
          <a:p>
            <a:pPr lvl="2"/>
            <a:endParaRPr lang="en-US" sz="2000" dirty="0"/>
          </a:p>
          <a:p>
            <a:r>
              <a:rPr lang="en-US" sz="2000" dirty="0"/>
              <a:t>Subclasses are often decorators</a:t>
            </a:r>
          </a:p>
          <a:p>
            <a:pPr lvl="1"/>
            <a:r>
              <a:rPr lang="en-US" sz="2000" dirty="0"/>
              <a:t>but not always: Java subtypes are not always true subtypes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window implementations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Factories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Goal: want more flexible abstractions for what class to instantiate</a:t>
            </a:r>
          </a:p>
          <a:p>
            <a:pPr lvl="1"/>
            <a:r>
              <a:rPr lang="en-US" sz="2000" dirty="0"/>
              <a:t>instantiation is ubiquitous in Java...</a:t>
            </a:r>
            <a:br>
              <a:rPr lang="en-US" sz="2000" dirty="0"/>
            </a:br>
            <a:r>
              <a:rPr lang="en-US" sz="2000" dirty="0"/>
              <a:t>yet Java constructors have many limitations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computation, return subtype, reuse objects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 </a:t>
            </a:r>
            <a:r>
              <a:rPr lang="en-US" sz="2000" dirty="0"/>
              <a:t>(also </a:t>
            </a:r>
            <a:r>
              <a:rPr lang="en-US" sz="2000" dirty="0">
                <a:solidFill>
                  <a:schemeClr val="accent6"/>
                </a:solidFill>
              </a:rPr>
              <a:t>Builder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Factory </a:t>
            </a:r>
            <a:r>
              <a:rPr lang="en-US" sz="2000" dirty="0"/>
              <a:t>has factory methods for some type(s)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Builder </a:t>
            </a:r>
            <a:r>
              <a:rPr lang="en-US" sz="2000" dirty="0"/>
              <a:t>has methods to describe object and then create it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7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Remove functionality without changing the Java interface</a:t>
            </a:r>
          </a:p>
          <a:p>
            <a:pPr lvl="1"/>
            <a:r>
              <a:rPr lang="en-US" sz="2000" dirty="0"/>
              <a:t>no longer a true subtype, but</a:t>
            </a:r>
            <a:r>
              <a:rPr lang="en-US" sz="2000" i="1" dirty="0"/>
              <a:t> sometimes </a:t>
            </a:r>
            <a:r>
              <a:rPr lang="en-US" sz="2000" dirty="0"/>
              <a:t>that is necessary</a:t>
            </a:r>
          </a:p>
          <a:p>
            <a:pPr marL="9144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Example: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What does it do about methods 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/>
              <a:t>?</a:t>
            </a:r>
          </a:p>
          <a:p>
            <a:pPr lvl="2"/>
            <a:r>
              <a:rPr lang="en-US" sz="2000" dirty="0"/>
              <a:t>throws an exception</a:t>
            </a:r>
          </a:p>
          <a:p>
            <a:pPr lvl="2"/>
            <a:r>
              <a:rPr lang="en-US" sz="2000" dirty="0"/>
              <a:t>moves error checking from the compiler to runtime</a:t>
            </a:r>
          </a:p>
          <a:p>
            <a:pPr lvl="3"/>
            <a:r>
              <a:rPr lang="en-US" sz="1600" dirty="0"/>
              <a:t>like Java array subtypes are another example of this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Problem: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not a true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sz="2000" dirty="0"/>
              <a:t>Decoration via delegation can create a class with no Java subtyping relationship, which is often desirable</a:t>
            </a:r>
          </a:p>
          <a:p>
            <a:pPr lvl="2"/>
            <a:r>
              <a:rPr lang="en-US" sz="2000" dirty="0"/>
              <a:t>Java subtypes that are not true subtypes are </a:t>
            </a:r>
            <a:r>
              <a:rPr lang="en-US" sz="2000" b="1" dirty="0"/>
              <a:t>confusing</a:t>
            </a:r>
          </a:p>
          <a:p>
            <a:pPr lvl="2"/>
            <a:r>
              <a:rPr lang="en-US" sz="2000" dirty="0"/>
              <a:t>maybe necessary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though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Same interface </a:t>
            </a:r>
            <a:r>
              <a:rPr lang="en-US" sz="2000" i="1" dirty="0"/>
              <a:t>and</a:t>
            </a:r>
            <a:r>
              <a:rPr lang="en-US" sz="2000" dirty="0"/>
              <a:t> functionality as the wrapped class</a:t>
            </a:r>
          </a:p>
          <a:p>
            <a:pPr lvl="1"/>
            <a:r>
              <a:rPr lang="en-US" sz="2000" dirty="0"/>
              <a:t>so... uh... wait, what?</a:t>
            </a:r>
          </a:p>
          <a:p>
            <a:pPr lvl="1"/>
            <a:endParaRPr lang="en-US" sz="2000" dirty="0"/>
          </a:p>
          <a:p>
            <a:r>
              <a:rPr lang="en-US" sz="2000" dirty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communication: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locking: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security: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creation: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avoid work if object is never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Composite permits a client to 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collection</a:t>
            </a:r>
            <a:r>
              <a:rPr lang="en-US" sz="2000" dirty="0"/>
              <a:t> of units in the same way</a:t>
            </a:r>
          </a:p>
          <a:p>
            <a:pPr lvl="1"/>
            <a:r>
              <a:rPr lang="en-US" sz="2000" dirty="0"/>
              <a:t>no need to “always know” if an object is a collection of smaller objects or not</a:t>
            </a:r>
          </a:p>
          <a:p>
            <a:pPr lvl="2"/>
            <a:endParaRPr lang="en-US" sz="2000" dirty="0"/>
          </a:p>
          <a:p>
            <a:r>
              <a:rPr lang="en-US" sz="2000" dirty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/>
              <a:t>Used by </a:t>
            </a:r>
            <a:r>
              <a:rPr lang="en-US" sz="2000" dirty="0" err="1"/>
              <a:t>jQuery</a:t>
            </a:r>
            <a:r>
              <a:rPr lang="en-US" sz="2000" dirty="0"/>
              <a:t> in JavaScript</a:t>
            </a:r>
          </a:p>
          <a:p>
            <a:endParaRPr lang="en-US" sz="2000" dirty="0"/>
          </a:p>
          <a:p>
            <a:r>
              <a:rPr lang="en-US" sz="2000" dirty="0"/>
              <a:t>An extended example…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Rod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Tape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/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interface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>
                <a:latin typeface="Courier New" pitchFamily="49" charset="0"/>
              </a:rPr>
              <a:t>() 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Composite example: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Shelf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Page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Column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Word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  Letter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concatenation of column 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Composite example: jQuery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r>
              <a:rPr lang="en-US" sz="2000" dirty="0" err="1"/>
              <a:t>jQuery</a:t>
            </a:r>
            <a:r>
              <a:rPr lang="en-US" sz="2000" dirty="0"/>
              <a:t> provides a function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2000" dirty="0"/>
              <a:t> that returns one or many objects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$(“p”)</a:t>
            </a:r>
            <a:r>
              <a:rPr lang="en-US" sz="2000" dirty="0"/>
              <a:t> would return a collection of all P nodes 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$(“#foo”)</a:t>
            </a:r>
            <a:r>
              <a:rPr lang="en-US" sz="2000" dirty="0"/>
              <a:t> would return the object with ID “foo”</a:t>
            </a:r>
          </a:p>
          <a:p>
            <a:pPr lvl="2"/>
            <a:r>
              <a:rPr lang="en-US" sz="2000" dirty="0"/>
              <a:t>(or returns an empty collection if none exists)</a:t>
            </a:r>
          </a:p>
          <a:p>
            <a:pPr lvl="1"/>
            <a:endParaRPr lang="en-US" sz="2000" dirty="0"/>
          </a:p>
          <a:p>
            <a:r>
              <a:rPr lang="en-US" sz="2000" dirty="0"/>
              <a:t>Calling a method on a </a:t>
            </a:r>
            <a:r>
              <a:rPr lang="en-US" sz="2000" dirty="0" err="1"/>
              <a:t>jQuery</a:t>
            </a:r>
            <a:r>
              <a:rPr lang="en-US" sz="2000" dirty="0"/>
              <a:t> object calls that method on all objects in the collection: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$(“p”).hide()</a:t>
            </a:r>
            <a:r>
              <a:rPr lang="en-US" sz="2000" dirty="0"/>
              <a:t> would hide </a:t>
            </a:r>
            <a:r>
              <a:rPr lang="en-US" sz="2000" i="1" dirty="0"/>
              <a:t>all</a:t>
            </a:r>
            <a:r>
              <a:rPr lang="en-US" sz="2000" dirty="0"/>
              <a:t> the P nodes</a:t>
            </a:r>
          </a:p>
          <a:p>
            <a:pPr lvl="1"/>
            <a:r>
              <a:rPr lang="en-US" sz="2000" dirty="0"/>
              <a:t>if </a:t>
            </a:r>
            <a:r>
              <a:rPr lang="en-US" sz="2000" b="1" dirty="0">
                <a:latin typeface="Courier New"/>
                <a:cs typeface="Courier New"/>
              </a:rPr>
              <a:t>foo</a:t>
            </a:r>
            <a:r>
              <a:rPr lang="en-US" sz="2000" dirty="0"/>
              <a:t> is a node with id “foo”, then</a:t>
            </a:r>
            <a:br>
              <a:rPr lang="en-US" sz="2000" dirty="0"/>
            </a:br>
            <a:r>
              <a:rPr lang="en-US" sz="2000" b="1" dirty="0" err="1">
                <a:latin typeface="Courier New"/>
                <a:cs typeface="Courier New"/>
              </a:rPr>
              <a:t>foo.hide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has the same effect as </a:t>
            </a:r>
            <a:r>
              <a:rPr lang="en-US" sz="2000" b="1" dirty="0">
                <a:latin typeface="Courier New"/>
                <a:cs typeface="Courier New"/>
              </a:rPr>
              <a:t>$(“#foo”).hide()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82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Factory Method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Abstract Factory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Singleton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Builder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Prototype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Adapter</a:t>
            </a:r>
            <a:r>
              <a:rPr lang="en-US" sz="2000" dirty="0"/>
              <a:t>, Bridge, </a:t>
            </a:r>
            <a:r>
              <a:rPr lang="en-US" sz="2000" dirty="0">
                <a:solidFill>
                  <a:srgbClr val="009973"/>
                </a:solidFill>
              </a:rPr>
              <a:t>Composite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Decorator</a:t>
            </a:r>
            <a:r>
              <a:rPr lang="en-US" sz="2000" dirty="0"/>
              <a:t>, Façade, </a:t>
            </a:r>
            <a:r>
              <a:rPr lang="en-US" sz="2000" dirty="0">
                <a:solidFill>
                  <a:srgbClr val="009973"/>
                </a:solidFill>
              </a:rPr>
              <a:t>Proxy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dirty="0">
                <a:solidFill>
                  <a:srgbClr val="009973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dirty="0">
                <a:solidFill>
                  <a:srgbClr val="009973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Green = ones we’ve seen already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3886200"/>
            <a:ext cx="381000" cy="304800"/>
          </a:xfrm>
          <a:prstGeom prst="rightArrow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0753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Representing Java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foo * b + c / 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use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test 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side: a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side: b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Factory Method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method: </a:t>
            </a:r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can return any subtype or an existing object </a:t>
            </a:r>
          </a:p>
          <a:p>
            <a:pPr lvl="1"/>
            <a:r>
              <a:rPr lang="en-US" sz="2000" dirty="0"/>
              <a:t>can give it a name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new Matrix(double[]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 { ... 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new Matrix(double[]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rowSize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 { ... }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i="1" dirty="0"/>
              <a:t>versus</a:t>
            </a:r>
            <a:r>
              <a:rPr lang="en-US" sz="2000" dirty="0"/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Matrix.fromX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fromVector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fromRowMajorEntries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rowSize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fromColMajorEntries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colSize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Has two methods with same signature — impossible w/ constructors</a:t>
            </a:r>
          </a:p>
          <a:p>
            <a:r>
              <a:rPr lang="en-US" sz="2000" dirty="0"/>
              <a:t>This approach can be used for </a:t>
            </a:r>
            <a:r>
              <a:rPr lang="en-US" sz="2000" i="1" dirty="0"/>
              <a:t>any</a:t>
            </a:r>
            <a:r>
              <a:rPr lang="en-US" sz="2000" dirty="0"/>
              <a:t> Java class.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model vs. type hierarchy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AST for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Question:  Should we group together the code for a particular operation or the code for a particular expression?</a:t>
            </a:r>
          </a:p>
          <a:p>
            <a:pPr lvl="1"/>
            <a:r>
              <a:rPr lang="en-US" sz="2000" dirty="0"/>
              <a:t>That is, do we group the code into rows or columns?</a:t>
            </a:r>
          </a:p>
          <a:p>
            <a:endParaRPr lang="en-US" sz="800" dirty="0"/>
          </a:p>
          <a:p>
            <a:r>
              <a:rPr lang="en-US" sz="2000" dirty="0"/>
              <a:t>Given an operation and an expression, how do we “find” the proper piece of code?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12351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easy to add new types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hard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</a:rPr>
              <a:t>Composite</a:t>
            </a:r>
            <a:r>
              <a:rPr lang="en-US" sz="2000" dirty="0"/>
              <a:t> pattern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easy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hard to add new types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90"/>
                </a:solidFill>
              </a:rPr>
              <a:t>Visitor</a:t>
            </a:r>
            <a:r>
              <a:rPr lang="en-US" sz="2000" dirty="0"/>
              <a:t> pattern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(See CSE341 for an extended take on this question: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    whereas statically typed OO languages help with interpreter)</a:t>
            </a: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four operations: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09046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04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Dynamic dispatch chooses the right implementation, for a call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Overall type-checker spread across 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Create 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condType.equals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BoolType</a:t>
            </a:r>
            <a:r>
              <a:rPr lang="en-US" sz="2000" b="1" dirty="0">
                <a:latin typeface="Courier New" pitchFamily="49" charset="0"/>
              </a:rPr>
              <a:t>) &amp;&amp;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 </a:t>
            </a:r>
            <a:r>
              <a:rPr lang="en-US" sz="2000" b="1" dirty="0" err="1">
                <a:latin typeface="Courier New" pitchFamily="49" charset="0"/>
              </a:rPr>
              <a:t>thenType.equals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)))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How to invoke the right method for an expression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211359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Cascaded if tests are likely to run slowly (in Java)</a:t>
            </a: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four operations: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Almost always, we know the operation but not the expression type:</a:t>
            </a:r>
          </a:p>
          <a:p>
            <a:pPr marL="0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r>
              <a:rPr lang="en-US" sz="2000" dirty="0">
                <a:ea typeface="Courier New" charset="0"/>
                <a:cs typeface="Courier New" charset="0"/>
              </a:rPr>
              <a:t>We want to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sz="2000" dirty="0">
                <a:ea typeface="Courier New" charset="0"/>
                <a:cs typeface="Courier New" charset="0"/>
              </a:rPr>
              <a:t> some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Expression e</a:t>
            </a:r>
          </a:p>
          <a:p>
            <a:r>
              <a:rPr lang="en-US" sz="2000" dirty="0">
                <a:ea typeface="Courier New" charset="0"/>
                <a:cs typeface="Courier New" charset="0"/>
              </a:rPr>
              <a:t>We want to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ea typeface="Courier New" charset="0"/>
                <a:cs typeface="Courier New" charset="0"/>
              </a:rPr>
              <a:t> some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Expression 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57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Java (or any OO) makes it easy to group by expression: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.print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will dispatch to one of these depending on type of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:</a:t>
            </a:r>
          </a:p>
          <a:p>
            <a:pPr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print()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print()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28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Expression e = ...;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Printer p = new Printer();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In an OO language, there is no easy way to make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dispatch to one of these methods of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Printer</a:t>
            </a:r>
            <a:r>
              <a:rPr lang="en-US" sz="20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Printer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6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Builder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Builder: </a:t>
            </a:r>
            <a:r>
              <a:rPr lang="en-US" sz="2000" dirty="0"/>
              <a:t>object with methods to describe object and then create it</a:t>
            </a:r>
          </a:p>
          <a:p>
            <a:pPr lvl="1"/>
            <a:r>
              <a:rPr lang="en-US" sz="2000" dirty="0"/>
              <a:t>fits especially well with immutable classes when clients want to add data one bit at a time</a:t>
            </a:r>
          </a:p>
          <a:p>
            <a:pPr lvl="2"/>
            <a:r>
              <a:rPr lang="en-US" sz="1600" dirty="0"/>
              <a:t>Builder is immutable but then returns an immutable object</a:t>
            </a:r>
          </a:p>
          <a:p>
            <a:pPr lvl="1"/>
            <a:r>
              <a:rPr lang="en-US" sz="2000" dirty="0"/>
              <a:t>helpful to fix problems with methods that take many arguments</a:t>
            </a:r>
          </a:p>
          <a:p>
            <a:pPr lvl="2"/>
            <a:r>
              <a:rPr lang="en-US" sz="1600" dirty="0"/>
              <a:t>Builder as a replacement for named (non-positional) arguments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Example: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(“Total distance: 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dist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 meters”);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return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buf.toString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7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Java let’s you dispatch on the type of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ea typeface="Courier New" charset="0"/>
                <a:cs typeface="Courier New" charset="0"/>
              </a:rPr>
              <a:t>!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(some other languages have ways to do this)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(weirdly, this is easier in C than in Java)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Fix this in Java by using double dispatch: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call a special method 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, passing in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000" dirty="0"/>
              <a:t> as a parameter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inside that method, the </a:t>
            </a:r>
            <a:r>
              <a:rPr lang="en-US" sz="2000" i="1" dirty="0"/>
              <a:t>type of </a:t>
            </a:r>
            <a:r>
              <a:rPr lang="en-US" sz="2000" b="1" i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i="1" dirty="0"/>
              <a:t> is known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now call back to the right method 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74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interface Procedure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interface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// Call the appropriate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for this expression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	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implements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 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(this);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implements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 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(this);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0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Printer implements Procedure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 { print it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  { print it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Now write: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Expression e = ...;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Printer p = new Printer();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e.perform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(p);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E.g., if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 is an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/>
              <a:t>, then we get a call chain: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here ~&gt;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EqualOp.perform</a:t>
            </a:r>
            <a:r>
              <a:rPr lang="en-US" sz="2000" dirty="0"/>
              <a:t> ~&gt;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Printer.process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08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</a:p>
          <a:p>
            <a:endParaRPr lang="en-US" sz="2000" dirty="0"/>
          </a:p>
          <a:p>
            <a:r>
              <a:rPr lang="en-US" sz="2000" dirty="0"/>
              <a:t>Idea is to generalize the notion of an iterator: process the components in an order appropriate for the application</a:t>
            </a:r>
          </a:p>
          <a:p>
            <a:endParaRPr lang="en-US" sz="2000" dirty="0"/>
          </a:p>
          <a:p>
            <a:r>
              <a:rPr lang="en-US" sz="2000" dirty="0"/>
              <a:t>This is really important when writing a compilers</a:t>
            </a:r>
          </a:p>
          <a:p>
            <a:pPr lvl="1"/>
            <a:r>
              <a:rPr lang="en-US" sz="2000" dirty="0"/>
              <a:t>(doesn’t come up nearly as much elsewhere though)</a:t>
            </a:r>
          </a:p>
          <a:p>
            <a:endParaRPr lang="en-US" sz="2000" dirty="0"/>
          </a:p>
          <a:p>
            <a:r>
              <a:rPr lang="en-US" sz="2000" dirty="0"/>
              <a:t>Example </a:t>
            </a:r>
            <a:r>
              <a:rPr lang="en-US" sz="2000"/>
              <a:t>of patterns to work around limitations of OOP</a:t>
            </a:r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foo*b + c/d;</a:t>
            </a:r>
            <a:endParaRPr lang="en-US" sz="2000" dirty="0"/>
          </a:p>
          <a:p>
            <a:pPr lvl="1"/>
            <a:r>
              <a:rPr lang="en-US" sz="2000" dirty="0"/>
              <a:t>how do we traverse/process these expressions?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699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pattern:</a:t>
            </a:r>
            <a:br>
              <a:rPr lang="en-US" dirty="0"/>
            </a:br>
            <a:r>
              <a:rPr lang="en-US" dirty="0"/>
              <a:t>A 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Nodes (objects in the hierarchy) accept visitors for traversal</a:t>
            </a:r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>
                <a:latin typeface="Courier New" pitchFamily="49" charset="0"/>
              </a:rPr>
              <a:t>extends 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Visitor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>
                <a:latin typeface="Courier New" pitchFamily="49" charset="0"/>
              </a:rPr>
              <a:t>(SomeExpression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599942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>
                <a:latin typeface="+mj-lt"/>
              </a:rPr>
              <a:t>traverses 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98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accepting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leftExp.accept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rightExp.accept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testExp.accept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thenExp.accept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elseExp.accept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visitor has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>
                <a:latin typeface="+mj-lt"/>
              </a:rPr>
              <a:t>Lets clients provide unexpected visitors</a:t>
            </a:r>
          </a:p>
        </p:txBody>
      </p:sp>
    </p:spTree>
    <p:extLst>
      <p:ext uri="{BB962C8B-B14F-4D97-AF65-F5344CB8AC3E}">
        <p14:creationId xmlns:p14="http://schemas.microsoft.com/office/powerpoint/2010/main" val="2038714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2375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86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64770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Because language/type-checker is not instance-of-test friendly</a:t>
            </a:r>
          </a:p>
        </p:txBody>
      </p:sp>
    </p:spTree>
    <p:extLst>
      <p:ext uri="{BB962C8B-B14F-4D97-AF65-F5344CB8AC3E}">
        <p14:creationId xmlns:p14="http://schemas.microsoft.com/office/powerpoint/2010/main" val="41249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Second weakness of constructors: they always return a </a:t>
            </a:r>
            <a:r>
              <a:rPr lang="en-US" sz="2000" i="1" dirty="0">
                <a:solidFill>
                  <a:schemeClr val="accent2"/>
                </a:solidFill>
              </a:rPr>
              <a:t>new object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time</a:t>
            </a:r>
          </a:p>
          <a:p>
            <a:pPr lvl="1"/>
            <a:r>
              <a:rPr lang="en-US" sz="2000" dirty="0"/>
              <a:t>(we’ve seen this already)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only one object with a particular value exists at runtime</a:t>
            </a:r>
          </a:p>
          <a:p>
            <a:pPr lvl="1"/>
            <a:r>
              <a:rPr lang="en-US" sz="2000" dirty="0"/>
              <a:t>(with a particular </a:t>
            </a:r>
            <a:r>
              <a:rPr lang="en-US" sz="2000" i="1" dirty="0"/>
              <a:t>abstract</a:t>
            </a:r>
            <a:r>
              <a:rPr lang="en-US" sz="2000" dirty="0"/>
              <a:t> value)</a:t>
            </a:r>
          </a:p>
          <a:p>
            <a:pPr lvl="1"/>
            <a:r>
              <a:rPr lang="en-US" sz="2000" dirty="0"/>
              <a:t>factory method can return an existing object (not a new one)</a:t>
            </a:r>
          </a:p>
          <a:p>
            <a:pPr lvl="1"/>
            <a:r>
              <a:rPr lang="en-US" sz="2000" dirty="0"/>
              <a:t>interning can be used without factory methods</a:t>
            </a:r>
          </a:p>
          <a:p>
            <a:pPr lvl="2"/>
            <a:r>
              <a:rPr lang="en-US" sz="2000" dirty="0"/>
              <a:t>see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String.intern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Reuse existing objects instead of creating new ones:</a:t>
            </a: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082544"/>
              </p:ext>
            </p:extLst>
          </p:nvPr>
        </p:nvGraphicFramePr>
        <p:xfrm>
          <a:off x="1603375" y="25146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5146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746099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3657600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string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string interning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  <p:bldP spid="2386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 in use</a:t>
            </a:r>
          </a:p>
          <a:p>
            <a:r>
              <a:rPr lang="en-US" sz="2000" dirty="0"/>
              <a:t>If an object already appears, return that instead</a:t>
            </a:r>
          </a:p>
          <a:p>
            <a:pPr lvl="1"/>
            <a:r>
              <a:rPr lang="en-US" sz="2000" dirty="0"/>
              <a:t>(be careful in multi-threaded contexts)</a:t>
            </a:r>
          </a:p>
          <a:p>
            <a:endParaRPr lang="en-US" sz="1600" dirty="0"/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HashMap</a:t>
            </a:r>
            <a:r>
              <a:rPr lang="en-US" sz="2000" b="1" dirty="0">
                <a:latin typeface="Courier New" pitchFamily="49" charset="0"/>
              </a:rPr>
              <a:t>&lt;String,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endParaRPr lang="en-US" sz="1000" dirty="0"/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429000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87649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4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sz="2000" dirty="0"/>
              <a:t>Benefits of interning:</a:t>
            </a:r>
          </a:p>
          <a:p>
            <a:pPr lvl="1"/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pPr lvl="2"/>
            <a:r>
              <a:rPr lang="en-US" sz="2000" dirty="0"/>
              <a:t>eliminates a source of common bugs!!</a:t>
            </a:r>
          </a:p>
          <a:p>
            <a:pPr lvl="3"/>
            <a:r>
              <a:rPr lang="en-US" sz="1600" dirty="0"/>
              <a:t>(my brain still freaks out when it sees == between objects)</a:t>
            </a:r>
            <a:br>
              <a:rPr lang="en-US" sz="1600" dirty="0"/>
            </a:b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May save space by creating fewer objects</a:t>
            </a:r>
          </a:p>
          <a:p>
            <a:pPr lvl="2"/>
            <a:r>
              <a:rPr lang="en-US" sz="2000" dirty="0"/>
              <a:t>(space is less and less likely to be a problem nowadays)</a:t>
            </a:r>
          </a:p>
          <a:p>
            <a:pPr lvl="2"/>
            <a:r>
              <a:rPr lang="en-US" sz="2000" dirty="0"/>
              <a:t>also, interning can actually waste space if objects are not cleaned up when </a:t>
            </a:r>
            <a:r>
              <a:rPr lang="en-US" sz="2000" i="1" dirty="0"/>
              <a:t>no longer needed</a:t>
            </a:r>
          </a:p>
          <a:p>
            <a:pPr lvl="3"/>
            <a:r>
              <a:rPr lang="en-US" sz="1600" dirty="0"/>
              <a:t>there are additional techniques to fix that (“weak references”)</a:t>
            </a:r>
          </a:p>
          <a:p>
            <a:pPr lvl="1"/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Sensible only for immutable objects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/>
              <a:t>does not use the Interning pattern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8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22251</TotalTime>
  <Words>4229</Words>
  <Application>Microsoft Macintosh PowerPoint</Application>
  <PresentationFormat>On-screen Show (4:3)</PresentationFormat>
  <Paragraphs>844</Paragraphs>
  <Slides>47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Courier New</vt:lpstr>
      <vt:lpstr>Times New Roman</vt:lpstr>
      <vt:lpstr>simple</vt:lpstr>
      <vt:lpstr>Visio</vt:lpstr>
      <vt:lpstr>VISIO</vt:lpstr>
      <vt:lpstr>CSE 331 Software Design &amp; Implementation</vt:lpstr>
      <vt:lpstr>Review: Factories</vt:lpstr>
      <vt:lpstr>Review: Factory Method</vt:lpstr>
      <vt:lpstr>Review: Builder</vt:lpstr>
      <vt:lpstr>Sharing</vt:lpstr>
      <vt:lpstr>Interning pattern</vt:lpstr>
      <vt:lpstr>Interning mechanism</vt:lpstr>
      <vt:lpstr>Interning pattern</vt:lpstr>
      <vt:lpstr>java.lang.Boolean  does not use the Interning pattern</vt:lpstr>
      <vt:lpstr>Recognition of the problem</vt:lpstr>
      <vt:lpstr>GoF patterns: three categories</vt:lpstr>
      <vt:lpstr>Structural patterns: Wrappers</vt:lpstr>
      <vt:lpstr>Adapter</vt:lpstr>
      <vt:lpstr>Adapter example: rectangles</vt:lpstr>
      <vt:lpstr>Adapter example: rectangles</vt:lpstr>
      <vt:lpstr>Adapters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Libraries</vt:lpstr>
      <vt:lpstr>Composite example: jQuery</vt:lpstr>
      <vt:lpstr>GoF patterns: three categories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Operations on abstract syntax trees</vt:lpstr>
      <vt:lpstr>Interpreter pattern</vt:lpstr>
      <vt:lpstr>Procedural pattern</vt:lpstr>
      <vt:lpstr>Definition of typeCheckExpr (using procedural pattern)</vt:lpstr>
      <vt:lpstr>Operations on abstract syntax trees</vt:lpstr>
      <vt:lpstr>Interpreter pattern</vt:lpstr>
      <vt:lpstr>Procedural pattern</vt:lpstr>
      <vt:lpstr>Procedural pattern</vt:lpstr>
      <vt:lpstr>Procedural pattern</vt:lpstr>
      <vt:lpstr>Procedural pattern</vt:lpstr>
      <vt:lpstr>Traversing composites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420</cp:revision>
  <cp:lastPrinted>2020-12-07T03:57:05Z</cp:lastPrinted>
  <dcterms:created xsi:type="dcterms:W3CDTF">2012-02-17T18:07:42Z</dcterms:created>
  <dcterms:modified xsi:type="dcterms:W3CDTF">2021-06-02T02:38:36Z</dcterms:modified>
</cp:coreProperties>
</file>