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59" r:id="rId2"/>
    <p:sldId id="415" r:id="rId3"/>
    <p:sldId id="416" r:id="rId4"/>
    <p:sldId id="417" r:id="rId5"/>
    <p:sldId id="422" r:id="rId6"/>
    <p:sldId id="423" r:id="rId7"/>
    <p:sldId id="424" r:id="rId8"/>
    <p:sldId id="492" r:id="rId9"/>
    <p:sldId id="425" r:id="rId10"/>
    <p:sldId id="421" r:id="rId11"/>
    <p:sldId id="452" r:id="rId12"/>
    <p:sldId id="451" r:id="rId13"/>
    <p:sldId id="453" r:id="rId14"/>
    <p:sldId id="562" r:id="rId15"/>
    <p:sldId id="563" r:id="rId16"/>
    <p:sldId id="454" r:id="rId17"/>
    <p:sldId id="455" r:id="rId18"/>
    <p:sldId id="456" r:id="rId19"/>
    <p:sldId id="585" r:id="rId20"/>
    <p:sldId id="584" r:id="rId21"/>
    <p:sldId id="586" r:id="rId22"/>
    <p:sldId id="591" r:id="rId23"/>
    <p:sldId id="590" r:id="rId24"/>
    <p:sldId id="592" r:id="rId25"/>
    <p:sldId id="539" r:id="rId26"/>
    <p:sldId id="588" r:id="rId27"/>
    <p:sldId id="587" r:id="rId28"/>
    <p:sldId id="594" r:id="rId29"/>
    <p:sldId id="593" r:id="rId30"/>
    <p:sldId id="589" r:id="rId31"/>
    <p:sldId id="459" r:id="rId32"/>
    <p:sldId id="460" r:id="rId33"/>
    <p:sldId id="461" r:id="rId34"/>
    <p:sldId id="478" r:id="rId35"/>
    <p:sldId id="462" r:id="rId36"/>
    <p:sldId id="463" r:id="rId37"/>
    <p:sldId id="464" r:id="rId38"/>
    <p:sldId id="465" r:id="rId39"/>
    <p:sldId id="466" r:id="rId40"/>
    <p:sldId id="419" r:id="rId41"/>
    <p:sldId id="595" r:id="rId42"/>
    <p:sldId id="467" r:id="rId43"/>
    <p:sldId id="468" r:id="rId44"/>
    <p:sldId id="469" r:id="rId45"/>
    <p:sldId id="470" r:id="rId46"/>
    <p:sldId id="471" r:id="rId47"/>
    <p:sldId id="472" r:id="rId48"/>
    <p:sldId id="473" r:id="rId49"/>
    <p:sldId id="474" r:id="rId50"/>
    <p:sldId id="374" r:id="rId51"/>
    <p:sldId id="476" r:id="rId52"/>
    <p:sldId id="477" r:id="rId53"/>
  </p:sldIdLst>
  <p:sldSz cx="9144000" cy="6858000" type="screen4x3"/>
  <p:notesSz cx="6934200" cy="9220200"/>
  <p:custDataLst>
    <p:tags r:id="rId5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24" autoAdjust="0"/>
    <p:restoredTop sz="84499" autoAdjust="0"/>
  </p:normalViewPr>
  <p:slideViewPr>
    <p:cSldViewPr>
      <p:cViewPr varScale="1">
        <p:scale>
          <a:sx n="107" d="100"/>
          <a:sy n="107" d="100"/>
        </p:scale>
        <p:origin x="1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8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wildcards</a:t>
            </a:r>
            <a:r>
              <a:rPr lang="en-US" sz="2000" dirty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powerful) compared to</a:t>
            </a: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More powerful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6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superclass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b="1" i="1" dirty="0">
                <a:latin typeface="+mj-lt"/>
                <a:cs typeface="Courier New" panose="02070309020205020404" pitchFamily="49" charset="0"/>
              </a:rPr>
              <a:t>anonymous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7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</a:rPr>
              <a:t>No change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6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superclass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b="1" i="1" dirty="0">
                <a:latin typeface="+mj-lt"/>
                <a:cs typeface="Courier New" panose="02070309020205020404" pitchFamily="49" charset="0"/>
              </a:rPr>
              <a:t>anonymous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only once (no need to give it a name)</a:t>
            </a:r>
          </a:p>
          <a:p>
            <a:pPr lvl="2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4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Why this works: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PECS: </a:t>
            </a:r>
            <a:r>
              <a:rPr lang="en-US" u="sng" dirty="0"/>
              <a:t>P</a:t>
            </a:r>
            <a:r>
              <a:rPr lang="en-US" dirty="0"/>
              <a:t>roducer </a:t>
            </a:r>
            <a:r>
              <a:rPr lang="en-US" u="sng" dirty="0"/>
              <a:t>E</a:t>
            </a:r>
            <a:r>
              <a:rPr lang="en-US" dirty="0"/>
              <a:t>xtends, </a:t>
            </a:r>
            <a:r>
              <a:rPr lang="en-US" u="sng" dirty="0"/>
              <a:t>C</a:t>
            </a:r>
            <a:r>
              <a:rPr lang="en-US" dirty="0"/>
              <a:t>onsumer </a:t>
            </a:r>
            <a:r>
              <a:rPr lang="en-US" u="sng" dirty="0"/>
              <a:t>S</a:t>
            </a:r>
            <a:r>
              <a:rPr lang="en-US" dirty="0"/>
              <a:t>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Should you use </a:t>
            </a:r>
            <a:r>
              <a:rPr lang="en-US" sz="2000" b="1" dirty="0">
                <a:latin typeface="Courier New"/>
                <a:cs typeface="Courier New"/>
              </a:rPr>
              <a:t>extends</a:t>
            </a:r>
            <a:r>
              <a:rPr lang="en-US" sz="2000" dirty="0"/>
              <a:t> or </a:t>
            </a:r>
            <a:r>
              <a:rPr lang="en-US" sz="2000" b="1" dirty="0">
                <a:latin typeface="Courier New"/>
                <a:cs typeface="Courier New"/>
              </a:rPr>
              <a:t>super</a:t>
            </a:r>
            <a:r>
              <a:rPr lang="en-US" sz="2000" dirty="0"/>
              <a:t> or neither?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extends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(from a </a:t>
            </a:r>
            <a:r>
              <a:rPr lang="en-US" sz="2000" i="1" dirty="0"/>
              <a:t>producer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subtype</a:t>
            </a:r>
          </a:p>
          <a:p>
            <a:pPr lvl="2"/>
            <a:r>
              <a:rPr lang="en-US" sz="2000" dirty="0"/>
              <a:t>(the co-variant subtyping case)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super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(into a </a:t>
            </a:r>
            <a:r>
              <a:rPr lang="en-US" sz="2000" i="1" dirty="0"/>
              <a:t>consumer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supertype</a:t>
            </a:r>
          </a:p>
          <a:p>
            <a:pPr lvl="2"/>
            <a:r>
              <a:rPr lang="en-US" sz="2000" dirty="0"/>
              <a:t>(the contra-variant subtyping case)</a:t>
            </a:r>
          </a:p>
          <a:p>
            <a:pPr lvl="1"/>
            <a:r>
              <a:rPr lang="en-US" sz="2000" dirty="0"/>
              <a:t>use neither (just </a:t>
            </a:r>
            <a:r>
              <a:rPr lang="en-US" sz="2000" b="1" dirty="0">
                <a:latin typeface="Courier New"/>
                <a:cs typeface="Courier New"/>
              </a:rPr>
              <a:t>T</a:t>
            </a:r>
            <a:r>
              <a:rPr lang="en-US" sz="2000" dirty="0"/>
              <a:t>, not </a:t>
            </a:r>
            <a:r>
              <a:rPr lang="en-US" sz="2000" b="1" dirty="0">
                <a:latin typeface="Courier New"/>
                <a:cs typeface="Courier New"/>
              </a:rPr>
              <a:t>?</a:t>
            </a:r>
            <a:r>
              <a:rPr lang="en-US" sz="2000" dirty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</a:p>
          <a:p>
            <a:pPr lvl="2"/>
            <a:r>
              <a:rPr lang="en-US" sz="2000" dirty="0"/>
              <a:t>can’t be as flexible here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55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lower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sz="2000" dirty="0">
                <a:cs typeface="Courier New"/>
              </a:rPr>
              <a:t>As we’ve seen, lower-bound </a:t>
            </a:r>
            <a:r>
              <a:rPr lang="en-US" sz="2000" b="1" dirty="0">
                <a:latin typeface="Courier New"/>
                <a:cs typeface="Courier New"/>
              </a:rPr>
              <a:t>? super T </a:t>
            </a:r>
            <a:r>
              <a:rPr lang="en-US" sz="2000" dirty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Upper-bound </a:t>
            </a:r>
            <a:r>
              <a:rPr lang="en-US" sz="2000" b="1" dirty="0">
                <a:latin typeface="Courier New"/>
                <a:cs typeface="Courier New"/>
              </a:rPr>
              <a:t>? extends T</a:t>
            </a:r>
            <a:r>
              <a:rPr lang="en-US" sz="2000" dirty="0">
                <a:latin typeface="+mj-lt"/>
                <a:cs typeface="Courier New"/>
              </a:rPr>
              <a:t> could be rewritten without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But lower-bound is </a:t>
            </a:r>
            <a:r>
              <a:rPr lang="en-US" sz="2000" i="1" dirty="0">
                <a:latin typeface="+mj-lt"/>
                <a:cs typeface="Courier New"/>
              </a:rPr>
              <a:t>only</a:t>
            </a:r>
            <a:r>
              <a:rPr lang="en-US" sz="2000" dirty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r>
              <a:rPr lang="en-US" altLang="ja-JP" sz="2000" dirty="0"/>
              <a:t>¯\_(</a:t>
            </a:r>
            <a:r>
              <a:rPr lang="ja-JP" altLang="en-US" sz="2000" dirty="0"/>
              <a:t>ツ</a:t>
            </a:r>
            <a:r>
              <a:rPr lang="en-US" altLang="ja-JP" sz="2000" dirty="0"/>
              <a:t>)_/¯</a:t>
            </a:r>
            <a:endParaRPr lang="en-US" sz="2000" dirty="0">
              <a:latin typeface="+mj-lt"/>
              <a:cs typeface="Courier New"/>
            </a:endParaRPr>
          </a:p>
          <a:p>
            <a:pPr lvl="2"/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8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versus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can instantiate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with any type: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/>
              <a:t>, …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</a:t>
            </a:r>
            <a:r>
              <a:rPr lang="en-US" sz="2000" dirty="0"/>
              <a:t> much more restrictive:</a:t>
            </a:r>
          </a:p>
          <a:p>
            <a:pPr lvl="2"/>
            <a:r>
              <a:rPr lang="en-US" sz="2000" dirty="0"/>
              <a:t>e.g.,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/>
              <a:t>&gt;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Foo&gt;</a:t>
            </a:r>
            <a:r>
              <a:rPr lang="en-US" sz="2000" dirty="0"/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/>
              <a:t>In latter, element type is </a:t>
            </a:r>
            <a:r>
              <a:rPr lang="en-US" sz="2000" b="1" i="1" dirty="0"/>
              <a:t>one</a:t>
            </a:r>
            <a:r>
              <a:rPr lang="en-US" sz="2000" dirty="0"/>
              <a:t> unknown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Animal&gt; </a:t>
            </a:r>
            <a:r>
              <a:rPr lang="en-US" sz="2000" dirty="0"/>
              <a:t>might store only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only (no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s)</a:t>
            </a:r>
          </a:p>
          <a:p>
            <a:pPr lvl="1"/>
            <a:r>
              <a:rPr lang="en-US" sz="2000" dirty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/>
              <a:t> in the same list</a:t>
            </a:r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/>
              <a:t>&gt; could store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4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bounds</a:t>
            </a:r>
            <a:r>
              <a:rPr lang="en-US" sz="2000" dirty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14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66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26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67400" y="34290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27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A1256F-4671-6140-89A2-248823C5A51B}"/>
              </a:ext>
            </a:extLst>
          </p:cNvPr>
          <p:cNvCxnSpPr/>
          <p:nvPr/>
        </p:nvCxnSpPr>
        <p:spPr>
          <a:xfrm>
            <a:off x="5867400" y="34290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467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8537" y="3783281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164281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8537" y="4469081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4773881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A1256F-4671-6140-89A2-248823C5A51B}"/>
              </a:ext>
            </a:extLst>
          </p:cNvPr>
          <p:cNvCxnSpPr/>
          <p:nvPr/>
        </p:nvCxnSpPr>
        <p:spPr>
          <a:xfrm>
            <a:off x="5867400" y="34290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565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51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56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92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26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BC6C0E-E5F2-2943-9FE9-7B7C75105FBA}"/>
              </a:ext>
            </a:extLst>
          </p:cNvPr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F894AD-AE60-B04C-9997-45849DE01737}"/>
              </a:ext>
            </a:extLst>
          </p:cNvPr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79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verbose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how to use </a:t>
            </a:r>
            <a:r>
              <a:rPr lang="en-US" sz="2000" i="1" dirty="0">
                <a:solidFill>
                  <a:schemeClr val="accent2"/>
                </a:solidFill>
              </a:rPr>
              <a:t>type bounds</a:t>
            </a:r>
            <a:r>
              <a:rPr lang="en-US" sz="2000" dirty="0"/>
              <a:t> to write reusable code despite invariant subtyping</a:t>
            </a:r>
          </a:p>
          <a:p>
            <a:pPr lvl="1"/>
            <a:r>
              <a:rPr lang="en-US" sz="2000" dirty="0"/>
              <a:t>elegant technique using generic methods</a:t>
            </a:r>
          </a:p>
          <a:p>
            <a:pPr lvl="1"/>
            <a:r>
              <a:rPr lang="en-US" sz="2000" dirty="0"/>
              <a:t>general guidelines for making code as reusable as possible</a:t>
            </a:r>
          </a:p>
          <a:p>
            <a:pPr lvl="2"/>
            <a:r>
              <a:rPr lang="en-US" sz="2000" dirty="0"/>
              <a:t>(though not always the most important consideration)</a:t>
            </a:r>
          </a:p>
          <a:p>
            <a:pPr lvl="1"/>
            <a:endParaRPr lang="en-US" sz="800" dirty="0"/>
          </a:p>
          <a:p>
            <a:pPr marL="0" indent="0">
              <a:buNone/>
            </a:pPr>
            <a:r>
              <a:rPr lang="en-US" sz="2000" dirty="0"/>
              <a:t>Then: </a:t>
            </a:r>
            <a:r>
              <a:rPr lang="en-US" sz="2000" i="1" dirty="0">
                <a:solidFill>
                  <a:schemeClr val="accent2"/>
                </a:solidFill>
              </a:rPr>
              <a:t>Java wildcards</a:t>
            </a:r>
            <a:endParaRPr lang="en-US" sz="2000" dirty="0"/>
          </a:p>
          <a:p>
            <a:pPr lvl="1"/>
            <a:r>
              <a:rPr lang="en-US" sz="2000" dirty="0"/>
              <a:t>essentially provide the same expressiveness</a:t>
            </a:r>
          </a:p>
          <a:p>
            <a:pPr lvl="1"/>
            <a:r>
              <a:rPr lang="en-US" sz="2000" i="1" dirty="0"/>
              <a:t>less verbose</a:t>
            </a:r>
            <a:r>
              <a:rPr lang="en-US" sz="2000" dirty="0"/>
              <a:t>: No need to declare type parameters that would be used only once</a:t>
            </a:r>
          </a:p>
          <a:p>
            <a:pPr lvl="1"/>
            <a:r>
              <a:rPr lang="en-US" sz="2000" i="1" dirty="0"/>
              <a:t>better style</a:t>
            </a:r>
            <a:r>
              <a:rPr lang="en-US" sz="2000" dirty="0"/>
              <a:t> because Java programmers recognize how wildcards are used for common idioms</a:t>
            </a:r>
          </a:p>
          <a:p>
            <a:pPr lvl="2"/>
            <a:r>
              <a:rPr lang="en-US" sz="2000" dirty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38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96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008" y="0"/>
            <a:ext cx="198999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6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8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Given everything we have learned, 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should be unrelated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because arrays are mutable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DF66D-6ED9-3442-8917-C84592BC3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581400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9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Given everything we have learned, 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should be unrelated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</a:t>
            </a:r>
            <a:br>
              <a:rPr lang="en-US" sz="2000" dirty="0">
                <a:cs typeface="Courier New" panose="02070309020205020404" pitchFamily="49" charset="0"/>
              </a:rPr>
            </a:br>
            <a:r>
              <a:rPr lang="en-US" sz="2000" dirty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>
                <a:cs typeface="Courier New" panose="02070309020205020404" pitchFamily="49" charset="0"/>
              </a:rPr>
              <a:t>is a subtype</a:t>
            </a:r>
            <a:r>
              <a:rPr lang="en-US" sz="2000" dirty="0">
                <a:cs typeface="Courier New" panose="02070309020205020404" pitchFamily="49" charset="0"/>
              </a:rPr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(covariant subtyping)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+mj-lt"/>
              </a:rPr>
              <a:t>not true subtyping: the subtype does not support setting an array element to hold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/>
              <a:t> (spoiler: throws an exception)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Java (and C#) made this decision in pre-generics days</a:t>
            </a:r>
          </a:p>
          <a:p>
            <a:pPr lvl="2"/>
            <a:r>
              <a:rPr lang="en-US" sz="2000" dirty="0">
                <a:latin typeface="+mj-lt"/>
              </a:rPr>
              <a:t>needed to write reusable sorting routines, etc.</a:t>
            </a:r>
          </a:p>
          <a:p>
            <a:pPr lvl="2"/>
            <a:r>
              <a:rPr lang="en-US" altLang="ja-JP" sz="2000" dirty="0"/>
              <a:t>also ¯\_(</a:t>
            </a:r>
            <a:r>
              <a:rPr lang="ja-JP" altLang="en-US" sz="2000" dirty="0"/>
              <a:t>ツ</a:t>
            </a:r>
            <a:r>
              <a:rPr lang="en-US" altLang="ja-JP" sz="2000" dirty="0"/>
              <a:t>)_/¯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5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happen: 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… swap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7358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Floyd",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"The Wall", …);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  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7059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/>
              <a:t>Java normally guarantees run-time type is a subtype of the compile-time type</a:t>
            </a:r>
          </a:p>
          <a:p>
            <a:pPr lvl="1"/>
            <a:r>
              <a:rPr lang="en-US" sz="2000" dirty="0"/>
              <a:t>this was violated for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/>
              <a:t>To preserve the guarantee, Java must never get that far:</a:t>
            </a:r>
          </a:p>
          <a:p>
            <a:pPr lvl="1"/>
            <a:r>
              <a:rPr lang="en-US" sz="2000" dirty="0"/>
              <a:t>each array “knows” its actual run-time type (e.g.,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trying to store a supertype into an index causes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r>
              <a:rPr lang="en-US" sz="2000" dirty="0"/>
              <a:t> (at run time)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/>
              <a:t>So the body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/>
              <a:t> would raise an exception</a:t>
            </a:r>
          </a:p>
          <a:p>
            <a:pPr lvl="1"/>
            <a:r>
              <a:rPr lang="en-US" sz="2000" dirty="0"/>
              <a:t>even though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/>
              <a:t> is entirely reasonable</a:t>
            </a:r>
          </a:p>
          <a:p>
            <a:pPr lvl="2"/>
            <a:r>
              <a:rPr lang="en-US" sz="2000" dirty="0"/>
              <a:t>and fine for plenty of “careful” clients</a:t>
            </a:r>
          </a:p>
          <a:p>
            <a:pPr lvl="1"/>
            <a:r>
              <a:rPr lang="en-US" sz="2000" i="1" dirty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/>
              <a:t>(array-reads never fail this way – why?)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beware careful with array subtyping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1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casts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9E080A-E1B5-164E-851D-554599795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008" y="0"/>
            <a:ext cx="198999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104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at runtime, becomes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List&lt;Object&gt;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What is the best type for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>
                <a:latin typeface="+mj-lt"/>
              </a:rPr>
              <a:t>’s</a:t>
            </a:r>
            <a:r>
              <a:rPr lang="en-GB" sz="2000" dirty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… while allowing correct implementations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48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0640157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gives backward compatibility (a selling point at time of adoption)</a:t>
            </a:r>
          </a:p>
          <a:p>
            <a:pPr lvl="1"/>
            <a:r>
              <a:rPr lang="en-US" sz="2000" dirty="0"/>
              <a:t>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r>
              <a:rPr lang="en-US" sz="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...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Compiler gives a warning because this is something the runtime system </a:t>
            </a:r>
            <a:r>
              <a:rPr lang="en-US" i="1" dirty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Usually, if you think you need to do this, you're wrong</a:t>
            </a:r>
          </a:p>
          <a:p>
            <a:pPr lvl="1"/>
            <a:r>
              <a:rPr lang="en-US" dirty="0"/>
              <a:t>a real need to do this is extremely rare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 can also be cast to any generic type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6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Java guarantees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holds a (subtype of) the </a:t>
            </a:r>
            <a:r>
              <a:rPr lang="en-US" sz="2000" i="1" dirty="0"/>
              <a:t>raw type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/>
              <a:t>Java does not guarantee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has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elements at run-time</a:t>
            </a:r>
          </a:p>
          <a:p>
            <a:pPr lvl="1"/>
            <a:r>
              <a:rPr lang="en-US" sz="2000" dirty="0"/>
              <a:t>will be true if no unchecked cast warnings are shown</a:t>
            </a:r>
          </a:p>
          <a:p>
            <a:pPr lvl="1"/>
            <a:r>
              <a:rPr lang="en-US" sz="2000" dirty="0"/>
              <a:t>compiler inserts casts to/from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for generics</a:t>
            </a:r>
          </a:p>
          <a:p>
            <a:pPr lvl="2"/>
            <a:r>
              <a:rPr lang="en-US" sz="2000" dirty="0"/>
              <a:t>if these casts fail, </a:t>
            </a:r>
            <a:r>
              <a:rPr lang="en-US" sz="2000" b="1" i="1" dirty="0"/>
              <a:t>hard-to-debug errors result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/>
              <a:t>So, two reasons not to ignore warnings: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You’re violating good style/design/subtyping/generics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You’re risking difficult debugging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637" y="5486400"/>
            <a:ext cx="18288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5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Erasure:  Type arguments do not exist at runtime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7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256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Works if the type of </a:t>
            </a:r>
            <a:r>
              <a:rPr lang="en-US" sz="2000" dirty="0" err="1">
                <a:solidFill>
                  <a:schemeClr val="tx1"/>
                </a:solidFill>
              </a:rPr>
              <a:t>obj</a:t>
            </a:r>
            <a:r>
              <a:rPr lang="en-US" sz="2000" dirty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Node&lt;Elephant&gt;</a:t>
            </a:r>
            <a:r>
              <a:rPr lang="en-US" sz="2000" dirty="0">
                <a:solidFill>
                  <a:schemeClr val="tx1"/>
                </a:solidFill>
              </a:rPr>
              <a:t> or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Node&lt;Elephant&gt;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Node&lt;String&gt;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Node&lt;? extends Object&gt;</a:t>
            </a: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76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Foo()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You cannot create objects or arrays of a parameterized type</a:t>
            </a:r>
          </a:p>
          <a:p>
            <a:pPr lvl="1"/>
            <a:r>
              <a:rPr lang="en-US" dirty="0"/>
              <a:t>type info is not available at runtime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812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 new Object[10]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variables 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 (hence the warning)</a:t>
            </a:r>
          </a:p>
          <a:p>
            <a:pPr lvl="1"/>
            <a:r>
              <a:rPr lang="en-US" sz="2000" dirty="0"/>
              <a:t>Effective Java: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9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does not let clients pass other collections, like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better: use a </a:t>
            </a:r>
            <a:r>
              <a:rPr lang="en-GB" sz="2000" dirty="0" err="1"/>
              <a:t>supertype</a:t>
            </a:r>
            <a:r>
              <a:rPr lang="en-GB" sz="2000" dirty="0"/>
              <a:t> interface with just what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needs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77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Final Thoughts</a:t>
            </a:r>
          </a:p>
        </p:txBody>
      </p:sp>
    </p:spTree>
    <p:extLst>
      <p:ext uri="{BB962C8B-B14F-4D97-AF65-F5344CB8AC3E}">
        <p14:creationId xmlns:p14="http://schemas.microsoft.com/office/powerpoint/2010/main" val="38161722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clarify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Object put(Object key, Object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Map&lt;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r>
              <a:rPr lang="en-US" sz="2000" dirty="0">
                <a:cs typeface="Courier New" pitchFamily="49" charset="0"/>
              </a:rPr>
              <a:t>Generics always make the client code prettier and safer</a:t>
            </a:r>
          </a:p>
          <a:p>
            <a:r>
              <a:rPr lang="en-US" sz="2000" dirty="0">
                <a:cs typeface="Courier New" pitchFamily="49" charset="0"/>
              </a:rPr>
              <a:t>Generics usually clarify the </a:t>
            </a:r>
            <a:r>
              <a:rPr lang="en-US" sz="2000" i="1" dirty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>
                <a:cs typeface="Courier New" pitchFamily="49" charset="0"/>
              </a:rPr>
              <a:t>(but sometimes </a:t>
            </a:r>
            <a:r>
              <a:rPr lang="en-US" sz="2000" dirty="0" err="1">
                <a:cs typeface="Courier New" pitchFamily="49" charset="0"/>
              </a:rPr>
              <a:t>uglify</a:t>
            </a:r>
            <a:r>
              <a:rPr lang="en-US" sz="2000" dirty="0">
                <a:cs typeface="Courier New" pitchFamily="49" charset="0"/>
              </a:rPr>
              <a:t>:  wildcards, arrays, instantiation)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plus casts in client code</a:t>
            </a:r>
          </a:p>
          <a:p>
            <a:r>
              <a:rPr lang="en-US" sz="2000" dirty="0"/>
              <a:t>→ possibility of run-time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869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Think through whether you </a:t>
            </a:r>
            <a:r>
              <a:rPr lang="en-US" sz="2000" b="1" dirty="0"/>
              <a:t>really need</a:t>
            </a:r>
            <a:r>
              <a:rPr lang="en-US" sz="2000" dirty="0"/>
              <a:t> to make it generic</a:t>
            </a:r>
          </a:p>
          <a:p>
            <a:pPr lvl="1"/>
            <a:r>
              <a:rPr lang="en-US" sz="2000" dirty="0"/>
              <a:t>if it’s not really a container, most likely a </a:t>
            </a:r>
            <a:r>
              <a:rPr lang="en-US" sz="2000" b="1" i="1" dirty="0"/>
              <a:t>mistake</a:t>
            </a:r>
          </a:p>
          <a:p>
            <a:endParaRPr lang="en-US" sz="2000" dirty="0"/>
          </a:p>
          <a:p>
            <a:r>
              <a:rPr lang="en-US" sz="2000" dirty="0"/>
              <a:t>Start by writing a concrete instantiation</a:t>
            </a:r>
          </a:p>
          <a:p>
            <a:pPr lvl="1"/>
            <a:r>
              <a:rPr lang="en-US" sz="2000" dirty="0"/>
              <a:t>get it correct (testing, reasoning, etc.)</a:t>
            </a:r>
          </a:p>
          <a:p>
            <a:pPr lvl="1"/>
            <a:r>
              <a:rPr lang="en-US" sz="2000" dirty="0"/>
              <a:t>consider writing a second concrete version</a:t>
            </a:r>
          </a:p>
          <a:p>
            <a:endParaRPr lang="en-US" sz="2000" dirty="0"/>
          </a:p>
          <a:p>
            <a:r>
              <a:rPr lang="en-US" sz="2000" dirty="0"/>
              <a:t>Generalize it by adding type parameters</a:t>
            </a:r>
          </a:p>
          <a:p>
            <a:pPr lvl="1"/>
            <a:r>
              <a:rPr lang="en-US" sz="2000" dirty="0"/>
              <a:t>think about which types are the same or different</a:t>
            </a:r>
          </a:p>
          <a:p>
            <a:pPr lvl="1"/>
            <a:r>
              <a:rPr lang="en-US" sz="2000" dirty="0"/>
              <a:t>the compiler will help you find errors</a:t>
            </a:r>
          </a:p>
          <a:p>
            <a:endParaRPr lang="en-US" sz="2000" dirty="0"/>
          </a:p>
          <a:p>
            <a:r>
              <a:rPr lang="en-US" sz="2000" dirty="0"/>
              <a:t>It will become easier with practice to write generic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Still 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cannot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that should be okay because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only need to read from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but Java does not allow it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2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The fix: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>
                <a:latin typeface="+mj-lt"/>
              </a:rPr>
              <a:t>can</a:t>
            </a:r>
            <a:r>
              <a:rPr lang="en-GB" sz="2000" dirty="0">
                <a:latin typeface="+mj-lt"/>
              </a:rPr>
              <a:t>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won’t know what element type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/>
              <a:t> is, but will know it is a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it cannot add anything to collection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but this is enough to implement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1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Generic methods get around invariance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You cannot pass List&lt;Integer&gt; to method expecting List&lt;Number&gt;</a:t>
            </a:r>
          </a:p>
          <a:p>
            <a:pPr lvl="1"/>
            <a:r>
              <a:rPr lang="en-US" sz="2000" dirty="0"/>
              <a:t>Java subtyping is invariant with respect to type parameters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Get around it by making your </a:t>
            </a:r>
            <a:r>
              <a:rPr lang="en-US" sz="2000" b="1" dirty="0"/>
              <a:t>method</a:t>
            </a:r>
            <a:r>
              <a:rPr lang="en-US" sz="2000" dirty="0"/>
              <a:t> generic: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 extends 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double s = 0;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s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s;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8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copy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Now we can do this (which is more general):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41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20912</TotalTime>
  <Words>4499</Words>
  <Application>Microsoft Macintosh PowerPoint</Application>
  <PresentationFormat>On-screen Show (4:3)</PresentationFormat>
  <Paragraphs>821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Courier New</vt:lpstr>
      <vt:lpstr>Times New Roman</vt:lpstr>
      <vt:lpstr>simple</vt:lpstr>
      <vt:lpstr>CSE 331 Software Design &amp; Implementation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Generic methods get around invariance</vt:lpstr>
      <vt:lpstr>Revisit copy method</vt:lpstr>
      <vt:lpstr>Where are we?</vt:lpstr>
      <vt:lpstr>Examples</vt:lpstr>
      <vt:lpstr>Wildcards</vt:lpstr>
      <vt:lpstr>More examples</vt:lpstr>
      <vt:lpstr>Wildcards</vt:lpstr>
      <vt:lpstr>More examples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Where are we?</vt:lpstr>
      <vt:lpstr>Java arrays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DEMO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Final Thoughts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337</cp:revision>
  <cp:lastPrinted>2020-05-09T00:59:20Z</cp:lastPrinted>
  <dcterms:created xsi:type="dcterms:W3CDTF">2012-02-17T18:07:42Z</dcterms:created>
  <dcterms:modified xsi:type="dcterms:W3CDTF">2021-05-12T04:14:10Z</dcterms:modified>
</cp:coreProperties>
</file>