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5" r:id="rId2"/>
    <p:sldId id="289" r:id="rId3"/>
    <p:sldId id="296" r:id="rId4"/>
    <p:sldId id="334" r:id="rId5"/>
    <p:sldId id="295" r:id="rId6"/>
    <p:sldId id="292" r:id="rId7"/>
    <p:sldId id="293" r:id="rId8"/>
    <p:sldId id="297" r:id="rId9"/>
    <p:sldId id="298" r:id="rId10"/>
    <p:sldId id="299" r:id="rId11"/>
    <p:sldId id="300" r:id="rId12"/>
    <p:sldId id="301" r:id="rId13"/>
    <p:sldId id="303" r:id="rId14"/>
    <p:sldId id="304" r:id="rId15"/>
    <p:sldId id="305" r:id="rId16"/>
    <p:sldId id="306" r:id="rId17"/>
    <p:sldId id="307" r:id="rId18"/>
  </p:sldIdLst>
  <p:sldSz cx="9144000" cy="6858000" type="screen4x3"/>
  <p:notesSz cx="6934200" cy="9220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59" autoAdjust="0"/>
    <p:restoredTop sz="95120" autoAdjust="0"/>
  </p:normalViewPr>
  <p:slideViewPr>
    <p:cSldViewPr>
      <p:cViewPr varScale="1">
        <p:scale>
          <a:sx n="102" d="100"/>
          <a:sy n="102" d="100"/>
        </p:scale>
        <p:origin x="10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20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1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695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63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8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equals</a:t>
            </a:r>
            <a:r>
              <a:rPr lang="en-US" baseline="0" dirty="0"/>
              <a:t> allows you to compare to any object at all. This version </a:t>
            </a:r>
            <a:r>
              <a:rPr lang="en-US" b="1" baseline="0" dirty="0"/>
              <a:t>does not </a:t>
            </a:r>
            <a:r>
              <a:rPr lang="en-US" baseline="0" dirty="0"/>
              <a:t>do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Misspelling a method name is an</a:t>
            </a:r>
            <a:r>
              <a:rPr lang="en-US" baseline="0" dirty="0"/>
              <a:t> easy way to have a subtle bug.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9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2021</a:t>
            </a:r>
          </a:p>
          <a:p>
            <a:r>
              <a:rPr lang="en-US" dirty="0"/>
              <a:t>Identity,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,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Two bugs: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Violates contract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(not that interesting)</a:t>
            </a:r>
          </a:p>
          <a:p>
            <a:pPr lvl="1"/>
            <a:r>
              <a:rPr lang="en-US" sz="2000" dirty="0"/>
              <a:t>Can add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if(d==null) return false;</a:t>
            </a:r>
          </a:p>
          <a:p>
            <a:pPr lvl="2"/>
            <a:r>
              <a:rPr lang="en-US" sz="2000" dirty="0"/>
              <a:t>But our fix for the other bug will make this unnecessary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Does not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method (more interesting)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4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versus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 Java:</a:t>
            </a:r>
          </a:p>
          <a:p>
            <a:pPr lvl="1"/>
            <a:r>
              <a:rPr lang="en-US" sz="2000" dirty="0"/>
              <a:t>A class can have multiple methods with the same name and different parameters (number or type)</a:t>
            </a:r>
          </a:p>
          <a:p>
            <a:pPr lvl="1"/>
            <a:r>
              <a:rPr lang="en-US" sz="2000" dirty="0"/>
              <a:t>A method </a:t>
            </a:r>
            <a:r>
              <a:rPr lang="en-US" sz="2000" i="1" dirty="0"/>
              <a:t>overrides</a:t>
            </a:r>
            <a:r>
              <a:rPr lang="en-US" sz="2000" dirty="0"/>
              <a:t> a superclass method only if it has the same name and exact same argument types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equals(Duration d)</a:t>
            </a:r>
            <a:r>
              <a:rPr lang="en-US" sz="2000" dirty="0"/>
              <a:t> does </a:t>
            </a:r>
            <a:r>
              <a:rPr lang="en-US" sz="2000" i="1" dirty="0"/>
              <a:t>not</a:t>
            </a:r>
            <a:r>
              <a:rPr lang="en-US" sz="2000" dirty="0"/>
              <a:t>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’s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equals(Object d)</a:t>
            </a: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Sometimes useful to avoid having to make up different method names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Sometimes confusing since the rules for what-method-gets-called are complicated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72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no</a:t>
            </a:r>
            <a:r>
              <a:rPr lang="en-US" dirty="0"/>
              <a:t>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{…}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d1.equals(o1);</a:t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05141" y="441960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99087" y="476288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68821" y="5822634"/>
            <a:ext cx="4955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[using Object’s equals]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99087" y="5105400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99087" y="546074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639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fixed (mostly)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{…}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d1.equals(o1);</a:t>
            </a: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05141" y="44188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85468" y="4768165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85468" y="51365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85468" y="549244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85468" y="58482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058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wait!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This doesn’t actually compile: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6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Really fixed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Cast cannot fail </a:t>
            </a:r>
          </a:p>
          <a:p>
            <a:r>
              <a:rPr lang="en-US" sz="2000" dirty="0"/>
              <a:t>We want equals to work on </a:t>
            </a:r>
            <a:r>
              <a:rPr lang="en-US" sz="2000" i="1" dirty="0"/>
              <a:t>any</a:t>
            </a:r>
            <a:r>
              <a:rPr lang="en-US" sz="2000" dirty="0"/>
              <a:t> pair of objects</a:t>
            </a:r>
          </a:p>
          <a:p>
            <a:r>
              <a:rPr lang="en-US" sz="2000" dirty="0"/>
              <a:t>Gets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case right too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sz="2000" dirty="0"/>
              <a:t> always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)</a:t>
            </a:r>
          </a:p>
          <a:p>
            <a:r>
              <a:rPr lang="en-US" sz="2000" dirty="0"/>
              <a:t>So: rare use of cast that is correct and idiomatic</a:t>
            </a:r>
          </a:p>
          <a:p>
            <a:pPr lvl="1"/>
            <a:r>
              <a:rPr lang="en-US" sz="2000" dirty="0"/>
              <a:t>This is what you should do (cf. </a:t>
            </a:r>
            <a:r>
              <a:rPr lang="en-US" sz="2000" i="1" dirty="0"/>
              <a:t>Effective Java</a:t>
            </a:r>
            <a:r>
              <a:rPr lang="en-US" sz="20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75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Satisfies the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Reflexive: Yes</a:t>
            </a:r>
          </a:p>
          <a:p>
            <a:r>
              <a:rPr lang="en-US" sz="2000" dirty="0"/>
              <a:t>Symmetric: Yes, even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 is not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!</a:t>
            </a:r>
          </a:p>
          <a:p>
            <a:pPr lvl="1"/>
            <a:r>
              <a:rPr lang="en-US" sz="2000" dirty="0"/>
              <a:t>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method satisfies the contract)</a:t>
            </a:r>
          </a:p>
          <a:p>
            <a:r>
              <a:rPr lang="en-US" sz="2000" dirty="0"/>
              <a:t>Transitive: Yes, similar reasoning to symmetric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3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/>
              <a:t>Defensive Tip: use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@Override </a:t>
            </a:r>
            <a:r>
              <a:rPr lang="en-US" sz="2000" dirty="0"/>
              <a:t>annotation when overriding</a:t>
            </a:r>
          </a:p>
          <a:p>
            <a:endParaRPr lang="en-US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@Override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latin typeface="+mj-lt"/>
                <a:cs typeface="Courier New" pitchFamily="49" charset="0"/>
              </a:rPr>
              <a:t>Compiler warning</a:t>
            </a:r>
            <a:r>
              <a:rPr lang="en-GB" sz="2000" dirty="0">
                <a:latin typeface="+mj-lt"/>
                <a:cs typeface="Courier New" pitchFamily="49" charset="0"/>
              </a:rPr>
              <a:t> if not actually an override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Catches bug where argument is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>
                <a:latin typeface="+mj-lt"/>
                <a:cs typeface="Courier New" pitchFamily="49" charset="0"/>
              </a:rPr>
              <a:t> or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>
                <a:latin typeface="+mj-lt"/>
                <a:cs typeface="Courier New" pitchFamily="49" charset="0"/>
              </a:rPr>
              <a:t> or ...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Alerts reader to overriding 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Concise, relevant, </a:t>
            </a:r>
            <a:r>
              <a:rPr lang="en-GB" sz="2000" i="1" dirty="0">
                <a:latin typeface="+mj-lt"/>
                <a:cs typeface="Courier New" pitchFamily="49" charset="0"/>
              </a:rPr>
              <a:t>checked</a:t>
            </a:r>
            <a:r>
              <a:rPr lang="en-GB" sz="2000" dirty="0">
                <a:latin typeface="+mj-lt"/>
                <a:cs typeface="Courier New" pitchFamily="49" charset="0"/>
              </a:rPr>
              <a:t> documentation</a:t>
            </a:r>
            <a:endParaRPr lang="en-US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6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GB" sz="2000" dirty="0"/>
              <a:t>Using the libraries reduces bugs in most cases</a:t>
            </a:r>
          </a:p>
          <a:p>
            <a:pPr lvl="1"/>
            <a:r>
              <a:rPr lang="en-GB" sz="2000" dirty="0"/>
              <a:t>take advantage of code already inspected &amp; tested</a:t>
            </a:r>
          </a:p>
          <a:p>
            <a:endParaRPr lang="en-GB" sz="2000" dirty="0"/>
          </a:p>
          <a:p>
            <a:r>
              <a:rPr lang="en-GB" sz="2000" dirty="0"/>
              <a:t>In Java, collection classes depend on </a:t>
            </a:r>
            <a:r>
              <a:rPr lang="en-GB" sz="2000" dirty="0">
                <a:latin typeface="Courier New" charset="0"/>
                <a:ea typeface="Courier New" charset="0"/>
                <a:cs typeface="Courier New" charset="0"/>
              </a:rPr>
              <a:t>equals</a:t>
            </a:r>
            <a:r>
              <a:rPr lang="en-GB" sz="2000" dirty="0"/>
              <a:t> and </a:t>
            </a:r>
            <a:r>
              <a:rPr lang="en-GB" sz="2000" dirty="0" err="1">
                <a:latin typeface="Courier New" charset="0"/>
                <a:ea typeface="Courier New" charset="0"/>
                <a:cs typeface="Courier New" charset="0"/>
              </a:rPr>
              <a:t>hashCode</a:t>
            </a:r>
            <a:endParaRPr lang="en-GB" sz="20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GB" sz="2000" dirty="0"/>
              <a:t>EJ 47: “Know and use the libraries”</a:t>
            </a:r>
          </a:p>
          <a:p>
            <a:pPr lvl="2"/>
            <a:r>
              <a:rPr lang="en-GB" sz="2000" dirty="0"/>
              <a:t>“every programmer should be familiar with the contents of </a:t>
            </a:r>
            <a:r>
              <a:rPr lang="en-GB" sz="2000" dirty="0" err="1"/>
              <a:t>java.lang</a:t>
            </a:r>
            <a:r>
              <a:rPr lang="en-GB" sz="2000" dirty="0"/>
              <a:t> and </a:t>
            </a:r>
            <a:r>
              <a:rPr lang="en-GB" sz="2000" dirty="0" err="1"/>
              <a:t>java.util</a:t>
            </a:r>
            <a:r>
              <a:rPr lang="en-GB" sz="2000" dirty="0"/>
              <a:t>”</a:t>
            </a:r>
          </a:p>
          <a:p>
            <a:pPr lvl="1"/>
            <a:r>
              <a:rPr lang="en-GB" sz="2000" dirty="0"/>
              <a:t>e.g., </a:t>
            </a:r>
            <a:r>
              <a:rPr lang="en-GB" sz="2000" dirty="0">
                <a:latin typeface="Courier New" charset="0"/>
                <a:ea typeface="Courier New" charset="0"/>
                <a:cs typeface="Courier New" charset="0"/>
              </a:rPr>
              <a:t>List</a:t>
            </a:r>
            <a:r>
              <a:rPr lang="en-GB" sz="2000" dirty="0"/>
              <a:t> may not work properly if </a:t>
            </a:r>
            <a:r>
              <a:rPr lang="en-GB" sz="2000" dirty="0">
                <a:latin typeface="Courier New" charset="0"/>
                <a:ea typeface="Courier New" charset="0"/>
                <a:cs typeface="Courier New" charset="0"/>
              </a:rPr>
              <a:t>equals</a:t>
            </a:r>
            <a:r>
              <a:rPr lang="en-GB" sz="2000" dirty="0"/>
              <a:t> is wrong</a:t>
            </a:r>
          </a:p>
          <a:p>
            <a:pPr lvl="1"/>
            <a:r>
              <a:rPr lang="en-GB" sz="2000" dirty="0"/>
              <a:t>e.g., </a:t>
            </a:r>
            <a:r>
              <a:rPr lang="en-GB" sz="2000" dirty="0" err="1">
                <a:latin typeface="Courier New" charset="0"/>
                <a:ea typeface="Courier New" charset="0"/>
                <a:cs typeface="Courier New" charset="0"/>
              </a:rPr>
              <a:t>HashSet</a:t>
            </a:r>
            <a:r>
              <a:rPr lang="en-GB" sz="2000" dirty="0"/>
              <a:t> may not work properly of </a:t>
            </a:r>
            <a:r>
              <a:rPr lang="en-GB" sz="2000" dirty="0" err="1">
                <a:latin typeface="Courier New" charset="0"/>
                <a:ea typeface="Courier New" charset="0"/>
                <a:cs typeface="Courier New" charset="0"/>
              </a:rPr>
              <a:t>hashCode</a:t>
            </a:r>
            <a:r>
              <a:rPr lang="en-GB" sz="2000" dirty="0"/>
              <a:t> is wrong</a:t>
            </a:r>
          </a:p>
          <a:p>
            <a:pPr lvl="1"/>
            <a:endParaRPr lang="en-GB" sz="2000" dirty="0"/>
          </a:p>
          <a:p>
            <a:r>
              <a:rPr lang="en-GB" sz="2000" dirty="0"/>
              <a:t>You will need to use these for HW5 (</a:t>
            </a:r>
            <a:r>
              <a:rPr lang="en-GB" sz="2000" dirty="0" err="1"/>
              <a:t>pt</a:t>
            </a:r>
            <a:r>
              <a:rPr lang="en-GB" sz="2000" dirty="0"/>
              <a:t> 2) – HW7</a:t>
            </a:r>
          </a:p>
          <a:p>
            <a:pPr lvl="1"/>
            <a:endParaRPr lang="en-GB" sz="2000" dirty="0"/>
          </a:p>
          <a:p>
            <a:r>
              <a:rPr lang="en-GB" sz="2000" dirty="0"/>
              <a:t>Same concepts exist in other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643216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might we want?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822208" cy="1447800"/>
          </a:xfrm>
        </p:spPr>
        <p:txBody>
          <a:bodyPr/>
          <a:lstStyle/>
          <a:p>
            <a:r>
              <a:rPr lang="en-US" sz="2000" dirty="0"/>
              <a:t>Sometimes want equivalence relation bigger than ==</a:t>
            </a:r>
          </a:p>
          <a:p>
            <a:pPr lvl="1"/>
            <a:r>
              <a:rPr lang="en-US" sz="2000" dirty="0"/>
              <a:t>Java takes OOP approach of letting classes </a:t>
            </a:r>
            <a:r>
              <a:rPr lang="en-US" sz="2000" i="1" dirty="0"/>
              <a:t>override</a:t>
            </a:r>
            <a:r>
              <a:rPr lang="en-US" sz="2000" dirty="0"/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sz="2000" dirty="0"/>
              <a:t>(can also be defined by a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Comparator</a:t>
            </a:r>
            <a:r>
              <a:rPr lang="en-US" sz="20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1791831"/>
            <a:ext cx="4953000" cy="224676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Date(12,27,2013);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Date(12,27,2013);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d2;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d1==d2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d2==d3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d1.equals(d2)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d2.equals(d3) ?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593962" y="1905000"/>
            <a:ext cx="2942509" cy="2667000"/>
            <a:chOff x="5593962" y="1905000"/>
            <a:chExt cx="2942509" cy="2667000"/>
          </a:xfrm>
        </p:grpSpPr>
        <p:sp>
          <p:nvSpPr>
            <p:cNvPr id="8" name="Rectangle 7"/>
            <p:cNvSpPr/>
            <p:nvPr/>
          </p:nvSpPr>
          <p:spPr>
            <a:xfrm>
              <a:off x="7315200" y="1981200"/>
              <a:ext cx="1140676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month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315200" y="2362200"/>
              <a:ext cx="1140676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day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15200" y="2743200"/>
              <a:ext cx="1140676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93254" y="19128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93309" y="23510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27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72400" y="27028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2013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93962" y="19050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7476" y="1981200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93962" y="2297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d2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17476" y="2373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93962" y="2678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d3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17476" y="2754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6139289" y="2085202"/>
              <a:ext cx="1097387" cy="104000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131776" y="2456645"/>
              <a:ext cx="1104900" cy="972355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131776" y="2819400"/>
              <a:ext cx="1104900" cy="609600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7315200" y="3429000"/>
              <a:ext cx="1143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month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315200" y="3810000"/>
              <a:ext cx="1143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day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315200" y="4191000"/>
              <a:ext cx="1143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93254" y="33606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95633" y="37988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27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74724" y="41506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2013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19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dirty="0"/>
              <a:t>Expected properties of equality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267200"/>
          </a:xfrm>
        </p:spPr>
        <p:txBody>
          <a:bodyPr/>
          <a:lstStyle/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Reflexive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 == true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Confusing if an object does not equal itself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dirty="0">
              <a:latin typeface="Tw Cen MT" pitchFamily="34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Symmetric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GB" sz="2000" b="1" dirty="0" err="1">
                <a:cs typeface="Courier New" panose="02070309020205020404" pitchFamily="49" charset="0"/>
                <a:sym typeface="Symbol"/>
              </a:rPr>
              <a:t>iff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Confusing if order-of-arguments matters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Transitive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&amp;&amp;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 =&gt;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Confusing again to violate centuries of logical reasoning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6004" y="5319003"/>
            <a:ext cx="6414706" cy="69930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en-GB" sz="2000" dirty="0">
                <a:latin typeface="+mn-lt"/>
                <a:cs typeface="Consolas" pitchFamily="49" charset="0"/>
              </a:rPr>
              <a:t>A relation that is reflexive, transitive, and symmetric is an </a:t>
            </a:r>
            <a:r>
              <a:rPr lang="en-GB" sz="2000" i="1" dirty="0">
                <a:solidFill>
                  <a:schemeClr val="accent2"/>
                </a:solidFill>
                <a:latin typeface="+mn-lt"/>
                <a:cs typeface="Consolas" pitchFamily="49" charset="0"/>
              </a:rPr>
              <a:t>equivalence relation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1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/>
              <a:t>Reference equality means an object is equal only to itself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sz="2000" dirty="0"/>
              <a:t> only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dirty="0"/>
              <a:t> refer to (point to) the same object</a:t>
            </a:r>
          </a:p>
          <a:p>
            <a:pPr lvl="1"/>
            <a:endParaRPr lang="en-US" sz="2000" dirty="0"/>
          </a:p>
          <a:p>
            <a:r>
              <a:rPr lang="en-US" sz="2000" dirty="0"/>
              <a:t>Reference equality is an equivalence relation</a:t>
            </a:r>
          </a:p>
          <a:p>
            <a:pPr lvl="1"/>
            <a:r>
              <a:rPr lang="en-US" sz="2000" dirty="0"/>
              <a:t>Reflexive</a:t>
            </a:r>
          </a:p>
          <a:p>
            <a:pPr lvl="1"/>
            <a:r>
              <a:rPr lang="en-US" sz="2000" dirty="0"/>
              <a:t>Symmetric</a:t>
            </a:r>
          </a:p>
          <a:p>
            <a:pPr lvl="1"/>
            <a:r>
              <a:rPr lang="en-US" sz="2000" dirty="0"/>
              <a:t>Transitive</a:t>
            </a:r>
          </a:p>
          <a:p>
            <a:pPr lvl="1"/>
            <a:endParaRPr lang="en-US" sz="2000" dirty="0"/>
          </a:p>
          <a:p>
            <a:r>
              <a:rPr lang="en-US" sz="2000" dirty="0"/>
              <a:t>Reference equality is the </a:t>
            </a:r>
            <a:r>
              <a:rPr lang="en-US" sz="2000" i="1" dirty="0"/>
              <a:t>smallest</a:t>
            </a:r>
            <a:r>
              <a:rPr lang="en-US" sz="2000" dirty="0"/>
              <a:t> equivalence relation on objects</a:t>
            </a:r>
          </a:p>
          <a:p>
            <a:pPr lvl="1"/>
            <a:r>
              <a:rPr lang="en-US" sz="2000" dirty="0"/>
              <a:t>“Hardest” to show two objects are equal (must be same object)</a:t>
            </a:r>
          </a:p>
          <a:p>
            <a:pPr lvl="1"/>
            <a:r>
              <a:rPr lang="en-US" sz="2000" dirty="0"/>
              <a:t>Cannot be smaller without violating reflexivity</a:t>
            </a:r>
          </a:p>
          <a:p>
            <a:pPr lvl="1"/>
            <a:r>
              <a:rPr lang="en-US" sz="2000" dirty="0"/>
              <a:t>Sometimes but not always what we want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/>
              <a:t> method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this ==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…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sz="100" dirty="0"/>
          </a:p>
          <a:p>
            <a:r>
              <a:rPr lang="en-GB" sz="2000" dirty="0"/>
              <a:t>Implements reference equality</a:t>
            </a:r>
          </a:p>
          <a:p>
            <a:r>
              <a:rPr lang="en-GB" sz="2000" dirty="0"/>
              <a:t>Subclasses can override to implement a different equality</a:t>
            </a:r>
          </a:p>
          <a:p>
            <a:r>
              <a:rPr lang="en-GB" sz="2000" dirty="0"/>
              <a:t>But library includes a </a:t>
            </a:r>
            <a:r>
              <a:rPr lang="en-GB" sz="2000" i="1" dirty="0"/>
              <a:t>contract</a:t>
            </a:r>
            <a:r>
              <a:rPr lang="en-GB" sz="2000" dirty="0"/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/>
              <a:t> should satisfy</a:t>
            </a:r>
          </a:p>
          <a:p>
            <a:pPr lvl="1"/>
            <a:r>
              <a:rPr lang="en-GB" sz="2000" dirty="0"/>
              <a:t>Reference equality satisfies it</a:t>
            </a:r>
          </a:p>
          <a:p>
            <a:pPr lvl="1"/>
            <a:r>
              <a:rPr lang="en-GB" sz="2000" dirty="0"/>
              <a:t>So should </a:t>
            </a:r>
            <a:r>
              <a:rPr lang="en-GB" sz="2000" i="1" dirty="0"/>
              <a:t>any</a:t>
            </a:r>
            <a:r>
              <a:rPr lang="en-GB" sz="2000" dirty="0"/>
              <a:t> overriding implementation</a:t>
            </a:r>
          </a:p>
          <a:p>
            <a:pPr lvl="1"/>
            <a:r>
              <a:rPr lang="en-GB" sz="2000" dirty="0"/>
              <a:t>Balances flexibility in notion-implemented and what-clients-can-assume even in presence of overriding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1909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/>
              <a:t> should be:</a:t>
            </a:r>
            <a:br>
              <a:rPr lang="en-US" sz="2000" dirty="0"/>
            </a:br>
            <a:endParaRPr lang="en-US" sz="2000" dirty="0"/>
          </a:p>
          <a:p>
            <a:pPr eaLnBrk="1">
              <a:lnSpc>
                <a:spcPct val="73000"/>
              </a:lnSpc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reflexive</a:t>
            </a:r>
            <a:r>
              <a:rPr lang="en-US" sz="2000" dirty="0"/>
              <a:t>: for any reference value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==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000" dirty="0"/>
          </a:p>
          <a:p>
            <a:pPr lvl="1" eaLnBrk="1">
              <a:lnSpc>
                <a:spcPct val="73000"/>
              </a:lnSpc>
              <a:spcBef>
                <a:spcPts val="500"/>
              </a:spcBef>
            </a:pPr>
            <a:endParaRPr lang="en-US" sz="2000" dirty="0"/>
          </a:p>
          <a:p>
            <a:pPr eaLnBrk="1">
              <a:lnSpc>
                <a:spcPct val="73000"/>
              </a:lnSpc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symmetric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==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</a:t>
            </a:r>
          </a:p>
          <a:p>
            <a:pPr lvl="1" eaLnBrk="1">
              <a:lnSpc>
                <a:spcPct val="73000"/>
              </a:lnSpc>
              <a:spcBef>
                <a:spcPts val="500"/>
              </a:spcBef>
            </a:pPr>
            <a:endParaRPr lang="en-US" sz="2000" dirty="0"/>
          </a:p>
          <a:p>
            <a:pPr eaLnBrk="1">
              <a:lnSpc>
                <a:spcPct val="73000"/>
              </a:lnSpc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transitive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,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are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, then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000" dirty="0"/>
          </a:p>
          <a:p>
            <a:pPr lvl="1" eaLnBrk="1">
              <a:lnSpc>
                <a:spcPct val="73000"/>
              </a:lnSpc>
              <a:spcBef>
                <a:spcPts val="500"/>
              </a:spcBef>
            </a:pPr>
            <a:endParaRPr lang="en-US" sz="2000" dirty="0"/>
          </a:p>
          <a:p>
            <a:pPr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consistent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, multiple invocations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2000" dirty="0"/>
              <a:t> consistently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or consistently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 (provided neither is mutated)</a:t>
            </a:r>
          </a:p>
          <a:p>
            <a:pPr lvl="1">
              <a:spcBef>
                <a:spcPts val="500"/>
              </a:spcBef>
            </a:pPr>
            <a:endParaRPr lang="en-US" sz="2000" dirty="0"/>
          </a:p>
          <a:p>
            <a:pPr>
              <a:spcBef>
                <a:spcPts val="500"/>
              </a:spcBef>
            </a:pPr>
            <a:r>
              <a:rPr lang="en-US" sz="2000" dirty="0"/>
              <a:t>For any </a:t>
            </a:r>
            <a:r>
              <a:rPr lang="en-US" sz="2000" i="1" dirty="0">
                <a:solidFill>
                  <a:schemeClr val="accent2"/>
                </a:solidFill>
              </a:rPr>
              <a:t>non-null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reference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all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5334000"/>
          </a:xfrm>
        </p:spPr>
        <p:txBody>
          <a:bodyPr/>
          <a:lstStyle/>
          <a:p>
            <a:r>
              <a:rPr lang="en-US" sz="2000" dirty="0"/>
              <a:t>Remember the goal is a contract:</a:t>
            </a:r>
          </a:p>
          <a:p>
            <a:pPr lvl="1"/>
            <a:r>
              <a:rPr lang="en-US" sz="2000" dirty="0"/>
              <a:t>weak enough to allow different useful overrides</a:t>
            </a:r>
          </a:p>
          <a:p>
            <a:pPr lvl="1"/>
            <a:r>
              <a:rPr lang="en-US" sz="2000" dirty="0"/>
              <a:t>strong enough so clients can assume equal-</a:t>
            </a:r>
            <a:r>
              <a:rPr lang="en-US" sz="2000" dirty="0" err="1"/>
              <a:t>ish</a:t>
            </a:r>
            <a:r>
              <a:rPr lang="en-US" sz="2000" dirty="0"/>
              <a:t> things</a:t>
            </a:r>
          </a:p>
          <a:p>
            <a:pPr lvl="2"/>
            <a:r>
              <a:rPr lang="en-US" sz="2000" dirty="0"/>
              <a:t>example: to implement a set</a:t>
            </a:r>
          </a:p>
          <a:p>
            <a:pPr lvl="1"/>
            <a:r>
              <a:rPr lang="en-US" sz="2000" dirty="0"/>
              <a:t>this gives a good balance in practice</a:t>
            </a:r>
          </a:p>
          <a:p>
            <a:pPr lvl="1"/>
            <a:endParaRPr lang="en-US" sz="2000" dirty="0"/>
          </a:p>
          <a:p>
            <a:r>
              <a:rPr lang="en-US" sz="2000" dirty="0"/>
              <a:t>In summary:</a:t>
            </a:r>
          </a:p>
          <a:p>
            <a:pPr lvl="1"/>
            <a:r>
              <a:rPr lang="en-US" sz="2000" dirty="0"/>
              <a:t>equivalence relation on non-null objects</a:t>
            </a:r>
          </a:p>
          <a:p>
            <a:pPr lvl="1"/>
            <a:r>
              <a:rPr lang="en-US" sz="2000" dirty="0"/>
              <a:t>consistency, but allow for mutation to change the answer</a:t>
            </a:r>
          </a:p>
          <a:p>
            <a:pPr lvl="1"/>
            <a:r>
              <a:rPr lang="en-US" sz="2000" dirty="0"/>
              <a:t>asymmetric with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(other way raises exception)</a:t>
            </a:r>
          </a:p>
          <a:p>
            <a:pPr lvl="2"/>
            <a:r>
              <a:rPr lang="en-US" sz="2000" dirty="0"/>
              <a:t>final detail: argument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must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2"/>
            <a:r>
              <a:rPr lang="en-US" sz="2000" dirty="0">
                <a:cs typeface="Courier New" panose="02070309020205020404" pitchFamily="49" charset="0"/>
              </a:rPr>
              <a:t>weird but useful</a:t>
            </a:r>
          </a:p>
          <a:p>
            <a:pPr lvl="2"/>
            <a:r>
              <a:rPr lang="en-US" sz="2000" dirty="0">
                <a:cs typeface="Courier New" panose="02070309020205020404" pitchFamily="49" charset="0"/>
              </a:rPr>
              <a:t>often see, e.g., “</a:t>
            </a:r>
            <a:r>
              <a:rPr lang="en-US" sz="2000" dirty="0" err="1">
                <a:cs typeface="Courier New" panose="02070309020205020404" pitchFamily="49" charset="0"/>
              </a:rPr>
              <a:t>left”.equals</a:t>
            </a:r>
            <a:r>
              <a:rPr lang="en-US" sz="2000" dirty="0">
                <a:cs typeface="Courier New" panose="02070309020205020404" pitchFamily="49" charset="0"/>
              </a:rPr>
              <a:t>(direction) – false for null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class where we may want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to mean equal contents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min&gt;=0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0&lt;=sec&lt;60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min&gt;=0 &amp;&amp; sec&gt;=0 &amp;&amp; sec&lt;60;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this.min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min;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sec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000" dirty="0"/>
          </a:p>
          <a:p>
            <a:pPr lvl="1"/>
            <a:r>
              <a:rPr lang="en-US" sz="2000" dirty="0"/>
              <a:t>Should be able to implement what we want and satisfy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950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12686</TotalTime>
  <Words>1564</Words>
  <Application>Microsoft Macintosh PowerPoint</Application>
  <PresentationFormat>On-screen Show (4:3)</PresentationFormat>
  <Paragraphs>255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Consolas</vt:lpstr>
      <vt:lpstr>Courier New</vt:lpstr>
      <vt:lpstr>Times New Roman</vt:lpstr>
      <vt:lpstr>Tw Cen MT</vt:lpstr>
      <vt:lpstr>simple</vt:lpstr>
      <vt:lpstr>CSE 331 Software Design &amp; Implementation</vt:lpstr>
      <vt:lpstr>Overview</vt:lpstr>
      <vt:lpstr>What might we want?</vt:lpstr>
      <vt:lpstr>Expected properties of equality</vt:lpstr>
      <vt:lpstr>Reference equality</vt:lpstr>
      <vt:lpstr>Object.equals method</vt:lpstr>
      <vt:lpstr>equals specification</vt:lpstr>
      <vt:lpstr>Why all this?</vt:lpstr>
      <vt:lpstr>An example</vt:lpstr>
      <vt:lpstr>How about this?</vt:lpstr>
      <vt:lpstr>Overloading versus overriding</vt:lpstr>
      <vt:lpstr>Example: no overriding</vt:lpstr>
      <vt:lpstr>Example fixed (mostly)</vt:lpstr>
      <vt:lpstr>But wait!</vt:lpstr>
      <vt:lpstr>Really fixed now</vt:lpstr>
      <vt:lpstr>Satisfies the contract</vt:lpstr>
      <vt:lpstr>Even better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282</cp:revision>
  <cp:lastPrinted>2020-04-29T17:19:04Z</cp:lastPrinted>
  <dcterms:created xsi:type="dcterms:W3CDTF">2012-02-06T17:35:54Z</dcterms:created>
  <dcterms:modified xsi:type="dcterms:W3CDTF">2021-04-23T21:39:32Z</dcterms:modified>
</cp:coreProperties>
</file>