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614" r:id="rId2"/>
    <p:sldId id="380" r:id="rId3"/>
    <p:sldId id="381" r:id="rId4"/>
    <p:sldId id="402" r:id="rId5"/>
    <p:sldId id="382" r:id="rId6"/>
    <p:sldId id="383" r:id="rId7"/>
    <p:sldId id="633" r:id="rId8"/>
    <p:sldId id="384" r:id="rId9"/>
    <p:sldId id="617" r:id="rId10"/>
    <p:sldId id="619" r:id="rId11"/>
    <p:sldId id="415" r:id="rId12"/>
    <p:sldId id="416" r:id="rId13"/>
  </p:sldIdLst>
  <p:sldSz cx="9144000" cy="6858000" type="screen4x3"/>
  <p:notesSz cx="6934200" cy="92202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90544" autoAdjust="0"/>
  </p:normalViewPr>
  <p:slideViewPr>
    <p:cSldViewPr>
      <p:cViewPr varScale="1">
        <p:scale>
          <a:sx n="115" d="100"/>
          <a:sy n="115" d="100"/>
        </p:scale>
        <p:origin x="109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4998"/>
    </p:cViewPr>
  </p:sorterViewPr>
  <p:notesViewPr>
    <p:cSldViewPr>
      <p:cViewPr varScale="1">
        <p:scale>
          <a:sx n="101" d="100"/>
          <a:sy n="101" d="100"/>
        </p:scale>
        <p:origin x="2616" y="20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19wi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06-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/>
              <a:t>Kevin Zatloukal</a:t>
            </a:r>
          </a:p>
          <a:p>
            <a:r>
              <a:rPr lang="en-US" dirty="0"/>
              <a:t>Fall 2020</a:t>
            </a:r>
          </a:p>
          <a:p>
            <a:r>
              <a:rPr lang="en-US" dirty="0"/>
              <a:t>ADT Implementation: Representation Invariants</a:t>
            </a:r>
          </a:p>
        </p:txBody>
      </p:sp>
    </p:spTree>
    <p:extLst>
      <p:ext uri="{BB962C8B-B14F-4D97-AF65-F5344CB8AC3E}">
        <p14:creationId xmlns:p14="http://schemas.microsoft.com/office/powerpoint/2010/main" val="2992455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[not] immutability?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Several advantages of immutability</a:t>
            </a:r>
          </a:p>
          <a:p>
            <a:pPr lvl="1"/>
            <a:r>
              <a:rPr lang="en-US" sz="2000" dirty="0"/>
              <a:t>aliasing does not matter</a:t>
            </a:r>
          </a:p>
          <a:p>
            <a:pPr lvl="1"/>
            <a:r>
              <a:rPr lang="en-US" sz="2000" dirty="0"/>
              <a:t>no need to make copies with identical contents</a:t>
            </a:r>
          </a:p>
          <a:p>
            <a:pPr lvl="1"/>
            <a:r>
              <a:rPr lang="en-US" sz="2000" dirty="0"/>
              <a:t>rep invariants cannot be broken via exposure</a:t>
            </a:r>
          </a:p>
          <a:p>
            <a:pPr lvl="1"/>
            <a:r>
              <a:rPr lang="en-US" sz="2000" dirty="0"/>
              <a:t>see CSE341 for more!</a:t>
            </a:r>
          </a:p>
          <a:p>
            <a:pPr lvl="1"/>
            <a:endParaRPr lang="en-US" sz="1000" dirty="0"/>
          </a:p>
          <a:p>
            <a:r>
              <a:rPr lang="en-US" sz="2000" dirty="0"/>
              <a:t>Does require different code (e.g.,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/>
              <a:t> immutable)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        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raiseLine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(double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deltaY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s.y+deltaY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e.y+deltaY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endParaRPr lang="en-US" sz="1000" dirty="0"/>
          </a:p>
          <a:p>
            <a:r>
              <a:rPr lang="en-US" sz="2000" dirty="0"/>
              <a:t>Immutable classes in Java libraries include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/>
              <a:t>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Character</a:t>
            </a:r>
            <a:r>
              <a:rPr lang="en-US" sz="2000" dirty="0"/>
              <a:t>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sz="2000" dirty="0"/>
              <a:t>,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44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Deepness, </a:t>
            </a:r>
            <a:r>
              <a:rPr lang="en-US" dirty="0" err="1"/>
              <a:t>redux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r>
              <a:rPr lang="en-US" sz="2000" dirty="0"/>
              <a:t>An immutable ADT must be immutable “all the way down”</a:t>
            </a:r>
          </a:p>
          <a:p>
            <a:pPr lvl="1"/>
            <a:r>
              <a:rPr lang="en-US" sz="2000" dirty="0"/>
              <a:t>No references </a:t>
            </a:r>
            <a:r>
              <a:rPr lang="en-US" sz="2000" i="1" dirty="0"/>
              <a:t>reachable</a:t>
            </a:r>
            <a:r>
              <a:rPr lang="en-US" sz="2000" dirty="0"/>
              <a:t> to data that may be mutated</a:t>
            </a:r>
          </a:p>
          <a:p>
            <a:pPr lvl="1"/>
            <a:endParaRPr lang="en-US" sz="2000" dirty="0"/>
          </a:p>
          <a:p>
            <a:r>
              <a:rPr lang="en-US" sz="2000" dirty="0"/>
              <a:t>So combining our two ways to avoid rep exposure:</a:t>
            </a:r>
          </a:p>
          <a:p>
            <a:pPr lvl="1"/>
            <a:r>
              <a:rPr lang="en-US" sz="2000" dirty="0"/>
              <a:t>Must copy-in, copy-out “all the way down” to immutable parts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89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getElts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Recall our initial rep-exposure example:</a:t>
            </a:r>
          </a:p>
          <a:p>
            <a:pPr marL="0" lvl="1" indent="0">
              <a:buNone/>
            </a:pPr>
            <a:endParaRPr lang="en-US" sz="1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Rep invariant: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dups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…;</a:t>
            </a:r>
          </a:p>
          <a:p>
            <a:pPr marL="0" lvl="1" indent="0">
              <a:buNone/>
            </a:pPr>
            <a:endParaRPr lang="en-US" sz="10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returns: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currently in the set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0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CharSet</a:t>
            </a:r>
            <a:r>
              <a:rPr lang="en-US" dirty="0"/>
              <a:t> ADT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458200" cy="4876800"/>
          </a:xfrm>
        </p:spPr>
        <p:txBody>
          <a:bodyPr>
            <a:noAutofit/>
          </a:bodyPr>
          <a:lstStyle/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Overview: A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 finite mutable set of Characters</a:t>
            </a:r>
          </a:p>
          <a:p>
            <a:pPr marL="0" lvl="2">
              <a:buNone/>
            </a:pPr>
            <a:endParaRPr lang="en-US" sz="6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@effects: creates a fresh, empty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{…}</a:t>
            </a: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@modifies: this</a:t>
            </a:r>
          </a:p>
          <a:p>
            <a:pPr marL="0" lvl="2">
              <a:spcBef>
                <a:spcPts val="30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@effects: this changed to this + {c}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(Character c) {…}</a:t>
            </a: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@modifies: this</a:t>
            </a: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@effects: this changed to this - {c}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@return: true iff c is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in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this set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member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@return: cardinality of this set</a:t>
            </a: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{…}</a:t>
            </a:r>
          </a:p>
          <a:p>
            <a:pPr marL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176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implementation: Is it right?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105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new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&lt;Character&gt;();</a:t>
            </a:r>
          </a:p>
          <a:p>
            <a:pPr>
              <a:lnSpc>
                <a:spcPct val="90000"/>
              </a:lnSpc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endParaRPr lang="en-US" sz="5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37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implementation: Is it right?</a:t>
            </a:r>
            <a:endParaRPr lang="en-US" sz="4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E1D6042-D263-DB4F-8A9F-AB31EE76B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105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new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&lt;Character&gt;();</a:t>
            </a:r>
          </a:p>
          <a:p>
            <a:pPr>
              <a:lnSpc>
                <a:spcPct val="90000"/>
              </a:lnSpc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endParaRPr lang="en-US" sz="5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810000" y="0"/>
            <a:ext cx="5334000" cy="286232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none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u="none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Character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('a');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(a))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"wrong");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("right");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4543DE-40F4-CF48-8E54-0146C22B8941}"/>
              </a:ext>
            </a:extLst>
          </p:cNvPr>
          <p:cNvSpPr txBox="1"/>
          <p:nvPr/>
        </p:nvSpPr>
        <p:spPr>
          <a:xfrm>
            <a:off x="5334000" y="5578590"/>
            <a:ext cx="282000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  <a:latin typeface="+mj-lt"/>
              </a:rPr>
              <a:t>Where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>
                <a:latin typeface="+mj-lt"/>
              </a:rPr>
              <a:t>is the error?</a:t>
            </a:r>
          </a:p>
        </p:txBody>
      </p:sp>
    </p:spTree>
    <p:extLst>
      <p:ext uri="{BB962C8B-B14F-4D97-AF65-F5344CB8AC3E}">
        <p14:creationId xmlns:p14="http://schemas.microsoft.com/office/powerpoint/2010/main" val="1175573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 Is the Error?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/>
              <a:t>Perhaps</a:t>
            </a:r>
            <a:r>
              <a:rPr lang="en-US" sz="2000" dirty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dirty="0"/>
              <a:t> is wrong</a:t>
            </a:r>
          </a:p>
          <a:p>
            <a:pPr lvl="1"/>
            <a:r>
              <a:rPr lang="en-US" sz="2000" dirty="0"/>
              <a:t>should not insert a character that is already there?</a:t>
            </a:r>
          </a:p>
          <a:p>
            <a:endParaRPr lang="en-US" sz="2000" i="1" dirty="0"/>
          </a:p>
          <a:p>
            <a:r>
              <a:rPr lang="en-US" sz="2000" i="1" dirty="0"/>
              <a:t>Perhaps</a:t>
            </a:r>
            <a:r>
              <a:rPr lang="en-US" sz="2000" dirty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dirty="0"/>
              <a:t> (and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000" dirty="0"/>
              <a:t>) is wrong</a:t>
            </a:r>
          </a:p>
          <a:p>
            <a:pPr lvl="1"/>
            <a:r>
              <a:rPr lang="en-US" sz="2000" dirty="0"/>
              <a:t>should remove all occurrences?</a:t>
            </a:r>
          </a:p>
          <a:p>
            <a:pPr lvl="1"/>
            <a:endParaRPr lang="en-US" sz="2000" dirty="0"/>
          </a:p>
          <a:p>
            <a:r>
              <a:rPr lang="en-US" sz="2000" dirty="0"/>
              <a:t>In this case, the </a:t>
            </a:r>
            <a:r>
              <a:rPr lang="en-US" sz="2000" dirty="0">
                <a:solidFill>
                  <a:schemeClr val="accent2"/>
                </a:solidFill>
              </a:rPr>
              <a:t>representation invariant </a:t>
            </a:r>
            <a:r>
              <a:rPr lang="en-US" sz="2000" dirty="0"/>
              <a:t>tells us which is correct</a:t>
            </a:r>
          </a:p>
          <a:p>
            <a:pPr lvl="1"/>
            <a:r>
              <a:rPr lang="en-US" sz="2000" dirty="0"/>
              <a:t>RI says if character can appear multiple times or not</a:t>
            </a:r>
          </a:p>
          <a:p>
            <a:pPr lvl="1"/>
            <a:r>
              <a:rPr lang="en-US" sz="2000" dirty="0"/>
              <a:t>this is how we document our choice for “the right answer”</a:t>
            </a:r>
          </a:p>
          <a:p>
            <a:pPr lvl="2"/>
            <a:r>
              <a:rPr lang="en-US" sz="2000" dirty="0"/>
              <a:t>again, good invariant makes the code write itself...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38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representation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Write it like this: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Rep invariant: 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//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has no nulls and no duplicates 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private List&lt;Character&gt;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…</a:t>
            </a:r>
          </a:p>
          <a:p>
            <a:pPr marL="457200" lvl="1" indent="0">
              <a:buNone/>
            </a:pPr>
            <a:r>
              <a:rPr lang="en-US" sz="2000" dirty="0">
                <a:latin typeface="Arial" charset="0"/>
              </a:rPr>
              <a:t>      …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Or, more formally (if you prefer):</a:t>
            </a:r>
            <a:endParaRPr lang="en-US" sz="2000" dirty="0">
              <a:latin typeface="Arial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Arial" charset="0"/>
                <a:sym typeface="Symbol" pitchFamily="18" charset="2"/>
              </a:rPr>
              <a:t>    for all </a:t>
            </a:r>
            <a:r>
              <a:rPr lang="en-US" sz="2000" dirty="0">
                <a:latin typeface="Arial" charset="0"/>
              </a:rPr>
              <a:t>indices </a:t>
            </a:r>
            <a:r>
              <a:rPr lang="en-US" sz="2000" dirty="0" err="1">
                <a:latin typeface="Arial" charset="0"/>
              </a:rPr>
              <a:t>i</a:t>
            </a:r>
            <a:r>
              <a:rPr lang="en-US" sz="2000" dirty="0">
                <a:latin typeface="Arial" charset="0"/>
              </a:rPr>
              <a:t> of </a:t>
            </a:r>
            <a:r>
              <a:rPr lang="en-US" sz="2000" dirty="0" err="1">
                <a:latin typeface="Arial" charset="0"/>
              </a:rPr>
              <a:t>elts</a:t>
            </a:r>
            <a:r>
              <a:rPr lang="en-US" sz="2000" dirty="0">
                <a:latin typeface="Arial" charset="0"/>
              </a:rPr>
              <a:t>, we have </a:t>
            </a:r>
            <a:r>
              <a:rPr lang="en-US" sz="2000" dirty="0" err="1">
                <a:latin typeface="Arial" charset="0"/>
              </a:rPr>
              <a:t>elts.elementAt</a:t>
            </a:r>
            <a:r>
              <a:rPr lang="en-US" sz="2000" dirty="0">
                <a:latin typeface="Arial" charset="0"/>
              </a:rPr>
              <a:t>(</a:t>
            </a:r>
            <a:r>
              <a:rPr lang="en-US" sz="2000" dirty="0" err="1">
                <a:latin typeface="Arial" charset="0"/>
              </a:rPr>
              <a:t>i</a:t>
            </a:r>
            <a:r>
              <a:rPr lang="en-US" sz="2000" dirty="0">
                <a:latin typeface="Arial" charset="0"/>
              </a:rPr>
              <a:t>) </a:t>
            </a:r>
            <a:r>
              <a:rPr lang="en-US" sz="2000" dirty="0">
                <a:latin typeface="Arial" charset="0"/>
                <a:cs typeface="Arial" charset="0"/>
              </a:rPr>
              <a:t>≠</a:t>
            </a:r>
            <a:r>
              <a:rPr lang="en-US" sz="2000" dirty="0">
                <a:latin typeface="Arial" charset="0"/>
              </a:rPr>
              <a:t> null</a:t>
            </a:r>
          </a:p>
          <a:p>
            <a:pPr marL="457200" lvl="1" indent="0">
              <a:buNone/>
            </a:pPr>
            <a:r>
              <a:rPr lang="en-US" sz="2000" dirty="0">
                <a:latin typeface="Arial" charset="0"/>
                <a:sym typeface="Symbol" pitchFamily="18" charset="2"/>
              </a:rPr>
              <a:t>    for all </a:t>
            </a:r>
            <a:r>
              <a:rPr lang="en-US" sz="2000" dirty="0">
                <a:latin typeface="Arial" charset="0"/>
              </a:rPr>
              <a:t>indices </a:t>
            </a:r>
            <a:r>
              <a:rPr lang="en-US" sz="2000" dirty="0" err="1">
                <a:latin typeface="Arial" charset="0"/>
              </a:rPr>
              <a:t>i</a:t>
            </a:r>
            <a:r>
              <a:rPr lang="en-US" sz="2000" dirty="0">
                <a:latin typeface="Arial" charset="0"/>
              </a:rPr>
              <a:t>, j of </a:t>
            </a:r>
            <a:r>
              <a:rPr lang="en-US" sz="2000" dirty="0" err="1">
                <a:latin typeface="Arial" charset="0"/>
              </a:rPr>
              <a:t>elts</a:t>
            </a:r>
            <a:r>
              <a:rPr lang="en-US" sz="2000" dirty="0">
                <a:latin typeface="Arial" charset="0"/>
              </a:rPr>
              <a:t> with </a:t>
            </a:r>
            <a:r>
              <a:rPr lang="en-US" sz="2000" dirty="0" err="1">
                <a:latin typeface="Arial" charset="0"/>
              </a:rPr>
              <a:t>i</a:t>
            </a:r>
            <a:r>
              <a:rPr lang="en-US" sz="2000" dirty="0">
                <a:latin typeface="Arial" charset="0"/>
              </a:rPr>
              <a:t> != j,</a:t>
            </a:r>
          </a:p>
          <a:p>
            <a:pPr marL="457200" lvl="1" indent="0">
              <a:buNone/>
            </a:pPr>
            <a:r>
              <a:rPr lang="en-US" sz="2000" dirty="0">
                <a:latin typeface="Arial" charset="0"/>
              </a:rPr>
              <a:t>        we have ! </a:t>
            </a:r>
            <a:r>
              <a:rPr lang="en-US" sz="2000" dirty="0" err="1">
                <a:latin typeface="Arial" charset="0"/>
              </a:rPr>
              <a:t>elts.elementAt</a:t>
            </a:r>
            <a:r>
              <a:rPr lang="en-US" sz="2000" dirty="0">
                <a:latin typeface="Arial" charset="0"/>
              </a:rPr>
              <a:t>(</a:t>
            </a:r>
            <a:r>
              <a:rPr lang="en-US" sz="2000" dirty="0" err="1">
                <a:latin typeface="Arial" charset="0"/>
              </a:rPr>
              <a:t>i</a:t>
            </a:r>
            <a:r>
              <a:rPr lang="en-US" sz="2000" dirty="0">
                <a:latin typeface="Arial" charset="0"/>
              </a:rPr>
              <a:t>).equals(</a:t>
            </a:r>
            <a:r>
              <a:rPr lang="en-US" sz="2000" dirty="0" err="1">
                <a:latin typeface="Arial" charset="0"/>
              </a:rPr>
              <a:t>elts.elementAt</a:t>
            </a:r>
            <a:r>
              <a:rPr lang="en-US" sz="2000" dirty="0">
                <a:latin typeface="Arial" charset="0"/>
              </a:rPr>
              <a:t>(j))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17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representation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Write it like this: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Rep invariant: 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//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has no nulls and no duplicates 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private List&lt;Character&gt;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…</a:t>
            </a:r>
          </a:p>
          <a:p>
            <a:pPr marL="457200" lvl="1" indent="0">
              <a:buNone/>
            </a:pPr>
            <a:r>
              <a:rPr lang="en-US" sz="2000" dirty="0">
                <a:latin typeface="Arial" charset="0"/>
              </a:rPr>
              <a:t>      …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Must hold before and after every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dirty="0"/>
              <a:t> operation</a:t>
            </a:r>
          </a:p>
          <a:p>
            <a:r>
              <a:rPr lang="en-US" sz="2000" dirty="0"/>
              <a:t>Methods may assume it </a:t>
            </a:r>
            <a:r>
              <a:rPr lang="en-US" sz="2000" i="1" dirty="0"/>
              <a:t>implicitly</a:t>
            </a:r>
            <a:r>
              <a:rPr lang="en-US" sz="2000" dirty="0"/>
              <a:t> (along with @requires)</a:t>
            </a:r>
          </a:p>
          <a:p>
            <a:pPr lvl="1"/>
            <a:r>
              <a:rPr lang="en-US" sz="2000" dirty="0"/>
              <a:t>no need to state your assumption that RI holds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481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Now we can locate the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duplicates 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512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deep copying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sz="2000" dirty="0"/>
              <a:t>“Shallow” copying is not enough</a:t>
            </a:r>
          </a:p>
          <a:p>
            <a:pPr lvl="1"/>
            <a:r>
              <a:rPr lang="en-US" sz="2000" dirty="0"/>
              <a:t>prevent any aliasing to mutable data inside/outside abstraction</a:t>
            </a:r>
          </a:p>
          <a:p>
            <a:pPr lvl="1"/>
            <a:endParaRPr lang="en-US" sz="2000" dirty="0"/>
          </a:p>
          <a:p>
            <a:r>
              <a:rPr lang="en-US" sz="2000" dirty="0"/>
              <a:t>What’s the bug (assuming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/>
              <a:t> is a mutable ADT)?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private List&lt;Point&gt;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public List&lt;Point&gt;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getElts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new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&lt;Point&gt;(points);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endParaRPr lang="en-US" sz="2000" dirty="0">
              <a:latin typeface="+mj-lt"/>
              <a:cs typeface="Courier New" panose="02070309020205020404" pitchFamily="49" charset="0"/>
            </a:endParaRPr>
          </a:p>
          <a:p>
            <a:r>
              <a:rPr lang="en-US" sz="2000" dirty="0">
                <a:latin typeface="+mj-lt"/>
                <a:cs typeface="Courier New" panose="02070309020205020404" pitchFamily="49" charset="0"/>
              </a:rPr>
              <a:t>Not in example: Also need deep copying on “copy in”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763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10646</TotalTime>
  <Words>796</Words>
  <Application>Microsoft Macintosh PowerPoint</Application>
  <PresentationFormat>On-screen Show (4:3)</PresentationFormat>
  <Paragraphs>185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Courier New</vt:lpstr>
      <vt:lpstr>Times New Roman</vt:lpstr>
      <vt:lpstr>simple</vt:lpstr>
      <vt:lpstr>CSE 331 Software Design &amp; Implementation</vt:lpstr>
      <vt:lpstr>Example: CharSet ADT</vt:lpstr>
      <vt:lpstr>An implementation: Is it right?</vt:lpstr>
      <vt:lpstr>An implementation: Is it right?</vt:lpstr>
      <vt:lpstr>Where Is the Error?</vt:lpstr>
      <vt:lpstr>The representation invariant</vt:lpstr>
      <vt:lpstr>The representation invariant</vt:lpstr>
      <vt:lpstr>Now we can locate the error</vt:lpstr>
      <vt:lpstr>Need deep copying</vt:lpstr>
      <vt:lpstr>Why [not] immutability?</vt:lpstr>
      <vt:lpstr>Deepness, redux</vt:lpstr>
      <vt:lpstr>Back to getElts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Kevin Zatloukal</cp:lastModifiedBy>
  <cp:revision>307</cp:revision>
  <cp:lastPrinted>2020-04-17T17:07:26Z</cp:lastPrinted>
  <dcterms:created xsi:type="dcterms:W3CDTF">2012-01-27T17:46:36Z</dcterms:created>
  <dcterms:modified xsi:type="dcterms:W3CDTF">2020-10-16T18:11:57Z</dcterms:modified>
</cp:coreProperties>
</file>