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5" r:id="rId2"/>
    <p:sldId id="341" r:id="rId3"/>
    <p:sldId id="320" r:id="rId4"/>
    <p:sldId id="321" r:id="rId5"/>
    <p:sldId id="322" r:id="rId6"/>
    <p:sldId id="323" r:id="rId7"/>
    <p:sldId id="325" r:id="rId8"/>
    <p:sldId id="326" r:id="rId9"/>
    <p:sldId id="328" r:id="rId10"/>
    <p:sldId id="357" r:id="rId11"/>
    <p:sldId id="358" r:id="rId12"/>
    <p:sldId id="356" r:id="rId13"/>
    <p:sldId id="327" r:id="rId14"/>
    <p:sldId id="336" r:id="rId15"/>
    <p:sldId id="324" r:id="rId16"/>
  </p:sldIdLst>
  <p:sldSz cx="9144000" cy="6858000" type="screen4x3"/>
  <p:notesSz cx="6934200" cy="92202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99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1348" autoAdjust="0"/>
    <p:restoredTop sz="86395" autoAdjust="0"/>
  </p:normalViewPr>
  <p:slideViewPr>
    <p:cSldViewPr>
      <p:cViewPr varScale="1">
        <p:scale>
          <a:sx n="129" d="100"/>
          <a:sy n="129" d="100"/>
        </p:scale>
        <p:origin x="6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0" y="21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20wi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01-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</a:t>
            </a:r>
            <a:r>
              <a:rPr lang="en-US" baseline="0" dirty="0"/>
              <a:t> step </a:t>
            </a:r>
            <a:r>
              <a:rPr lang="en-US" dirty="0"/>
              <a:t>up from 143 to 400 level courses.</a:t>
            </a:r>
          </a:p>
          <a:p>
            <a:endParaRPr lang="en-US" dirty="0"/>
          </a:p>
          <a:p>
            <a:r>
              <a:rPr lang="en-US" dirty="0"/>
              <a:t>What do I mean by 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0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62000" y="57912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F6C098-13F0-41FA-8110-EA511399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3ACDB-C1BA-4139-A3B5-ECE71C1D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C84-1DEC-4E9D-8DD0-2C203C7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CF16-E0F0-4B7F-BDAB-0ED6A37A3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4CED-1F2F-4C0D-A4F7-58F3EB91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EBA81-96FB-474D-A3C6-C60125E85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CD30-6C9D-46DE-B266-6B0D81F4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8722-9256-42EB-B779-63A99D304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83B7-E459-4701-B580-D0BD95C5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64B7-D971-4815-8FF7-96068F85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5EA6-3B7E-4A7B-BCDE-0EB3FFF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fld id="{12A14B3B-27EA-4853-B4FC-2EDFCA05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331</a:t>
            </a:r>
            <a:br>
              <a:rPr lang="en-US" dirty="0"/>
            </a:br>
            <a:r>
              <a:rPr lang="en-US" dirty="0"/>
              <a:t>Software Design &amp;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/>
              <a:t>Kevin Zatloukal</a:t>
            </a:r>
          </a:p>
          <a:p>
            <a:r>
              <a:rPr lang="en-US" dirty="0"/>
              <a:t>Spring 2021</a:t>
            </a:r>
          </a:p>
          <a:p>
            <a:r>
              <a:rPr lang="en-US" dirty="0"/>
              <a:t>Lecture 1 – Introduction</a:t>
            </a:r>
          </a:p>
          <a:p>
            <a:r>
              <a:rPr lang="en-US" sz="1400" dirty="0"/>
              <a:t>(Based on slides by Mike Ernst, Dan Grossman, and many others)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5FB07-9B16-CE40-8EA5-5C83DB2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A7151-6DA2-6745-84F7-D59B3E1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6C098-13F0-41FA-8110-EA511399211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Do Build Great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Full scope of the challenge:</a:t>
            </a:r>
          </a:p>
          <a:p>
            <a:pPr marL="457200"/>
            <a:r>
              <a:rPr lang="en-US" sz="2000" dirty="0"/>
              <a:t>software is built by people, who make mistakes all the time</a:t>
            </a:r>
          </a:p>
          <a:p>
            <a:pPr marL="457200"/>
            <a:r>
              <a:rPr lang="en-US" sz="2000" dirty="0"/>
              <a:t>surprisingly difficult to get even a small program to work</a:t>
            </a:r>
          </a:p>
          <a:p>
            <a:pPr marL="457200"/>
            <a:r>
              <a:rPr lang="en-US" sz="2000" dirty="0"/>
              <a:t>needed to write hundreds of millions of lines of code</a:t>
            </a:r>
          </a:p>
          <a:p>
            <a:pPr marL="457200"/>
            <a:r>
              <a:rPr lang="en-US" sz="2000" dirty="0"/>
              <a:t>each line gets harder to write as the program scale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Despite those challenges, we have lots of software that works</a:t>
            </a:r>
          </a:p>
          <a:p>
            <a:pPr marL="457200"/>
            <a:r>
              <a:rPr lang="en-US" sz="2000" dirty="0"/>
              <a:t>hundreds of millions of lines of working programs</a:t>
            </a:r>
          </a:p>
          <a:p>
            <a:pPr marL="457200"/>
            <a:r>
              <a:rPr lang="en-US" sz="2000" dirty="0"/>
              <a:t>products rarely fail because the software is too buggy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do we do it?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7E5B186-8697-CA4A-8512-D693E2C5108E}"/>
              </a:ext>
            </a:extLst>
          </p:cNvPr>
          <p:cNvSpPr/>
          <p:nvPr/>
        </p:nvSpPr>
        <p:spPr>
          <a:xfrm>
            <a:off x="609600" y="4800600"/>
            <a:ext cx="43434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Key insights:</a:t>
            </a:r>
          </a:p>
          <a:p>
            <a:pPr marL="457200" lvl="1"/>
            <a:r>
              <a:rPr lang="en-US" sz="1600" dirty="0"/>
              <a:t>Can’t stop people from making mistakes</a:t>
            </a:r>
          </a:p>
          <a:p>
            <a:pPr marL="457200" lvl="1"/>
            <a:r>
              <a:rPr lang="en-US" sz="1600" dirty="0"/>
              <a:t>Can stop mistakes from getting to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7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ensure correctness?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Best practice: use three techniques (we’ll study each)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Tools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sz="2000" dirty="0"/>
              <a:t>Type checkers, test runners, etc.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Inspection</a:t>
            </a:r>
          </a:p>
          <a:p>
            <a:pPr lvl="1"/>
            <a:r>
              <a:rPr lang="en-US" sz="2000" dirty="0"/>
              <a:t>Think through your code carefully</a:t>
            </a:r>
          </a:p>
          <a:p>
            <a:pPr lvl="1"/>
            <a:r>
              <a:rPr lang="en-US" sz="2000" dirty="0"/>
              <a:t>Have another person review your code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Testing</a:t>
            </a:r>
          </a:p>
          <a:p>
            <a:pPr lvl="1"/>
            <a:r>
              <a:rPr lang="en-US" sz="2000" dirty="0"/>
              <a:t>Usually &gt;50% of the work in building software</a:t>
            </a:r>
          </a:p>
          <a:p>
            <a:pPr marL="0" indent="0">
              <a:buNone/>
            </a:pPr>
            <a:endParaRPr lang="en-US" sz="2000" dirty="0"/>
          </a:p>
          <a:p>
            <a:pPr marL="57150" indent="0">
              <a:buNone/>
            </a:pPr>
            <a:r>
              <a:rPr lang="en-US" sz="2000" dirty="0"/>
              <a:t>Each removes ~2/3 of bugs. Together &gt;97%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cope with complexity?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tackle complexity with </a:t>
            </a:r>
            <a:r>
              <a:rPr lang="en-US" sz="2000" b="1" dirty="0">
                <a:solidFill>
                  <a:srgbClr val="0432FF"/>
                </a:solidFill>
              </a:rPr>
              <a:t>modularity</a:t>
            </a:r>
          </a:p>
          <a:p>
            <a:r>
              <a:rPr lang="en-US" sz="2000" dirty="0"/>
              <a:t>Split code into pieces that can be built independently</a:t>
            </a:r>
          </a:p>
          <a:p>
            <a:r>
              <a:rPr lang="en-US" sz="2000" dirty="0"/>
              <a:t>Each must be documented so others can use it</a:t>
            </a:r>
          </a:p>
          <a:p>
            <a:r>
              <a:rPr lang="en-US" sz="2000" dirty="0"/>
              <a:t>Also helps understandability and changeability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 code?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 summary, we want our code to be:</a:t>
            </a:r>
          </a:p>
          <a:p>
            <a:pPr marL="0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change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understand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scale (modular)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qualities also allow for increased complexity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in CSE 331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066800"/>
          </a:xfrm>
        </p:spPr>
        <p:txBody>
          <a:bodyPr/>
          <a:lstStyle/>
          <a:p>
            <a:r>
              <a:rPr lang="en-US" sz="2000" dirty="0"/>
              <a:t>Everything we cover relates to the 4 goals</a:t>
            </a:r>
          </a:p>
          <a:p>
            <a:r>
              <a:rPr lang="en-US" sz="2000" dirty="0"/>
              <a:t>We’ll use Java but the principles apply in any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993" y="2995017"/>
            <a:ext cx="40671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Correctness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Git, IntelliJ, JUnit, Javadoc, </a:t>
            </a:r>
            <a:r>
              <a:rPr lang="is-IS" sz="1600" dirty="0">
                <a:latin typeface="+mn-lt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>
                <a:latin typeface="+mn-lt"/>
              </a:rPr>
              <a:t>Java libraries: equality &amp; hashing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generics, assertions, </a:t>
            </a:r>
            <a:r>
              <a:rPr lang="is-IS" sz="1600" dirty="0">
                <a:latin typeface="+mn-lt"/>
              </a:rPr>
              <a:t>…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debugging</a:t>
            </a:r>
            <a:endParaRPr lang="is-IS" sz="16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is-IS" sz="1600" dirty="0">
                <a:latin typeface="+mn-lt"/>
              </a:rPr>
              <a:t>Inspection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reasoning about 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Testing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test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5211009"/>
            <a:ext cx="4022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Modularity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module design &amp; design patterns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event-driven programming, MVC, GUIs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48" y="4522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100" y="2995017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Changeability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listeners &amp; callbacks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033642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Understandability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exceptions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subtypes</a:t>
            </a:r>
          </a:p>
        </p:txBody>
      </p:sp>
    </p:spTree>
    <p:extLst>
      <p:ext uri="{BB962C8B-B14F-4D97-AF65-F5344CB8AC3E}">
        <p14:creationId xmlns:p14="http://schemas.microsoft.com/office/powerpoint/2010/main" val="330069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66478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goal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94674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to build harder-to-build software</a:t>
            </a:r>
          </a:p>
          <a:p>
            <a:r>
              <a:rPr lang="en-US" sz="2000" dirty="0"/>
              <a:t>Move from CSE 143 problems toward what you’ll see</a:t>
            </a:r>
            <a:br>
              <a:rPr lang="en-US" sz="2000" dirty="0"/>
            </a:br>
            <a:r>
              <a:rPr lang="en-US" sz="2000" dirty="0"/>
              <a:t>in upper-level courses and in industry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Specifically, how to write code of</a:t>
            </a:r>
          </a:p>
          <a:p>
            <a:r>
              <a:rPr lang="en-US" sz="2000" dirty="0"/>
              <a:t>Higher </a:t>
            </a:r>
            <a:r>
              <a:rPr lang="en-US" sz="2000" b="1" dirty="0">
                <a:solidFill>
                  <a:srgbClr val="0432FF"/>
                </a:solidFill>
              </a:rPr>
              <a:t>quality</a:t>
            </a:r>
          </a:p>
          <a:p>
            <a:r>
              <a:rPr lang="en-US" sz="2000" dirty="0"/>
              <a:t>Increased </a:t>
            </a:r>
            <a:r>
              <a:rPr lang="en-US" sz="2000" b="1" dirty="0">
                <a:solidFill>
                  <a:srgbClr val="0432FF"/>
                </a:solidFill>
              </a:rPr>
              <a:t>complexity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discuss </a:t>
            </a:r>
            <a:r>
              <a:rPr lang="en-US" sz="2000" i="1" dirty="0"/>
              <a:t>tools</a:t>
            </a:r>
            <a:r>
              <a:rPr lang="en-US" sz="2000" dirty="0"/>
              <a:t> and </a:t>
            </a:r>
            <a:r>
              <a:rPr lang="en-US" sz="2000" i="1" dirty="0"/>
              <a:t>techniques </a:t>
            </a:r>
            <a:r>
              <a:rPr lang="en-US" sz="2000" dirty="0"/>
              <a:t>to help with this and the </a:t>
            </a:r>
            <a:r>
              <a:rPr lang="en-US" sz="2000" i="1" dirty="0"/>
              <a:t>concepts</a:t>
            </a:r>
            <a:r>
              <a:rPr lang="en-US" sz="2000" dirty="0"/>
              <a:t> and </a:t>
            </a:r>
            <a:r>
              <a:rPr lang="en-US" sz="2000" i="1" dirty="0"/>
              <a:t>ideas</a:t>
            </a:r>
            <a:r>
              <a:rPr lang="en-US" sz="2000" dirty="0"/>
              <a:t> behind them</a:t>
            </a:r>
          </a:p>
          <a:p>
            <a:pPr lvl="1"/>
            <a:r>
              <a:rPr lang="en-US" sz="2000" dirty="0"/>
              <a:t>There are </a:t>
            </a:r>
            <a:r>
              <a:rPr lang="en-US" sz="2000" i="1" dirty="0"/>
              <a:t>timeless principles </a:t>
            </a:r>
            <a:r>
              <a:rPr lang="en-US" sz="2000" dirty="0"/>
              <a:t>to both</a:t>
            </a:r>
          </a:p>
          <a:p>
            <a:pPr lvl="1"/>
            <a:r>
              <a:rPr lang="en-US" sz="2000" dirty="0"/>
              <a:t>Widely used across the industry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Code is high quality when it is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/>
              <a:t>​​​​​​</a:t>
            </a:r>
            <a:r>
              <a:rPr lang="en-US" sz="2000" dirty="0"/>
              <a:t>​​</a:t>
            </a:r>
            <a:r>
              <a:rPr lang="en-US" sz="2000" b="1" dirty="0">
                <a:solidFill>
                  <a:srgbClr val="0432FF"/>
                </a:solidFill>
              </a:rPr>
              <a:t>Correct</a:t>
            </a:r>
          </a:p>
          <a:p>
            <a:pPr lvl="1"/>
            <a:r>
              <a:rPr lang="en-US" sz="2000" dirty="0"/>
              <a:t>Everything else is of secondary importance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change</a:t>
            </a:r>
          </a:p>
          <a:p>
            <a:pPr lvl="1"/>
            <a:r>
              <a:rPr lang="en-US" sz="2000" dirty="0"/>
              <a:t>Most work is making changes to existing systems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understand</a:t>
            </a:r>
          </a:p>
          <a:p>
            <a:pPr lvl="1"/>
            <a:r>
              <a:rPr lang="en-US" sz="2000" dirty="0"/>
              <a:t>Needed for 1 &amp; 2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increased complexity?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Analogy to building physical objects:</a:t>
            </a:r>
          </a:p>
          <a:p>
            <a:r>
              <a:rPr lang="en-US" sz="2000" dirty="0"/>
              <a:t>100 well-tested LOC = a nice cabinet</a:t>
            </a:r>
          </a:p>
          <a:p>
            <a:r>
              <a:rPr lang="en-US" sz="2000" dirty="0"/>
              <a:t>2,500 LOC = a room with furniture</a:t>
            </a:r>
          </a:p>
          <a:p>
            <a:r>
              <a:rPr lang="en-US" sz="2000" dirty="0"/>
              <a:t>2,500,000 LOC = 1000 rooms ≈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48578"/>
            <a:ext cx="7493620" cy="329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291" y="560705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North Carolina class WW2 battleship</a:t>
            </a:r>
          </a:p>
        </p:txBody>
      </p:sp>
    </p:spTree>
    <p:extLst>
      <p:ext uri="{BB962C8B-B14F-4D97-AF65-F5344CB8AC3E}">
        <p14:creationId xmlns:p14="http://schemas.microsoft.com/office/powerpoint/2010/main" val="23952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221564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7848600" cy="3262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51" y="2597619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the entire </a:t>
            </a:r>
            <a:r>
              <a:rPr lang="en-US" dirty="0">
                <a:latin typeface="+mn-lt"/>
              </a:rPr>
              <a:t>British Naval fleet in WW2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4" y="196344"/>
            <a:ext cx="1009649" cy="20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Actually, software is more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Every bit of code is unique, individually designed</a:t>
            </a:r>
          </a:p>
          <a:p>
            <a:pPr marL="571500" lvl="1" indent="-171450"/>
            <a:r>
              <a:rPr lang="en-US" sz="2000" dirty="0"/>
              <a:t>US built 10 identical Essex carriers</a:t>
            </a:r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r>
              <a:rPr lang="en-US" sz="2000" dirty="0"/>
              <a:t>Software equivalent would be one carrier 10 times as large: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Defects can be even more destructive</a:t>
            </a:r>
          </a:p>
          <a:p>
            <a:pPr lvl="1"/>
            <a:r>
              <a:rPr lang="en-US" sz="2000" dirty="0"/>
              <a:t>A defect in one room can sink the ship</a:t>
            </a:r>
          </a:p>
          <a:p>
            <a:pPr lvl="1"/>
            <a:r>
              <a:rPr lang="en-US" sz="2000" dirty="0"/>
              <a:t>But a defective OS could sink the </a:t>
            </a:r>
            <a:r>
              <a:rPr lang="en-US" sz="2000" i="1" dirty="0"/>
              <a:t>whole fleet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58320"/>
            <a:ext cx="7772401" cy="521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4613"/>
            <a:ext cx="2586263" cy="11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makes everything harder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Modularity makes scale </a:t>
            </a:r>
            <a:r>
              <a:rPr lang="en-US" sz="2000" b="1" dirty="0"/>
              <a:t>possible</a:t>
            </a:r>
            <a:r>
              <a:rPr lang="en-US" sz="2000" dirty="0"/>
              <a:t> but it’s still </a:t>
            </a:r>
            <a:r>
              <a:rPr lang="en-US" sz="2000" b="1" dirty="0"/>
              <a:t>hard</a:t>
            </a:r>
            <a:r>
              <a:rPr lang="is-IS" sz="2000" dirty="0"/>
              <a:t>…</a:t>
            </a:r>
            <a:endParaRPr lang="en-US" sz="2000" dirty="0"/>
          </a:p>
          <a:p>
            <a:r>
              <a:rPr lang="en-US" sz="2000" dirty="0"/>
              <a:t>Time to write N-line program grows faster than linear</a:t>
            </a:r>
          </a:p>
          <a:p>
            <a:pPr lvl="1"/>
            <a:r>
              <a:rPr lang="en-US" sz="2000" dirty="0"/>
              <a:t>Good estimate is O(N</a:t>
            </a:r>
            <a:r>
              <a:rPr lang="en-US" sz="2000" baseline="30000" dirty="0"/>
              <a:t>1.05</a:t>
            </a:r>
            <a:r>
              <a:rPr lang="en-US" sz="2000" dirty="0"/>
              <a:t>) [Boehm, ‘81]</a:t>
            </a:r>
          </a:p>
          <a:p>
            <a:r>
              <a:rPr lang="en-US" sz="2000" dirty="0"/>
              <a:t>Bugs grow like Θ(N log N) [Jones, ‘12]</a:t>
            </a:r>
          </a:p>
          <a:p>
            <a:pPr lvl="1"/>
            <a:r>
              <a:rPr lang="en-US" sz="2000" dirty="0"/>
              <a:t>10% of errors are between modules [Seaman, ‘08]</a:t>
            </a:r>
          </a:p>
          <a:p>
            <a:r>
              <a:rPr lang="en-US" sz="2000" dirty="0"/>
              <a:t>Communication costs dominate schedules [Brooks, ‘75]</a:t>
            </a:r>
          </a:p>
          <a:p>
            <a:r>
              <a:rPr lang="en-US" sz="2000" dirty="0"/>
              <a:t>Small probability cases become high probability cases</a:t>
            </a:r>
          </a:p>
          <a:p>
            <a:pPr lvl="1"/>
            <a:r>
              <a:rPr lang="en-US" sz="2000" dirty="0"/>
              <a:t>Corner cases are more important with more users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001905"/>
            <a:ext cx="77724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Corollary</a:t>
            </a:r>
            <a:r>
              <a:rPr lang="en-US" dirty="0">
                <a:latin typeface="+mn-lt"/>
              </a:rPr>
              <a:t>: quality must be even higher, per line, in order to achieve overall quality in a </a:t>
            </a:r>
            <a:r>
              <a:rPr lang="en-US" i="1" dirty="0">
                <a:latin typeface="+mn-lt"/>
              </a:rPr>
              <a:t>large</a:t>
            </a:r>
            <a:r>
              <a:rPr lang="en-US" dirty="0">
                <a:latin typeface="+mn-lt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80944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932</Words>
  <Application>Microsoft Macintosh PowerPoint</Application>
  <PresentationFormat>On-screen Show (4:3)</PresentationFormat>
  <Paragraphs>195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simple</vt:lpstr>
      <vt:lpstr>CSE 331 Software Design &amp; Implementation</vt:lpstr>
      <vt:lpstr>PowerPoint Presentation</vt:lpstr>
      <vt:lpstr>What is the goal of CSE 331?</vt:lpstr>
      <vt:lpstr>What is high quality?</vt:lpstr>
      <vt:lpstr>How do we ensure correctness...</vt:lpstr>
      <vt:lpstr>What is increased complexity?</vt:lpstr>
      <vt:lpstr>PowerPoint Presentation</vt:lpstr>
      <vt:lpstr>Actually, software is more complex…</vt:lpstr>
      <vt:lpstr>Scale makes everything harder</vt:lpstr>
      <vt:lpstr>People Do Build Great Software</vt:lpstr>
      <vt:lpstr>How do we ensure correctness...</vt:lpstr>
      <vt:lpstr>How do we ensure correctness?</vt:lpstr>
      <vt:lpstr>How do we cope with complexity?</vt:lpstr>
      <vt:lpstr>What is high quality code?</vt:lpstr>
      <vt:lpstr>What we will cover in CSE 331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331 Software Design &amp; Implementation</dc:title>
  <dc:creator>Microsoft Office User</dc:creator>
  <cp:lastModifiedBy>Kevin Zatloukal</cp:lastModifiedBy>
  <cp:revision>27</cp:revision>
  <dcterms:created xsi:type="dcterms:W3CDTF">2020-03-27T22:01:52Z</dcterms:created>
  <dcterms:modified xsi:type="dcterms:W3CDTF">2021-03-27T17:13:27Z</dcterms:modified>
</cp:coreProperties>
</file>