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419" r:id="rId3"/>
    <p:sldId id="420" r:id="rId4"/>
    <p:sldId id="584" r:id="rId5"/>
    <p:sldId id="586" r:id="rId6"/>
    <p:sldId id="570" r:id="rId7"/>
    <p:sldId id="587" r:id="rId8"/>
    <p:sldId id="588" r:id="rId9"/>
    <p:sldId id="573" r:id="rId10"/>
    <p:sldId id="572" r:id="rId11"/>
    <p:sldId id="571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3" r:id="rId21"/>
    <p:sldId id="585" r:id="rId22"/>
    <p:sldId id="582" r:id="rId23"/>
    <p:sldId id="589" r:id="rId24"/>
  </p:sldIdLst>
  <p:sldSz cx="9144000" cy="6858000" type="screen4x3"/>
  <p:notesSz cx="6934200" cy="9220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007F"/>
    <a:srgbClr val="DDA602"/>
    <a:srgbClr val="009900"/>
    <a:srgbClr val="FF0000"/>
    <a:srgbClr val="0066FF"/>
    <a:srgbClr val="A43800"/>
    <a:srgbClr val="908100"/>
    <a:srgbClr val="B49A2F"/>
    <a:srgbClr val="6D6D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84798" autoAdjust="0"/>
  </p:normalViewPr>
  <p:slideViewPr>
    <p:cSldViewPr snapToGrid="0">
      <p:cViewPr varScale="1">
        <p:scale>
          <a:sx n="105" d="100"/>
          <a:sy n="105" d="100"/>
        </p:scale>
        <p:origin x="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592" y="20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20wi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5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2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8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5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7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5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9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7F007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7F007F"/>
                </a:solidFill>
              </a:defRPr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7F007F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Arial" panose="020B0604020202020204" pitchFamily="34" charset="0"/>
              </a:defRPr>
            </a:lvl1pPr>
            <a:lvl2pPr>
              <a:defRPr sz="2000" baseline="0">
                <a:latin typeface="Arial" panose="020B0604020202020204" pitchFamily="34" charset="0"/>
              </a:defRPr>
            </a:lvl2pPr>
            <a:lvl3pPr>
              <a:defRPr sz="2000" baseline="0">
                <a:latin typeface="Arial" panose="020B0604020202020204" pitchFamily="34" charset="0"/>
              </a:defRPr>
            </a:lvl3pPr>
            <a:lvl4pPr>
              <a:defRPr sz="2000" baseline="0">
                <a:latin typeface="Arial" panose="020B0604020202020204" pitchFamily="34" charset="0"/>
              </a:defRPr>
            </a:lvl4pPr>
            <a:lvl5pPr>
              <a:defRPr sz="20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886200"/>
            <a:ext cx="81534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Winter 2020</a:t>
            </a:r>
          </a:p>
          <a:p>
            <a:r>
              <a:rPr lang="en-US" sz="2300" dirty="0"/>
              <a:t>“Section 8” – Common React Bugs, HW8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UW CSE 331 Winter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>
                <a:solidFill>
                  <a:srgbClr val="80008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1 – “Read before Write”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Expected Functionality: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Adds a canvas to the page and displays a blue rectangle immediately.</a:t>
            </a:r>
          </a:p>
          <a:p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Current Functionality: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when the page is loaded.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D7C23-1529-A24F-A16B-F1DDA06E849C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/1-lifecycle/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9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1 –The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It seems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this.canvasRef.current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is null, when it's supposed to be our Canvas object.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Why doesn't the Canvas object exist yet? Let's think about how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&lt;canvas&gt;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is eventually inserted into the page...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Our component is created and inserted into the page (in this case by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ReactDOM.render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React constructs the component and then calls the component’s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to get the HTML tags we want.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React inserts those tags into the webpage 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and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then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sets up all the reference objects.</a:t>
            </a:r>
          </a:p>
          <a:p>
            <a:pPr marL="0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516FB-8F78-1D47-B040-4D3D6CD5930C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/1-lifecycle/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Bug 1 – “Read before Write”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05F6F3-6DCD-F94F-BAE9-B63FE4E8A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83288" y="1973494"/>
            <a:ext cx="5789591" cy="35129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EA98E-1EAA-2943-904B-9D393B922E33}"/>
              </a:ext>
            </a:extLst>
          </p:cNvPr>
          <p:cNvSpPr txBox="1"/>
          <p:nvPr/>
        </p:nvSpPr>
        <p:spPr>
          <a:xfrm>
            <a:off x="5872879" y="2298786"/>
            <a:ext cx="31949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Order that React calls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We're accessing the reference during the constructor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React doesn't update the refs (yellow box) until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render() </a:t>
            </a:r>
            <a:r>
              <a:rPr lang="en-US" sz="2000" dirty="0">
                <a:latin typeface="+mn-lt"/>
              </a:rPr>
              <a:t>– so they don’t exist when the constructor is running!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809D2-925E-0948-8954-2C6ABA921E38}"/>
              </a:ext>
            </a:extLst>
          </p:cNvPr>
          <p:cNvSpPr txBox="1"/>
          <p:nvPr/>
        </p:nvSpPr>
        <p:spPr>
          <a:xfrm>
            <a:off x="83288" y="6127226"/>
            <a:ext cx="477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Image: http://</a:t>
            </a:r>
            <a:r>
              <a:rPr lang="en-US" sz="1200" dirty="0" err="1">
                <a:latin typeface="+mn-lt"/>
              </a:rPr>
              <a:t>projects.wojtekmaj.pl</a:t>
            </a:r>
            <a:r>
              <a:rPr lang="en-US" sz="1200" dirty="0">
                <a:latin typeface="+mn-lt"/>
              </a:rPr>
              <a:t>/react-lifecycle-methods-diagram/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FD98B-B350-964F-BFE7-37E4033991D1}"/>
              </a:ext>
            </a:extLst>
          </p:cNvPr>
          <p:cNvSpPr txBox="1"/>
          <p:nvPr/>
        </p:nvSpPr>
        <p:spPr>
          <a:xfrm>
            <a:off x="1222069" y="1568158"/>
            <a:ext cx="342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n-lt"/>
              </a:rPr>
              <a:t>(Part of) The React Lifecycle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72D54-0731-6247-94D6-E8C70EE703C2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/1-lifecycle/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1 – The Fix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05F6F3-6DCD-F94F-BAE9-B63FE4E8A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83288" y="1973494"/>
            <a:ext cx="5789591" cy="35129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EA98E-1EAA-2943-904B-9D393B922E33}"/>
              </a:ext>
            </a:extLst>
          </p:cNvPr>
          <p:cNvSpPr txBox="1"/>
          <p:nvPr/>
        </p:nvSpPr>
        <p:spPr>
          <a:xfrm>
            <a:off x="5872879" y="1973494"/>
            <a:ext cx="31949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+mn-lt"/>
              </a:rPr>
              <a:t>Solution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Override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lang="en-US" sz="2000" dirty="0">
                <a:latin typeface="+mn-lt"/>
              </a:rPr>
              <a:t>: called when React is done inserting all the DOM nodes and updating refs.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lang="en-US" sz="2000" dirty="0">
                <a:latin typeface="+mn-lt"/>
              </a:rPr>
              <a:t>, we know it's safe to use the ref (“read”), since it’s guaranteed to happen after the updating the refs (the “write”) has finished.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E4DA8-9C4A-0542-AB02-9855C4391AEB}"/>
              </a:ext>
            </a:extLst>
          </p:cNvPr>
          <p:cNvSpPr txBox="1"/>
          <p:nvPr/>
        </p:nvSpPr>
        <p:spPr>
          <a:xfrm>
            <a:off x="83288" y="6127226"/>
            <a:ext cx="477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Image: http://</a:t>
            </a:r>
            <a:r>
              <a:rPr lang="en-US" sz="1200" dirty="0" err="1">
                <a:latin typeface="+mn-lt"/>
              </a:rPr>
              <a:t>projects.wojtekmaj.pl</a:t>
            </a:r>
            <a:r>
              <a:rPr lang="en-US" sz="1200" dirty="0">
                <a:latin typeface="+mn-lt"/>
              </a:rPr>
              <a:t>/react-lifecycle-methods-diagram/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D5D0-36B4-C949-8878-9F83D4BBD445}"/>
              </a:ext>
            </a:extLst>
          </p:cNvPr>
          <p:cNvSpPr txBox="1"/>
          <p:nvPr/>
        </p:nvSpPr>
        <p:spPr>
          <a:xfrm>
            <a:off x="1222069" y="1568158"/>
            <a:ext cx="342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n-lt"/>
              </a:rPr>
              <a:t>(Part of) The React Lifecycle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D1A80-EC25-AE41-BE6C-7A62762A1EB6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/1-lifecycle/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9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1 – The Fix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66E06-A068-FD45-AEFF-E36B1753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/>
              <a:t>Move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updateCanvasImage</a:t>
            </a:r>
            <a:r>
              <a:rPr lang="en-US" dirty="0"/>
              <a:t> call into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Still called during the component "mounting” phase – so we're able to set up the "first look" of the canvas like we wanted.</a:t>
            </a:r>
          </a:p>
          <a:p>
            <a:pPr lvl="1"/>
            <a:r>
              <a:rPr lang="en-US" dirty="0"/>
              <a:t>Happens after React sets up our refs, so we know we'll have a valid Canvas object to work with.</a:t>
            </a:r>
          </a:p>
          <a:p>
            <a:pPr lvl="1"/>
            <a:endParaRPr lang="en-US" dirty="0"/>
          </a:p>
          <a:p>
            <a:r>
              <a:rPr lang="en-US" dirty="0"/>
              <a:t>Common idea in React:</a:t>
            </a:r>
          </a:p>
          <a:p>
            <a:pPr lvl="1"/>
            <a:r>
              <a:rPr lang="en-US" dirty="0"/>
              <a:t>Set something up (like the &lt;canvas&gt; tag) and give it to React (by returning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time later, React will do its job.</a:t>
            </a:r>
          </a:p>
          <a:p>
            <a:pPr lvl="1"/>
            <a:r>
              <a:rPr lang="en-US" dirty="0"/>
              <a:t>React makes a </a:t>
            </a:r>
            <a:r>
              <a:rPr lang="en-US" i="1" dirty="0"/>
              <a:t>callback</a:t>
            </a:r>
            <a:r>
              <a:rPr lang="en-US" dirty="0"/>
              <a:t> (like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componentDidMount</a:t>
            </a:r>
            <a:r>
              <a:rPr lang="en-US" dirty="0"/>
              <a:t>) to let us know that it's done and we can use whatever we set up (like accessing the Canvas through its ref).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8A460-CC65-374B-A70C-7B8F444AB925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/1-lifecycle/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2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2 – “React Doesn’t Know”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Expected Functionality: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When the button is clicked, the message on the page changes to "I've been clicked!"</a:t>
            </a:r>
          </a:p>
          <a:p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Current Functionality: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The message on the page never changes.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We know that the button event is working because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inside the listener is being run, so the bug must be somewhere else.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F34EC-35F9-564C-A768-7F5FF1C52885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/2-state/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5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2 –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this.clicked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variable is being updated correctly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You can print it out to double check, if you'd like.</a:t>
            </a:r>
          </a:p>
          <a:p>
            <a:pPr marL="457200" lvl="1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The only place we can modify what text is being put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&lt;p&gt;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is during the render() method – we need to return a different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&lt;p&gt;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element to change what's on the page.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But React doesn't know it's supposed to call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again!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More accurately: React doesn't know that the contents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this.clicked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variable matters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E718D-B22A-474E-A5D5-E486FCB2639D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/2-state/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1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2 – The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React has a special place for variables that affect how a component renders: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Store an object (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) inside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, put whatever properties we want in that object to track the data we need.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Instead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this.clicked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, we write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this.state.clicked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clicked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" isn't a special name here – just a variable name. Could easily call it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this.state.pizza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"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" 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is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a special name: part of the React convention, React code expects that you store your state variables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Not quite a fix yet, but a step in the right direction.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56672-14F7-7B43-A4C5-481CF7C17752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/2-state/Buggy2.js</a:t>
            </a:r>
          </a:p>
        </p:txBody>
      </p:sp>
    </p:spTree>
    <p:extLst>
      <p:ext uri="{BB962C8B-B14F-4D97-AF65-F5344CB8AC3E}">
        <p14:creationId xmlns:p14="http://schemas.microsoft.com/office/powerpoint/2010/main" val="426433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2 – The </a:t>
            </a:r>
            <a:r>
              <a:rPr lang="en-US" i="1" dirty="0"/>
              <a:t>New</a:t>
            </a:r>
            <a:r>
              <a:rPr lang="en-US" dirty="0"/>
              <a:t> Problem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We're now storing our data in the right place, but we still aren't telling React when we change it.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React requires that you notify it when you </a:t>
            </a:r>
            <a:r>
              <a:rPr lang="en-US" i="1" dirty="0">
                <a:latin typeface="+mn-lt"/>
                <a:cs typeface="Courier New" panose="02070309020205020404" pitchFamily="49" charset="0"/>
              </a:rPr>
              <a:t>want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to change the data, </a:t>
            </a:r>
            <a:r>
              <a:rPr lang="en-US" i="1" dirty="0">
                <a:latin typeface="+mn-lt"/>
                <a:cs typeface="Courier New" panose="02070309020205020404" pitchFamily="49" charset="0"/>
              </a:rPr>
              <a:t>instead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of changing it yourself.</a:t>
            </a:r>
          </a:p>
          <a:p>
            <a:pPr marL="457200" lvl="1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To request a state change, 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and pass it an object representing </a:t>
            </a:r>
            <a:r>
              <a:rPr lang="en-US" i="1" dirty="0">
                <a:latin typeface="+mn-lt"/>
                <a:cs typeface="Courier New" panose="02070309020205020404" pitchFamily="49" charset="0"/>
              </a:rPr>
              <a:t>the changes you want to make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 should </a:t>
            </a:r>
            <a:r>
              <a:rPr lang="en-US" u="sng" dirty="0">
                <a:cs typeface="Courier New" panose="02070309020205020404" pitchFamily="49" charset="0"/>
              </a:rPr>
              <a:t>never</a:t>
            </a:r>
            <a:r>
              <a:rPr lang="en-US" dirty="0">
                <a:cs typeface="Courier New" panose="02070309020205020404" pitchFamily="49" charset="0"/>
              </a:rPr>
              <a:t> directly modify the contents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dirty="0">
                <a:cs typeface="Courier New" panose="02070309020205020404" pitchFamily="49" charset="0"/>
              </a:rPr>
              <a:t> (except for constructor initialization)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Since you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(which is React code) to update the state, React knows that you’ll need things to be updated based on what changed. (So, React will re-do the render).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64A25-0620-F045-A044-282E62A47BB4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/2-state/Buggy2.js</a:t>
            </a:r>
          </a:p>
        </p:txBody>
      </p:sp>
    </p:spTree>
    <p:extLst>
      <p:ext uri="{BB962C8B-B14F-4D97-AF65-F5344CB8AC3E}">
        <p14:creationId xmlns:p14="http://schemas.microsoft.com/office/powerpoint/2010/main" val="16451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2 – The Fix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05F6F3-6DCD-F94F-BAE9-B63FE4E8A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83288" y="1973494"/>
            <a:ext cx="5789591" cy="35129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EA98E-1EAA-2943-904B-9D393B922E33}"/>
              </a:ext>
            </a:extLst>
          </p:cNvPr>
          <p:cNvSpPr txBox="1"/>
          <p:nvPr/>
        </p:nvSpPr>
        <p:spPr>
          <a:xfrm>
            <a:off x="5872879" y="1973494"/>
            <a:ext cx="31949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+mn-lt"/>
              </a:rPr>
              <a:t>Solution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By calling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lang="en-US" sz="2000" dirty="0">
                <a:latin typeface="+mn-lt"/>
              </a:rPr>
              <a:t> to update our state, we trigger a "component update cycle". During an update, React will change the state and then re-call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r>
              <a:rPr lang="en-US" sz="2000" dirty="0">
                <a:latin typeface="+mn-lt"/>
              </a:rPr>
              <a:t>. In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r>
              <a:rPr lang="en-US" sz="2000" dirty="0">
                <a:latin typeface="+mn-lt"/>
              </a:rPr>
              <a:t>, we can return the new text to be displayed on the page.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E4DA8-9C4A-0542-AB02-9855C4391AEB}"/>
              </a:ext>
            </a:extLst>
          </p:cNvPr>
          <p:cNvSpPr txBox="1"/>
          <p:nvPr/>
        </p:nvSpPr>
        <p:spPr>
          <a:xfrm>
            <a:off x="83288" y="6127226"/>
            <a:ext cx="477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Image: http://</a:t>
            </a:r>
            <a:r>
              <a:rPr lang="en-US" sz="1200" dirty="0" err="1">
                <a:latin typeface="+mn-lt"/>
              </a:rPr>
              <a:t>projects.wojtekmaj.pl</a:t>
            </a:r>
            <a:r>
              <a:rPr lang="en-US" sz="1200" dirty="0">
                <a:latin typeface="+mn-lt"/>
              </a:rPr>
              <a:t>/react-lifecycle-methods-diagram/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D5D0-36B4-C949-8878-9F83D4BBD445}"/>
              </a:ext>
            </a:extLst>
          </p:cNvPr>
          <p:cNvSpPr txBox="1"/>
          <p:nvPr/>
        </p:nvSpPr>
        <p:spPr>
          <a:xfrm>
            <a:off x="1222069" y="1568158"/>
            <a:ext cx="342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n-lt"/>
              </a:rPr>
              <a:t>(Part of) The React Lifecycle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EB844-4C0C-5940-9362-0E6B0957838C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/2-state/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5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/>
              <a:t>Done with HW6!</a:t>
            </a:r>
          </a:p>
          <a:p>
            <a:endParaRPr lang="en-US" dirty="0"/>
          </a:p>
          <a:p>
            <a:r>
              <a:rPr lang="en-US" dirty="0"/>
              <a:t>HW7 due today!</a:t>
            </a:r>
          </a:p>
          <a:p>
            <a:pPr lvl="1"/>
            <a:r>
              <a:rPr lang="en-US" sz="1800" dirty="0"/>
              <a:t>Reminder (1): Use a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DEBUG</a:t>
            </a:r>
            <a:r>
              <a:rPr lang="en-US" sz="1800" dirty="0"/>
              <a:t> flag to turn off an expensive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checkRep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Reminder (2): Make sure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PathfinderTestDriver</a:t>
            </a:r>
            <a:r>
              <a:rPr lang="en-US" sz="1800" dirty="0"/>
              <a:t> constructor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runTests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are public.</a:t>
            </a:r>
          </a:p>
          <a:p>
            <a:pPr lvl="1"/>
            <a:r>
              <a:rPr lang="en-US" sz="1800" dirty="0"/>
              <a:t>Reminder (3): IntelliJ Ultimate (not Community) is recommended because it can help with JS/React. (Free for students, see Resources on course website.)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HW8 due next Thursday.</a:t>
            </a:r>
          </a:p>
          <a:p>
            <a:pPr lvl="1"/>
            <a:r>
              <a:rPr lang="en-US" dirty="0"/>
              <a:t>HW9 due the </a:t>
            </a:r>
            <a:r>
              <a:rPr lang="en-US"/>
              <a:t>following Wednesday.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8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r>
              <a:rPr lang="en-US" dirty="0"/>
              <a:t>Bug 3 – “Read before Write (is done)”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Expected Functionality: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When a button is clicked, a square of that color appears in the canvas.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The current color is displayed in the text above the buttons.</a:t>
            </a:r>
          </a:p>
          <a:p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Current Functionality: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The text above the buttons seems to be working correctly.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The canvas is lagging behind one click – displays the color from two clicks ago instead of the most recent click.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F34EC-35F9-564C-A768-7F5FF1C52885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/3-desync/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3 –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Remember that, in React, </a:t>
            </a:r>
            <a:r>
              <a:rPr lang="en-US" dirty="0" err="1">
                <a:latin typeface="+mn-lt"/>
                <a:cs typeface="Courier New" panose="02070309020205020404" pitchFamily="49" charset="0"/>
              </a:rPr>
              <a:t>setState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is a </a:t>
            </a:r>
            <a:r>
              <a:rPr lang="en-US" i="1" dirty="0">
                <a:latin typeface="+mn-lt"/>
                <a:cs typeface="Courier New" panose="02070309020205020404" pitchFamily="49" charset="0"/>
              </a:rPr>
              <a:t>request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for a </a:t>
            </a:r>
            <a:r>
              <a:rPr lang="en-US" i="1" dirty="0">
                <a:latin typeface="+mn-lt"/>
                <a:cs typeface="Courier New" panose="02070309020205020404" pitchFamily="49" charset="0"/>
              </a:rPr>
              <a:t>future change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to state. 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When </a:t>
            </a:r>
            <a:r>
              <a:rPr lang="en-US" b="1" dirty="0" err="1">
                <a:latin typeface="+mn-lt"/>
                <a:cs typeface="Courier New" panose="02070309020205020404" pitchFamily="49" charset="0"/>
              </a:rPr>
              <a:t>setState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returns, the state has not yet been updated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.</a:t>
            </a:r>
            <a:endParaRPr lang="en-US" b="1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React delays state changes for performance reasons.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Means we need to be careful about reading state: when do we know that it's guaranteed to be up-to-date?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The problem is that we're trying to access the state immediately after calling </a:t>
            </a:r>
            <a:r>
              <a:rPr lang="en-US" dirty="0" err="1">
                <a:latin typeface="+mn-lt"/>
                <a:cs typeface="Courier New" panose="02070309020205020404" pitchFamily="49" charset="0"/>
              </a:rPr>
              <a:t>setState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– React hasn't gotten around to updating the state yet, so we're seeing the old value.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This is why the canvas is "lagging behind" by one: when we draw the canvas, we're seeing the value of state from the previous button press.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F34EC-35F9-564C-A768-7F5FF1C52885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/3-desync/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Buggy.js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7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3 – What’s Actually Happening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05F6F3-6DCD-F94F-BAE9-B63FE4E8A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83288" y="1973494"/>
            <a:ext cx="5786938" cy="35112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E4DA8-9C4A-0542-AB02-9855C4391AEB}"/>
              </a:ext>
            </a:extLst>
          </p:cNvPr>
          <p:cNvSpPr txBox="1"/>
          <p:nvPr/>
        </p:nvSpPr>
        <p:spPr>
          <a:xfrm>
            <a:off x="83288" y="6127226"/>
            <a:ext cx="477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Image: http://</a:t>
            </a:r>
            <a:r>
              <a:rPr lang="en-US" sz="1200" dirty="0" err="1">
                <a:latin typeface="+mn-lt"/>
              </a:rPr>
              <a:t>projects.wojtekmaj.pl</a:t>
            </a:r>
            <a:r>
              <a:rPr lang="en-US" sz="1200" dirty="0">
                <a:latin typeface="+mn-lt"/>
              </a:rPr>
              <a:t>/react-lifecycle-methods-diagram/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D5D0-36B4-C949-8878-9F83D4BBD445}"/>
              </a:ext>
            </a:extLst>
          </p:cNvPr>
          <p:cNvSpPr txBox="1"/>
          <p:nvPr/>
        </p:nvSpPr>
        <p:spPr>
          <a:xfrm>
            <a:off x="1222069" y="1568158"/>
            <a:ext cx="342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n-lt"/>
              </a:rPr>
              <a:t>(Part of) The React Lifecycle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EB844-4C0C-5940-9362-0E6B0957838C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/3-desync/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8A921-E65E-BE48-B6A2-B41C16381CE4}"/>
              </a:ext>
            </a:extLst>
          </p:cNvPr>
          <p:cNvSpPr txBox="1"/>
          <p:nvPr/>
        </p:nvSpPr>
        <p:spPr>
          <a:xfrm>
            <a:off x="5955610" y="3714281"/>
            <a:ext cx="310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sz="2000" dirty="0">
                <a:latin typeface="+mn-lt"/>
              </a:rPr>
              <a:t> gets changed later (by React)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32C3ED-AA1D-3C40-B130-9D5F450F5FF3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3254644" y="3743511"/>
            <a:ext cx="2700966" cy="17412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1D3172-57DD-974B-8599-626487C02624}"/>
              </a:ext>
            </a:extLst>
          </p:cNvPr>
          <p:cNvSpPr txBox="1"/>
          <p:nvPr/>
        </p:nvSpPr>
        <p:spPr>
          <a:xfrm>
            <a:off x="5955610" y="4669182"/>
            <a:ext cx="3100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  <a:cs typeface="Courier New" panose="02070309020205020404" pitchFamily="49" charset="0"/>
              </a:rPr>
              <a:t>The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</a:t>
            </a:r>
            <a:r>
              <a:rPr lang="en-US" sz="20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n-lt"/>
              </a:rPr>
              <a:t>gets updated here, which is why it sees the correct state (state is guaranteed to be updated before render is called)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BBCE3F-82DE-1B44-89CD-36CBCA140B5F}"/>
              </a:ext>
            </a:extLst>
          </p:cNvPr>
          <p:cNvSpPr txBox="1"/>
          <p:nvPr/>
        </p:nvSpPr>
        <p:spPr>
          <a:xfrm>
            <a:off x="5960533" y="1383308"/>
            <a:ext cx="310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lang="en-US" sz="20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n-lt"/>
              </a:rPr>
              <a:t>returns,</a:t>
            </a:r>
          </a:p>
          <a:p>
            <a:r>
              <a:rPr lang="en-US" sz="2000" dirty="0">
                <a:latin typeface="+mn-lt"/>
              </a:rPr>
              <a:t>our code keeps going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E3AFCF93-674A-3249-AE72-3AFB9B62B378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4143029" y="1737251"/>
            <a:ext cx="1817504" cy="1436496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E43B57-5585-B04B-9263-AE22B2B77603}"/>
              </a:ext>
            </a:extLst>
          </p:cNvPr>
          <p:cNvSpPr txBox="1"/>
          <p:nvPr/>
        </p:nvSpPr>
        <p:spPr>
          <a:xfrm>
            <a:off x="5955610" y="2213999"/>
            <a:ext cx="3100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Our code calls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this.drawSquare</a:t>
            </a:r>
            <a:r>
              <a:rPr lang="en-US" sz="2000" dirty="0">
                <a:latin typeface="+mn-lt"/>
              </a:rPr>
              <a:t>, which sees the old value still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4799C0-D111-F54C-886F-B72726330FA6}"/>
              </a:ext>
            </a:extLst>
          </p:cNvPr>
          <p:cNvCxnSpPr>
            <a:cxnSpLocks/>
          </p:cNvCxnSpPr>
          <p:nvPr/>
        </p:nvCxnSpPr>
        <p:spPr>
          <a:xfrm flipH="1" flipV="1">
            <a:off x="4143029" y="3549150"/>
            <a:ext cx="1812582" cy="457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213A95-5780-3D49-8149-7336F428D36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143029" y="2875719"/>
            <a:ext cx="1812581" cy="496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3 – The Fix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05F6F3-6DCD-F94F-BAE9-B63FE4E8A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83288" y="1973494"/>
            <a:ext cx="5786938" cy="35112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8E4DA8-9C4A-0542-AB02-9855C4391AEB}"/>
              </a:ext>
            </a:extLst>
          </p:cNvPr>
          <p:cNvSpPr txBox="1"/>
          <p:nvPr/>
        </p:nvSpPr>
        <p:spPr>
          <a:xfrm>
            <a:off x="83288" y="6127226"/>
            <a:ext cx="4775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Image: http://</a:t>
            </a:r>
            <a:r>
              <a:rPr lang="en-US" sz="1200" dirty="0" err="1">
                <a:latin typeface="+mn-lt"/>
              </a:rPr>
              <a:t>projects.wojtekmaj.pl</a:t>
            </a:r>
            <a:r>
              <a:rPr lang="en-US" sz="1200" dirty="0">
                <a:latin typeface="+mn-lt"/>
              </a:rPr>
              <a:t>/react-lifecycle-methods-diagram/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ED5D0-36B4-C949-8878-9F83D4BBD445}"/>
              </a:ext>
            </a:extLst>
          </p:cNvPr>
          <p:cNvSpPr txBox="1"/>
          <p:nvPr/>
        </p:nvSpPr>
        <p:spPr>
          <a:xfrm>
            <a:off x="1222069" y="1568158"/>
            <a:ext cx="342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n-lt"/>
              </a:rPr>
              <a:t>(Part of) The React Lifecycle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EB844-4C0C-5940-9362-0E6B0957838C}"/>
              </a:ext>
            </a:extLst>
          </p:cNvPr>
          <p:cNvSpPr txBox="1"/>
          <p:nvPr/>
        </p:nvSpPr>
        <p:spPr>
          <a:xfrm>
            <a:off x="5105400" y="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/3-desync/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Fixed.js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8A921-E65E-BE48-B6A2-B41C16381CE4}"/>
              </a:ext>
            </a:extLst>
          </p:cNvPr>
          <p:cNvSpPr txBox="1"/>
          <p:nvPr/>
        </p:nvSpPr>
        <p:spPr>
          <a:xfrm>
            <a:off x="5945037" y="2371087"/>
            <a:ext cx="310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sz="2000" dirty="0">
                <a:latin typeface="+mn-lt"/>
              </a:rPr>
              <a:t> gets changed later (by React)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6054718-142C-454A-B4E4-FAA905384713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4127531" y="2725029"/>
            <a:ext cx="1817506" cy="831831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32C3ED-AA1D-3C40-B130-9D5F450F5FF3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3292147" y="3658594"/>
            <a:ext cx="2652888" cy="906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1D3172-57DD-974B-8599-626487C02624}"/>
              </a:ext>
            </a:extLst>
          </p:cNvPr>
          <p:cNvSpPr txBox="1"/>
          <p:nvPr/>
        </p:nvSpPr>
        <p:spPr>
          <a:xfrm>
            <a:off x="5945035" y="3304651"/>
            <a:ext cx="318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</a:t>
            </a:r>
            <a:r>
              <a:rPr lang="en-US" sz="20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n-lt"/>
              </a:rPr>
              <a:t>gets updated here, so it sees the correct 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0BF980-0F9F-4841-8DE8-3C115808B44A}"/>
              </a:ext>
            </a:extLst>
          </p:cNvPr>
          <p:cNvSpPr txBox="1"/>
          <p:nvPr/>
        </p:nvSpPr>
        <p:spPr>
          <a:xfrm>
            <a:off x="5945035" y="4102132"/>
            <a:ext cx="3100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+mn-lt"/>
              </a:rPr>
              <a:t>Solution</a:t>
            </a:r>
          </a:p>
          <a:p>
            <a:r>
              <a:rPr lang="en-US" sz="2000" dirty="0">
                <a:latin typeface="+mn-lt"/>
              </a:rPr>
              <a:t>Should call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drawSquare</a:t>
            </a:r>
            <a:r>
              <a:rPr lang="en-US" sz="2000" dirty="0">
                <a:latin typeface="+mn-lt"/>
              </a:rPr>
              <a:t>, here, since it is guaranteed to happen after the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this.state</a:t>
            </a:r>
            <a:r>
              <a:rPr lang="en-US" sz="2000" dirty="0">
                <a:latin typeface="+mn-lt"/>
              </a:rPr>
              <a:t> value has been updated.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1E80BAC-24E4-414F-9937-68DCD6759F7F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990454" y="5071628"/>
            <a:ext cx="954581" cy="398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4BBCE3F-82DE-1B44-89CD-36CBCA140B5F}"/>
              </a:ext>
            </a:extLst>
          </p:cNvPr>
          <p:cNvSpPr txBox="1"/>
          <p:nvPr/>
        </p:nvSpPr>
        <p:spPr>
          <a:xfrm>
            <a:off x="5945035" y="1461934"/>
            <a:ext cx="310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setState</a:t>
            </a:r>
            <a:r>
              <a:rPr lang="en-US" sz="20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+mn-lt"/>
              </a:rPr>
              <a:t>returns,</a:t>
            </a:r>
          </a:p>
          <a:p>
            <a:r>
              <a:rPr lang="en-US" sz="2000" dirty="0">
                <a:latin typeface="+mn-lt"/>
              </a:rPr>
              <a:t>our code keeps going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E3AFCF93-674A-3249-AE72-3AFB9B62B378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4127531" y="1815877"/>
            <a:ext cx="1817505" cy="137024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0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/>
              <a:t>Overview of HW8 – “Connect the Dots”</a:t>
            </a:r>
          </a:p>
          <a:p>
            <a:endParaRPr lang="en-US" dirty="0"/>
          </a:p>
          <a:p>
            <a:r>
              <a:rPr lang="en-US" dirty="0"/>
              <a:t>Common React bugs &amp; how to fix them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0B6398C-17A2-5B48-B8E1-5A670336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</p:spTree>
    <p:extLst>
      <p:ext uri="{BB962C8B-B14F-4D97-AF65-F5344CB8AC3E}">
        <p14:creationId xmlns:p14="http://schemas.microsoft.com/office/powerpoint/2010/main" val="30248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E161-D491-AC44-9E01-3B99806C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HW8 Overview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1173CDA6-BC86-E14C-A6C3-84D3E1CB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Starter code has (most of) the pieces, but not much functionality.</a:t>
            </a:r>
          </a:p>
          <a:p>
            <a:pPr lvl="1"/>
            <a:r>
              <a:rPr lang="en-US" dirty="0"/>
              <a:t>Lots of hard-coded values, placeholders (</a:t>
            </a:r>
            <a:r>
              <a:rPr lang="en-US" dirty="0" err="1"/>
              <a:t>console.log</a:t>
            </a:r>
            <a:r>
              <a:rPr lang="en-US" dirty="0"/>
              <a:t> instead of actually doing stuff), etc..</a:t>
            </a:r>
          </a:p>
          <a:p>
            <a:r>
              <a:rPr lang="en-US" dirty="0"/>
              <a:t>Your job: "wire all the pieces together"</a:t>
            </a:r>
          </a:p>
          <a:p>
            <a:pPr lvl="1"/>
            <a:r>
              <a:rPr lang="en-US" dirty="0"/>
              <a:t>Accept user input</a:t>
            </a:r>
          </a:p>
          <a:p>
            <a:pPr lvl="1"/>
            <a:r>
              <a:rPr lang="en-US" dirty="0"/>
              <a:t>Process/parse the data</a:t>
            </a:r>
          </a:p>
          <a:p>
            <a:pPr lvl="1"/>
            <a:r>
              <a:rPr lang="en-US" dirty="0"/>
              <a:t>Error check – users do weird stuff, make sure you can't crash</a:t>
            </a:r>
          </a:p>
          <a:p>
            <a:pPr lvl="1"/>
            <a:r>
              <a:rPr lang="en-US" dirty="0"/>
              <a:t>Move data between components as necessary</a:t>
            </a:r>
          </a:p>
          <a:p>
            <a:pPr lvl="1"/>
            <a:r>
              <a:rPr lang="en-US" dirty="0"/>
              <a:t>Add the actual functionality in response to user input.</a:t>
            </a:r>
          </a:p>
          <a:p>
            <a:r>
              <a:rPr lang="en-US" dirty="0"/>
              <a:t>Structure:</a:t>
            </a:r>
          </a:p>
          <a:p>
            <a:pPr lvl="1"/>
            <a:r>
              <a:rPr lang="en-US" dirty="0"/>
              <a:t>Top-level &lt;App&gt; component, with three child components.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4933C-CA57-EC4C-9D90-3742DBF4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A67F5-315C-864C-BBEB-3F7780BB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E161-D491-AC44-9E01-3B99806C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HW8 Component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4933C-CA57-EC4C-9D90-3742DBF4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A67F5-315C-864C-BBEB-3F7780BB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DF7D7B-80CC-2846-9309-8F68875334E2}"/>
              </a:ext>
            </a:extLst>
          </p:cNvPr>
          <p:cNvGrpSpPr/>
          <p:nvPr/>
        </p:nvGrpSpPr>
        <p:grpSpPr>
          <a:xfrm>
            <a:off x="1932770" y="1449474"/>
            <a:ext cx="3751923" cy="4953000"/>
            <a:chOff x="2572676" y="1447800"/>
            <a:chExt cx="3751923" cy="4953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AE7BE6-DB33-264C-994F-BA9F6AD45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8" t="360" r="2967" b="449"/>
            <a:stretch/>
          </p:blipFill>
          <p:spPr>
            <a:xfrm>
              <a:off x="2831757" y="1533268"/>
              <a:ext cx="3314131" cy="4724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0331BD-9672-F942-8CFE-CD2CEA73D96B}"/>
                </a:ext>
              </a:extLst>
            </p:cNvPr>
            <p:cNvSpPr/>
            <p:nvPr/>
          </p:nvSpPr>
          <p:spPr>
            <a:xfrm>
              <a:off x="2816517" y="2007508"/>
              <a:ext cx="3278914" cy="3417932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C52D23-8E34-744D-B7E5-D6DB67C74588}"/>
                </a:ext>
              </a:extLst>
            </p:cNvPr>
            <p:cNvSpPr/>
            <p:nvPr/>
          </p:nvSpPr>
          <p:spPr>
            <a:xfrm>
              <a:off x="3885400" y="1783080"/>
              <a:ext cx="1206843" cy="274320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3851B9-E27B-F34D-83F4-CA321034B9FD}"/>
                </a:ext>
              </a:extLst>
            </p:cNvPr>
            <p:cNvSpPr/>
            <p:nvPr/>
          </p:nvSpPr>
          <p:spPr>
            <a:xfrm>
              <a:off x="3725380" y="5417820"/>
              <a:ext cx="1463840" cy="83984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01A97F-6D2D-7049-913A-E27F1D70CB31}"/>
                </a:ext>
              </a:extLst>
            </p:cNvPr>
            <p:cNvSpPr/>
            <p:nvPr/>
          </p:nvSpPr>
          <p:spPr>
            <a:xfrm>
              <a:off x="2572676" y="1447800"/>
              <a:ext cx="3751923" cy="4953000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5D2A86-30B8-D147-97C5-62A9D146CBBC}"/>
              </a:ext>
            </a:extLst>
          </p:cNvPr>
          <p:cNvSpPr txBox="1"/>
          <p:nvPr/>
        </p:nvSpPr>
        <p:spPr>
          <a:xfrm>
            <a:off x="202892" y="34290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&lt;App&gt;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5F445A-265B-7F4D-A69F-2E772F944F6D}"/>
              </a:ext>
            </a:extLst>
          </p:cNvPr>
          <p:cNvSpPr txBox="1"/>
          <p:nvPr/>
        </p:nvSpPr>
        <p:spPr>
          <a:xfrm>
            <a:off x="6817497" y="346430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&lt;Grid&gt;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735A2D-0D8F-C146-B97B-BC6B79409427}"/>
              </a:ext>
            </a:extLst>
          </p:cNvPr>
          <p:cNvSpPr txBox="1"/>
          <p:nvPr/>
        </p:nvSpPr>
        <p:spPr>
          <a:xfrm>
            <a:off x="5931867" y="1734011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DA6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DDA6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GridSizePicker</a:t>
            </a:r>
            <a:r>
              <a:rPr lang="en-US" b="1" dirty="0">
                <a:solidFill>
                  <a:srgbClr val="DDA6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86D9F-B62E-FE44-B1AB-B3F9DE4AA491}"/>
              </a:ext>
            </a:extLst>
          </p:cNvPr>
          <p:cNvSpPr txBox="1"/>
          <p:nvPr/>
        </p:nvSpPr>
        <p:spPr>
          <a:xfrm>
            <a:off x="6500116" y="5194607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EdgeList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C0F2654-68F3-814A-BF80-CFBAECE0DA61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4471114" y="1920240"/>
            <a:ext cx="1460753" cy="44604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E97A28-B84B-2F4F-BDFE-B92633EAE2AB}"/>
              </a:ext>
            </a:extLst>
          </p:cNvPr>
          <p:cNvCxnSpPr>
            <a:cxnSpLocks/>
            <a:stCxn id="17" idx="1"/>
            <a:endCxn id="12" idx="3"/>
          </p:cNvCxnSpPr>
          <p:nvPr/>
        </p:nvCxnSpPr>
        <p:spPr>
          <a:xfrm flipH="1">
            <a:off x="5455525" y="3695142"/>
            <a:ext cx="1361972" cy="23006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D5806C-8664-5448-B49E-074FE75C6DD1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flipH="1">
            <a:off x="4549314" y="5425440"/>
            <a:ext cx="1950802" cy="41397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76667C-4F1A-4F41-B738-ADC966F396E6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309285" y="3659833"/>
            <a:ext cx="623485" cy="266141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4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React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: Similar to </a:t>
            </a:r>
            <a:r>
              <a:rPr lang="en-US" dirty="0" err="1">
                <a:latin typeface="+mn-lt"/>
                <a:cs typeface="Courier New" panose="02070309020205020404" pitchFamily="49" charset="0"/>
              </a:rPr>
              <a:t>gradle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, but we need to install manually the first time.</a:t>
            </a:r>
          </a:p>
          <a:p>
            <a:pPr marL="0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In the terminal, change directory until you're in the same place as the "</a:t>
            </a:r>
            <a:r>
              <a:rPr lang="en-US" b="1" dirty="0" err="1">
                <a:cs typeface="Courier New" panose="02070309020205020404" pitchFamily="49" charset="0"/>
              </a:rPr>
              <a:t>package.json</a:t>
            </a:r>
            <a:r>
              <a:rPr lang="en-US" dirty="0">
                <a:cs typeface="Courier New" panose="02070309020205020404" pitchFamily="49" charset="0"/>
              </a:rPr>
              <a:t>" file for the project you want to run.</a:t>
            </a:r>
          </a:p>
          <a:p>
            <a:pPr marL="0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To Install (first time):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install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To Run (every time):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marL="0" indent="0">
              <a:buNone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Once started, you can edit and save files and the page will automatically reload – no need to restart. Use Control-C to shut down when you're done developing.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</p:spTree>
    <p:extLst>
      <p:ext uri="{BB962C8B-B14F-4D97-AF65-F5344CB8AC3E}">
        <p14:creationId xmlns:p14="http://schemas.microsoft.com/office/powerpoint/2010/main" val="10497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React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Most common bugs in React are: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Reading from React state before the data has been populated.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Not properly understanding the React life cycle (the order that things happen within your app).</a:t>
            </a:r>
            <a:br>
              <a:rPr lang="en-US" b="1" dirty="0">
                <a:solidFill>
                  <a:schemeClr val="accent2"/>
                </a:solidFill>
                <a:latin typeface="+mn-lt"/>
                <a:cs typeface="Courier New" panose="02070309020205020404" pitchFamily="49" charset="0"/>
              </a:rPr>
            </a:br>
            <a:endParaRPr lang="en-US" b="1" dirty="0">
              <a:solidFill>
                <a:schemeClr val="accent2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This is because of specific 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asynchronous updates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to </a:t>
            </a:r>
            <a:r>
              <a:rPr lang="en-US" dirty="0" err="1">
                <a:latin typeface="+mn-lt"/>
                <a:cs typeface="Courier New" panose="02070309020205020404" pitchFamily="49" charset="0"/>
              </a:rPr>
              <a:t>React’s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internal representation of the webpage. </a:t>
            </a:r>
          </a:p>
          <a:p>
            <a:pPr lvl="1"/>
            <a:r>
              <a:rPr lang="en-US" b="1" dirty="0">
                <a:latin typeface="+mn-lt"/>
                <a:cs typeface="Courier New" panose="02070309020205020404" pitchFamily="49" charset="0"/>
              </a:rPr>
              <a:t>Note: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There may be a very slight delay to updating your React components.</a:t>
            </a:r>
            <a:br>
              <a:rPr lang="en-US" dirty="0">
                <a:latin typeface="+mn-lt"/>
                <a:cs typeface="Courier New" panose="02070309020205020404" pitchFamily="49" charset="0"/>
              </a:rPr>
            </a:br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+mn-lt"/>
                <a:cs typeface="Courier New" panose="02070309020205020404" pitchFamily="49" charset="0"/>
              </a:rPr>
              <a:t>IMPORTANT: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You need to be careful when updating your React component’s state and trying to access data!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</p:spTree>
    <p:extLst>
      <p:ext uri="{BB962C8B-B14F-4D97-AF65-F5344CB8AC3E}">
        <p14:creationId xmlns:p14="http://schemas.microsoft.com/office/powerpoint/2010/main" val="236713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React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When you hit a bug…</a:t>
            </a:r>
            <a:br>
              <a:rPr lang="en-US" dirty="0">
                <a:cs typeface="Courier New" panose="02070309020205020404" pitchFamily="49" charset="0"/>
              </a:rPr>
            </a:b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>
                <a:cs typeface="Courier New" panose="02070309020205020404" pitchFamily="49" charset="0"/>
              </a:rPr>
              <a:t>Walk step by step through the order that your code runs, checking how the state should be populated.</a:t>
            </a:r>
          </a:p>
          <a:p>
            <a:pPr marL="857250" lvl="1" indent="-457200"/>
            <a:r>
              <a:rPr lang="en-US" dirty="0">
                <a:cs typeface="Courier New" panose="02070309020205020404" pitchFamily="49" charset="0"/>
              </a:rPr>
              <a:t>Use documentation about the React lifecycle to help you figure out which things happen in which order.</a:t>
            </a:r>
          </a:p>
          <a:p>
            <a:pPr marL="457200" indent="-457200">
              <a:buAutoNum type="arabicPeriod"/>
            </a:pP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Put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in your methods if needed, and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componentDidUpdate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to check when your state was updated.</a:t>
            </a:r>
            <a:br>
              <a:rPr lang="en-US" dirty="0">
                <a:latin typeface="+mn-lt"/>
                <a:cs typeface="Courier New" panose="02070309020205020404" pitchFamily="49" charset="0"/>
              </a:rPr>
            </a:b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+mn-lt"/>
                <a:cs typeface="Courier New" panose="02070309020205020404" pitchFamily="49" charset="0"/>
              </a:rPr>
              <a:t>Last resort: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Googling may be useful! Be </a:t>
            </a:r>
            <a:r>
              <a:rPr lang="en-US" b="1" i="1" u="sng" dirty="0">
                <a:latin typeface="+mn-lt"/>
                <a:cs typeface="Courier New" panose="02070309020205020404" pitchFamily="49" charset="0"/>
              </a:rPr>
              <a:t>very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careful about this.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</p:spTree>
    <p:extLst>
      <p:ext uri="{BB962C8B-B14F-4D97-AF65-F5344CB8AC3E}">
        <p14:creationId xmlns:p14="http://schemas.microsoft.com/office/powerpoint/2010/main" val="14119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Demo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Courier New" panose="02070309020205020404" pitchFamily="49" charset="0"/>
              </a:rPr>
              <a:t>Modify the import statement in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index.js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to change which demo you're currently running. (See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README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for more info).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EFFECA8-A6A3-4444-9EC5-DA2DA649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UW CSE 331 Winter 2020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41D744-5D44-FE42-A8D0-3664136B4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98810"/>
              </p:ext>
            </p:extLst>
          </p:nvPr>
        </p:nvGraphicFramePr>
        <p:xfrm>
          <a:off x="567646" y="1752600"/>
          <a:ext cx="8153399" cy="2580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5154">
                  <a:extLst>
                    <a:ext uri="{9D8B030D-6E8A-4147-A177-3AD203B41FA5}">
                      <a16:colId xmlns:a16="http://schemas.microsoft.com/office/drawing/2014/main" val="2761827016"/>
                    </a:ext>
                  </a:extLst>
                </a:gridCol>
                <a:gridCol w="5368245">
                  <a:extLst>
                    <a:ext uri="{9D8B030D-6E8A-4147-A177-3AD203B41FA5}">
                      <a16:colId xmlns:a16="http://schemas.microsoft.com/office/drawing/2014/main" val="136656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package.json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Tells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npm</a:t>
                      </a:r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 what to install (don't need to modify)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883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Read it, has lots of explanations.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72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public/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index.html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React "starter template"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2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index.js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Contains the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ReactDOM.render</a:t>
                      </a:r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 call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410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/1-lifecycle/*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First example, 1 buggy and 1 fixed versions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22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/2-state/*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Second example, 2 buggy and 1 fixed version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03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/3-desync/*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cs typeface="Courier New" panose="02070309020205020404" pitchFamily="49" charset="0"/>
                        </a:rPr>
                        <a:t>Third example, 1 buggy and 1 fixed version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6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869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17027</TotalTime>
  <Words>2131</Words>
  <Application>Microsoft Macintosh PowerPoint</Application>
  <PresentationFormat>On-screen Show (4:3)</PresentationFormat>
  <Paragraphs>255</Paragraphs>
  <Slides>23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Courier New</vt:lpstr>
      <vt:lpstr>Times New Roman</vt:lpstr>
      <vt:lpstr>simple</vt:lpstr>
      <vt:lpstr>CSE 331 Software Design &amp; Implementation</vt:lpstr>
      <vt:lpstr>Administrivia</vt:lpstr>
      <vt:lpstr>Agenda</vt:lpstr>
      <vt:lpstr>HW8 Overview</vt:lpstr>
      <vt:lpstr>HW8 Component Structure</vt:lpstr>
      <vt:lpstr>Running a React App</vt:lpstr>
      <vt:lpstr>Common React Bugs</vt:lpstr>
      <vt:lpstr>Debugging React Strategies</vt:lpstr>
      <vt:lpstr>Section Demo Code</vt:lpstr>
      <vt:lpstr>Bug 1 – “Read before Write”</vt:lpstr>
      <vt:lpstr>Bug 1 –The Problem</vt:lpstr>
      <vt:lpstr>Bug 1 – “Read before Write”</vt:lpstr>
      <vt:lpstr>Bug 1 – The Fix</vt:lpstr>
      <vt:lpstr>Bug 1 – The Fix</vt:lpstr>
      <vt:lpstr>Bug 2 – “React Doesn’t Know”</vt:lpstr>
      <vt:lpstr>Bug 2 – The Problem</vt:lpstr>
      <vt:lpstr>Bug 2 – The Solution?</vt:lpstr>
      <vt:lpstr>Bug 2 – The New Problem</vt:lpstr>
      <vt:lpstr>Bug 2 – The Fix</vt:lpstr>
      <vt:lpstr>Bug 3 – “Read before Write (is done)”</vt:lpstr>
      <vt:lpstr>Bug 3 – The Problem</vt:lpstr>
      <vt:lpstr>Bug 3 – What’s Actually Happening</vt:lpstr>
      <vt:lpstr>Bug 3 – The Fix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1577</cp:revision>
  <cp:lastPrinted>2020-02-28T23:40:46Z</cp:lastPrinted>
  <dcterms:created xsi:type="dcterms:W3CDTF">2012-01-13T04:41:44Z</dcterms:created>
  <dcterms:modified xsi:type="dcterms:W3CDTF">2020-02-28T23:40:53Z</dcterms:modified>
</cp:coreProperties>
</file>