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59" r:id="rId2"/>
    <p:sldId id="418" r:id="rId3"/>
    <p:sldId id="403" r:id="rId4"/>
    <p:sldId id="367" r:id="rId5"/>
    <p:sldId id="369" r:id="rId6"/>
    <p:sldId id="370" r:id="rId7"/>
    <p:sldId id="371" r:id="rId8"/>
    <p:sldId id="372" r:id="rId9"/>
    <p:sldId id="373" r:id="rId10"/>
    <p:sldId id="404" r:id="rId11"/>
    <p:sldId id="375" r:id="rId12"/>
    <p:sldId id="376" r:id="rId13"/>
    <p:sldId id="378" r:id="rId14"/>
    <p:sldId id="379" r:id="rId15"/>
    <p:sldId id="405" r:id="rId16"/>
    <p:sldId id="381" r:id="rId17"/>
    <p:sldId id="382" r:id="rId18"/>
    <p:sldId id="383" r:id="rId19"/>
    <p:sldId id="384" r:id="rId20"/>
    <p:sldId id="385" r:id="rId21"/>
    <p:sldId id="386" r:id="rId22"/>
    <p:sldId id="387" r:id="rId23"/>
    <p:sldId id="406" r:id="rId24"/>
    <p:sldId id="389" r:id="rId25"/>
    <p:sldId id="390" r:id="rId26"/>
    <p:sldId id="391" r:id="rId27"/>
    <p:sldId id="394" r:id="rId28"/>
    <p:sldId id="395" r:id="rId29"/>
    <p:sldId id="396" r:id="rId30"/>
    <p:sldId id="397" r:id="rId31"/>
    <p:sldId id="410" r:id="rId32"/>
    <p:sldId id="412" r:id="rId33"/>
    <p:sldId id="413" r:id="rId34"/>
    <p:sldId id="411" r:id="rId35"/>
    <p:sldId id="409" r:id="rId36"/>
    <p:sldId id="414" r:id="rId37"/>
    <p:sldId id="407" r:id="rId38"/>
    <p:sldId id="415" r:id="rId39"/>
  </p:sldIdLst>
  <p:sldSz cx="9144000" cy="6858000" type="screen4x3"/>
  <p:notesSz cx="6934200" cy="92202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80"/>
    <a:srgbClr val="0000FF"/>
    <a:srgbClr val="FF0000"/>
    <a:srgbClr val="009900"/>
    <a:srgbClr val="0432FF"/>
    <a:srgbClr val="FF2600"/>
    <a:srgbClr val="FFFF99"/>
    <a:srgbClr val="FFA7BC"/>
    <a:srgbClr val="FF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25" autoAdjust="0"/>
    <p:restoredTop sz="90060" autoAdjust="0"/>
  </p:normalViewPr>
  <p:slideViewPr>
    <p:cSldViewPr>
      <p:cViewPr varScale="1">
        <p:scale>
          <a:sx n="104" d="100"/>
          <a:sy n="104" d="100"/>
        </p:scale>
        <p:origin x="12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304" y="200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21-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20wi: Not actually used because of canceled lectures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6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73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 everyone on a project needs to use the same ant/make/whatever build utility, even if they have their own preferences for editors, etc.  i.e., don’t rely on eclipse’s </a:t>
            </a:r>
            <a:r>
              <a:rPr lang="en-US" dirty="0" err="1"/>
              <a:t>autobuilder</a:t>
            </a:r>
            <a:r>
              <a:rPr lang="en-US" dirty="0"/>
              <a:t> – not everyone uses it and it might change from one release to the next.</a:t>
            </a:r>
          </a:p>
          <a:p>
            <a:endParaRPr lang="en-US" dirty="0"/>
          </a:p>
          <a:p>
            <a:r>
              <a:rPr lang="en-US" dirty="0"/>
              <a:t>In medium to large projects</a:t>
            </a:r>
            <a:r>
              <a:rPr lang="en-US" baseline="0" dirty="0"/>
              <a:t> someone is often the tool smith who manages the build tools for the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18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large time sink in even medium-sized projects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Worth it!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280A2-C7F4-450D-B7BC-E2A8B54C466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401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73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4F9F77-6B02-4065-8B79-8665018F06D6}" type="slidenum">
              <a:rPr lang="en-US"/>
              <a:pPr/>
              <a:t>16</a:t>
            </a:fld>
            <a:endParaRPr 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715963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09961-3550-4D06-83AD-832301A3F6CB}" type="slidenum">
              <a:rPr lang="en-US"/>
              <a:pPr/>
              <a:t>17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7288" y="681038"/>
            <a:ext cx="4640262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256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5E7B75-0D61-46BA-955C-0290BF67EAAB}" type="slidenum">
              <a:rPr lang="en-US"/>
              <a:pPr/>
              <a:t>18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0473"/>
            <a:ext cx="5136532" cy="40352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95" tIns="46197" rIns="92395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6C6D5-7BFB-4703-AF4E-F1B035D8BAE4}" type="slidenum">
              <a:rPr lang="en-US"/>
              <a:pPr/>
              <a:t>19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7288" y="681038"/>
            <a:ext cx="4640262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2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063C4-A066-4AF9-9032-3FCCFC095151}" type="slidenum">
              <a:rPr lang="en-US"/>
              <a:pPr/>
              <a:t>20</a:t>
            </a:fld>
            <a:endParaRPr lang="en-US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7288" y="681038"/>
            <a:ext cx="4640262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88381"/>
            <a:ext cx="5136532" cy="15269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95" tIns="46197" rIns="92395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90% of coding done for 50% of coding phase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90% of debugging done for 90% of debugging phase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Designs always done on schedule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B861F2-D2FA-4BB6-BBBD-194BD2D53D9F}" type="slidenum">
              <a:rPr lang="en-US"/>
              <a:pPr/>
              <a:t>22</a:t>
            </a:fld>
            <a:endParaRPr lang="en-US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894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0473"/>
            <a:ext cx="5136532" cy="25759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95" tIns="46197" rIns="92395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Worker and months are not necessarily interchangeable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Start up transient for new people considerable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Unless tasks can be cleanly partitioned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What architecture is all about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88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735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BF4DB6-6A05-490D-959C-BE2006FFDED0}" type="slidenum">
              <a:rPr lang="en-US"/>
              <a:pPr/>
              <a:t>24</a:t>
            </a:fld>
            <a:endParaRPr 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4"/>
            <a:ext cx="5137719" cy="18000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Thus far, we have emphasized designing, implementing, and testing modules.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Fitting them together has been an implicit theme.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Now, I want to be more explicit about that.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BF2072-CC7A-49FC-935C-42CAF80735DF}" type="slidenum">
              <a:rPr lang="en-US"/>
              <a:pPr/>
              <a:t>25</a:t>
            </a:fld>
            <a:endParaRPr lang="en-US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6388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9D863C-A4B5-4295-B7CA-DD5E39F908E2}" type="slidenum">
              <a:rPr lang="en-US"/>
              <a:pPr/>
              <a:t>26</a:t>
            </a:fld>
            <a:endParaRPr lang="en-US"/>
          </a:p>
        </p:txBody>
      </p:sp>
      <p:sp>
        <p:nvSpPr>
          <p:cNvPr id="36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5"/>
            <a:ext cx="5137719" cy="211040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We covered this when we talked about testing earlier in term, included here in the notes for completeness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/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Using a person is what you do when you test using the debugger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4B3D41-8D56-42B0-A1D9-1343702198E9}" type="slidenum">
              <a:rPr lang="en-US"/>
              <a:pPr/>
              <a:t>27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4"/>
            <a:ext cx="5137719" cy="110179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Reusing the stub for E:  Why only maybe?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   C may use E in different ways, particularly if E is a data abstraction 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16499F-D95C-49EC-B5A5-CF957209BC66}" type="slidenum">
              <a:rPr lang="en-US"/>
              <a:pPr/>
              <a:t>28</a:t>
            </a:fld>
            <a:endParaRPr lang="en-US"/>
          </a:p>
        </p:txBody>
      </p:sp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5"/>
            <a:ext cx="5137719" cy="187765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1C248-06D6-4621-A1A0-873ABC3EAEF3}" type="slidenum">
              <a:rPr lang="en-US"/>
              <a:pPr/>
              <a:t>29</a:t>
            </a:fld>
            <a:endParaRPr lang="en-US"/>
          </a:p>
        </p:txBody>
      </p:sp>
      <p:sp>
        <p:nvSpPr>
          <p:cNvPr id="37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C61527-CD54-4A68-9A47-1E7EA9A68517}" type="slidenum">
              <a:rPr lang="en-US"/>
              <a:pPr/>
              <a:t>30</a:t>
            </a:fld>
            <a:endParaRPr lang="en-US"/>
          </a:p>
        </p:txBody>
      </p:sp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5"/>
            <a:ext cx="5137719" cy="172248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Experienced designers usually have a pretty good idea of what efficiencies can be achieved at bottom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Where they go wrong is overall system efficiency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FDFA8E-0B9B-4FFF-9A6F-47746B071E03}" type="slidenum">
              <a:rPr lang="en-US"/>
              <a:pPr/>
              <a:t>31</a:t>
            </a:fld>
            <a:endParaRPr lang="en-US"/>
          </a:p>
        </p:txBody>
      </p:sp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6388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4A0795-9C92-4E2B-AC5B-B635E3875D67}" type="slidenum">
              <a:rPr lang="en-US"/>
              <a:pPr/>
              <a:t>32</a:t>
            </a:fld>
            <a:endParaRPr lang="en-US"/>
          </a:p>
        </p:txBody>
      </p:sp>
      <p:sp>
        <p:nvSpPr>
          <p:cNvPr id="37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6388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212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CB303E-511B-4E44-9518-E4A9338558F3}" type="slidenum">
              <a:rPr lang="en-US"/>
              <a:pPr/>
              <a:t>33</a:t>
            </a:fld>
            <a:endParaRPr lang="en-US"/>
          </a:p>
        </p:txBody>
      </p:sp>
      <p:sp>
        <p:nvSpPr>
          <p:cNvPr id="37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6388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54BF75-3C4C-4AA8-9050-3E026C1CB980}" type="slidenum">
              <a:rPr lang="en-US"/>
              <a:pPr/>
              <a:t>34</a:t>
            </a:fld>
            <a:endParaRPr lang="en-US"/>
          </a:p>
        </p:txBody>
      </p:sp>
      <p:sp>
        <p:nvSpPr>
          <p:cNvPr id="37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785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4"/>
            <a:ext cx="5137719" cy="332956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Uses more machine time because you run whole system to test a low level module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Does it surprise you that machine time can be an issue?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Not nearly as big an issue as it used to be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Machines much cheaper and more plentiful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Under what conditions is it a major factor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Developing software for new hardware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Want to test on production system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92026D-D5E1-4192-8525-D9639DE7F3A0}" type="slidenum">
              <a:rPr lang="en-US"/>
              <a:pPr/>
              <a:t>35</a:t>
            </a:fld>
            <a:endParaRPr lang="en-US"/>
          </a:p>
        </p:txBody>
      </p:sp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4"/>
            <a:ext cx="5137719" cy="52539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53095-84FD-4B28-9F0C-70536D808E63}" type="slidenum">
              <a:rPr lang="en-US"/>
              <a:pPr/>
              <a:t>36</a:t>
            </a:fld>
            <a:endParaRPr lang="en-US"/>
          </a:p>
        </p:txBody>
      </p:sp>
      <p:sp>
        <p:nvSpPr>
          <p:cNvPr id="36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5"/>
            <a:ext cx="5137719" cy="49810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417D38-E2B3-4662-BE48-5A0CDB810CF6}" type="slidenum">
              <a:rPr lang="en-US"/>
              <a:pPr/>
              <a:t>37</a:t>
            </a:fld>
            <a:endParaRPr lang="en-US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4"/>
            <a:ext cx="5137719" cy="32741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Why is it important to know when bug was introduced or performance started to drop off?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Look at changes that preceded the event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Why keep old code?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Conduct experiments to see if maybe bug was already there, but just unnoticed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Use binary search to find when things went awry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Something to fall back on, risk reduction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73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B23A77-EE24-4E3C-929B-E85264187773}" type="slidenum">
              <a:rPr lang="en-US"/>
              <a:pPr/>
              <a:t>5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6388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96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5CEBAE-CD9C-4D76-A948-C53E4E8219F9}" type="slidenum">
              <a:rPr lang="en-US"/>
              <a:pPr/>
              <a:t>7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6388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4291D3-47E9-4A74-B0A9-2A6A3A214183}" type="slidenum">
              <a:rPr lang="en-US"/>
              <a:pPr/>
              <a:t>8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715963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5EA07-DF75-4F22-88F8-5ED1F8296491}" type="slidenum">
              <a:rPr lang="en-US"/>
              <a:pPr/>
              <a:t>9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5063" y="669925"/>
            <a:ext cx="4691062" cy="3517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8518" y="4411390"/>
            <a:ext cx="5105661" cy="249833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95" tIns="46197" rIns="92395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de-DE" dirty="0"/>
              <a:t>Winter 2020</a:t>
            </a:r>
            <a:endParaRPr lang="en-US" dirty="0"/>
          </a:p>
          <a:p>
            <a:r>
              <a:rPr lang="en-US" dirty="0"/>
              <a:t>System Integration and Software Process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6C7010-9929-C345-AC2A-59532824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EF9A02-CED9-214F-A954-F5824C08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315200" algn="l"/>
              </a:tabLst>
            </a:pPr>
            <a:r>
              <a:rPr lang="en-US" sz="2000" dirty="0"/>
              <a:t>Software architecture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  <a:p>
            <a:pPr>
              <a:tabLst>
                <a:tab pos="7315200" algn="l"/>
              </a:tabLst>
            </a:pPr>
            <a:r>
              <a:rPr lang="en-US" sz="2000" dirty="0">
                <a:solidFill>
                  <a:schemeClr val="accent2"/>
                </a:solidFill>
              </a:rPr>
              <a:t>Tools</a:t>
            </a:r>
          </a:p>
          <a:p>
            <a:pPr lvl="1">
              <a:tabLst>
                <a:tab pos="7315200" algn="l"/>
              </a:tabLst>
            </a:pPr>
            <a:r>
              <a:rPr lang="en-US" sz="2000" dirty="0"/>
              <a:t>For build management</a:t>
            </a:r>
          </a:p>
          <a:p>
            <a:pPr lvl="1">
              <a:tabLst>
                <a:tab pos="7315200" algn="l"/>
              </a:tabLst>
            </a:pPr>
            <a:r>
              <a:rPr lang="en-US" sz="2000" dirty="0"/>
              <a:t>For version control</a:t>
            </a:r>
          </a:p>
          <a:p>
            <a:pPr lvl="1">
              <a:tabLst>
                <a:tab pos="7315200" algn="l"/>
              </a:tabLst>
            </a:pPr>
            <a:r>
              <a:rPr lang="en-US" sz="2000" dirty="0"/>
              <a:t>For bug tracking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  <a:p>
            <a:pPr>
              <a:tabLst>
                <a:tab pos="7315200" algn="l"/>
              </a:tabLst>
            </a:pPr>
            <a:r>
              <a:rPr lang="en-US" sz="2000" dirty="0"/>
              <a:t>Scheduling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  <a:p>
            <a:pPr>
              <a:tabLst>
                <a:tab pos="7315200" algn="l"/>
              </a:tabLst>
            </a:pPr>
            <a:r>
              <a:rPr lang="en-US" sz="2000" dirty="0"/>
              <a:t>Implementation and testing order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4177018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 tools</a:t>
            </a:r>
            <a:endParaRPr lang="en-US" dirty="0"/>
          </a:p>
        </p:txBody>
      </p:sp>
      <p:sp>
        <p:nvSpPr>
          <p:cNvPr id="397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sym typeface="Wingdings" pitchFamily="2" charset="2"/>
              </a:rPr>
              <a:t>Building software requires many tools:</a:t>
            </a:r>
          </a:p>
          <a:p>
            <a:pPr lvl="1"/>
            <a:r>
              <a:rPr lang="en-US" sz="2000" dirty="0"/>
              <a:t>Java compiler, C/C++ compiler, GUI builder, Device driver build tool, InstallShield, web server, database, scripting language for build automation, parser generator, test generator, test harness </a:t>
            </a:r>
          </a:p>
          <a:p>
            <a:r>
              <a:rPr lang="en-US" sz="2000" dirty="0"/>
              <a:t>Reproducibility is essential</a:t>
            </a:r>
          </a:p>
          <a:p>
            <a:r>
              <a:rPr lang="en-US" sz="2000" dirty="0"/>
              <a:t>System may run on multiple devices</a:t>
            </a:r>
          </a:p>
          <a:p>
            <a:pPr lvl="1"/>
            <a:r>
              <a:rPr lang="en-US" sz="2000" dirty="0"/>
              <a:t>Each has its own build tools</a:t>
            </a:r>
          </a:p>
          <a:p>
            <a:r>
              <a:rPr lang="en-US" sz="2000" dirty="0"/>
              <a:t>Everyone needs to have the same toolset!</a:t>
            </a:r>
          </a:p>
          <a:p>
            <a:pPr lvl="1"/>
            <a:r>
              <a:rPr lang="en-US" sz="2000" dirty="0"/>
              <a:t>Wrong or missing tool can drastically reduce productivity </a:t>
            </a:r>
          </a:p>
          <a:p>
            <a:r>
              <a:rPr lang="en-US" sz="2000" dirty="0"/>
              <a:t>Hard to switch tools in mid-project</a:t>
            </a:r>
          </a:p>
          <a:p>
            <a:endParaRPr lang="en-US" sz="2000" dirty="0"/>
          </a:p>
          <a:p>
            <a:pPr marL="0" indent="0" algn="ctr">
              <a:buNone/>
            </a:pPr>
            <a:r>
              <a:rPr lang="en-US" sz="2000" i="1" dirty="0"/>
              <a:t>If you’re doing work the computer could do for you,</a:t>
            </a:r>
            <a:br>
              <a:rPr lang="en-US" sz="2000" i="1" dirty="0"/>
            </a:br>
            <a:r>
              <a:rPr lang="en-US" sz="2000" i="1" dirty="0"/>
              <a:t>then you’re probably doing it wrong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196862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Version control (source code control)</a:t>
            </a:r>
            <a:endParaRPr lang="en-US" dirty="0"/>
          </a:p>
        </p:txBody>
      </p:sp>
      <p:sp>
        <p:nvSpPr>
          <p:cNvPr id="398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>
            <a:normAutofit/>
          </a:bodyPr>
          <a:lstStyle/>
          <a:p>
            <a:r>
              <a:rPr lang="en-US" sz="2000" dirty="0"/>
              <a:t>A version control system lets you:</a:t>
            </a:r>
          </a:p>
          <a:p>
            <a:pPr lvl="1"/>
            <a:r>
              <a:rPr lang="en-US" sz="2000" dirty="0"/>
              <a:t>Collect work (code, documents) from all team members</a:t>
            </a:r>
          </a:p>
          <a:p>
            <a:pPr lvl="1"/>
            <a:r>
              <a:rPr lang="en-US" sz="2000" dirty="0"/>
              <a:t>Synchronize team members to current source</a:t>
            </a:r>
          </a:p>
          <a:p>
            <a:pPr lvl="1"/>
            <a:r>
              <a:rPr lang="en-US" sz="2000" dirty="0"/>
              <a:t>Have multiple teams work in parallel</a:t>
            </a:r>
          </a:p>
          <a:p>
            <a:pPr lvl="1"/>
            <a:r>
              <a:rPr lang="en-US" sz="2000" dirty="0"/>
              <a:t>Manage multiple versions, releases of the software</a:t>
            </a:r>
          </a:p>
          <a:p>
            <a:pPr lvl="1"/>
            <a:r>
              <a:rPr lang="en-US" sz="2000" dirty="0"/>
              <a:t>Identify regressions more easily</a:t>
            </a:r>
          </a:p>
          <a:p>
            <a:r>
              <a:rPr lang="en-US" sz="2000" dirty="0"/>
              <a:t>Example tools:</a:t>
            </a:r>
          </a:p>
          <a:p>
            <a:pPr lvl="1"/>
            <a:r>
              <a:rPr lang="en-US" sz="2000" dirty="0"/>
              <a:t>Git, Mercurial (</a:t>
            </a:r>
            <a:r>
              <a:rPr lang="en-US" sz="2000"/>
              <a:t>Hg), </a:t>
            </a:r>
            <a:r>
              <a:rPr lang="en-US" sz="2000" dirty="0"/>
              <a:t>Buck, Subversion (SVN), …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Policies are even more important</a:t>
            </a:r>
          </a:p>
          <a:p>
            <a:pPr lvl="1"/>
            <a:r>
              <a:rPr lang="en-US" sz="2000" dirty="0"/>
              <a:t>When to check in, when to update, when to branch and merge, how builds are done</a:t>
            </a:r>
          </a:p>
          <a:p>
            <a:pPr lvl="1"/>
            <a:r>
              <a:rPr lang="en-US" sz="2000" dirty="0"/>
              <a:t>Policies need to change to match the state of the project</a:t>
            </a:r>
          </a:p>
          <a:p>
            <a:r>
              <a:rPr lang="en-US" sz="2000" dirty="0"/>
              <a:t>Always pull and diff before you commit</a:t>
            </a:r>
          </a:p>
          <a:p>
            <a:pPr lvl="1"/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2437181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Bug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An issue tracking system supports:</a:t>
            </a:r>
          </a:p>
          <a:p>
            <a:pPr lvl="1"/>
            <a:r>
              <a:rPr lang="en-US" sz="2000" dirty="0"/>
              <a:t>Tracking and fixing bugs</a:t>
            </a:r>
          </a:p>
          <a:p>
            <a:pPr lvl="1"/>
            <a:r>
              <a:rPr lang="en-US" sz="2000" dirty="0"/>
              <a:t>Identifying problem areas and managing them</a:t>
            </a:r>
          </a:p>
          <a:p>
            <a:pPr lvl="1"/>
            <a:r>
              <a:rPr lang="en-US" sz="2000" dirty="0"/>
              <a:t>Communicating among team members</a:t>
            </a:r>
          </a:p>
          <a:p>
            <a:pPr lvl="1"/>
            <a:r>
              <a:rPr lang="en-US" sz="2000" dirty="0"/>
              <a:t>Tracking regressions and repeated bugs </a:t>
            </a:r>
          </a:p>
          <a:p>
            <a:pPr lvl="1"/>
            <a:endParaRPr lang="en-US" sz="2000" dirty="0"/>
          </a:p>
          <a:p>
            <a:r>
              <a:rPr lang="en-US" sz="2000" dirty="0"/>
              <a:t>Essential for any non-small or non-short project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Example tools:</a:t>
            </a:r>
          </a:p>
          <a:p>
            <a:pPr marL="457200" lvl="1" indent="0">
              <a:buNone/>
            </a:pPr>
            <a:r>
              <a:rPr lang="en-US" sz="2000" dirty="0"/>
              <a:t>JIRA, Bugzilla, </a:t>
            </a:r>
            <a:r>
              <a:rPr lang="en-US" sz="2000" dirty="0" err="1"/>
              <a:t>Flyspray</a:t>
            </a:r>
            <a:r>
              <a:rPr lang="en-US" sz="2000" dirty="0"/>
              <a:t>, </a:t>
            </a:r>
            <a:r>
              <a:rPr lang="en-US" sz="2000" dirty="0" err="1"/>
              <a:t>Trac</a:t>
            </a:r>
            <a:r>
              <a:rPr lang="en-US" sz="2000" dirty="0"/>
              <a:t>, …</a:t>
            </a:r>
            <a:br>
              <a:rPr lang="en-US" sz="2000" dirty="0"/>
            </a:br>
            <a:r>
              <a:rPr lang="en-US" sz="2000" dirty="0"/>
              <a:t>Hosted tools (GitLab, GitHub, </a:t>
            </a:r>
            <a:r>
              <a:rPr lang="en-US" sz="2000" dirty="0" err="1"/>
              <a:t>Sourceforge</a:t>
            </a:r>
            <a:r>
              <a:rPr lang="en-US" sz="2000" dirty="0"/>
              <a:t>, …)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2178644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Bug tracking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Need to configure the bug tracking system to match the project</a:t>
            </a:r>
          </a:p>
          <a:p>
            <a:pPr lvl="1"/>
            <a:r>
              <a:rPr lang="en-US" sz="2000" dirty="0"/>
              <a:t>Many configurations can be too complex to be useful</a:t>
            </a:r>
          </a:p>
          <a:p>
            <a:pPr marL="0" indent="0">
              <a:buNone/>
            </a:pPr>
            <a:r>
              <a:rPr lang="en-US" sz="2000" dirty="0"/>
              <a:t>A good process is key to managing bugs </a:t>
            </a:r>
          </a:p>
          <a:p>
            <a:pPr lvl="1"/>
            <a:r>
              <a:rPr lang="en-US" sz="2000" dirty="0"/>
              <a:t>An explicit policy that everyone knows, follows, and believes in</a:t>
            </a:r>
          </a:p>
        </p:txBody>
      </p:sp>
      <p:sp>
        <p:nvSpPr>
          <p:cNvPr id="401412" name="Oval 4"/>
          <p:cNvSpPr>
            <a:spLocks noChangeArrowheads="1"/>
          </p:cNvSpPr>
          <p:nvPr/>
        </p:nvSpPr>
        <p:spPr bwMode="auto">
          <a:xfrm>
            <a:off x="1524000" y="5038725"/>
            <a:ext cx="914400" cy="762000"/>
          </a:xfrm>
          <a:prstGeom prst="ellipse">
            <a:avLst/>
          </a:prstGeom>
          <a:solidFill>
            <a:srgbClr val="CCFF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Bug </a:t>
            </a:r>
            <a:br>
              <a:rPr lang="en-US" sz="1800" b="0" u="none">
                <a:latin typeface="Arial Unicode MS" pitchFamily="34" charset="-128"/>
              </a:rPr>
            </a:br>
            <a:r>
              <a:rPr lang="en-US" sz="1800" b="0" u="none">
                <a:latin typeface="Arial Unicode MS" pitchFamily="34" charset="-128"/>
              </a:rPr>
              <a:t>found</a:t>
            </a:r>
          </a:p>
        </p:txBody>
      </p:sp>
      <p:sp>
        <p:nvSpPr>
          <p:cNvPr id="401413" name="Oval 5"/>
          <p:cNvSpPr>
            <a:spLocks noChangeArrowheads="1"/>
          </p:cNvSpPr>
          <p:nvPr/>
        </p:nvSpPr>
        <p:spPr bwMode="auto">
          <a:xfrm>
            <a:off x="1981200" y="3886200"/>
            <a:ext cx="1066800" cy="762000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Prioritize </a:t>
            </a:r>
          </a:p>
        </p:txBody>
      </p:sp>
      <p:sp>
        <p:nvSpPr>
          <p:cNvPr id="401414" name="Oval 6"/>
          <p:cNvSpPr>
            <a:spLocks noChangeArrowheads="1"/>
          </p:cNvSpPr>
          <p:nvPr/>
        </p:nvSpPr>
        <p:spPr bwMode="auto">
          <a:xfrm>
            <a:off x="3530600" y="3886200"/>
            <a:ext cx="1066800" cy="762000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Assign </a:t>
            </a:r>
          </a:p>
        </p:txBody>
      </p:sp>
      <p:sp>
        <p:nvSpPr>
          <p:cNvPr id="401415" name="Oval 7"/>
          <p:cNvSpPr>
            <a:spLocks noChangeArrowheads="1"/>
          </p:cNvSpPr>
          <p:nvPr/>
        </p:nvSpPr>
        <p:spPr bwMode="auto">
          <a:xfrm>
            <a:off x="5080000" y="3886200"/>
            <a:ext cx="1066800" cy="762000"/>
          </a:xfrm>
          <a:prstGeom prst="ellipse">
            <a:avLst/>
          </a:prstGeom>
          <a:solidFill>
            <a:srgbClr val="CC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Replicate </a:t>
            </a:r>
          </a:p>
        </p:txBody>
      </p:sp>
      <p:sp>
        <p:nvSpPr>
          <p:cNvPr id="401416" name="Oval 8"/>
          <p:cNvSpPr>
            <a:spLocks noChangeArrowheads="1"/>
          </p:cNvSpPr>
          <p:nvPr/>
        </p:nvSpPr>
        <p:spPr bwMode="auto">
          <a:xfrm>
            <a:off x="6629400" y="3886200"/>
            <a:ext cx="1066800" cy="762000"/>
          </a:xfrm>
          <a:prstGeom prst="ellipse">
            <a:avLst/>
          </a:prstGeom>
          <a:solidFill>
            <a:srgbClr val="CC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Examine </a:t>
            </a:r>
          </a:p>
        </p:txBody>
      </p:sp>
      <p:sp>
        <p:nvSpPr>
          <p:cNvPr id="401417" name="Oval 9"/>
          <p:cNvSpPr>
            <a:spLocks noChangeArrowheads="1"/>
          </p:cNvSpPr>
          <p:nvPr/>
        </p:nvSpPr>
        <p:spPr bwMode="auto">
          <a:xfrm>
            <a:off x="6629400" y="5038725"/>
            <a:ext cx="1066800" cy="762000"/>
          </a:xfrm>
          <a:prstGeom prst="ellipse">
            <a:avLst/>
          </a:prstGeom>
          <a:solidFill>
            <a:srgbClr val="CC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Discover </a:t>
            </a:r>
          </a:p>
        </p:txBody>
      </p:sp>
      <p:sp>
        <p:nvSpPr>
          <p:cNvPr id="401418" name="Oval 10"/>
          <p:cNvSpPr>
            <a:spLocks noChangeArrowheads="1"/>
          </p:cNvSpPr>
          <p:nvPr/>
        </p:nvSpPr>
        <p:spPr bwMode="auto">
          <a:xfrm>
            <a:off x="5359400" y="5038725"/>
            <a:ext cx="838200" cy="762000"/>
          </a:xfrm>
          <a:prstGeom prst="ellipse">
            <a:avLst/>
          </a:prstGeom>
          <a:solidFill>
            <a:srgbClr val="CC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Fix </a:t>
            </a:r>
          </a:p>
        </p:txBody>
      </p:sp>
      <p:sp>
        <p:nvSpPr>
          <p:cNvPr id="401419" name="Oval 11"/>
          <p:cNvSpPr>
            <a:spLocks noChangeArrowheads="1"/>
          </p:cNvSpPr>
          <p:nvPr/>
        </p:nvSpPr>
        <p:spPr bwMode="auto">
          <a:xfrm>
            <a:off x="4165600" y="5038725"/>
            <a:ext cx="762000" cy="762000"/>
          </a:xfrm>
          <a:prstGeom prst="ellipse">
            <a:avLst/>
          </a:prstGeom>
          <a:solidFill>
            <a:srgbClr val="FFCC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Verify </a:t>
            </a:r>
          </a:p>
        </p:txBody>
      </p:sp>
      <p:sp>
        <p:nvSpPr>
          <p:cNvPr id="401420" name="Oval 12"/>
          <p:cNvSpPr>
            <a:spLocks noChangeArrowheads="1"/>
          </p:cNvSpPr>
          <p:nvPr/>
        </p:nvSpPr>
        <p:spPr bwMode="auto">
          <a:xfrm>
            <a:off x="2667000" y="5038725"/>
            <a:ext cx="1066800" cy="762000"/>
          </a:xfrm>
          <a:prstGeom prst="ellipse">
            <a:avLst/>
          </a:prstGeom>
          <a:solidFill>
            <a:srgbClr val="CCFF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Close </a:t>
            </a:r>
          </a:p>
        </p:txBody>
      </p:sp>
      <p:cxnSp>
        <p:nvCxnSpPr>
          <p:cNvPr id="401421" name="AutoShape 13"/>
          <p:cNvCxnSpPr>
            <a:cxnSpLocks noChangeShapeType="1"/>
            <a:stCxn id="401413" idx="6"/>
            <a:endCxn id="401414" idx="2"/>
          </p:cNvCxnSpPr>
          <p:nvPr/>
        </p:nvCxnSpPr>
        <p:spPr bwMode="auto">
          <a:xfrm>
            <a:off x="3048000" y="4267200"/>
            <a:ext cx="482600" cy="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2" name="AutoShape 14"/>
          <p:cNvCxnSpPr>
            <a:cxnSpLocks noChangeShapeType="1"/>
            <a:stCxn id="401414" idx="6"/>
            <a:endCxn id="401415" idx="2"/>
          </p:cNvCxnSpPr>
          <p:nvPr/>
        </p:nvCxnSpPr>
        <p:spPr bwMode="auto">
          <a:xfrm>
            <a:off x="4597400" y="4267200"/>
            <a:ext cx="482600" cy="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3" name="AutoShape 15"/>
          <p:cNvCxnSpPr>
            <a:cxnSpLocks noChangeShapeType="1"/>
            <a:stCxn id="401415" idx="6"/>
            <a:endCxn id="401416" idx="2"/>
          </p:cNvCxnSpPr>
          <p:nvPr/>
        </p:nvCxnSpPr>
        <p:spPr bwMode="auto">
          <a:xfrm>
            <a:off x="6146800" y="4267200"/>
            <a:ext cx="482600" cy="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4" name="AutoShape 16"/>
          <p:cNvCxnSpPr>
            <a:cxnSpLocks noChangeShapeType="1"/>
            <a:stCxn id="401416" idx="6"/>
            <a:endCxn id="401413" idx="2"/>
          </p:cNvCxnSpPr>
          <p:nvPr/>
        </p:nvCxnSpPr>
        <p:spPr bwMode="auto">
          <a:xfrm flipH="1">
            <a:off x="1981200" y="4267200"/>
            <a:ext cx="5715000" cy="1588"/>
          </a:xfrm>
          <a:prstGeom prst="bentConnector5">
            <a:avLst>
              <a:gd name="adj1" fmla="val -4000"/>
              <a:gd name="adj2" fmla="val -38400000"/>
              <a:gd name="adj3" fmla="val 104000"/>
            </a:avLst>
          </a:prstGeom>
          <a:noFill/>
          <a:ln w="28575">
            <a:solidFill>
              <a:srgbClr val="993300"/>
            </a:solidFill>
            <a:miter lim="800000"/>
            <a:headEnd type="none" w="sm" len="sm"/>
            <a:tailEnd type="triangle" w="med" len="med"/>
          </a:ln>
          <a:effectLst/>
        </p:spPr>
      </p:cxnSp>
      <p:cxnSp>
        <p:nvCxnSpPr>
          <p:cNvPr id="401425" name="AutoShape 17"/>
          <p:cNvCxnSpPr>
            <a:cxnSpLocks noChangeShapeType="1"/>
            <a:stCxn id="401412" idx="0"/>
            <a:endCxn id="401413" idx="3"/>
          </p:cNvCxnSpPr>
          <p:nvPr/>
        </p:nvCxnSpPr>
        <p:spPr bwMode="auto">
          <a:xfrm flipV="1">
            <a:off x="1981200" y="4537075"/>
            <a:ext cx="155575" cy="50165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6" name="AutoShape 18"/>
          <p:cNvCxnSpPr>
            <a:cxnSpLocks noChangeShapeType="1"/>
            <a:stCxn id="401416" idx="4"/>
            <a:endCxn id="401417" idx="0"/>
          </p:cNvCxnSpPr>
          <p:nvPr/>
        </p:nvCxnSpPr>
        <p:spPr bwMode="auto">
          <a:xfrm>
            <a:off x="7162800" y="4648200"/>
            <a:ext cx="0" cy="390525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7" name="AutoShape 19"/>
          <p:cNvCxnSpPr>
            <a:cxnSpLocks noChangeShapeType="1"/>
            <a:stCxn id="401417" idx="2"/>
            <a:endCxn id="401418" idx="6"/>
          </p:cNvCxnSpPr>
          <p:nvPr/>
        </p:nvCxnSpPr>
        <p:spPr bwMode="auto">
          <a:xfrm rot="10800000">
            <a:off x="6197600" y="5419725"/>
            <a:ext cx="431800" cy="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8" name="AutoShape 20"/>
          <p:cNvCxnSpPr>
            <a:cxnSpLocks noChangeShapeType="1"/>
            <a:stCxn id="401418" idx="2"/>
            <a:endCxn id="401419" idx="6"/>
          </p:cNvCxnSpPr>
          <p:nvPr/>
        </p:nvCxnSpPr>
        <p:spPr bwMode="auto">
          <a:xfrm flipH="1">
            <a:off x="4927600" y="5419725"/>
            <a:ext cx="431800" cy="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9" name="AutoShape 21"/>
          <p:cNvCxnSpPr>
            <a:cxnSpLocks noChangeShapeType="1"/>
            <a:stCxn id="401419" idx="2"/>
            <a:endCxn id="401420" idx="6"/>
          </p:cNvCxnSpPr>
          <p:nvPr/>
        </p:nvCxnSpPr>
        <p:spPr bwMode="auto">
          <a:xfrm rot="10800000">
            <a:off x="3733800" y="5419725"/>
            <a:ext cx="431800" cy="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30" name="AutoShape 22"/>
          <p:cNvCxnSpPr>
            <a:cxnSpLocks noChangeShapeType="1"/>
            <a:stCxn id="401413" idx="5"/>
            <a:endCxn id="401420" idx="0"/>
          </p:cNvCxnSpPr>
          <p:nvPr/>
        </p:nvCxnSpPr>
        <p:spPr bwMode="auto">
          <a:xfrm>
            <a:off x="2892425" y="4537075"/>
            <a:ext cx="307975" cy="501650"/>
          </a:xfrm>
          <a:prstGeom prst="straightConnector1">
            <a:avLst/>
          </a:prstGeom>
          <a:noFill/>
          <a:ln w="25400">
            <a:solidFill>
              <a:srgbClr val="FFCC66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31" name="AutoShape 23"/>
          <p:cNvCxnSpPr>
            <a:cxnSpLocks noChangeShapeType="1"/>
            <a:stCxn id="401419" idx="0"/>
            <a:endCxn id="401414" idx="4"/>
          </p:cNvCxnSpPr>
          <p:nvPr/>
        </p:nvCxnSpPr>
        <p:spPr bwMode="auto">
          <a:xfrm flipH="1" flipV="1">
            <a:off x="4064000" y="4648200"/>
            <a:ext cx="482600" cy="390525"/>
          </a:xfrm>
          <a:prstGeom prst="straightConnector1">
            <a:avLst/>
          </a:prstGeom>
          <a:noFill/>
          <a:ln w="25400">
            <a:solidFill>
              <a:srgbClr val="FFCC66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32" name="AutoShape 24"/>
          <p:cNvCxnSpPr>
            <a:cxnSpLocks noChangeShapeType="1"/>
            <a:stCxn id="401415" idx="3"/>
            <a:endCxn id="401420" idx="7"/>
          </p:cNvCxnSpPr>
          <p:nvPr/>
        </p:nvCxnSpPr>
        <p:spPr bwMode="auto">
          <a:xfrm flipH="1">
            <a:off x="3578225" y="4537075"/>
            <a:ext cx="1657350" cy="612775"/>
          </a:xfrm>
          <a:prstGeom prst="straightConnector1">
            <a:avLst/>
          </a:prstGeom>
          <a:noFill/>
          <a:ln w="25400">
            <a:solidFill>
              <a:srgbClr val="FFCC66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33" name="AutoShape 25"/>
          <p:cNvCxnSpPr>
            <a:cxnSpLocks noChangeShapeType="1"/>
            <a:stCxn id="401417" idx="7"/>
            <a:endCxn id="401416" idx="5"/>
          </p:cNvCxnSpPr>
          <p:nvPr/>
        </p:nvCxnSpPr>
        <p:spPr bwMode="auto">
          <a:xfrm flipV="1">
            <a:off x="7540625" y="4537075"/>
            <a:ext cx="0" cy="612775"/>
          </a:xfrm>
          <a:prstGeom prst="straightConnector1">
            <a:avLst/>
          </a:prstGeom>
          <a:noFill/>
          <a:ln w="25400">
            <a:solidFill>
              <a:srgbClr val="FFCC66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34" name="AutoShape 26"/>
          <p:cNvCxnSpPr>
            <a:cxnSpLocks noChangeShapeType="1"/>
            <a:stCxn id="401418" idx="7"/>
            <a:endCxn id="401416" idx="3"/>
          </p:cNvCxnSpPr>
          <p:nvPr/>
        </p:nvCxnSpPr>
        <p:spPr bwMode="auto">
          <a:xfrm flipV="1">
            <a:off x="6075363" y="4537075"/>
            <a:ext cx="709612" cy="612775"/>
          </a:xfrm>
          <a:prstGeom prst="straightConnector1">
            <a:avLst/>
          </a:prstGeom>
          <a:noFill/>
          <a:ln w="25400">
            <a:solidFill>
              <a:srgbClr val="FFCC66"/>
            </a:solidFill>
            <a:round/>
            <a:headEnd type="none" w="sm" len="sm"/>
            <a:tailEnd type="triangle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2207169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315200" algn="l"/>
              </a:tabLst>
            </a:pPr>
            <a:r>
              <a:rPr lang="en-US" sz="2000" dirty="0"/>
              <a:t>Software architecture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  <a:p>
            <a:pPr>
              <a:tabLst>
                <a:tab pos="7315200" algn="l"/>
              </a:tabLst>
            </a:pPr>
            <a:r>
              <a:rPr lang="en-US" sz="2000" dirty="0"/>
              <a:t>Tools</a:t>
            </a:r>
          </a:p>
          <a:p>
            <a:pPr lvl="1">
              <a:tabLst>
                <a:tab pos="7315200" algn="l"/>
              </a:tabLst>
            </a:pPr>
            <a:r>
              <a:rPr lang="en-US" sz="2000" dirty="0"/>
              <a:t>For build management</a:t>
            </a:r>
          </a:p>
          <a:p>
            <a:pPr lvl="1">
              <a:tabLst>
                <a:tab pos="7315200" algn="l"/>
              </a:tabLst>
            </a:pPr>
            <a:r>
              <a:rPr lang="en-US" sz="2000" dirty="0"/>
              <a:t>For version control</a:t>
            </a:r>
          </a:p>
          <a:p>
            <a:pPr lvl="1">
              <a:tabLst>
                <a:tab pos="7315200" algn="l"/>
              </a:tabLst>
            </a:pPr>
            <a:r>
              <a:rPr lang="en-US" sz="2000" dirty="0"/>
              <a:t>For bug tracking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  <a:p>
            <a:pPr>
              <a:tabLst>
                <a:tab pos="7315200" algn="l"/>
              </a:tabLst>
            </a:pPr>
            <a:r>
              <a:rPr lang="en-US" sz="2000" dirty="0">
                <a:solidFill>
                  <a:schemeClr val="accent2"/>
                </a:solidFill>
              </a:rPr>
              <a:t>Scheduling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  <a:p>
            <a:pPr>
              <a:tabLst>
                <a:tab pos="7315200" algn="l"/>
              </a:tabLst>
            </a:pPr>
            <a:r>
              <a:rPr lang="en-US" sz="2000" dirty="0"/>
              <a:t>Implementation and testing order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4175633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Scheduling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953000"/>
          </a:xfrm>
          <a:ln/>
        </p:spPr>
        <p:txBody>
          <a:bodyPr lIns="92160" tIns="46080" rIns="92160" bIns="46080">
            <a:normAutofit/>
          </a:bodyPr>
          <a:lstStyle/>
          <a:p>
            <a:pPr marL="0" indent="0" defTabSz="457200">
              <a:lnSpc>
                <a:spcPct val="90000"/>
              </a:lnSpc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“More software projects have gone awry for lack of calendar time than for all other causes combined.”</a:t>
            </a:r>
          </a:p>
          <a:p>
            <a:pPr marL="914400" lvl="2" indent="0" defTabSz="457200">
              <a:lnSpc>
                <a:spcPct val="90000"/>
              </a:lnSpc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-- Fred Brooks, </a:t>
            </a:r>
            <a:r>
              <a:rPr lang="en-GB" sz="2000" i="1" dirty="0"/>
              <a:t>The Mythical Man-Month</a:t>
            </a:r>
          </a:p>
          <a:p>
            <a:pPr marL="0" indent="0" defTabSz="457200">
              <a:lnSpc>
                <a:spcPct val="90000"/>
              </a:lnSpc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marL="0" indent="0" defTabSz="457200">
              <a:lnSpc>
                <a:spcPct val="90000"/>
              </a:lnSpc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Three central questions of the software business:</a:t>
            </a:r>
          </a:p>
          <a:p>
            <a:pPr marL="457200" lvl="1" indent="0" defTabSz="457200">
              <a:lnSpc>
                <a:spcPct val="90000"/>
              </a:lnSpc>
              <a:buClr>
                <a:srgbClr val="00AE00"/>
              </a:buClr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3.		</a:t>
            </a:r>
            <a:r>
              <a:rPr lang="en-GB" sz="2000" dirty="0">
                <a:solidFill>
                  <a:srgbClr val="0432FF"/>
                </a:solidFill>
              </a:rPr>
              <a:t>When will it be done?</a:t>
            </a:r>
          </a:p>
          <a:p>
            <a:pPr marL="457200" lvl="1" indent="0" defTabSz="457200">
              <a:lnSpc>
                <a:spcPct val="90000"/>
              </a:lnSpc>
              <a:buClr>
                <a:srgbClr val="FC0128"/>
              </a:buClr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2.		</a:t>
            </a:r>
            <a:r>
              <a:rPr lang="en-GB" sz="2000" dirty="0">
                <a:solidFill>
                  <a:srgbClr val="009900"/>
                </a:solidFill>
              </a:rPr>
              <a:t>How much will it cost?</a:t>
            </a:r>
          </a:p>
          <a:p>
            <a:pPr marL="457200" lvl="1" indent="0" defTabSz="457200">
              <a:lnSpc>
                <a:spcPct val="90000"/>
              </a:lnSpc>
              <a:buClr>
                <a:srgbClr val="00AE00"/>
              </a:buClr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1.		</a:t>
            </a:r>
            <a:r>
              <a:rPr lang="en-GB" sz="2000" b="1" dirty="0">
                <a:solidFill>
                  <a:srgbClr val="FF0000"/>
                </a:solidFill>
              </a:rPr>
              <a:t>When will it be done?!?</a:t>
            </a:r>
          </a:p>
          <a:p>
            <a:pPr marL="0" indent="0" defTabSz="457200">
              <a:lnSpc>
                <a:spcPct val="90000"/>
              </a:lnSpc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Estimates are almost always too optimistic</a:t>
            </a:r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Estimates reflect what one </a:t>
            </a:r>
            <a:r>
              <a:rPr lang="en-GB" sz="2000" i="1" dirty="0"/>
              <a:t>wishes</a:t>
            </a:r>
            <a:r>
              <a:rPr lang="en-GB" sz="2000" dirty="0"/>
              <a:t> to be true</a:t>
            </a:r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We confuse </a:t>
            </a:r>
            <a:r>
              <a:rPr lang="en-GB" sz="2000" i="1" dirty="0"/>
              <a:t>effort</a:t>
            </a:r>
            <a:r>
              <a:rPr lang="en-GB" sz="2000" dirty="0"/>
              <a:t> with </a:t>
            </a:r>
            <a:r>
              <a:rPr lang="en-GB" sz="2000" i="1" dirty="0"/>
              <a:t>progress</a:t>
            </a:r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Progress is poorly monitored</a:t>
            </a:r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Slippage is not aggressively treated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18018166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53400" cy="1143000"/>
          </a:xfrm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/>
              <a:t>Scheduling is crucial but underappreciated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Scheduling is underappreciated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Made to fit other constraints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A schedule is needed to make slippage visible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Must be objectively checkable by outsiders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Unrealistically optimistic schedules are a disaster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Decisions get made at the wrong time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Decisions get made by the wrong people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Decisions get made for the wrong reasons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The great paradox of scheduling: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Everything takes </a:t>
            </a:r>
            <a:r>
              <a:rPr lang="en-GB" sz="2000" i="1" dirty="0"/>
              <a:t>twice as long</a:t>
            </a:r>
            <a:r>
              <a:rPr lang="en-GB" sz="2000" dirty="0"/>
              <a:t> as you think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Hofstadter’s Law: </a:t>
            </a:r>
            <a:r>
              <a:rPr lang="en-US" sz="2000" dirty="0"/>
              <a:t>It always takes longer than you expect, even when you take into account Hofstadter's Law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5370513"/>
            <a:ext cx="7967663" cy="415925"/>
            <a:chOff x="384" y="3383"/>
            <a:chExt cx="5019" cy="262"/>
          </a:xfrm>
        </p:grpSpPr>
        <p:sp>
          <p:nvSpPr>
            <p:cNvPr id="321541" name="AutoShape 5"/>
            <p:cNvSpPr>
              <a:spLocks noChangeArrowheads="1"/>
            </p:cNvSpPr>
            <p:nvPr/>
          </p:nvSpPr>
          <p:spPr bwMode="auto">
            <a:xfrm>
              <a:off x="384" y="3383"/>
              <a:ext cx="5020" cy="263"/>
            </a:xfrm>
            <a:prstGeom prst="roundRect">
              <a:avLst>
                <a:gd name="adj" fmla="val 38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84" y="3383"/>
              <a:ext cx="5018" cy="261"/>
              <a:chOff x="384" y="3383"/>
              <a:chExt cx="5018" cy="261"/>
            </a:xfrm>
          </p:grpSpPr>
          <p:sp>
            <p:nvSpPr>
              <p:cNvPr id="321543" name="AutoShape 7"/>
              <p:cNvSpPr>
                <a:spLocks noChangeArrowheads="1"/>
              </p:cNvSpPr>
              <p:nvPr/>
            </p:nvSpPr>
            <p:spPr bwMode="auto">
              <a:xfrm>
                <a:off x="384" y="3383"/>
                <a:ext cx="5019" cy="262"/>
              </a:xfrm>
              <a:prstGeom prst="roundRect">
                <a:avLst>
                  <a:gd name="adj" fmla="val 38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544" name="AutoShape 8"/>
              <p:cNvSpPr>
                <a:spLocks noChangeArrowheads="1"/>
              </p:cNvSpPr>
              <p:nvPr/>
            </p:nvSpPr>
            <p:spPr bwMode="auto">
              <a:xfrm>
                <a:off x="384" y="3383"/>
                <a:ext cx="5019" cy="262"/>
              </a:xfrm>
              <a:prstGeom prst="roundRect">
                <a:avLst>
                  <a:gd name="adj" fmla="val 38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3991630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Effort is not the same as progress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marL="0" indent="0" defTabSz="457200">
              <a:buClr>
                <a:schemeClr val="tx1"/>
              </a:buClr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i="1" dirty="0">
                <a:solidFill>
                  <a:schemeClr val="accent2"/>
                </a:solidFill>
              </a:rPr>
              <a:t>Cost</a:t>
            </a:r>
            <a:r>
              <a:rPr lang="en-GB" sz="2000" dirty="0"/>
              <a:t> is the product of workers and time</a:t>
            </a:r>
          </a:p>
          <a:p>
            <a:pPr lvl="1" defTabSz="457200">
              <a:buClr>
                <a:schemeClr val="tx1"/>
              </a:buClr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Reasonable approximation: All non-</a:t>
            </a:r>
            <a:r>
              <a:rPr lang="en-GB" sz="2000" dirty="0" err="1"/>
              <a:t>labor</a:t>
            </a:r>
            <a:r>
              <a:rPr lang="en-GB" sz="2000" dirty="0"/>
              <a:t> costs (everything but salary/benefits) are zero (!)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Easy to track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marL="0" indent="0" defTabSz="457200">
              <a:buClr>
                <a:schemeClr val="tx1"/>
              </a:buClr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i="1" dirty="0">
                <a:solidFill>
                  <a:schemeClr val="accent2"/>
                </a:solidFill>
              </a:rPr>
              <a:t>Progress</a:t>
            </a:r>
            <a:r>
              <a:rPr lang="en-GB" sz="2000" dirty="0"/>
              <a:t> is more complicated and hard to track</a:t>
            </a:r>
          </a:p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People don’t like to admit lack of progress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Progress is mis-estimated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Think they can catch up before anyone notices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Design the process and architecture to facilitate tracking</a:t>
            </a:r>
          </a:p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3312813790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1143000"/>
          </a:xfrm>
        </p:spPr>
        <p:txBody>
          <a:bodyPr/>
          <a:lstStyle/>
          <a:p>
            <a:r>
              <a:rPr lang="en-GB" sz="3200" dirty="0"/>
              <a:t>How does a project get to be one year late?</a:t>
            </a:r>
          </a:p>
        </p:txBody>
      </p:sp>
      <p:sp>
        <p:nvSpPr>
          <p:cNvPr id="3317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/>
              <a:t>One day at a time…</a:t>
            </a:r>
          </a:p>
          <a:p>
            <a:r>
              <a:rPr lang="en-GB" sz="2000" dirty="0"/>
              <a:t>It’s not the hurricanes that get you</a:t>
            </a:r>
          </a:p>
          <a:p>
            <a:r>
              <a:rPr lang="en-GB" sz="2000" dirty="0"/>
              <a:t>It’s the termites</a:t>
            </a:r>
          </a:p>
          <a:p>
            <a:pPr lvl="1"/>
            <a:r>
              <a:rPr lang="en-GB" sz="2000" dirty="0"/>
              <a:t>Tom missed a meeting</a:t>
            </a:r>
          </a:p>
          <a:p>
            <a:pPr lvl="1"/>
            <a:r>
              <a:rPr lang="en-GB" sz="2000" dirty="0"/>
              <a:t>Mary’s keyboard broke</a:t>
            </a:r>
          </a:p>
          <a:p>
            <a:pPr lvl="1"/>
            <a:r>
              <a:rPr lang="en-GB" sz="2000" dirty="0"/>
              <a:t>The compiler wasn’t updated</a:t>
            </a:r>
          </a:p>
          <a:p>
            <a:pPr lvl="1"/>
            <a:r>
              <a:rPr lang="en-GB" sz="2000" dirty="0"/>
              <a:t>…</a:t>
            </a:r>
          </a:p>
          <a:p>
            <a:pPr lvl="1"/>
            <a:endParaRPr lang="en-GB" sz="2000" dirty="0"/>
          </a:p>
          <a:p>
            <a:pPr marL="0" indent="0">
              <a:buNone/>
            </a:pPr>
            <a:r>
              <a:rPr lang="en-GB" sz="2000" dirty="0"/>
              <a:t>If you find yourself ahead of schedule</a:t>
            </a:r>
          </a:p>
          <a:p>
            <a:pPr lvl="1"/>
            <a:r>
              <a:rPr lang="en-GB" sz="2000" dirty="0"/>
              <a:t>Don’t relax</a:t>
            </a:r>
          </a:p>
          <a:p>
            <a:pPr lvl="1"/>
            <a:r>
              <a:rPr lang="en-GB" sz="2000" dirty="0"/>
              <a:t>Don’t add features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4253246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first...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HW9 due </a:t>
            </a:r>
            <a:r>
              <a:rPr lang="en-US" b="1" dirty="0"/>
              <a:t>Wednesday</a:t>
            </a:r>
          </a:p>
          <a:p>
            <a:pPr lvl="1"/>
            <a:r>
              <a:rPr lang="en-US" dirty="0"/>
              <a:t>Usual late days apply if any left</a:t>
            </a:r>
          </a:p>
          <a:p>
            <a:pPr lvl="1"/>
            <a:r>
              <a:rPr lang="en-US" dirty="0"/>
              <a:t>Be sure hw5/hw7 tests all pass</a:t>
            </a:r>
          </a:p>
          <a:p>
            <a:pPr lvl="1"/>
            <a:endParaRPr lang="en-US" dirty="0"/>
          </a:p>
          <a:p>
            <a:r>
              <a:rPr lang="en-US" dirty="0"/>
              <a:t>We want to show off a few projects on Friday – please let us know if we can use yours! (credited or anonymous)</a:t>
            </a:r>
          </a:p>
          <a:p>
            <a:pPr lvl="1"/>
            <a:r>
              <a:rPr lang="en-US" dirty="0"/>
              <a:t>Put the appropriate tag on the right commit, etc. – see hw9</a:t>
            </a:r>
          </a:p>
          <a:p>
            <a:endParaRPr lang="en-US" dirty="0"/>
          </a:p>
          <a:p>
            <a:r>
              <a:rPr lang="en-US" dirty="0"/>
              <a:t>Course </a:t>
            </a:r>
            <a:r>
              <a:rPr lang="en-US" dirty="0" err="1"/>
              <a:t>evals</a:t>
            </a:r>
            <a:r>
              <a:rPr lang="en-US" dirty="0"/>
              <a:t>: please fill them out before they disappear Sunday</a:t>
            </a:r>
          </a:p>
          <a:p>
            <a:pPr lvl="1"/>
            <a:r>
              <a:rPr lang="en-US" dirty="0"/>
              <a:t>We changed stuff! We read feedback very carefully!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8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Controlling the schedule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First, you must have one</a:t>
            </a:r>
          </a:p>
          <a:p>
            <a:r>
              <a:rPr lang="en-GB" sz="2000" dirty="0"/>
              <a:t>Avoid non-verifiable milestones</a:t>
            </a:r>
          </a:p>
          <a:p>
            <a:pPr lvl="1"/>
            <a:r>
              <a:rPr lang="en-GB" sz="2000" dirty="0"/>
              <a:t>90% of coding done</a:t>
            </a:r>
          </a:p>
          <a:p>
            <a:pPr lvl="1"/>
            <a:r>
              <a:rPr lang="en-GB" sz="2000" dirty="0"/>
              <a:t>90% of debugging done</a:t>
            </a:r>
          </a:p>
          <a:p>
            <a:pPr lvl="1"/>
            <a:r>
              <a:rPr lang="en-GB" sz="2000" dirty="0"/>
              <a:t>Design complete</a:t>
            </a:r>
          </a:p>
          <a:p>
            <a:r>
              <a:rPr lang="en-GB" sz="2000" dirty="0"/>
              <a:t>100% events are </a:t>
            </a:r>
            <a:r>
              <a:rPr lang="en-GB" sz="2000" i="1" dirty="0">
                <a:solidFill>
                  <a:schemeClr val="accent2"/>
                </a:solidFill>
              </a:rPr>
              <a:t>verifiable milestones</a:t>
            </a:r>
          </a:p>
          <a:p>
            <a:pPr lvl="1"/>
            <a:r>
              <a:rPr lang="en-GB" sz="2000" dirty="0"/>
              <a:t>Module 100% coded</a:t>
            </a:r>
          </a:p>
          <a:p>
            <a:pPr lvl="1"/>
            <a:r>
              <a:rPr lang="en-GB" sz="2000" dirty="0"/>
              <a:t>Unit testing successfully complete</a:t>
            </a:r>
          </a:p>
          <a:p>
            <a:r>
              <a:rPr lang="en-GB" sz="2000" dirty="0"/>
              <a:t>Need </a:t>
            </a:r>
            <a:r>
              <a:rPr lang="en-GB" sz="2000" i="1" dirty="0">
                <a:solidFill>
                  <a:schemeClr val="accent2"/>
                </a:solidFill>
              </a:rPr>
              <a:t>critical path</a:t>
            </a:r>
            <a:r>
              <a:rPr lang="en-GB" sz="2000" dirty="0">
                <a:solidFill>
                  <a:schemeClr val="accent2"/>
                </a:solidFill>
              </a:rPr>
              <a:t> </a:t>
            </a:r>
            <a:r>
              <a:rPr lang="en-GB" sz="2000" dirty="0"/>
              <a:t>chart (Gantt chart, PERT chart – directed graphs of which parts of the project depend on others)</a:t>
            </a:r>
          </a:p>
          <a:p>
            <a:pPr lvl="1"/>
            <a:r>
              <a:rPr lang="en-GB" sz="2000" dirty="0"/>
              <a:t>Know effects of slippage</a:t>
            </a:r>
          </a:p>
          <a:p>
            <a:pPr lvl="1"/>
            <a:r>
              <a:rPr lang="en-GB" sz="2000" dirty="0"/>
              <a:t>Know what to work on when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116305056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Milestones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105400"/>
          </a:xfrm>
        </p:spPr>
        <p:txBody>
          <a:bodyPr>
            <a:normAutofit/>
          </a:bodyPr>
          <a:lstStyle/>
          <a:p>
            <a:r>
              <a:rPr lang="en-US" sz="2000" dirty="0"/>
              <a:t>Milestones are critical keep the project on track</a:t>
            </a:r>
          </a:p>
          <a:p>
            <a:pPr lvl="1"/>
            <a:r>
              <a:rPr lang="en-US" sz="2000" dirty="0"/>
              <a:t>Policies may change at major milestones</a:t>
            </a:r>
          </a:p>
          <a:p>
            <a:pPr lvl="1"/>
            <a:r>
              <a:rPr lang="en-US" sz="2000" dirty="0"/>
              <a:t>Check-in rules, build process, etc.</a:t>
            </a:r>
          </a:p>
          <a:p>
            <a:pPr lvl="1"/>
            <a:endParaRPr lang="en-US" sz="2000" dirty="0"/>
          </a:p>
          <a:p>
            <a:r>
              <a:rPr lang="en-US" sz="2000" dirty="0"/>
              <a:t>Some typical milestones (names)</a:t>
            </a:r>
          </a:p>
          <a:p>
            <a:pPr lvl="1"/>
            <a:r>
              <a:rPr lang="en-US" sz="2000" dirty="0"/>
              <a:t>Design complete</a:t>
            </a:r>
          </a:p>
          <a:p>
            <a:pPr lvl="1"/>
            <a:r>
              <a:rPr lang="en-US" sz="2000" dirty="0"/>
              <a:t>Interfaces complete / feature complete</a:t>
            </a:r>
          </a:p>
          <a:p>
            <a:pPr lvl="1"/>
            <a:r>
              <a:rPr lang="en-US" sz="2000" dirty="0"/>
              <a:t>Code complete / code freeze</a:t>
            </a:r>
          </a:p>
          <a:p>
            <a:pPr lvl="1"/>
            <a:r>
              <a:rPr lang="en-US" sz="2000" dirty="0"/>
              <a:t>Alpha release</a:t>
            </a:r>
          </a:p>
          <a:p>
            <a:pPr lvl="1"/>
            <a:r>
              <a:rPr lang="en-US" sz="2000" dirty="0"/>
              <a:t>Beta release</a:t>
            </a:r>
          </a:p>
          <a:p>
            <a:pPr lvl="1"/>
            <a:r>
              <a:rPr lang="en-US" sz="2000" dirty="0"/>
              <a:t>Release candidate (RC)</a:t>
            </a:r>
          </a:p>
          <a:p>
            <a:pPr lvl="1"/>
            <a:r>
              <a:rPr lang="en-US" sz="2000" dirty="0"/>
              <a:t>FCS (First Commercial Shipment) release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284334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Dealing with slippage</a:t>
            </a:r>
            <a:endParaRPr lang="en-GB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724400"/>
          </a:xfrm>
        </p:spPr>
        <p:txBody>
          <a:bodyPr>
            <a:normAutofit/>
          </a:bodyPr>
          <a:lstStyle/>
          <a:p>
            <a:r>
              <a:rPr lang="en-GB" sz="2000" dirty="0"/>
              <a:t>People must be held accountable</a:t>
            </a:r>
          </a:p>
          <a:p>
            <a:pPr lvl="1"/>
            <a:r>
              <a:rPr lang="en-GB" sz="2000" dirty="0"/>
              <a:t>Slippage is not inevitable</a:t>
            </a:r>
          </a:p>
          <a:p>
            <a:pPr lvl="1"/>
            <a:r>
              <a:rPr lang="en-GB" sz="2000" dirty="0"/>
              <a:t>Software should be on time, on budget, and on function</a:t>
            </a:r>
          </a:p>
          <a:p>
            <a:endParaRPr lang="en-GB" sz="2000" dirty="0"/>
          </a:p>
          <a:p>
            <a:r>
              <a:rPr lang="en-GB" sz="2000" dirty="0"/>
              <a:t>Four options</a:t>
            </a:r>
          </a:p>
          <a:p>
            <a:pPr lvl="1"/>
            <a:r>
              <a:rPr lang="en-GB" sz="2000" dirty="0"/>
              <a:t>Add people – </a:t>
            </a:r>
            <a:r>
              <a:rPr lang="en-GB" sz="2000" dirty="0" err="1"/>
              <a:t>startup</a:t>
            </a:r>
            <a:r>
              <a:rPr lang="en-GB" sz="2000" dirty="0"/>
              <a:t> cost (“</a:t>
            </a:r>
            <a:r>
              <a:rPr lang="en-GB" sz="2000" i="1" dirty="0"/>
              <a:t>mythical man-month</a:t>
            </a:r>
            <a:r>
              <a:rPr lang="en-GB" sz="2000" dirty="0"/>
              <a:t>”)</a:t>
            </a:r>
          </a:p>
          <a:p>
            <a:pPr lvl="1"/>
            <a:r>
              <a:rPr lang="en-GB" sz="2000" dirty="0"/>
              <a:t>Buy components – hard in mid-stream</a:t>
            </a:r>
          </a:p>
          <a:p>
            <a:pPr lvl="1"/>
            <a:r>
              <a:rPr lang="en-GB" sz="2000" dirty="0"/>
              <a:t>Change deliverables – customer must approve</a:t>
            </a:r>
          </a:p>
          <a:p>
            <a:pPr lvl="1"/>
            <a:r>
              <a:rPr lang="en-GB" sz="2000" dirty="0"/>
              <a:t>Change schedule – customer must approve</a:t>
            </a:r>
          </a:p>
          <a:p>
            <a:endParaRPr lang="en-GB" sz="2000" dirty="0"/>
          </a:p>
          <a:p>
            <a:r>
              <a:rPr lang="en-GB" sz="2000" dirty="0"/>
              <a:t>Take no small slips</a:t>
            </a:r>
          </a:p>
          <a:p>
            <a:pPr lvl="1"/>
            <a:r>
              <a:rPr lang="en-GB" sz="2000" dirty="0"/>
              <a:t>One big adjustment is better than three small 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120551632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315200" algn="l"/>
              </a:tabLst>
            </a:pPr>
            <a:r>
              <a:rPr lang="en-US" sz="2000" dirty="0"/>
              <a:t>Software architecture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  <a:p>
            <a:pPr>
              <a:tabLst>
                <a:tab pos="7315200" algn="l"/>
              </a:tabLst>
            </a:pPr>
            <a:r>
              <a:rPr lang="en-US" sz="2000" dirty="0"/>
              <a:t>Tools</a:t>
            </a:r>
          </a:p>
          <a:p>
            <a:pPr lvl="1">
              <a:tabLst>
                <a:tab pos="7315200" algn="l"/>
              </a:tabLst>
            </a:pPr>
            <a:r>
              <a:rPr lang="en-US" sz="2000" dirty="0"/>
              <a:t>For build management</a:t>
            </a:r>
          </a:p>
          <a:p>
            <a:pPr lvl="1">
              <a:tabLst>
                <a:tab pos="7315200" algn="l"/>
              </a:tabLst>
            </a:pPr>
            <a:r>
              <a:rPr lang="en-US" sz="2000" dirty="0"/>
              <a:t>For version control</a:t>
            </a:r>
          </a:p>
          <a:p>
            <a:pPr lvl="1">
              <a:tabLst>
                <a:tab pos="7315200" algn="l"/>
              </a:tabLst>
            </a:pPr>
            <a:r>
              <a:rPr lang="en-US" sz="2000" dirty="0"/>
              <a:t>For bug tracking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  <a:p>
            <a:pPr>
              <a:tabLst>
                <a:tab pos="7315200" algn="l"/>
              </a:tabLst>
            </a:pPr>
            <a:r>
              <a:rPr lang="en-US" sz="2000" dirty="0"/>
              <a:t>Scheduling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  <a:p>
            <a:pPr>
              <a:tabLst>
                <a:tab pos="7315200" algn="l"/>
              </a:tabLst>
            </a:pPr>
            <a:r>
              <a:rPr lang="en-US" sz="2000" dirty="0">
                <a:solidFill>
                  <a:schemeClr val="accent2"/>
                </a:solidFill>
              </a:rPr>
              <a:t>Implementation and testing order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2768761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GB" dirty="0"/>
              <a:t>How to code and test your design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/>
          <a:lstStyle/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You have a design and architecture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Need to code and test the system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Key question, what to do when?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Suppose the system has this module dependency diagram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In what order should</a:t>
            </a:r>
            <a:br>
              <a:rPr lang="en-GB" sz="2000" dirty="0"/>
            </a:br>
            <a:r>
              <a:rPr lang="en-GB" sz="2000" dirty="0"/>
              <a:t>you address the pieces?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597479" y="4191000"/>
            <a:ext cx="2724674" cy="2596140"/>
            <a:chOff x="6035675" y="3886200"/>
            <a:chExt cx="2119313" cy="2135188"/>
          </a:xfrm>
        </p:grpSpPr>
        <p:sp>
          <p:nvSpPr>
            <p:cNvPr id="356358" name="AutoShape 6"/>
            <p:cNvSpPr>
              <a:spLocks noChangeArrowheads="1"/>
            </p:cNvSpPr>
            <p:nvPr/>
          </p:nvSpPr>
          <p:spPr bwMode="auto">
            <a:xfrm>
              <a:off x="6035675" y="3887787"/>
              <a:ext cx="2119313" cy="2133601"/>
            </a:xfrm>
            <a:prstGeom prst="roundRect">
              <a:avLst>
                <a:gd name="adj" fmla="val 7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solidFill>
                  <a:schemeClr val="accent2"/>
                </a:solidFill>
              </a:endParaRPr>
            </a:p>
          </p:txBody>
        </p: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6035676" y="3887788"/>
              <a:ext cx="2117725" cy="2132013"/>
              <a:chOff x="1632" y="2278"/>
              <a:chExt cx="1334" cy="1343"/>
            </a:xfrm>
          </p:grpSpPr>
          <p:sp>
            <p:nvSpPr>
              <p:cNvPr id="356360" name="AutoShape 8"/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62" name="AutoShape 10"/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6246812" y="4275136"/>
              <a:ext cx="1647825" cy="1257300"/>
              <a:chOff x="1765" y="2522"/>
              <a:chExt cx="1038" cy="792"/>
            </a:xfrm>
          </p:grpSpPr>
          <p:sp>
            <p:nvSpPr>
              <p:cNvPr id="356365" name="Line 13"/>
              <p:cNvSpPr>
                <a:spLocks noChangeShapeType="1"/>
              </p:cNvSpPr>
              <p:nvPr/>
            </p:nvSpPr>
            <p:spPr bwMode="auto">
              <a:xfrm>
                <a:off x="1766" y="2853"/>
                <a:ext cx="211" cy="17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66" name="Line 14"/>
              <p:cNvSpPr>
                <a:spLocks noChangeShapeType="1"/>
              </p:cNvSpPr>
              <p:nvPr/>
            </p:nvSpPr>
            <p:spPr bwMode="auto">
              <a:xfrm flipH="1">
                <a:off x="2021" y="2885"/>
                <a:ext cx="29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67" name="Line 15"/>
              <p:cNvSpPr>
                <a:spLocks noChangeShapeType="1"/>
              </p:cNvSpPr>
              <p:nvPr/>
            </p:nvSpPr>
            <p:spPr bwMode="auto">
              <a:xfrm>
                <a:off x="2310" y="2885"/>
                <a:ext cx="149" cy="112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68" name="Line 16"/>
              <p:cNvSpPr>
                <a:spLocks noChangeShapeType="1"/>
              </p:cNvSpPr>
              <p:nvPr/>
            </p:nvSpPr>
            <p:spPr bwMode="auto">
              <a:xfrm>
                <a:off x="2533" y="3128"/>
                <a:ext cx="158" cy="18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69" name="Line 17"/>
              <p:cNvSpPr>
                <a:spLocks noChangeShapeType="1"/>
              </p:cNvSpPr>
              <p:nvPr/>
            </p:nvSpPr>
            <p:spPr bwMode="auto">
              <a:xfrm flipH="1">
                <a:off x="2717" y="2850"/>
                <a:ext cx="86" cy="464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70" name="Line 18"/>
              <p:cNvSpPr>
                <a:spLocks noChangeShapeType="1"/>
              </p:cNvSpPr>
              <p:nvPr/>
            </p:nvSpPr>
            <p:spPr bwMode="auto">
              <a:xfrm flipH="1">
                <a:off x="1765" y="2522"/>
                <a:ext cx="53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71" name="Line 19"/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1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72" name="Line 20"/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477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6934200" y="38862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960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228700" y="5029200"/>
              <a:ext cx="239578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F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9342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758631" y="44958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06798" y="5515632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G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477000" y="5029200"/>
              <a:ext cx="25013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E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76159738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Bottom-up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Implement/test children first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For example: G, E, B, F, C, D, A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First, test G stand-alone (also E)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Generate test data as discussed earlier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Construct drivers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Next, implement/test B, F, C, D</a:t>
            </a:r>
          </a:p>
          <a:p>
            <a:pPr marL="400050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No longer </a:t>
            </a:r>
            <a:r>
              <a:rPr lang="en-GB" sz="2000" i="1" dirty="0"/>
              <a:t>unit testing</a:t>
            </a:r>
            <a:r>
              <a:rPr lang="en-GB" sz="2000" dirty="0"/>
              <a:t>:  using lower-level modules</a:t>
            </a:r>
          </a:p>
          <a:p>
            <a:pPr lvl="1" indent="-342900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A test of module M tests:</a:t>
            </a:r>
          </a:p>
          <a:p>
            <a:pPr marL="1200150" lvl="2" indent="-342900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whether M works, </a:t>
            </a:r>
            <a:r>
              <a:rPr lang="en-GB" sz="2000" i="1" dirty="0">
                <a:solidFill>
                  <a:srgbClr val="C00000"/>
                </a:solidFill>
              </a:rPr>
              <a:t>and</a:t>
            </a:r>
          </a:p>
          <a:p>
            <a:pPr marL="1200150" lvl="2" indent="-342900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whether modules that M calls behave as expected</a:t>
            </a:r>
          </a:p>
          <a:p>
            <a:pPr lvl="1" indent="-342900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When a failure occurs, many possible sources of defect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Integration testing is hard, irrespective of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6038326" y="1366260"/>
            <a:ext cx="2724674" cy="2596140"/>
            <a:chOff x="6035675" y="3886200"/>
            <a:chExt cx="2119313" cy="2135188"/>
          </a:xfrm>
        </p:grpSpPr>
        <p:sp>
          <p:nvSpPr>
            <p:cNvPr id="43" name="AutoShape 6"/>
            <p:cNvSpPr>
              <a:spLocks noChangeArrowheads="1"/>
            </p:cNvSpPr>
            <p:nvPr/>
          </p:nvSpPr>
          <p:spPr bwMode="auto">
            <a:xfrm>
              <a:off x="6035675" y="3887787"/>
              <a:ext cx="2119313" cy="2133601"/>
            </a:xfrm>
            <a:prstGeom prst="roundRect">
              <a:avLst>
                <a:gd name="adj" fmla="val 7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solidFill>
                  <a:schemeClr val="accent2"/>
                </a:solidFill>
              </a:endParaRPr>
            </a:p>
          </p:txBody>
        </p: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6035676" y="3887788"/>
              <a:ext cx="2117725" cy="2132013"/>
              <a:chOff x="1632" y="2278"/>
              <a:chExt cx="1334" cy="1343"/>
            </a:xfrm>
          </p:grpSpPr>
          <p:sp>
            <p:nvSpPr>
              <p:cNvPr id="61" name="AutoShape 8"/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2" name="AutoShape 10"/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45" name="Group 12"/>
            <p:cNvGrpSpPr>
              <a:grpSpLocks/>
            </p:cNvGrpSpPr>
            <p:nvPr/>
          </p:nvGrpSpPr>
          <p:grpSpPr bwMode="auto">
            <a:xfrm>
              <a:off x="6246812" y="4275136"/>
              <a:ext cx="1647825" cy="1257300"/>
              <a:chOff x="1765" y="2522"/>
              <a:chExt cx="1038" cy="792"/>
            </a:xfrm>
          </p:grpSpPr>
          <p:sp>
            <p:nvSpPr>
              <p:cNvPr id="53" name="Line 13"/>
              <p:cNvSpPr>
                <a:spLocks noChangeShapeType="1"/>
              </p:cNvSpPr>
              <p:nvPr/>
            </p:nvSpPr>
            <p:spPr bwMode="auto">
              <a:xfrm>
                <a:off x="1766" y="2853"/>
                <a:ext cx="211" cy="17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4" name="Line 14"/>
              <p:cNvSpPr>
                <a:spLocks noChangeShapeType="1"/>
              </p:cNvSpPr>
              <p:nvPr/>
            </p:nvSpPr>
            <p:spPr bwMode="auto">
              <a:xfrm flipH="1">
                <a:off x="2021" y="2885"/>
                <a:ext cx="29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5" name="Line 15"/>
              <p:cNvSpPr>
                <a:spLocks noChangeShapeType="1"/>
              </p:cNvSpPr>
              <p:nvPr/>
            </p:nvSpPr>
            <p:spPr bwMode="auto">
              <a:xfrm>
                <a:off x="2310" y="2885"/>
                <a:ext cx="149" cy="112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" name="Line 16"/>
              <p:cNvSpPr>
                <a:spLocks noChangeShapeType="1"/>
              </p:cNvSpPr>
              <p:nvPr/>
            </p:nvSpPr>
            <p:spPr bwMode="auto">
              <a:xfrm>
                <a:off x="2533" y="3128"/>
                <a:ext cx="158" cy="18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7" name="Line 17"/>
              <p:cNvSpPr>
                <a:spLocks noChangeShapeType="1"/>
              </p:cNvSpPr>
              <p:nvPr/>
            </p:nvSpPr>
            <p:spPr bwMode="auto">
              <a:xfrm flipH="1">
                <a:off x="2717" y="2850"/>
                <a:ext cx="86" cy="464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8" name="Line 18"/>
              <p:cNvSpPr>
                <a:spLocks noChangeShapeType="1"/>
              </p:cNvSpPr>
              <p:nvPr/>
            </p:nvSpPr>
            <p:spPr bwMode="auto">
              <a:xfrm flipH="1">
                <a:off x="1765" y="2522"/>
                <a:ext cx="53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9" name="Line 19"/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1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0" name="Line 20"/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477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6934200" y="38862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A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960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228700" y="5029200"/>
              <a:ext cx="239578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F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9342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758631" y="44958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06798" y="5515632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G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477000" y="5029200"/>
              <a:ext cx="25013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825281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Building drivers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Use a person</a:t>
            </a:r>
          </a:p>
          <a:p>
            <a:pPr lvl="1" defTabSz="457200">
              <a:buClr>
                <a:schemeClr val="tx1"/>
              </a:buClr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i="1" dirty="0">
                <a:solidFill>
                  <a:srgbClr val="0000FF"/>
                </a:solidFill>
              </a:rPr>
              <a:t>Simplest</a:t>
            </a:r>
            <a:r>
              <a:rPr lang="en-GB" sz="2000" dirty="0"/>
              <a:t> choice, but also </a:t>
            </a:r>
            <a:r>
              <a:rPr lang="en-GB" sz="2000" i="1" dirty="0">
                <a:solidFill>
                  <a:srgbClr val="FF0000"/>
                </a:solidFill>
              </a:rPr>
              <a:t>worst</a:t>
            </a:r>
            <a:r>
              <a:rPr lang="en-GB" sz="2000" dirty="0"/>
              <a:t> choice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Errors in entering data are inevitable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Errors in checking results are inevitable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Tests are not easily reproducible</a:t>
            </a:r>
          </a:p>
          <a:p>
            <a:pPr lvl="2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Problem for debugging</a:t>
            </a:r>
          </a:p>
          <a:p>
            <a:pPr lvl="2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Problem for regression testing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Test sets stay small, don’t grow over time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Testing cannot be done as a background task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Better alternative:  Automated drivers in a test harness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611277341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61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Top-down</a:t>
            </a:r>
          </a:p>
        </p:txBody>
      </p:sp>
      <p:sp>
        <p:nvSpPr>
          <p:cNvPr id="366612" name="Rectangle 20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Implement/test parents (clients) first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Here, we start with A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To run A, build </a:t>
            </a:r>
            <a:r>
              <a:rPr lang="en-GB" sz="2000" i="1" dirty="0">
                <a:solidFill>
                  <a:schemeClr val="accent2"/>
                </a:solidFill>
              </a:rPr>
              <a:t>stubs</a:t>
            </a:r>
            <a:r>
              <a:rPr lang="en-GB" sz="2000" dirty="0"/>
              <a:t> to simulate B, C, and D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Next, choose a successor module, e.g., B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Build a stub for 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Drive B using A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Suppose C is next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Can we reuse the stub for E?</a:t>
            </a:r>
          </a:p>
          <a:p>
            <a:pPr marL="914400" lvl="2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(Maybe, but maybe need something different)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6477000" y="1442460"/>
            <a:ext cx="2724674" cy="2596140"/>
            <a:chOff x="6035675" y="3886200"/>
            <a:chExt cx="2119313" cy="2135188"/>
          </a:xfrm>
        </p:grpSpPr>
        <p:sp>
          <p:nvSpPr>
            <p:cNvPr id="43" name="AutoShape 6"/>
            <p:cNvSpPr>
              <a:spLocks noChangeArrowheads="1"/>
            </p:cNvSpPr>
            <p:nvPr/>
          </p:nvSpPr>
          <p:spPr bwMode="auto">
            <a:xfrm>
              <a:off x="6035675" y="3887787"/>
              <a:ext cx="2119313" cy="2133601"/>
            </a:xfrm>
            <a:prstGeom prst="roundRect">
              <a:avLst>
                <a:gd name="adj" fmla="val 7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solidFill>
                  <a:schemeClr val="accent2"/>
                </a:solidFill>
              </a:endParaRPr>
            </a:p>
          </p:txBody>
        </p: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6035676" y="3887788"/>
              <a:ext cx="2117725" cy="2132013"/>
              <a:chOff x="1632" y="2278"/>
              <a:chExt cx="1334" cy="1343"/>
            </a:xfrm>
          </p:grpSpPr>
          <p:sp>
            <p:nvSpPr>
              <p:cNvPr id="61" name="AutoShape 8"/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2" name="AutoShape 10"/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45" name="Group 12"/>
            <p:cNvGrpSpPr>
              <a:grpSpLocks/>
            </p:cNvGrpSpPr>
            <p:nvPr/>
          </p:nvGrpSpPr>
          <p:grpSpPr bwMode="auto">
            <a:xfrm>
              <a:off x="6246812" y="4275136"/>
              <a:ext cx="1647825" cy="1257300"/>
              <a:chOff x="1765" y="2522"/>
              <a:chExt cx="1038" cy="792"/>
            </a:xfrm>
          </p:grpSpPr>
          <p:sp>
            <p:nvSpPr>
              <p:cNvPr id="53" name="Line 13"/>
              <p:cNvSpPr>
                <a:spLocks noChangeShapeType="1"/>
              </p:cNvSpPr>
              <p:nvPr/>
            </p:nvSpPr>
            <p:spPr bwMode="auto">
              <a:xfrm>
                <a:off x="1766" y="2853"/>
                <a:ext cx="211" cy="17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4" name="Line 14"/>
              <p:cNvSpPr>
                <a:spLocks noChangeShapeType="1"/>
              </p:cNvSpPr>
              <p:nvPr/>
            </p:nvSpPr>
            <p:spPr bwMode="auto">
              <a:xfrm flipH="1">
                <a:off x="2021" y="2885"/>
                <a:ext cx="29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5" name="Line 15"/>
              <p:cNvSpPr>
                <a:spLocks noChangeShapeType="1"/>
              </p:cNvSpPr>
              <p:nvPr/>
            </p:nvSpPr>
            <p:spPr bwMode="auto">
              <a:xfrm>
                <a:off x="2310" y="2885"/>
                <a:ext cx="149" cy="112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" name="Line 16"/>
              <p:cNvSpPr>
                <a:spLocks noChangeShapeType="1"/>
              </p:cNvSpPr>
              <p:nvPr/>
            </p:nvSpPr>
            <p:spPr bwMode="auto">
              <a:xfrm>
                <a:off x="2533" y="3128"/>
                <a:ext cx="158" cy="18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7" name="Line 17"/>
              <p:cNvSpPr>
                <a:spLocks noChangeShapeType="1"/>
              </p:cNvSpPr>
              <p:nvPr/>
            </p:nvSpPr>
            <p:spPr bwMode="auto">
              <a:xfrm flipH="1">
                <a:off x="2717" y="2850"/>
                <a:ext cx="86" cy="464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8" name="Line 18"/>
              <p:cNvSpPr>
                <a:spLocks noChangeShapeType="1"/>
              </p:cNvSpPr>
              <p:nvPr/>
            </p:nvSpPr>
            <p:spPr bwMode="auto">
              <a:xfrm flipH="1">
                <a:off x="1765" y="2522"/>
                <a:ext cx="53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9" name="Line 19"/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1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0" name="Line 20"/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477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6934200" y="38862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A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960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228700" y="5029200"/>
              <a:ext cx="239578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F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9342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758631" y="44958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06798" y="5515632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G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477000" y="5029200"/>
              <a:ext cx="25013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10064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Implementing a stub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001000" cy="4953000"/>
          </a:xfrm>
          <a:ln/>
        </p:spPr>
        <p:txBody>
          <a:bodyPr lIns="92160" tIns="46080" rIns="92160" bIns="46080">
            <a:normAutofit fontScale="92500"/>
          </a:bodyPr>
          <a:lstStyle/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Query a person at a console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Same drawbacks as using a person as a driver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000" dirty="0"/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Print a message describing the call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Name of procedure and arguments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Fine if calling program does not need result</a:t>
            </a:r>
          </a:p>
          <a:p>
            <a:pPr lvl="2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More common than you might think!</a:t>
            </a:r>
          </a:p>
          <a:p>
            <a:pPr lvl="2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000" dirty="0"/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Provide “canned” or generated sequence of results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Often sufficient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Generate using criteria used to generate data for unit test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May need different stubs for different callers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000" dirty="0"/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Provide a primitive (inefficient &amp; incomplete) implementation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Best choice, if not too much work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Look-up table often works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Sometimes called “</a:t>
            </a:r>
            <a:r>
              <a:rPr lang="en-GB" sz="2000" i="1" dirty="0">
                <a:solidFill>
                  <a:schemeClr val="accent2"/>
                </a:solidFill>
              </a:rPr>
              <a:t>mock objects</a:t>
            </a:r>
            <a:r>
              <a:rPr lang="en-GB" sz="2000" dirty="0"/>
              <a:t>” (ignoring technical definitions?)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1340612848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Comparing top-down and bottom-up</a:t>
            </a:r>
            <a:endParaRPr lang="en-GB" dirty="0"/>
          </a:p>
        </p:txBody>
      </p:sp>
      <p:sp>
        <p:nvSpPr>
          <p:cNvPr id="3706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382000" cy="4495800"/>
          </a:xfrm>
        </p:spPr>
        <p:txBody>
          <a:bodyPr/>
          <a:lstStyle/>
          <a:p>
            <a:r>
              <a:rPr lang="en-GB" sz="2000" dirty="0"/>
              <a:t>Criteria</a:t>
            </a:r>
          </a:p>
          <a:p>
            <a:pPr lvl="1"/>
            <a:r>
              <a:rPr lang="en-GB" sz="2000" dirty="0"/>
              <a:t>What kinds of errors are caught when?</a:t>
            </a:r>
          </a:p>
          <a:p>
            <a:pPr lvl="1"/>
            <a:r>
              <a:rPr lang="en-GB" sz="2000" dirty="0"/>
              <a:t>How much integration is done at a time?</a:t>
            </a:r>
          </a:p>
          <a:p>
            <a:pPr lvl="1"/>
            <a:r>
              <a:rPr lang="en-GB" sz="2000" dirty="0"/>
              <a:t>Distribution of testing time?</a:t>
            </a:r>
          </a:p>
          <a:p>
            <a:pPr lvl="1"/>
            <a:r>
              <a:rPr lang="en-GB" sz="2000" dirty="0"/>
              <a:t>Amount of work?</a:t>
            </a:r>
          </a:p>
          <a:p>
            <a:pPr lvl="1"/>
            <a:r>
              <a:rPr lang="en-GB" sz="2000" dirty="0"/>
              <a:t>What is working when (during the process)?</a:t>
            </a:r>
          </a:p>
          <a:p>
            <a:endParaRPr lang="en-GB" sz="2000" dirty="0"/>
          </a:p>
          <a:p>
            <a:r>
              <a:rPr lang="en-GB" sz="2000" dirty="0"/>
              <a:t>Neither dominates</a:t>
            </a:r>
          </a:p>
          <a:p>
            <a:pPr lvl="1"/>
            <a:r>
              <a:rPr lang="en-GB" sz="2000" dirty="0"/>
              <a:t>Useful to understand advantages/disadvantages of each</a:t>
            </a:r>
          </a:p>
          <a:p>
            <a:pPr lvl="1"/>
            <a:r>
              <a:rPr lang="en-GB" sz="2000" dirty="0"/>
              <a:t>Helps you to design an appropriate mixed strategy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76069203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didn’t do…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CSE331 is almost over… </a:t>
            </a:r>
            <a:r>
              <a:rPr lang="en-US" sz="2000" dirty="0">
                <a:sym typeface="Wingdings" panose="05000000000000000000" pitchFamily="2" charset="2"/>
              </a:rPr>
              <a:t></a:t>
            </a:r>
          </a:p>
          <a:p>
            <a:endParaRPr lang="en-US" sz="12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Focus on software design, specification, testing, and implementation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Absolutely </a:t>
            </a:r>
            <a:r>
              <a:rPr lang="en-US" sz="2000" i="1" dirty="0">
                <a:solidFill>
                  <a:schemeClr val="accent2"/>
                </a:solidFill>
                <a:sym typeface="Wingdings" panose="05000000000000000000" pitchFamily="2" charset="2"/>
              </a:rPr>
              <a:t>necessary</a:t>
            </a:r>
            <a:r>
              <a:rPr lang="en-US" sz="2000" dirty="0">
                <a:sym typeface="Wingdings" panose="05000000000000000000" pitchFamily="2" charset="2"/>
              </a:rPr>
              <a:t> stuff for any nontrivial project</a:t>
            </a:r>
          </a:p>
          <a:p>
            <a:pPr lvl="1"/>
            <a:endParaRPr lang="en-US" sz="12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But </a:t>
            </a:r>
            <a:r>
              <a:rPr lang="en-US" sz="2000" i="1" dirty="0">
                <a:solidFill>
                  <a:schemeClr val="accent2"/>
                </a:solidFill>
                <a:sym typeface="Wingdings" panose="05000000000000000000" pitchFamily="2" charset="2"/>
              </a:rPr>
              <a:t>not sufficient</a:t>
            </a:r>
            <a:r>
              <a:rPr lang="en-US" sz="2000" dirty="0">
                <a:sym typeface="Wingdings" panose="05000000000000000000" pitchFamily="2" charset="2"/>
              </a:rPr>
              <a:t> for the real world: At least 2 key missing pieces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Techniques for larger </a:t>
            </a:r>
            <a:r>
              <a:rPr lang="en-US" sz="2000" dirty="0">
                <a:solidFill>
                  <a:schemeClr val="accent2"/>
                </a:solidFill>
                <a:sym typeface="Wingdings" panose="05000000000000000000" pitchFamily="2" charset="2"/>
              </a:rPr>
              <a:t>systems</a:t>
            </a:r>
            <a:r>
              <a:rPr lang="en-US" sz="2000" dirty="0">
                <a:sym typeface="Wingdings" panose="05000000000000000000" pitchFamily="2" charset="2"/>
              </a:rPr>
              <a:t> and development </a:t>
            </a:r>
            <a:r>
              <a:rPr lang="en-US" sz="2000" dirty="0">
                <a:solidFill>
                  <a:schemeClr val="accent2"/>
                </a:solidFill>
                <a:sym typeface="Wingdings" panose="05000000000000000000" pitchFamily="2" charset="2"/>
              </a:rPr>
              <a:t>teams</a:t>
            </a:r>
          </a:p>
          <a:p>
            <a:pPr lvl="2"/>
            <a:r>
              <a:rPr lang="en-US" sz="2000" dirty="0">
                <a:sym typeface="Wingdings" panose="05000000000000000000" pitchFamily="2" charset="2"/>
              </a:rPr>
              <a:t>This lecture; yes, fair game for final exam</a:t>
            </a:r>
          </a:p>
          <a:p>
            <a:pPr lvl="2"/>
            <a:r>
              <a:rPr lang="en-US" sz="2000" dirty="0">
                <a:sym typeface="Wingdings" panose="05000000000000000000" pitchFamily="2" charset="2"/>
              </a:rPr>
              <a:t>Major focus of CSE403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  <a:sym typeface="Wingdings" panose="05000000000000000000" pitchFamily="2" charset="2"/>
              </a:rPr>
              <a:t>Usability</a:t>
            </a:r>
            <a:r>
              <a:rPr lang="en-US" sz="2000" dirty="0">
                <a:sym typeface="Wingdings" panose="05000000000000000000" pitchFamily="2" charset="2"/>
              </a:rPr>
              <a:t>: interfaces engineered for </a:t>
            </a:r>
            <a:r>
              <a:rPr lang="en-US" sz="2000" dirty="0">
                <a:solidFill>
                  <a:schemeClr val="accent2"/>
                </a:solidFill>
                <a:sym typeface="Wingdings" panose="05000000000000000000" pitchFamily="2" charset="2"/>
              </a:rPr>
              <a:t>humans</a:t>
            </a:r>
          </a:p>
          <a:p>
            <a:pPr lvl="2"/>
            <a:r>
              <a:rPr lang="en-US" sz="2000" dirty="0">
                <a:sym typeface="Wingdings" panose="05000000000000000000" pitchFamily="2" charset="2"/>
              </a:rPr>
              <a:t>Major focus of CSE440 – something you should take!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6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Catching design errors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Top-down tests global decisions first</a:t>
            </a:r>
          </a:p>
          <a:p>
            <a:pPr lvl="1"/>
            <a:r>
              <a:rPr lang="en-GB" sz="2000" dirty="0"/>
              <a:t>E.g., what system does</a:t>
            </a:r>
          </a:p>
          <a:p>
            <a:pPr lvl="1"/>
            <a:r>
              <a:rPr lang="en-GB" sz="2000" dirty="0"/>
              <a:t>Most devastating place to be wrong</a:t>
            </a:r>
          </a:p>
          <a:p>
            <a:pPr lvl="1"/>
            <a:r>
              <a:rPr lang="en-GB" sz="2000" dirty="0"/>
              <a:t>Good to find early</a:t>
            </a:r>
          </a:p>
          <a:p>
            <a:pPr lvl="1"/>
            <a:endParaRPr lang="en-GB" sz="2000" dirty="0"/>
          </a:p>
          <a:p>
            <a:r>
              <a:rPr lang="en-GB" sz="2000" dirty="0"/>
              <a:t>Bottom-up uncovers efficiency problems earlier</a:t>
            </a:r>
          </a:p>
          <a:p>
            <a:pPr lvl="1"/>
            <a:r>
              <a:rPr lang="en-GB" sz="2000" dirty="0"/>
              <a:t>Constraints often propagate downward</a:t>
            </a:r>
          </a:p>
          <a:p>
            <a:pPr lvl="1"/>
            <a:r>
              <a:rPr lang="en-GB" sz="2000" dirty="0"/>
              <a:t>You may discover they can’t be met at lower levels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126882942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components work, when?</a:t>
            </a:r>
            <a:endParaRPr lang="en-GB" dirty="0"/>
          </a:p>
        </p:txBody>
      </p:sp>
      <p:sp>
        <p:nvSpPr>
          <p:cNvPr id="380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Bottom-up involves lots of invisible activity</a:t>
            </a:r>
          </a:p>
          <a:p>
            <a:pPr lvl="1"/>
            <a:r>
              <a:rPr lang="en-GB" sz="2000" dirty="0"/>
              <a:t>90% of code written and debugged</a:t>
            </a:r>
          </a:p>
          <a:p>
            <a:pPr lvl="1"/>
            <a:r>
              <a:rPr lang="en-GB" sz="2000" dirty="0"/>
              <a:t>Yet little that can be demonstrated</a:t>
            </a:r>
          </a:p>
          <a:p>
            <a:endParaRPr lang="en-GB" sz="2000" dirty="0"/>
          </a:p>
          <a:p>
            <a:r>
              <a:rPr lang="en-GB" sz="2000" dirty="0"/>
              <a:t>Top-down depth-first</a:t>
            </a:r>
          </a:p>
          <a:p>
            <a:pPr lvl="1"/>
            <a:r>
              <a:rPr lang="en-GB" sz="2000" dirty="0"/>
              <a:t>Earlier completion of useful partial versions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1936922412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Amount of integration at each step</a:t>
            </a:r>
            <a:endParaRPr lang="en-GB" dirty="0"/>
          </a:p>
        </p:txBody>
      </p:sp>
      <p:sp>
        <p:nvSpPr>
          <p:cNvPr id="374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Less is better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Top-down adds one module at a time</a:t>
            </a:r>
          </a:p>
          <a:p>
            <a:pPr lvl="1"/>
            <a:r>
              <a:rPr lang="en-GB" sz="2000" dirty="0"/>
              <a:t>When an error is detected, either:</a:t>
            </a:r>
          </a:p>
          <a:p>
            <a:pPr lvl="2"/>
            <a:r>
              <a:rPr lang="en-GB" sz="2000" dirty="0"/>
              <a:t>Lower-level module doesn’t meet specification</a:t>
            </a:r>
          </a:p>
          <a:p>
            <a:pPr lvl="2"/>
            <a:r>
              <a:rPr lang="en-GB" sz="2000" dirty="0"/>
              <a:t>Higher-level module tested with bad stub</a:t>
            </a:r>
          </a:p>
          <a:p>
            <a:endParaRPr lang="en-GB" sz="2000" dirty="0"/>
          </a:p>
          <a:p>
            <a:r>
              <a:rPr lang="en-GB" sz="2000" dirty="0"/>
              <a:t>Bottom-up adds one module at a time</a:t>
            </a:r>
          </a:p>
          <a:p>
            <a:pPr lvl="1"/>
            <a:r>
              <a:rPr lang="en-GB" sz="2000" dirty="0"/>
              <a:t>Connect it to multiple modules</a:t>
            </a:r>
          </a:p>
          <a:p>
            <a:pPr lvl="1"/>
            <a:r>
              <a:rPr lang="en-GB" sz="2000" dirty="0"/>
              <a:t>Thus integrating more modules at each step</a:t>
            </a:r>
          </a:p>
          <a:p>
            <a:pPr lvl="1"/>
            <a:r>
              <a:rPr lang="en-GB" sz="2000" dirty="0"/>
              <a:t>More places to look for error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3860862974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Amount of work</a:t>
            </a:r>
            <a:endParaRPr lang="en-GB" dirty="0"/>
          </a:p>
        </p:txBody>
      </p:sp>
      <p:sp>
        <p:nvSpPr>
          <p:cNvPr id="3788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/>
          <a:lstStyle/>
          <a:p>
            <a:r>
              <a:rPr lang="en-GB" sz="2000" dirty="0"/>
              <a:t>Always need test harness</a:t>
            </a:r>
          </a:p>
          <a:p>
            <a:endParaRPr lang="en-GB" sz="1000" dirty="0"/>
          </a:p>
          <a:p>
            <a:r>
              <a:rPr lang="en-GB" sz="2000" dirty="0"/>
              <a:t>Top-down</a:t>
            </a:r>
          </a:p>
          <a:p>
            <a:pPr lvl="1"/>
            <a:r>
              <a:rPr lang="en-GB" sz="2000" dirty="0"/>
              <a:t>Build stubs but not drivers</a:t>
            </a:r>
          </a:p>
          <a:p>
            <a:endParaRPr lang="en-GB" sz="1000" dirty="0"/>
          </a:p>
          <a:p>
            <a:r>
              <a:rPr lang="en-GB" sz="2000" dirty="0"/>
              <a:t>Bottom-up</a:t>
            </a:r>
          </a:p>
          <a:p>
            <a:pPr lvl="1"/>
            <a:r>
              <a:rPr lang="en-GB" sz="2000" dirty="0"/>
              <a:t>Build drivers but not stubs</a:t>
            </a:r>
          </a:p>
          <a:p>
            <a:endParaRPr lang="en-GB" sz="1000" dirty="0"/>
          </a:p>
          <a:p>
            <a:r>
              <a:rPr lang="en-GB" sz="2000" dirty="0"/>
              <a:t>Stubs are usually more work than drivers</a:t>
            </a:r>
          </a:p>
          <a:p>
            <a:pPr lvl="1"/>
            <a:r>
              <a:rPr lang="en-GB" sz="2000" dirty="0"/>
              <a:t>Particularly true for data abstractions</a:t>
            </a:r>
          </a:p>
          <a:p>
            <a:endParaRPr lang="en-GB" sz="1000" dirty="0"/>
          </a:p>
          <a:p>
            <a:r>
              <a:rPr lang="en-GB" sz="2000" dirty="0"/>
              <a:t>On average, top-down requires more non-deliverable code</a:t>
            </a:r>
          </a:p>
          <a:p>
            <a:pPr lvl="1"/>
            <a:r>
              <a:rPr lang="en-GB" sz="2000" dirty="0"/>
              <a:t>Not necessarily bad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9E248C-A43E-B34A-8973-537237C51B45}"/>
              </a:ext>
            </a:extLst>
          </p:cNvPr>
          <p:cNvGrpSpPr/>
          <p:nvPr/>
        </p:nvGrpSpPr>
        <p:grpSpPr>
          <a:xfrm>
            <a:off x="5867400" y="1518660"/>
            <a:ext cx="2724674" cy="2596140"/>
            <a:chOff x="6035675" y="3886200"/>
            <a:chExt cx="2119313" cy="2135188"/>
          </a:xfrm>
        </p:grpSpPr>
        <p:sp>
          <p:nvSpPr>
            <p:cNvPr id="7" name="AutoShape 6">
              <a:extLst>
                <a:ext uri="{FF2B5EF4-FFF2-40B4-BE49-F238E27FC236}">
                  <a16:creationId xmlns:a16="http://schemas.microsoft.com/office/drawing/2014/main" id="{06EBB86C-4E5D-CE48-9292-1FD1D66C6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5675" y="3887787"/>
              <a:ext cx="2119313" cy="2133601"/>
            </a:xfrm>
            <a:prstGeom prst="roundRect">
              <a:avLst>
                <a:gd name="adj" fmla="val 7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solidFill>
                  <a:schemeClr val="accent2"/>
                </a:solidFill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70BC23D-C5E8-014C-AFA0-285DE17FF1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35676" y="3887788"/>
              <a:ext cx="2117725" cy="2132013"/>
              <a:chOff x="1632" y="2278"/>
              <a:chExt cx="1334" cy="1343"/>
            </a:xfrm>
          </p:grpSpPr>
          <p:sp>
            <p:nvSpPr>
              <p:cNvPr id="25" name="AutoShape 8">
                <a:extLst>
                  <a:ext uri="{FF2B5EF4-FFF2-40B4-BE49-F238E27FC236}">
                    <a16:creationId xmlns:a16="http://schemas.microsoft.com/office/drawing/2014/main" id="{E06489F2-5A5C-6540-BB11-336507EA31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" name="AutoShape 10">
                <a:extLst>
                  <a:ext uri="{FF2B5EF4-FFF2-40B4-BE49-F238E27FC236}">
                    <a16:creationId xmlns:a16="http://schemas.microsoft.com/office/drawing/2014/main" id="{39F1CD8B-0237-7B4E-BDE7-9678D17857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B75A94C9-1D91-834A-BBC5-533EDA6685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6812" y="4275136"/>
              <a:ext cx="1647825" cy="1257300"/>
              <a:chOff x="1765" y="2522"/>
              <a:chExt cx="1038" cy="792"/>
            </a:xfrm>
          </p:grpSpPr>
          <p:sp>
            <p:nvSpPr>
              <p:cNvPr id="17" name="Line 13">
                <a:extLst>
                  <a:ext uri="{FF2B5EF4-FFF2-40B4-BE49-F238E27FC236}">
                    <a16:creationId xmlns:a16="http://schemas.microsoft.com/office/drawing/2014/main" id="{52AB60CC-5989-EB40-A5D2-6C18DE038F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6" y="2853"/>
                <a:ext cx="211" cy="17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8" name="Line 14">
                <a:extLst>
                  <a:ext uri="{FF2B5EF4-FFF2-40B4-BE49-F238E27FC236}">
                    <a16:creationId xmlns:a16="http://schemas.microsoft.com/office/drawing/2014/main" id="{31E6DBA9-5A3E-6C4A-A175-22DEBA3BDF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1" y="2885"/>
                <a:ext cx="29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9" name="Line 15">
                <a:extLst>
                  <a:ext uri="{FF2B5EF4-FFF2-40B4-BE49-F238E27FC236}">
                    <a16:creationId xmlns:a16="http://schemas.microsoft.com/office/drawing/2014/main" id="{27F4A416-040F-334B-AE3E-BF68E6F84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10" y="2885"/>
                <a:ext cx="149" cy="112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0" name="Line 16">
                <a:extLst>
                  <a:ext uri="{FF2B5EF4-FFF2-40B4-BE49-F238E27FC236}">
                    <a16:creationId xmlns:a16="http://schemas.microsoft.com/office/drawing/2014/main" id="{F2486636-6706-434D-BEF5-E29E12AA5B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3" y="3128"/>
                <a:ext cx="158" cy="18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1" name="Line 17">
                <a:extLst>
                  <a:ext uri="{FF2B5EF4-FFF2-40B4-BE49-F238E27FC236}">
                    <a16:creationId xmlns:a16="http://schemas.microsoft.com/office/drawing/2014/main" id="{51A12FB3-CCA6-1144-9914-D0CFC9109F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7" y="2850"/>
                <a:ext cx="86" cy="464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2" name="Line 18">
                <a:extLst>
                  <a:ext uri="{FF2B5EF4-FFF2-40B4-BE49-F238E27FC236}">
                    <a16:creationId xmlns:a16="http://schemas.microsoft.com/office/drawing/2014/main" id="{621DF04B-66A2-A24E-A4FE-78F20642D4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65" y="2522"/>
                <a:ext cx="53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3" name="Line 19">
                <a:extLst>
                  <a:ext uri="{FF2B5EF4-FFF2-40B4-BE49-F238E27FC236}">
                    <a16:creationId xmlns:a16="http://schemas.microsoft.com/office/drawing/2014/main" id="{75B8E491-C129-7F47-BCC5-304419D6DE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1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4" name="Line 20">
                <a:extLst>
                  <a:ext uri="{FF2B5EF4-FFF2-40B4-BE49-F238E27FC236}">
                    <a16:creationId xmlns:a16="http://schemas.microsoft.com/office/drawing/2014/main" id="{7086134C-0AFD-C34B-976A-14DD138491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477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940AF99-D797-1343-B72F-A235BE387728}"/>
                </a:ext>
              </a:extLst>
            </p:cNvPr>
            <p:cNvSpPr txBox="1"/>
            <p:nvPr/>
          </p:nvSpPr>
          <p:spPr>
            <a:xfrm>
              <a:off x="6934200" y="38862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A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5F6461B-21B3-F741-B2B2-B9B9530131F7}"/>
                </a:ext>
              </a:extLst>
            </p:cNvPr>
            <p:cNvSpPr txBox="1"/>
            <p:nvPr/>
          </p:nvSpPr>
          <p:spPr>
            <a:xfrm>
              <a:off x="60960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D1E933A-8C0B-FE4C-8981-F9C2319C2616}"/>
                </a:ext>
              </a:extLst>
            </p:cNvPr>
            <p:cNvSpPr txBox="1"/>
            <p:nvPr/>
          </p:nvSpPr>
          <p:spPr>
            <a:xfrm>
              <a:off x="7228700" y="5029200"/>
              <a:ext cx="239578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F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FD9F658-EA3B-9C44-B5BC-6D285A2212FD}"/>
                </a:ext>
              </a:extLst>
            </p:cNvPr>
            <p:cNvSpPr txBox="1"/>
            <p:nvPr/>
          </p:nvSpPr>
          <p:spPr>
            <a:xfrm>
              <a:off x="69342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96083AA-A967-C146-9C03-68A24C9C6CF5}"/>
                </a:ext>
              </a:extLst>
            </p:cNvPr>
            <p:cNvSpPr txBox="1"/>
            <p:nvPr/>
          </p:nvSpPr>
          <p:spPr>
            <a:xfrm>
              <a:off x="7758631" y="44958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55C6ED5-8A89-3B45-89B8-F7A05EE352EE}"/>
                </a:ext>
              </a:extLst>
            </p:cNvPr>
            <p:cNvSpPr txBox="1"/>
            <p:nvPr/>
          </p:nvSpPr>
          <p:spPr>
            <a:xfrm>
              <a:off x="7606798" y="5515632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G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DB34DB-D8CE-FA4B-AA69-6A7F38FF4BEF}"/>
                </a:ext>
              </a:extLst>
            </p:cNvPr>
            <p:cNvSpPr txBox="1"/>
            <p:nvPr/>
          </p:nvSpPr>
          <p:spPr>
            <a:xfrm>
              <a:off x="6477000" y="5029200"/>
              <a:ext cx="25013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4219796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Distribution of testing time</a:t>
            </a:r>
            <a:endParaRPr lang="en-GB" dirty="0"/>
          </a:p>
        </p:txBody>
      </p:sp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Integration is what takes the time</a:t>
            </a:r>
          </a:p>
          <a:p>
            <a:endParaRPr lang="en-GB" sz="2000" dirty="0"/>
          </a:p>
          <a:p>
            <a:r>
              <a:rPr lang="en-GB" sz="2000" dirty="0"/>
              <a:t>Bottom-up gets harder as you proceed</a:t>
            </a:r>
          </a:p>
          <a:p>
            <a:pPr lvl="1"/>
            <a:r>
              <a:rPr lang="en-GB" sz="2000" dirty="0"/>
              <a:t>You may have tested 90% of code</a:t>
            </a:r>
          </a:p>
          <a:p>
            <a:pPr lvl="2"/>
            <a:r>
              <a:rPr lang="en-GB" sz="2000" dirty="0"/>
              <a:t>But you still have far more than 10% of the work left</a:t>
            </a:r>
          </a:p>
          <a:p>
            <a:pPr lvl="1"/>
            <a:r>
              <a:rPr lang="en-GB" sz="2000" dirty="0"/>
              <a:t>Makes prediction difficult</a:t>
            </a:r>
          </a:p>
          <a:p>
            <a:endParaRPr lang="en-GB" sz="2000" dirty="0"/>
          </a:p>
          <a:p>
            <a:r>
              <a:rPr lang="en-GB" sz="2000" dirty="0"/>
              <a:t>Top-down effort is more evenly distributed</a:t>
            </a:r>
          </a:p>
          <a:p>
            <a:pPr lvl="1"/>
            <a:r>
              <a:rPr lang="en-GB" sz="2000" dirty="0"/>
              <a:t>Better predictions</a:t>
            </a:r>
          </a:p>
          <a:p>
            <a:pPr lvl="1"/>
            <a:r>
              <a:rPr lang="en-GB" sz="2000" dirty="0"/>
              <a:t>Uses more machine time (could be an issue)</a:t>
            </a:r>
          </a:p>
          <a:p>
            <a:pPr lvl="2"/>
            <a:r>
              <a:rPr lang="en-GB" sz="2000" dirty="0"/>
              <a:t>Because we’re testing overall functionality (even if stubs are used)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886370585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82000" cy="1143000"/>
          </a:xfrm>
        </p:spPr>
        <p:txBody>
          <a:bodyPr/>
          <a:lstStyle/>
          <a:p>
            <a:r>
              <a:rPr lang="en-GB" sz="3200" dirty="0"/>
              <a:t>One good way to structure an implementation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r>
              <a:rPr lang="en-GB" sz="2000" dirty="0"/>
              <a:t>Largely top-down</a:t>
            </a:r>
          </a:p>
          <a:p>
            <a:pPr lvl="1"/>
            <a:r>
              <a:rPr lang="en-GB" sz="2000" dirty="0"/>
              <a:t>But always unit test modules</a:t>
            </a:r>
          </a:p>
          <a:p>
            <a:r>
              <a:rPr lang="en-GB" sz="2000" dirty="0"/>
              <a:t>Bottom-up</a:t>
            </a:r>
          </a:p>
          <a:p>
            <a:pPr lvl="1"/>
            <a:r>
              <a:rPr lang="en-GB" sz="2000" dirty="0"/>
              <a:t>When stubs are too much work [just implement real thing]</a:t>
            </a:r>
          </a:p>
          <a:p>
            <a:pPr lvl="1"/>
            <a:r>
              <a:rPr lang="en-GB" sz="2000" dirty="0"/>
              <a:t>Low level module that is used in lots of places</a:t>
            </a:r>
          </a:p>
          <a:p>
            <a:pPr lvl="1"/>
            <a:r>
              <a:rPr lang="en-GB" sz="2000" dirty="0"/>
              <a:t>Low-level performance concerns</a:t>
            </a:r>
          </a:p>
          <a:p>
            <a:r>
              <a:rPr lang="en-GB" sz="2000" dirty="0"/>
              <a:t>Depth-first, visible-first</a:t>
            </a:r>
          </a:p>
          <a:p>
            <a:pPr lvl="1"/>
            <a:r>
              <a:rPr lang="en-GB" sz="2000" dirty="0"/>
              <a:t>Allows interaction with customers, like prototyping</a:t>
            </a:r>
          </a:p>
          <a:p>
            <a:pPr lvl="1"/>
            <a:r>
              <a:rPr lang="en-GB" sz="2000" dirty="0"/>
              <a:t>Lowers risk of having nothing useful</a:t>
            </a:r>
          </a:p>
          <a:p>
            <a:pPr lvl="1"/>
            <a:r>
              <a:rPr lang="en-GB" sz="2000" dirty="0"/>
              <a:t>Improves morale of customers and programmers</a:t>
            </a:r>
          </a:p>
          <a:p>
            <a:pPr lvl="2"/>
            <a:r>
              <a:rPr lang="en-GB" sz="2000" dirty="0"/>
              <a:t>Needn’t explain how much invisible work done</a:t>
            </a:r>
          </a:p>
          <a:p>
            <a:pPr lvl="2"/>
            <a:r>
              <a:rPr lang="en-GB" sz="2000" dirty="0"/>
              <a:t>Better understanding of where the project is</a:t>
            </a:r>
          </a:p>
          <a:p>
            <a:pPr lvl="2"/>
            <a:r>
              <a:rPr lang="en-GB" sz="2000" dirty="0"/>
              <a:t>Don’t have integration hanging over your head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802427206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Test harnesses</a:t>
            </a:r>
            <a:endParaRPr lang="en-GB" dirty="0"/>
          </a:p>
        </p:txBody>
      </p:sp>
      <p:sp>
        <p:nvSpPr>
          <p:cNvPr id="362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Goals:</a:t>
            </a:r>
          </a:p>
          <a:p>
            <a:pPr lvl="1"/>
            <a:r>
              <a:rPr lang="en-GB" sz="2000" dirty="0"/>
              <a:t>Increase amount of testing over time</a:t>
            </a:r>
          </a:p>
          <a:p>
            <a:pPr lvl="1"/>
            <a:r>
              <a:rPr lang="en-GB" sz="2000" dirty="0"/>
              <a:t>Facilitate regression testing</a:t>
            </a:r>
          </a:p>
          <a:p>
            <a:pPr lvl="1"/>
            <a:r>
              <a:rPr lang="en-GB" sz="2000" dirty="0"/>
              <a:t>Reduce human time spent on testing</a:t>
            </a:r>
          </a:p>
          <a:p>
            <a:r>
              <a:rPr lang="en-GB" sz="2000" dirty="0"/>
              <a:t>Take input from a file</a:t>
            </a:r>
          </a:p>
          <a:p>
            <a:r>
              <a:rPr lang="en-GB" sz="2000" dirty="0"/>
              <a:t>Call module being tested</a:t>
            </a:r>
          </a:p>
          <a:p>
            <a:r>
              <a:rPr lang="en-GB" sz="2000" dirty="0"/>
              <a:t>Save results (if possible)</a:t>
            </a:r>
          </a:p>
          <a:p>
            <a:pPr lvl="1"/>
            <a:r>
              <a:rPr lang="en-GB" sz="2000" dirty="0"/>
              <a:t>Including performance information</a:t>
            </a:r>
          </a:p>
          <a:p>
            <a:r>
              <a:rPr lang="en-GB" sz="2000" dirty="0"/>
              <a:t>Check results</a:t>
            </a:r>
          </a:p>
          <a:p>
            <a:pPr lvl="1"/>
            <a:r>
              <a:rPr lang="en-GB" sz="2000" dirty="0"/>
              <a:t>At best, is correct</a:t>
            </a:r>
          </a:p>
          <a:p>
            <a:pPr lvl="1"/>
            <a:r>
              <a:rPr lang="en-GB" sz="2000" dirty="0"/>
              <a:t>At worst, same as last time</a:t>
            </a:r>
          </a:p>
          <a:p>
            <a:r>
              <a:rPr lang="en-GB" sz="2000" dirty="0"/>
              <a:t>Generate reports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3976045903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Regression testing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/>
              <a:t>Ensure that things that used to work still do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Including performance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Whenever a change is made</a:t>
            </a:r>
          </a:p>
          <a:p>
            <a:pPr marL="457200" lvl="1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Knowing exactly when a bug is introduced is important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Keep old test results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Keep versions of code that match those results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Storage is cheap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2375656273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Perspective…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Software project management is challenging</a:t>
            </a:r>
          </a:p>
          <a:p>
            <a:pPr lvl="1"/>
            <a:r>
              <a:rPr lang="en-US" sz="2000" dirty="0"/>
              <a:t>There are still major disasters – projects that go way over budget, take much longer than planned, or are abandoned after large investments</a:t>
            </a:r>
          </a:p>
          <a:p>
            <a:pPr lvl="1"/>
            <a:r>
              <a:rPr lang="en-US" sz="2000" dirty="0"/>
              <a:t>Disasters usually stem from lack of discipline</a:t>
            </a:r>
          </a:p>
          <a:p>
            <a:pPr lvl="1"/>
            <a:r>
              <a:rPr lang="en-US" sz="2000" dirty="0"/>
              <a:t>Always new challenges; we never build the same thing twice</a:t>
            </a:r>
          </a:p>
          <a:p>
            <a:pPr lvl="1"/>
            <a:r>
              <a:rPr lang="en-US" sz="2000" dirty="0"/>
              <a:t>We’re better at it than we used to be, but not there yet </a:t>
            </a:r>
          </a:p>
          <a:p>
            <a:pPr lvl="2"/>
            <a:r>
              <a:rPr lang="en-US" sz="2000" dirty="0"/>
              <a:t>(is “software engineering” real “engineering”?)</a:t>
            </a:r>
          </a:p>
          <a:p>
            <a:pPr lvl="1"/>
            <a:endParaRPr lang="en-US" sz="2000" dirty="0"/>
          </a:p>
          <a:p>
            <a:r>
              <a:rPr lang="en-US" sz="2000" dirty="0"/>
              <a:t>Project management is a mix of hard and [so-called] soft skills</a:t>
            </a:r>
          </a:p>
          <a:p>
            <a:endParaRPr lang="en-US" sz="2000" dirty="0"/>
          </a:p>
          <a:p>
            <a:r>
              <a:rPr lang="en-US" sz="2000" dirty="0"/>
              <a:t>We’ve only skimmed the surface</a:t>
            </a:r>
          </a:p>
          <a:p>
            <a:pPr lvl="1"/>
            <a:r>
              <a:rPr lang="en-US" sz="2000" dirty="0"/>
              <a:t>Next: CSE 403, internship, your startup, ???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CSE331 Winter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6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315200" algn="l"/>
              </a:tabLst>
            </a:pPr>
            <a:r>
              <a:rPr lang="en-US" sz="2000" dirty="0"/>
              <a:t>Software architecture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  <a:p>
            <a:pPr>
              <a:tabLst>
                <a:tab pos="7315200" algn="l"/>
              </a:tabLst>
            </a:pPr>
            <a:r>
              <a:rPr lang="en-US" sz="2000" dirty="0"/>
              <a:t>Tools</a:t>
            </a:r>
          </a:p>
          <a:p>
            <a:pPr lvl="1">
              <a:tabLst>
                <a:tab pos="7315200" algn="l"/>
              </a:tabLst>
            </a:pPr>
            <a:r>
              <a:rPr lang="en-US" sz="2000" dirty="0"/>
              <a:t>For build management</a:t>
            </a:r>
          </a:p>
          <a:p>
            <a:pPr lvl="1">
              <a:tabLst>
                <a:tab pos="7315200" algn="l"/>
              </a:tabLst>
            </a:pPr>
            <a:r>
              <a:rPr lang="en-US" sz="2000" dirty="0"/>
              <a:t>For version control</a:t>
            </a:r>
          </a:p>
          <a:p>
            <a:pPr lvl="1">
              <a:tabLst>
                <a:tab pos="7315200" algn="l"/>
              </a:tabLst>
            </a:pPr>
            <a:r>
              <a:rPr lang="en-US" sz="2000" dirty="0"/>
              <a:t>For bug tracking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  <a:p>
            <a:pPr>
              <a:tabLst>
                <a:tab pos="7315200" algn="l"/>
              </a:tabLst>
            </a:pPr>
            <a:r>
              <a:rPr lang="en-US" sz="2000" dirty="0"/>
              <a:t>Scheduling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  <a:p>
            <a:pPr>
              <a:tabLst>
                <a:tab pos="7315200" algn="l"/>
              </a:tabLst>
            </a:pPr>
            <a:r>
              <a:rPr lang="en-US" sz="2000" dirty="0"/>
              <a:t>Implementation and testing order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2046704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Architecture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>
                <a:solidFill>
                  <a:schemeClr val="accent2"/>
                </a:solidFill>
              </a:rPr>
              <a:t>Software architecture</a:t>
            </a:r>
            <a:r>
              <a:rPr lang="en-GB" sz="2000" dirty="0"/>
              <a:t> refers to the high-level structure of a software system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A principled approach to partitioning the modules and controlling dependencies and data flow among the modules</a:t>
            </a:r>
          </a:p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Common architectures have well-known names and well-known advantages/disadvantages, just like design patterns</a:t>
            </a:r>
          </a:p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A good architecture ensures: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Work can proceed in parallel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Progress can be closely monitored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The parts combine to provide the desired functionality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290514788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Pipe-and-filter (think: iterators)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r">
              <a:buNone/>
            </a:pPr>
            <a:r>
              <a:rPr lang="en-GB" dirty="0"/>
              <a:t>Layered (think: levels of abstraction)</a:t>
            </a:r>
          </a:p>
          <a:p>
            <a:pPr marL="0" indent="0">
              <a:buNone/>
            </a:pPr>
            <a:r>
              <a:rPr lang="en-GB" dirty="0"/>
              <a:t>Blackboard (think:</a:t>
            </a:r>
            <a:br>
              <a:rPr lang="en-GB" dirty="0"/>
            </a:br>
            <a:r>
              <a:rPr lang="en-GB" dirty="0" err="1"/>
              <a:t>callbacks</a:t>
            </a:r>
            <a:r>
              <a:rPr lang="en-GB" dirty="0"/>
              <a:t>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14600" y="2446361"/>
            <a:ext cx="762000" cy="6256"/>
          </a:xfrm>
          <a:prstGeom prst="straightConnector1">
            <a:avLst/>
          </a:prstGeom>
          <a:ln w="1905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76600" y="2141561"/>
            <a:ext cx="9144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Filter</a:t>
            </a:r>
          </a:p>
        </p:txBody>
      </p:sp>
      <p:cxnSp>
        <p:nvCxnSpPr>
          <p:cNvPr id="10" name="Straight Arrow Connector 9"/>
          <p:cNvCxnSpPr>
            <a:stCxn id="6" idx="3"/>
            <a:endCxn id="11" idx="1"/>
          </p:cNvCxnSpPr>
          <p:nvPr/>
        </p:nvCxnSpPr>
        <p:spPr>
          <a:xfrm>
            <a:off x="4191000" y="2446361"/>
            <a:ext cx="875732" cy="0"/>
          </a:xfrm>
          <a:prstGeom prst="straightConnector1">
            <a:avLst/>
          </a:prstGeom>
          <a:ln w="1905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066732" y="2141561"/>
            <a:ext cx="9144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Filter</a:t>
            </a:r>
          </a:p>
        </p:txBody>
      </p:sp>
      <p:cxnSp>
        <p:nvCxnSpPr>
          <p:cNvPr id="12" name="Straight Arrow Connector 11"/>
          <p:cNvCxnSpPr>
            <a:stCxn id="11" idx="3"/>
            <a:endCxn id="13" idx="1"/>
          </p:cNvCxnSpPr>
          <p:nvPr/>
        </p:nvCxnSpPr>
        <p:spPr>
          <a:xfrm>
            <a:off x="5981132" y="2446361"/>
            <a:ext cx="876868" cy="6255"/>
          </a:xfrm>
          <a:prstGeom prst="straightConnector1">
            <a:avLst/>
          </a:prstGeom>
          <a:ln w="1905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58000" y="2147816"/>
            <a:ext cx="9144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Filter</a:t>
            </a:r>
          </a:p>
        </p:txBody>
      </p:sp>
      <p:cxnSp>
        <p:nvCxnSpPr>
          <p:cNvPr id="14" name="Straight Arrow Connector 13"/>
          <p:cNvCxnSpPr>
            <a:stCxn id="13" idx="3"/>
            <a:endCxn id="28" idx="1"/>
          </p:cNvCxnSpPr>
          <p:nvPr/>
        </p:nvCxnSpPr>
        <p:spPr>
          <a:xfrm flipV="1">
            <a:off x="7772400" y="2440633"/>
            <a:ext cx="673973" cy="11983"/>
          </a:xfrm>
          <a:prstGeom prst="straightConnector1">
            <a:avLst/>
          </a:prstGeom>
          <a:ln w="1905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446373" y="2209800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24000" y="2209800"/>
            <a:ext cx="103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91457" y="198120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pipe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30547" y="198120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pipe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21247" y="198120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pipe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843140" y="200224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pipe</a:t>
            </a:r>
          </a:p>
        </p:txBody>
      </p:sp>
      <p:sp>
        <p:nvSpPr>
          <p:cNvPr id="30" name="Flowchart: Magnetic Disk 29"/>
          <p:cNvSpPr/>
          <p:nvPr/>
        </p:nvSpPr>
        <p:spPr>
          <a:xfrm>
            <a:off x="999130" y="5029200"/>
            <a:ext cx="1219200" cy="1066800"/>
          </a:xfrm>
          <a:prstGeom prst="flowChartMagneticDis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Message store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84730" y="4495800"/>
            <a:ext cx="12954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Component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6200" y="6267450"/>
            <a:ext cx="12954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Component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264195" y="6267450"/>
            <a:ext cx="12954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Component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523130" y="5329238"/>
            <a:ext cx="12954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Component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294530" y="4524233"/>
            <a:ext cx="12954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Component</a:t>
            </a:r>
          </a:p>
        </p:txBody>
      </p:sp>
      <p:cxnSp>
        <p:nvCxnSpPr>
          <p:cNvPr id="41" name="Straight Arrow Connector 40"/>
          <p:cNvCxnSpPr>
            <a:stCxn id="38" idx="2"/>
          </p:cNvCxnSpPr>
          <p:nvPr/>
        </p:nvCxnSpPr>
        <p:spPr>
          <a:xfrm>
            <a:off x="732430" y="4838700"/>
            <a:ext cx="342900" cy="2667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723900" y="6038139"/>
            <a:ext cx="351430" cy="229311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0" idx="4"/>
            <a:endCxn id="44" idx="1"/>
          </p:cNvCxnSpPr>
          <p:nvPr/>
        </p:nvCxnSpPr>
        <p:spPr>
          <a:xfrm flipV="1">
            <a:off x="2218330" y="5500688"/>
            <a:ext cx="304800" cy="61912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3" idx="1"/>
          </p:cNvCxnSpPr>
          <p:nvPr/>
        </p:nvCxnSpPr>
        <p:spPr>
          <a:xfrm>
            <a:off x="2042090" y="6096000"/>
            <a:ext cx="222105" cy="3429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2065930" y="4876800"/>
            <a:ext cx="210207" cy="2286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gemsres.com/story/nov06/297705/fig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429001"/>
            <a:ext cx="4124409" cy="31884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3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0" animBg="1"/>
      <p:bldP spid="28" grpId="0"/>
      <p:bldP spid="31" grpId="0"/>
      <p:bldP spid="34" grpId="0"/>
      <p:bldP spid="35" grpId="0"/>
      <p:bldP spid="36" grpId="0"/>
      <p:bldP spid="37" grpId="0"/>
      <p:bldP spid="30" grpId="0" animBg="1"/>
      <p:bldP spid="38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good architecture allows:</a:t>
            </a:r>
            <a:endParaRPr lang="en-GB" dirty="0"/>
          </a:p>
        </p:txBody>
      </p:sp>
      <p:sp>
        <p:nvSpPr>
          <p:cNvPr id="346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080"/>
              </a:spcBef>
            </a:pPr>
            <a:r>
              <a:rPr lang="en-GB" sz="2000" dirty="0"/>
              <a:t>Scaling to support large numbers of  ______</a:t>
            </a:r>
          </a:p>
          <a:p>
            <a:pPr>
              <a:spcBef>
                <a:spcPts val="1080"/>
              </a:spcBef>
            </a:pPr>
            <a:r>
              <a:rPr lang="en-GB" sz="2000" dirty="0"/>
              <a:t>Adding and changing features</a:t>
            </a:r>
          </a:p>
          <a:p>
            <a:pPr>
              <a:spcBef>
                <a:spcPts val="1080"/>
              </a:spcBef>
            </a:pPr>
            <a:r>
              <a:rPr lang="en-GB" sz="2000" dirty="0"/>
              <a:t>Integration of acquired components</a:t>
            </a:r>
          </a:p>
          <a:p>
            <a:pPr>
              <a:spcBef>
                <a:spcPts val="1080"/>
              </a:spcBef>
            </a:pPr>
            <a:r>
              <a:rPr lang="en-GB" sz="2000" dirty="0"/>
              <a:t>Communication with other software</a:t>
            </a:r>
          </a:p>
          <a:p>
            <a:pPr>
              <a:spcBef>
                <a:spcPts val="1080"/>
              </a:spcBef>
            </a:pPr>
            <a:r>
              <a:rPr lang="en-GB" sz="2000" dirty="0"/>
              <a:t>Easy customization</a:t>
            </a:r>
          </a:p>
          <a:p>
            <a:pPr lvl="1">
              <a:spcBef>
                <a:spcPts val="1080"/>
              </a:spcBef>
            </a:pPr>
            <a:r>
              <a:rPr lang="en-GB" sz="2000" dirty="0"/>
              <a:t>Ideally with no programming</a:t>
            </a:r>
          </a:p>
          <a:p>
            <a:pPr lvl="1">
              <a:spcBef>
                <a:spcPts val="1080"/>
              </a:spcBef>
            </a:pPr>
            <a:r>
              <a:rPr lang="en-GB" sz="2000" dirty="0"/>
              <a:t>Turning users into programmers is good</a:t>
            </a:r>
          </a:p>
          <a:p>
            <a:pPr>
              <a:spcBef>
                <a:spcPts val="1080"/>
              </a:spcBef>
            </a:pPr>
            <a:r>
              <a:rPr lang="en-GB" sz="2000" dirty="0"/>
              <a:t>Software to be embedded within a larger system</a:t>
            </a:r>
          </a:p>
          <a:p>
            <a:pPr>
              <a:spcBef>
                <a:spcPts val="1080"/>
              </a:spcBef>
            </a:pPr>
            <a:r>
              <a:rPr lang="en-GB" sz="2000" dirty="0"/>
              <a:t>Recovery from wrong decisions</a:t>
            </a:r>
          </a:p>
          <a:p>
            <a:pPr lvl="1">
              <a:spcBef>
                <a:spcPts val="1080"/>
              </a:spcBef>
            </a:pPr>
            <a:r>
              <a:rPr lang="en-GB" sz="2000" dirty="0"/>
              <a:t>About technology</a:t>
            </a:r>
          </a:p>
          <a:p>
            <a:pPr lvl="1">
              <a:spcBef>
                <a:spcPts val="1080"/>
              </a:spcBef>
            </a:pPr>
            <a:r>
              <a:rPr lang="en-GB" sz="2000" dirty="0"/>
              <a:t>About markets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244809741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System architecture</a:t>
            </a:r>
            <a:endParaRPr lang="en-GB" dirty="0"/>
          </a:p>
        </p:txBody>
      </p:sp>
      <p:sp>
        <p:nvSpPr>
          <p:cNvPr id="3481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r>
              <a:rPr lang="en-GB" sz="2000" dirty="0"/>
              <a:t>Have one!</a:t>
            </a:r>
          </a:p>
          <a:p>
            <a:pPr lvl="1"/>
            <a:r>
              <a:rPr lang="en-GB" sz="2000" dirty="0"/>
              <a:t>Basically lays down communication protocols</a:t>
            </a:r>
          </a:p>
          <a:p>
            <a:r>
              <a:rPr lang="en-GB" sz="2000" dirty="0"/>
              <a:t>Subject it to serious scrutiny</a:t>
            </a:r>
          </a:p>
          <a:p>
            <a:pPr lvl="1"/>
            <a:r>
              <a:rPr lang="en-GB" sz="2000" dirty="0"/>
              <a:t>At relatively high level of abstraction</a:t>
            </a:r>
          </a:p>
          <a:p>
            <a:r>
              <a:rPr lang="en-GB" sz="2000" dirty="0"/>
              <a:t>Strive for simplicity</a:t>
            </a:r>
          </a:p>
          <a:p>
            <a:pPr lvl="1"/>
            <a:r>
              <a:rPr lang="en-GB" sz="2000" dirty="0"/>
              <a:t>Flat is good</a:t>
            </a:r>
          </a:p>
          <a:p>
            <a:pPr lvl="1"/>
            <a:r>
              <a:rPr lang="en-GB" sz="2000" dirty="0"/>
              <a:t>Know when to say no</a:t>
            </a:r>
          </a:p>
          <a:p>
            <a:pPr lvl="1"/>
            <a:r>
              <a:rPr lang="en-GB" sz="2000" dirty="0"/>
              <a:t>A good architecture rules things out</a:t>
            </a:r>
          </a:p>
          <a:p>
            <a:r>
              <a:rPr lang="en-GB" sz="2000" dirty="0"/>
              <a:t>Reusable components should be a design goal</a:t>
            </a:r>
          </a:p>
          <a:p>
            <a:pPr lvl="1"/>
            <a:r>
              <a:rPr lang="en-GB" sz="2000" dirty="0"/>
              <a:t>Software is capital</a:t>
            </a:r>
          </a:p>
          <a:p>
            <a:pPr lvl="1"/>
            <a:r>
              <a:rPr lang="en-GB" sz="2000" dirty="0"/>
              <a:t>This will not happen by accident</a:t>
            </a:r>
          </a:p>
          <a:p>
            <a:pPr lvl="1"/>
            <a:r>
              <a:rPr lang="en-GB" sz="2000" dirty="0"/>
              <a:t>May compete with other goals of the organization (but less so in the global view and long-term)</a:t>
            </a:r>
          </a:p>
          <a:p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</p:spTree>
    <p:extLst>
      <p:ext uri="{BB962C8B-B14F-4D97-AF65-F5344CB8AC3E}">
        <p14:creationId xmlns:p14="http://schemas.microsoft.com/office/powerpoint/2010/main" val="180463960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Temptations to avoid</a:t>
            </a:r>
            <a:endParaRPr lang="en-GB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r>
              <a:rPr lang="en-GB" sz="2000" dirty="0"/>
              <a:t>Avoid </a:t>
            </a:r>
            <a:r>
              <a:rPr lang="en-GB" sz="2000" dirty="0" err="1"/>
              <a:t>featuritis</a:t>
            </a:r>
            <a:endParaRPr lang="en-GB" sz="2000" dirty="0"/>
          </a:p>
          <a:p>
            <a:pPr lvl="1"/>
            <a:r>
              <a:rPr lang="en-GB" sz="2000" dirty="0"/>
              <a:t>Costs under-estimated</a:t>
            </a:r>
          </a:p>
          <a:p>
            <a:pPr lvl="2"/>
            <a:r>
              <a:rPr lang="en-GB" sz="2000" dirty="0"/>
              <a:t>Effects of scale discounted</a:t>
            </a:r>
          </a:p>
          <a:p>
            <a:pPr lvl="1"/>
            <a:r>
              <a:rPr lang="en-GB" sz="2000" dirty="0"/>
              <a:t>Benefits over-estimated</a:t>
            </a:r>
          </a:p>
          <a:p>
            <a:pPr lvl="2"/>
            <a:r>
              <a:rPr lang="en-GB" sz="2000" dirty="0"/>
              <a:t>A Swiss Army knife is rarely the right tool</a:t>
            </a:r>
          </a:p>
          <a:p>
            <a:r>
              <a:rPr lang="en-GB" sz="2000" dirty="0"/>
              <a:t>Avoid digressions</a:t>
            </a:r>
          </a:p>
          <a:p>
            <a:pPr lvl="1"/>
            <a:r>
              <a:rPr lang="en-GB" sz="2000" dirty="0"/>
              <a:t>Infrastructure</a:t>
            </a:r>
          </a:p>
          <a:p>
            <a:pPr lvl="1"/>
            <a:r>
              <a:rPr lang="en-GB" sz="2000" dirty="0"/>
              <a:t>Premature tuning</a:t>
            </a:r>
          </a:p>
          <a:p>
            <a:pPr lvl="2"/>
            <a:r>
              <a:rPr lang="en-GB" sz="2000" dirty="0"/>
              <a:t>Often addresses the wrong problem</a:t>
            </a:r>
          </a:p>
          <a:p>
            <a:r>
              <a:rPr lang="en-GB" sz="2000" dirty="0"/>
              <a:t>Avoid quantum leaps</a:t>
            </a:r>
          </a:p>
          <a:p>
            <a:pPr lvl="1"/>
            <a:r>
              <a:rPr lang="en-GB" sz="2000" dirty="0"/>
              <a:t>Occasionally, great leaps forward</a:t>
            </a:r>
          </a:p>
          <a:p>
            <a:pPr lvl="1"/>
            <a:r>
              <a:rPr lang="en-GB" sz="2000" dirty="0"/>
              <a:t>More often, into the abyss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CSE331 Winter 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EE913E-3A49-D348-AC81-FB80D0AF8F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5105400"/>
            <a:ext cx="1752600" cy="116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03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22302</TotalTime>
  <Words>2903</Words>
  <Application>Microsoft Macintosh PowerPoint</Application>
  <PresentationFormat>On-screen Show (4:3)</PresentationFormat>
  <Paragraphs>627</Paragraphs>
  <Slides>38</Slides>
  <Notes>34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 Unicode MS</vt:lpstr>
      <vt:lpstr>Arial</vt:lpstr>
      <vt:lpstr>Times New Roman</vt:lpstr>
      <vt:lpstr>simple</vt:lpstr>
      <vt:lpstr>CSE 331 Software Design &amp; Implementation</vt:lpstr>
      <vt:lpstr>But first...</vt:lpstr>
      <vt:lpstr>What we didn’t do…</vt:lpstr>
      <vt:lpstr>Outline</vt:lpstr>
      <vt:lpstr>Architecture</vt:lpstr>
      <vt:lpstr>Example architectures</vt:lpstr>
      <vt:lpstr>A good architecture allows:</vt:lpstr>
      <vt:lpstr>System architecture</vt:lpstr>
      <vt:lpstr>Temptations to avoid</vt:lpstr>
      <vt:lpstr>Outline</vt:lpstr>
      <vt:lpstr>Build tools</vt:lpstr>
      <vt:lpstr>Version control (source code control)</vt:lpstr>
      <vt:lpstr>Bug tracking</vt:lpstr>
      <vt:lpstr>Bug tracking</vt:lpstr>
      <vt:lpstr>Outline</vt:lpstr>
      <vt:lpstr>Scheduling</vt:lpstr>
      <vt:lpstr>Scheduling is crucial but underappreciated</vt:lpstr>
      <vt:lpstr>Effort is not the same as progress</vt:lpstr>
      <vt:lpstr>How does a project get to be one year late?</vt:lpstr>
      <vt:lpstr>Controlling the schedule</vt:lpstr>
      <vt:lpstr>Milestones</vt:lpstr>
      <vt:lpstr>Dealing with slippage</vt:lpstr>
      <vt:lpstr>Outline</vt:lpstr>
      <vt:lpstr>How to code and test your design</vt:lpstr>
      <vt:lpstr>Bottom-up</vt:lpstr>
      <vt:lpstr>Building drivers</vt:lpstr>
      <vt:lpstr>Top-down</vt:lpstr>
      <vt:lpstr>Implementing a stub</vt:lpstr>
      <vt:lpstr>Comparing top-down and bottom-up</vt:lpstr>
      <vt:lpstr>Catching design errors</vt:lpstr>
      <vt:lpstr>What components work, when?</vt:lpstr>
      <vt:lpstr>Amount of integration at each step</vt:lpstr>
      <vt:lpstr>Amount of work</vt:lpstr>
      <vt:lpstr>Distribution of testing time</vt:lpstr>
      <vt:lpstr>One good way to structure an implementation</vt:lpstr>
      <vt:lpstr>Test harnesses</vt:lpstr>
      <vt:lpstr>Regression testing</vt:lpstr>
      <vt:lpstr>Perspective…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414</cp:revision>
  <cp:lastPrinted>2019-08-21T19:54:31Z</cp:lastPrinted>
  <dcterms:created xsi:type="dcterms:W3CDTF">2012-02-17T18:07:42Z</dcterms:created>
  <dcterms:modified xsi:type="dcterms:W3CDTF">2020-03-12T00:51:07Z</dcterms:modified>
</cp:coreProperties>
</file>