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59" r:id="rId2"/>
    <p:sldId id="418" r:id="rId3"/>
    <p:sldId id="403" r:id="rId4"/>
    <p:sldId id="367" r:id="rId5"/>
    <p:sldId id="369" r:id="rId6"/>
    <p:sldId id="370" r:id="rId7"/>
    <p:sldId id="371" r:id="rId8"/>
    <p:sldId id="372" r:id="rId9"/>
    <p:sldId id="373" r:id="rId10"/>
    <p:sldId id="404" r:id="rId11"/>
    <p:sldId id="375" r:id="rId12"/>
    <p:sldId id="376" r:id="rId13"/>
    <p:sldId id="378" r:id="rId14"/>
    <p:sldId id="379" r:id="rId15"/>
    <p:sldId id="405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406" r:id="rId24"/>
    <p:sldId id="389" r:id="rId25"/>
    <p:sldId id="390" r:id="rId26"/>
    <p:sldId id="391" r:id="rId27"/>
    <p:sldId id="394" r:id="rId28"/>
    <p:sldId id="395" r:id="rId29"/>
    <p:sldId id="396" r:id="rId30"/>
    <p:sldId id="397" r:id="rId31"/>
    <p:sldId id="410" r:id="rId32"/>
    <p:sldId id="412" r:id="rId33"/>
    <p:sldId id="413" r:id="rId34"/>
    <p:sldId id="411" r:id="rId35"/>
    <p:sldId id="409" r:id="rId36"/>
    <p:sldId id="414" r:id="rId37"/>
    <p:sldId id="407" r:id="rId38"/>
    <p:sldId id="415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0000FF"/>
    <a:srgbClr val="FF0000"/>
    <a:srgbClr val="009900"/>
    <a:srgbClr val="0432FF"/>
    <a:srgbClr val="FF2600"/>
    <a:srgbClr val="FFFF99"/>
    <a:srgbClr val="FFA7BC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5" autoAdjust="0"/>
    <p:restoredTop sz="90060" autoAdjust="0"/>
  </p:normalViewPr>
  <p:slideViewPr>
    <p:cSldViewPr>
      <p:cViewPr varScale="1">
        <p:scale>
          <a:sx n="104" d="100"/>
          <a:sy n="104" d="100"/>
        </p:scale>
        <p:origin x="12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304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20wi: Not actually used because of canceled lectures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/>
              <a:t>autobuilder</a:t>
            </a:r>
            <a:r>
              <a:rPr lang="en-US" dirty="0"/>
              <a:t> – not everyone uses it and it might change from one release to the next.</a:t>
            </a:r>
          </a:p>
          <a:p>
            <a:endParaRPr lang="en-US" dirty="0"/>
          </a:p>
          <a:p>
            <a:r>
              <a:rPr lang="en-US" dirty="0"/>
              <a:t>In medium to large projects</a:t>
            </a:r>
            <a:r>
              <a:rPr lang="en-US" baseline="0" dirty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18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20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done for 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What architecture is all about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8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27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28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29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30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Where they go wrong is overall system efficiency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212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Want to test on production system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35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36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37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5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96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9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2020</a:t>
            </a:r>
            <a:endParaRPr lang="en-US" dirty="0"/>
          </a:p>
          <a:p>
            <a:r>
              <a:rPr lang="en-US" dirty="0"/>
              <a:t>System Integration and Software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C7010-9929-C345-AC2A-59532824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F9A02-CED9-214F-A954-F5824C08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/>
              <a:t>Java compiler, C/C++ compiler, GUI builder, Device driver build tool, InstallShield, web server, database, scripting language for build automation, parser generator, test generator, test harness </a:t>
            </a:r>
          </a:p>
          <a:p>
            <a:r>
              <a:rPr lang="en-US" sz="2000" dirty="0"/>
              <a:t>Reproducibility is essential</a:t>
            </a:r>
          </a:p>
          <a:p>
            <a:r>
              <a:rPr lang="en-US" sz="2000" dirty="0"/>
              <a:t>System may run on multiple devices</a:t>
            </a:r>
          </a:p>
          <a:p>
            <a:pPr lvl="1"/>
            <a:r>
              <a:rPr lang="en-US" sz="2000" dirty="0"/>
              <a:t>Each has its own build tools</a:t>
            </a:r>
          </a:p>
          <a:p>
            <a:r>
              <a:rPr lang="en-US" sz="2000" dirty="0"/>
              <a:t>Everyone needs to have the same toolset!</a:t>
            </a:r>
          </a:p>
          <a:p>
            <a:pPr lvl="1"/>
            <a:r>
              <a:rPr lang="en-US" sz="2000" dirty="0"/>
              <a:t>Wrong or missing tool can drastically reduce productivity </a:t>
            </a:r>
          </a:p>
          <a:p>
            <a:r>
              <a:rPr lang="en-US" sz="2000" dirty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If you’re doing work the computer could do for you,</a:t>
            </a:r>
            <a:br>
              <a:rPr lang="en-US" sz="2000" i="1" dirty="0"/>
            </a:br>
            <a:r>
              <a:rPr lang="en-US" sz="2000" i="1" dirty="0"/>
              <a:t>then you’re probably doing it wrong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 version control system lets you:</a:t>
            </a:r>
          </a:p>
          <a:p>
            <a:pPr lvl="1"/>
            <a:r>
              <a:rPr lang="en-US" sz="2000" dirty="0"/>
              <a:t>Collect work (code, documents) from all team members</a:t>
            </a:r>
          </a:p>
          <a:p>
            <a:pPr lvl="1"/>
            <a:r>
              <a:rPr lang="en-US" sz="2000" dirty="0"/>
              <a:t>Synchronize team members to current source</a:t>
            </a:r>
          </a:p>
          <a:p>
            <a:pPr lvl="1"/>
            <a:r>
              <a:rPr lang="en-US" sz="2000" dirty="0"/>
              <a:t>Have multiple teams work in parallel</a:t>
            </a:r>
          </a:p>
          <a:p>
            <a:pPr lvl="1"/>
            <a:r>
              <a:rPr lang="en-US" sz="2000" dirty="0"/>
              <a:t>Manage multiple versions, releases of the software</a:t>
            </a:r>
          </a:p>
          <a:p>
            <a:pPr lvl="1"/>
            <a:r>
              <a:rPr lang="en-US" sz="2000" dirty="0"/>
              <a:t>Identify regressions more easily</a:t>
            </a:r>
          </a:p>
          <a:p>
            <a:r>
              <a:rPr lang="en-US" sz="2000" dirty="0"/>
              <a:t>Example tools:</a:t>
            </a:r>
          </a:p>
          <a:p>
            <a:pPr lvl="1"/>
            <a:r>
              <a:rPr lang="en-US" sz="2000" dirty="0"/>
              <a:t>Git, Mercurial (</a:t>
            </a:r>
            <a:r>
              <a:rPr lang="en-US" sz="2000"/>
              <a:t>Hg), </a:t>
            </a:r>
            <a:r>
              <a:rPr lang="en-US" sz="2000" dirty="0"/>
              <a:t>Buck, Subversion (SVN), …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/>
              <a:t>When to check in, when to update, when to branch and merge, how builds are done</a:t>
            </a:r>
          </a:p>
          <a:p>
            <a:pPr lvl="1"/>
            <a:r>
              <a:rPr lang="en-US" sz="2000" dirty="0"/>
              <a:t>Policies need to change to match the state of the project</a:t>
            </a:r>
          </a:p>
          <a:p>
            <a:r>
              <a:rPr lang="en-US" sz="2000" dirty="0"/>
              <a:t>Always pull and diff before you commit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 issue tracking system supports:</a:t>
            </a:r>
          </a:p>
          <a:p>
            <a:pPr lvl="1"/>
            <a:r>
              <a:rPr lang="en-US" sz="2000" dirty="0"/>
              <a:t>Tracking and fixing bugs</a:t>
            </a:r>
          </a:p>
          <a:p>
            <a:pPr lvl="1"/>
            <a:r>
              <a:rPr lang="en-US" sz="2000" dirty="0"/>
              <a:t>Identifying problem areas and managing them</a:t>
            </a:r>
          </a:p>
          <a:p>
            <a:pPr lvl="1"/>
            <a:r>
              <a:rPr lang="en-US" sz="2000" dirty="0"/>
              <a:t>Communicating among team members</a:t>
            </a:r>
          </a:p>
          <a:p>
            <a:pPr lvl="1"/>
            <a:r>
              <a:rPr lang="en-US" sz="2000" dirty="0"/>
              <a:t>Tracking regressions and repeated bugs </a:t>
            </a:r>
          </a:p>
          <a:p>
            <a:pPr lvl="1"/>
            <a:endParaRPr lang="en-US" sz="2000" dirty="0"/>
          </a:p>
          <a:p>
            <a:r>
              <a:rPr lang="en-US" sz="2000" dirty="0"/>
              <a:t>Essential for any non-small or non-short project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Example tools:</a:t>
            </a:r>
          </a:p>
          <a:p>
            <a:pPr marL="457200" lvl="1" indent="0">
              <a:buNone/>
            </a:pPr>
            <a:r>
              <a:rPr lang="en-US" sz="2000" dirty="0"/>
              <a:t>JIRA, Bugzilla, </a:t>
            </a:r>
            <a:r>
              <a:rPr lang="en-US" sz="2000" dirty="0" err="1"/>
              <a:t>Flyspray</a:t>
            </a:r>
            <a:r>
              <a:rPr lang="en-US" sz="2000" dirty="0"/>
              <a:t>, </a:t>
            </a:r>
            <a:r>
              <a:rPr lang="en-US" sz="2000" dirty="0" err="1"/>
              <a:t>Trac</a:t>
            </a:r>
            <a:r>
              <a:rPr lang="en-US" sz="2000" dirty="0"/>
              <a:t>, …</a:t>
            </a:r>
            <a:br>
              <a:rPr lang="en-US" sz="2000" dirty="0"/>
            </a:br>
            <a:r>
              <a:rPr lang="en-US" sz="2000" dirty="0"/>
              <a:t>Hosted tools (GitLab, GitHub, </a:t>
            </a:r>
            <a:r>
              <a:rPr lang="en-US" sz="2000" dirty="0" err="1"/>
              <a:t>Sourceforge</a:t>
            </a:r>
            <a:r>
              <a:rPr lang="en-US" sz="2000" dirty="0"/>
              <a:t>,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tracking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configure the bug tracking system to match the project</a:t>
            </a:r>
          </a:p>
          <a:p>
            <a:pPr lvl="1"/>
            <a:r>
              <a:rPr lang="en-US" sz="2000" dirty="0"/>
              <a:t>Many configurations can be too 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/>
              <a:t>An explicit policy that everyone knows, follows, and believes in</a:t>
            </a:r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Three central questions of the software business: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3.		</a:t>
            </a:r>
            <a:r>
              <a:rPr lang="en-GB" sz="2000" dirty="0">
                <a:solidFill>
                  <a:srgbClr val="0432FF"/>
                </a:solidFill>
              </a:rPr>
              <a:t>When 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2.		</a:t>
            </a:r>
            <a:r>
              <a:rPr lang="en-GB" sz="2000" dirty="0">
                <a:solidFill>
                  <a:srgbClr val="009900"/>
                </a:solidFill>
              </a:rPr>
              <a:t>How 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1.		</a:t>
            </a:r>
            <a:r>
              <a:rPr lang="en-GB" sz="2000" b="1" dirty="0">
                <a:solidFill>
                  <a:srgbClr val="FF0000"/>
                </a:solidFill>
              </a:rPr>
              <a:t>When will it be done?!?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are almost 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reflect what one </a:t>
            </a:r>
            <a:r>
              <a:rPr lang="en-GB" sz="2000" i="1" dirty="0"/>
              <a:t>wishes</a:t>
            </a:r>
            <a:r>
              <a:rPr lang="en-GB" sz="2000" dirty="0"/>
              <a:t>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We confuse </a:t>
            </a:r>
            <a:r>
              <a:rPr lang="en-GB" sz="2000" i="1" dirty="0"/>
              <a:t>effort</a:t>
            </a:r>
            <a:r>
              <a:rPr lang="en-GB" sz="2000" dirty="0"/>
              <a:t> with </a:t>
            </a:r>
            <a:r>
              <a:rPr lang="en-GB" sz="2000" i="1" dirty="0"/>
              <a:t>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Slippage is not aggressively treated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Scheduling is crucial but underappreciated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Scheduling is underappreciated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schedule is needed 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Must 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Everything takes </a:t>
            </a:r>
            <a:r>
              <a:rPr lang="en-GB" sz="2000" i="1" dirty="0"/>
              <a:t>twice as long</a:t>
            </a:r>
            <a:r>
              <a:rPr lang="en-GB" sz="2000" dirty="0"/>
              <a:t> as you think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Hofstadter’s Law: </a:t>
            </a:r>
            <a:r>
              <a:rPr lang="en-US" sz="2000" dirty="0"/>
              <a:t>It always takes longer than you expect, even when you take into account Hofstadter's Law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is not the same as progress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the product of workers and 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Reasonable approximation: All non-</a:t>
            </a:r>
            <a:r>
              <a:rPr lang="en-GB" sz="2000" dirty="0" err="1"/>
              <a:t>labor</a:t>
            </a:r>
            <a:r>
              <a:rPr lang="en-GB" sz="2000" dirty="0"/>
              <a:t> costs (everything but salary/benefits) are zero (!)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complicated and hard 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People 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is mis-estimated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the process and architecture to facilitate 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/>
              <a:t>How does a project get to be one year late?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One day at a time…</a:t>
            </a:r>
          </a:p>
          <a:p>
            <a:r>
              <a:rPr lang="en-GB" sz="2000" dirty="0"/>
              <a:t>It’s not the hurricanes that get you</a:t>
            </a:r>
          </a:p>
          <a:p>
            <a:r>
              <a:rPr lang="en-GB" sz="2000" dirty="0"/>
              <a:t>It’s the termites</a:t>
            </a:r>
          </a:p>
          <a:p>
            <a:pPr lvl="1"/>
            <a:r>
              <a:rPr lang="en-GB" sz="2000" dirty="0"/>
              <a:t>Tom missed a meeting</a:t>
            </a:r>
          </a:p>
          <a:p>
            <a:pPr lvl="1"/>
            <a:r>
              <a:rPr lang="en-GB" sz="2000" dirty="0"/>
              <a:t>Mary’s keyboard broke</a:t>
            </a:r>
          </a:p>
          <a:p>
            <a:pPr lvl="1"/>
            <a:r>
              <a:rPr lang="en-GB" sz="2000" dirty="0"/>
              <a:t>The compiler wasn’t updated</a:t>
            </a:r>
          </a:p>
          <a:p>
            <a:pPr lvl="1"/>
            <a:r>
              <a:rPr lang="en-GB" sz="2000" dirty="0"/>
              <a:t>…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r>
              <a:rPr lang="en-GB" sz="2000" dirty="0"/>
              <a:t>If you find yourself ahead of schedule</a:t>
            </a:r>
          </a:p>
          <a:p>
            <a:pPr lvl="1"/>
            <a:r>
              <a:rPr lang="en-GB" sz="2000" dirty="0"/>
              <a:t>Don’t relax</a:t>
            </a:r>
          </a:p>
          <a:p>
            <a:pPr lvl="1"/>
            <a:r>
              <a:rPr lang="en-GB" sz="2000" dirty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HW9 due </a:t>
            </a:r>
            <a:r>
              <a:rPr lang="en-US" b="1" dirty="0"/>
              <a:t>Wednesday</a:t>
            </a:r>
          </a:p>
          <a:p>
            <a:pPr lvl="1"/>
            <a:r>
              <a:rPr lang="en-US" dirty="0"/>
              <a:t>Usual late days apply if any left</a:t>
            </a:r>
          </a:p>
          <a:p>
            <a:pPr lvl="1"/>
            <a:r>
              <a:rPr lang="en-US" dirty="0"/>
              <a:t>Be sure hw5/hw7 tests all pass</a:t>
            </a:r>
          </a:p>
          <a:p>
            <a:pPr lvl="1"/>
            <a:endParaRPr lang="en-US" dirty="0"/>
          </a:p>
          <a:p>
            <a:r>
              <a:rPr lang="en-US" dirty="0"/>
              <a:t>We want to show off a few projects on Friday – please let us know if we can use yours! (credited or anonymous)</a:t>
            </a:r>
          </a:p>
          <a:p>
            <a:pPr lvl="1"/>
            <a:r>
              <a:rPr lang="en-US" dirty="0"/>
              <a:t>Put the appropriate tag on the right commit, etc. – see hw9</a:t>
            </a:r>
          </a:p>
          <a:p>
            <a:endParaRPr lang="en-US" dirty="0"/>
          </a:p>
          <a:p>
            <a:r>
              <a:rPr lang="en-US" dirty="0"/>
              <a:t>Course </a:t>
            </a:r>
            <a:r>
              <a:rPr lang="en-US" dirty="0" err="1"/>
              <a:t>evals</a:t>
            </a:r>
            <a:r>
              <a:rPr lang="en-US" dirty="0"/>
              <a:t>: please fill them out before they disappear Sunday</a:t>
            </a:r>
          </a:p>
          <a:p>
            <a:pPr lvl="1"/>
            <a:r>
              <a:rPr lang="en-US" dirty="0"/>
              <a:t>We changed stuff! We read feedback very carefully!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the schedule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First, you must have one</a:t>
            </a:r>
          </a:p>
          <a:p>
            <a:r>
              <a:rPr lang="en-GB" sz="2000" dirty="0"/>
              <a:t>Avoid non-verifiable milestones</a:t>
            </a:r>
          </a:p>
          <a:p>
            <a:pPr lvl="1"/>
            <a:r>
              <a:rPr lang="en-GB" sz="2000" dirty="0"/>
              <a:t>90% of coding done</a:t>
            </a:r>
          </a:p>
          <a:p>
            <a:pPr lvl="1"/>
            <a:r>
              <a:rPr lang="en-GB" sz="2000" dirty="0"/>
              <a:t>90% of debugging done</a:t>
            </a:r>
          </a:p>
          <a:p>
            <a:pPr lvl="1"/>
            <a:r>
              <a:rPr lang="en-GB" sz="2000" dirty="0"/>
              <a:t>Design complete</a:t>
            </a:r>
          </a:p>
          <a:p>
            <a:r>
              <a:rPr lang="en-GB" sz="2000" dirty="0"/>
              <a:t>100% events are </a:t>
            </a:r>
            <a:r>
              <a:rPr lang="en-GB" sz="2000" i="1" dirty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/>
              <a:t>Module 100% coded</a:t>
            </a:r>
          </a:p>
          <a:p>
            <a:pPr lvl="1"/>
            <a:r>
              <a:rPr lang="en-GB" sz="2000" dirty="0"/>
              <a:t>Unit testing successfully complete</a:t>
            </a:r>
          </a:p>
          <a:p>
            <a:r>
              <a:rPr lang="en-GB" sz="2000" dirty="0"/>
              <a:t>Need </a:t>
            </a:r>
            <a:r>
              <a:rPr lang="en-GB" sz="2000" i="1" dirty="0">
                <a:solidFill>
                  <a:schemeClr val="accent2"/>
                </a:solidFill>
              </a:rPr>
              <a:t>critical path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chart (Gantt chart, PERT chart – directed graphs of which parts of the project depend on others)</a:t>
            </a:r>
          </a:p>
          <a:p>
            <a:pPr lvl="1"/>
            <a:r>
              <a:rPr lang="en-GB" sz="2000" dirty="0"/>
              <a:t>Know effects of slippage</a:t>
            </a:r>
          </a:p>
          <a:p>
            <a:pPr lvl="1"/>
            <a:r>
              <a:rPr lang="en-GB" sz="2000" dirty="0"/>
              <a:t>Know what to work on when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Milestones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Milestones are critical keep the project on track</a:t>
            </a:r>
          </a:p>
          <a:p>
            <a:pPr lvl="1"/>
            <a:r>
              <a:rPr lang="en-US" sz="2000" dirty="0"/>
              <a:t>Policies may change at major milestones</a:t>
            </a:r>
          </a:p>
          <a:p>
            <a:pPr lvl="1"/>
            <a:r>
              <a:rPr lang="en-US" sz="2000" dirty="0"/>
              <a:t>Check-in rules, build process, etc.</a:t>
            </a:r>
          </a:p>
          <a:p>
            <a:pPr lvl="1"/>
            <a:endParaRPr lang="en-US" sz="2000" dirty="0"/>
          </a:p>
          <a:p>
            <a:r>
              <a:rPr lang="en-US" sz="2000" dirty="0"/>
              <a:t>Some typical milestones (names)</a:t>
            </a:r>
          </a:p>
          <a:p>
            <a:pPr lvl="1"/>
            <a:r>
              <a:rPr lang="en-US" sz="2000" dirty="0"/>
              <a:t>Design complete</a:t>
            </a:r>
          </a:p>
          <a:p>
            <a:pPr lvl="1"/>
            <a:r>
              <a:rPr lang="en-US" sz="2000" dirty="0"/>
              <a:t>Interfaces complete / feature complete</a:t>
            </a:r>
          </a:p>
          <a:p>
            <a:pPr lvl="1"/>
            <a:r>
              <a:rPr lang="en-US" sz="2000" dirty="0"/>
              <a:t>Code complete / code freeze</a:t>
            </a:r>
          </a:p>
          <a:p>
            <a:pPr lvl="1"/>
            <a:r>
              <a:rPr lang="en-US" sz="2000" dirty="0"/>
              <a:t>Alpha release</a:t>
            </a:r>
          </a:p>
          <a:p>
            <a:pPr lvl="1"/>
            <a:r>
              <a:rPr lang="en-US" sz="2000" dirty="0"/>
              <a:t>Beta release</a:t>
            </a:r>
          </a:p>
          <a:p>
            <a:pPr lvl="1"/>
            <a:r>
              <a:rPr lang="en-US" sz="2000" dirty="0"/>
              <a:t>Release candidate (RC)</a:t>
            </a:r>
          </a:p>
          <a:p>
            <a:pPr lvl="1"/>
            <a:r>
              <a:rPr lang="en-US" sz="2000" dirty="0"/>
              <a:t>FCS (First Commercial Shipment) release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People must be held accountable</a:t>
            </a:r>
          </a:p>
          <a:p>
            <a:pPr lvl="1"/>
            <a:r>
              <a:rPr lang="en-GB" sz="2000" dirty="0"/>
              <a:t>Slippage is not inevitable</a:t>
            </a:r>
          </a:p>
          <a:p>
            <a:pPr lvl="1"/>
            <a:r>
              <a:rPr lang="en-GB" sz="2000" dirty="0"/>
              <a:t>Software should be on time, on budget, and on function</a:t>
            </a:r>
          </a:p>
          <a:p>
            <a:endParaRPr lang="en-GB" sz="2000" dirty="0"/>
          </a:p>
          <a:p>
            <a:r>
              <a:rPr lang="en-GB" sz="2000" dirty="0"/>
              <a:t>Four options</a:t>
            </a:r>
          </a:p>
          <a:p>
            <a:pPr lvl="1"/>
            <a:r>
              <a:rPr lang="en-GB" sz="2000" dirty="0"/>
              <a:t>Add people – </a:t>
            </a:r>
            <a:r>
              <a:rPr lang="en-GB" sz="2000" dirty="0" err="1"/>
              <a:t>startup</a:t>
            </a:r>
            <a:r>
              <a:rPr lang="en-GB" sz="2000" dirty="0"/>
              <a:t> cost (“</a:t>
            </a:r>
            <a:r>
              <a:rPr lang="en-GB" sz="2000" i="1" dirty="0"/>
              <a:t>mythical man-month</a:t>
            </a:r>
            <a:r>
              <a:rPr lang="en-GB" sz="2000" dirty="0"/>
              <a:t>”)</a:t>
            </a:r>
          </a:p>
          <a:p>
            <a:pPr lvl="1"/>
            <a:r>
              <a:rPr lang="en-GB" sz="2000" dirty="0"/>
              <a:t>Buy components – hard in mid-stream</a:t>
            </a:r>
          </a:p>
          <a:p>
            <a:pPr lvl="1"/>
            <a:r>
              <a:rPr lang="en-GB" sz="2000" dirty="0"/>
              <a:t>Change deliverables – customer must approve</a:t>
            </a:r>
          </a:p>
          <a:p>
            <a:pPr lvl="1"/>
            <a:r>
              <a:rPr lang="en-GB" sz="2000" dirty="0"/>
              <a:t>Change schedule – customer must approve</a:t>
            </a:r>
          </a:p>
          <a:p>
            <a:endParaRPr lang="en-GB" sz="2000" dirty="0"/>
          </a:p>
          <a:p>
            <a:r>
              <a:rPr lang="en-GB" sz="2000" dirty="0"/>
              <a:t>Take no small slips</a:t>
            </a:r>
          </a:p>
          <a:p>
            <a:pPr lvl="1"/>
            <a:r>
              <a:rPr lang="en-GB" sz="2000" dirty="0"/>
              <a:t>One big adjustment is better than three small 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should</a:t>
            </a:r>
            <a:br>
              <a:rPr lang="en-GB" sz="2000" dirty="0"/>
            </a:br>
            <a:r>
              <a:rPr lang="en-GB" sz="2000" dirty="0"/>
              <a:t>you address the pieces?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Bottom-up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No longer </a:t>
            </a:r>
            <a:r>
              <a:rPr lang="en-GB" sz="2000" i="1" dirty="0"/>
              <a:t>unit testing</a:t>
            </a:r>
            <a:r>
              <a:rPr lang="en-GB" sz="2000" dirty="0"/>
              <a:t>:  using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 works, </a:t>
            </a:r>
            <a:r>
              <a:rPr lang="en-GB" sz="2000" i="1" dirty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modules that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Integration testing is hard, irrespective of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drivers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0000FF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FF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are not 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Better alternative:  Automated drivers in a test harness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Top-down</a:t>
            </a:r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parents (clients)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To run 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a stub 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  <a:p>
            <a:pPr marL="914400" lvl="2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(Maybe, but maybe need something different)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stub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More common than you might think!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“canned” 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Often 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Sometimes called “</a:t>
            </a:r>
            <a:r>
              <a:rPr lang="en-GB" sz="2000" i="1" dirty="0">
                <a:solidFill>
                  <a:schemeClr val="accent2"/>
                </a:solidFill>
              </a:rPr>
              <a:t>mock objects</a:t>
            </a:r>
            <a:r>
              <a:rPr lang="en-GB" sz="2000" dirty="0"/>
              <a:t>” (ignoring technical definitions?)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/>
              <a:t>Criteria</a:t>
            </a:r>
          </a:p>
          <a:p>
            <a:pPr lvl="1"/>
            <a:r>
              <a:rPr lang="en-GB" sz="2000" dirty="0"/>
              <a:t>What kinds of errors are caught when?</a:t>
            </a:r>
          </a:p>
          <a:p>
            <a:pPr lvl="1"/>
            <a:r>
              <a:rPr lang="en-GB" sz="2000" dirty="0"/>
              <a:t>How much integration is done at a time?</a:t>
            </a:r>
          </a:p>
          <a:p>
            <a:pPr lvl="1"/>
            <a:r>
              <a:rPr lang="en-GB" sz="2000" dirty="0"/>
              <a:t>Distribution of testing time?</a:t>
            </a:r>
          </a:p>
          <a:p>
            <a:pPr lvl="1"/>
            <a:r>
              <a:rPr lang="en-GB" sz="2000" dirty="0"/>
              <a:t>Amount of work?</a:t>
            </a:r>
          </a:p>
          <a:p>
            <a:pPr lvl="1"/>
            <a:r>
              <a:rPr lang="en-GB" sz="2000" dirty="0"/>
              <a:t>What is working when (during the process)?</a:t>
            </a:r>
          </a:p>
          <a:p>
            <a:endParaRPr lang="en-GB" sz="2000" dirty="0"/>
          </a:p>
          <a:p>
            <a:r>
              <a:rPr lang="en-GB" sz="2000" dirty="0"/>
              <a:t>Neither dominates</a:t>
            </a:r>
          </a:p>
          <a:p>
            <a:pPr lvl="1"/>
            <a:r>
              <a:rPr lang="en-GB" sz="2000" dirty="0"/>
              <a:t>Useful to understand advantages/disadvantages of each</a:t>
            </a:r>
          </a:p>
          <a:p>
            <a:pPr lvl="1"/>
            <a:r>
              <a:rPr lang="en-GB" sz="2000" dirty="0"/>
              <a:t>Helps you to design an appropriate mixed strategy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didn’t do…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yes,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 – something you should take!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Catching design errors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Top-down tests global decisions first</a:t>
            </a:r>
          </a:p>
          <a:p>
            <a:pPr lvl="1"/>
            <a:r>
              <a:rPr lang="en-GB" sz="2000" dirty="0"/>
              <a:t>E.g., what system does</a:t>
            </a:r>
          </a:p>
          <a:p>
            <a:pPr lvl="1"/>
            <a:r>
              <a:rPr lang="en-GB" sz="2000" dirty="0"/>
              <a:t>Most devastating place to be wrong</a:t>
            </a:r>
          </a:p>
          <a:p>
            <a:pPr lvl="1"/>
            <a:r>
              <a:rPr lang="en-GB" sz="2000" dirty="0"/>
              <a:t>Good to find early</a:t>
            </a:r>
          </a:p>
          <a:p>
            <a:pPr lvl="1"/>
            <a:endParaRPr lang="en-GB" sz="2000" dirty="0"/>
          </a:p>
          <a:p>
            <a:r>
              <a:rPr lang="en-GB" sz="2000" dirty="0"/>
              <a:t>Bottom-up uncovers efficiency problems earlier</a:t>
            </a:r>
          </a:p>
          <a:p>
            <a:pPr lvl="1"/>
            <a:r>
              <a:rPr lang="en-GB" sz="2000" dirty="0"/>
              <a:t>Constraints often propagate downward</a:t>
            </a:r>
          </a:p>
          <a:p>
            <a:pPr lvl="1"/>
            <a:r>
              <a:rPr lang="en-GB" sz="2000" dirty="0"/>
              <a:t>You may discover they can’t be met at lower levels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Bottom-up involves lots of invisible activity</a:t>
            </a:r>
          </a:p>
          <a:p>
            <a:pPr lvl="1"/>
            <a:r>
              <a:rPr lang="en-GB" sz="2000" dirty="0"/>
              <a:t>90% of code written and debugged</a:t>
            </a:r>
          </a:p>
          <a:p>
            <a:pPr lvl="1"/>
            <a:r>
              <a:rPr lang="en-GB" sz="2000" dirty="0"/>
              <a:t>Yet little that can be demonstrated</a:t>
            </a:r>
          </a:p>
          <a:p>
            <a:endParaRPr lang="en-GB" sz="2000" dirty="0"/>
          </a:p>
          <a:p>
            <a:r>
              <a:rPr lang="en-GB" sz="2000" dirty="0"/>
              <a:t>Top-down depth-first</a:t>
            </a:r>
          </a:p>
          <a:p>
            <a:pPr lvl="1"/>
            <a:r>
              <a:rPr lang="en-GB" sz="2000" dirty="0"/>
              <a:t>Earlier completion of useful partial versions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Less is better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Top-down adds one module at a time</a:t>
            </a:r>
          </a:p>
          <a:p>
            <a:pPr lvl="1"/>
            <a:r>
              <a:rPr lang="en-GB" sz="2000" dirty="0"/>
              <a:t>When an error is detected, either:</a:t>
            </a:r>
          </a:p>
          <a:p>
            <a:pPr lvl="2"/>
            <a:r>
              <a:rPr lang="en-GB" sz="2000" dirty="0"/>
              <a:t>Lower-level module doesn’t meet specification</a:t>
            </a:r>
          </a:p>
          <a:p>
            <a:pPr lvl="2"/>
            <a:r>
              <a:rPr lang="en-GB" sz="2000" dirty="0"/>
              <a:t>Higher-level module tested with bad stub</a:t>
            </a:r>
          </a:p>
          <a:p>
            <a:endParaRPr lang="en-GB" sz="2000" dirty="0"/>
          </a:p>
          <a:p>
            <a:r>
              <a:rPr lang="en-GB" sz="2000" dirty="0"/>
              <a:t>Bottom-up adds one module at a time</a:t>
            </a:r>
          </a:p>
          <a:p>
            <a:pPr lvl="1"/>
            <a:r>
              <a:rPr lang="en-GB" sz="2000" dirty="0"/>
              <a:t>Connect it to multiple modules</a:t>
            </a:r>
          </a:p>
          <a:p>
            <a:pPr lvl="1"/>
            <a:r>
              <a:rPr lang="en-GB" sz="2000" dirty="0"/>
              <a:t>Thus integrating more modules at each step</a:t>
            </a:r>
          </a:p>
          <a:p>
            <a:pPr lvl="1"/>
            <a:r>
              <a:rPr lang="en-GB" sz="2000" dirty="0"/>
              <a:t>More places to look for error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/>
              <a:t>Always need test harness</a:t>
            </a:r>
          </a:p>
          <a:p>
            <a:endParaRPr lang="en-GB" sz="1000" dirty="0"/>
          </a:p>
          <a:p>
            <a:r>
              <a:rPr lang="en-GB" sz="2000" dirty="0"/>
              <a:t>Top-down</a:t>
            </a:r>
          </a:p>
          <a:p>
            <a:pPr lvl="1"/>
            <a:r>
              <a:rPr lang="en-GB" sz="2000" dirty="0"/>
              <a:t>Build stubs but not drivers</a:t>
            </a:r>
          </a:p>
          <a:p>
            <a:endParaRPr lang="en-GB" sz="1000" dirty="0"/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Build drivers but not stubs</a:t>
            </a:r>
          </a:p>
          <a:p>
            <a:endParaRPr lang="en-GB" sz="1000" dirty="0"/>
          </a:p>
          <a:p>
            <a:r>
              <a:rPr lang="en-GB" sz="2000" dirty="0"/>
              <a:t>Stubs are usually more work than drivers</a:t>
            </a:r>
          </a:p>
          <a:p>
            <a:pPr lvl="1"/>
            <a:r>
              <a:rPr lang="en-GB" sz="2000" dirty="0"/>
              <a:t>Particularly true for data abstractions</a:t>
            </a:r>
          </a:p>
          <a:p>
            <a:endParaRPr lang="en-GB" sz="1000" dirty="0"/>
          </a:p>
          <a:p>
            <a:r>
              <a:rPr lang="en-GB" sz="2000" dirty="0"/>
              <a:t>On average, top-down requires more non-deliverable code</a:t>
            </a:r>
          </a:p>
          <a:p>
            <a:pPr lvl="1"/>
            <a:r>
              <a:rPr lang="en-GB" sz="2000" dirty="0"/>
              <a:t>Not necessarily bad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9E248C-A43E-B34A-8973-537237C51B45}"/>
              </a:ext>
            </a:extLst>
          </p:cNvPr>
          <p:cNvGrpSpPr/>
          <p:nvPr/>
        </p:nvGrpSpPr>
        <p:grpSpPr>
          <a:xfrm>
            <a:off x="5867400" y="1518660"/>
            <a:ext cx="2724674" cy="2596140"/>
            <a:chOff x="6035675" y="3886200"/>
            <a:chExt cx="2119313" cy="2135188"/>
          </a:xfrm>
        </p:grpSpPr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06EBB86C-4E5D-CE48-9292-1FD1D66C6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70BC23D-C5E8-014C-AFA0-285DE17FF1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25" name="AutoShape 8">
                <a:extLst>
                  <a:ext uri="{FF2B5EF4-FFF2-40B4-BE49-F238E27FC236}">
                    <a16:creationId xmlns:a16="http://schemas.microsoft.com/office/drawing/2014/main" id="{E06489F2-5A5C-6540-BB11-336507EA3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" name="AutoShape 10">
                <a:extLst>
                  <a:ext uri="{FF2B5EF4-FFF2-40B4-BE49-F238E27FC236}">
                    <a16:creationId xmlns:a16="http://schemas.microsoft.com/office/drawing/2014/main" id="{39F1CD8B-0237-7B4E-BDE7-9678D1785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B75A94C9-1D91-834A-BBC5-533EDA6685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52AB60CC-5989-EB40-A5D2-6C18DE038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" name="Line 14">
                <a:extLst>
                  <a:ext uri="{FF2B5EF4-FFF2-40B4-BE49-F238E27FC236}">
                    <a16:creationId xmlns:a16="http://schemas.microsoft.com/office/drawing/2014/main" id="{31E6DBA9-5A3E-6C4A-A175-22DEBA3BD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9" name="Line 15">
                <a:extLst>
                  <a:ext uri="{FF2B5EF4-FFF2-40B4-BE49-F238E27FC236}">
                    <a16:creationId xmlns:a16="http://schemas.microsoft.com/office/drawing/2014/main" id="{27F4A416-040F-334B-AE3E-BF68E6F84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F2486636-6706-434D-BEF5-E29E12AA5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1" name="Line 17">
                <a:extLst>
                  <a:ext uri="{FF2B5EF4-FFF2-40B4-BE49-F238E27FC236}">
                    <a16:creationId xmlns:a16="http://schemas.microsoft.com/office/drawing/2014/main" id="{51A12FB3-CCA6-1144-9914-D0CFC9109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" name="Line 18">
                <a:extLst>
                  <a:ext uri="{FF2B5EF4-FFF2-40B4-BE49-F238E27FC236}">
                    <a16:creationId xmlns:a16="http://schemas.microsoft.com/office/drawing/2014/main" id="{621DF04B-66A2-A24E-A4FE-78F20642D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3" name="Line 19">
                <a:extLst>
                  <a:ext uri="{FF2B5EF4-FFF2-40B4-BE49-F238E27FC236}">
                    <a16:creationId xmlns:a16="http://schemas.microsoft.com/office/drawing/2014/main" id="{75B8E491-C129-7F47-BCC5-304419D6DE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" name="Line 20">
                <a:extLst>
                  <a:ext uri="{FF2B5EF4-FFF2-40B4-BE49-F238E27FC236}">
                    <a16:creationId xmlns:a16="http://schemas.microsoft.com/office/drawing/2014/main" id="{7086134C-0AFD-C34B-976A-14DD13849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40AF99-D797-1343-B72F-A235BE387728}"/>
                </a:ext>
              </a:extLst>
            </p:cNvPr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F6461B-21B3-F741-B2B2-B9B9530131F7}"/>
                </a:ext>
              </a:extLst>
            </p:cNvPr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1E933A-8C0B-FE4C-8981-F9C2319C2616}"/>
                </a:ext>
              </a:extLst>
            </p:cNvPr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FD9F658-EA3B-9C44-B5BC-6D285A2212FD}"/>
                </a:ext>
              </a:extLst>
            </p:cNvPr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083AA-A967-C146-9C03-68A24C9C6CF5}"/>
                </a:ext>
              </a:extLst>
            </p:cNvPr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5C6ED5-8A89-3B45-89B8-F7A05EE352EE}"/>
                </a:ext>
              </a:extLst>
            </p:cNvPr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DB34DB-D8CE-FA4B-AA69-6A7F38FF4BEF}"/>
                </a:ext>
              </a:extLst>
            </p:cNvPr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Integration is what takes the time</a:t>
            </a:r>
          </a:p>
          <a:p>
            <a:endParaRPr lang="en-GB" sz="2000" dirty="0"/>
          </a:p>
          <a:p>
            <a:r>
              <a:rPr lang="en-GB" sz="2000" dirty="0"/>
              <a:t>Bottom-up gets harder as you proceed</a:t>
            </a:r>
          </a:p>
          <a:p>
            <a:pPr lvl="1"/>
            <a:r>
              <a:rPr lang="en-GB" sz="2000" dirty="0"/>
              <a:t>You may have tested 90% of code</a:t>
            </a:r>
          </a:p>
          <a:p>
            <a:pPr lvl="2"/>
            <a:r>
              <a:rPr lang="en-GB" sz="2000" dirty="0"/>
              <a:t>But you still have far more than 10% of the work left</a:t>
            </a:r>
          </a:p>
          <a:p>
            <a:pPr lvl="1"/>
            <a:r>
              <a:rPr lang="en-GB" sz="2000" dirty="0"/>
              <a:t>Makes prediction difficult</a:t>
            </a:r>
          </a:p>
          <a:p>
            <a:endParaRPr lang="en-GB" sz="2000" dirty="0"/>
          </a:p>
          <a:p>
            <a:r>
              <a:rPr lang="en-GB" sz="2000" dirty="0"/>
              <a:t>Top-down effort is more evenly distributed</a:t>
            </a:r>
          </a:p>
          <a:p>
            <a:pPr lvl="1"/>
            <a:r>
              <a:rPr lang="en-GB" sz="2000" dirty="0"/>
              <a:t>Better predictions</a:t>
            </a:r>
          </a:p>
          <a:p>
            <a:pPr lvl="1"/>
            <a:r>
              <a:rPr lang="en-GB" sz="2000" dirty="0"/>
              <a:t>Uses more machine time (could be an issue)</a:t>
            </a:r>
          </a:p>
          <a:p>
            <a:pPr lvl="2"/>
            <a:r>
              <a:rPr lang="en-GB" sz="2000" dirty="0"/>
              <a:t>Because we’re testing overall functionality (even if stubs are used)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/>
              <a:t>One good way to structure an implementation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/>
              <a:t>Largely top-down</a:t>
            </a:r>
          </a:p>
          <a:p>
            <a:pPr lvl="1"/>
            <a:r>
              <a:rPr lang="en-GB" sz="2000" dirty="0"/>
              <a:t>But always unit test modules</a:t>
            </a:r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When stubs are too much work [just implement real thing]</a:t>
            </a:r>
          </a:p>
          <a:p>
            <a:pPr lvl="1"/>
            <a:r>
              <a:rPr lang="en-GB" sz="2000" dirty="0"/>
              <a:t>Low level module that is used in lots of places</a:t>
            </a:r>
          </a:p>
          <a:p>
            <a:pPr lvl="1"/>
            <a:r>
              <a:rPr lang="en-GB" sz="2000" dirty="0"/>
              <a:t>Low-level performance concerns</a:t>
            </a:r>
          </a:p>
          <a:p>
            <a:r>
              <a:rPr lang="en-GB" sz="2000" dirty="0"/>
              <a:t>Depth-first, visible-first</a:t>
            </a:r>
          </a:p>
          <a:p>
            <a:pPr lvl="1"/>
            <a:r>
              <a:rPr lang="en-GB" sz="2000" dirty="0"/>
              <a:t>Allows interaction with customers, like prototyping</a:t>
            </a:r>
          </a:p>
          <a:p>
            <a:pPr lvl="1"/>
            <a:r>
              <a:rPr lang="en-GB" sz="2000" dirty="0"/>
              <a:t>Lowers risk of having nothing useful</a:t>
            </a:r>
          </a:p>
          <a:p>
            <a:pPr lvl="1"/>
            <a:r>
              <a:rPr lang="en-GB" sz="2000" dirty="0"/>
              <a:t>Improves morale of customers and programmers</a:t>
            </a:r>
          </a:p>
          <a:p>
            <a:pPr lvl="2"/>
            <a:r>
              <a:rPr lang="en-GB" sz="2000" dirty="0"/>
              <a:t>Needn’t explain how much invisible work done</a:t>
            </a:r>
          </a:p>
          <a:p>
            <a:pPr lvl="2"/>
            <a:r>
              <a:rPr lang="en-GB" sz="2000" dirty="0"/>
              <a:t>Better understanding of where the project is</a:t>
            </a:r>
          </a:p>
          <a:p>
            <a:pPr lvl="2"/>
            <a:r>
              <a:rPr lang="en-GB" sz="2000" dirty="0"/>
              <a:t>Don’t have integration hanging over your 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Goals:</a:t>
            </a:r>
          </a:p>
          <a:p>
            <a:pPr lvl="1"/>
            <a:r>
              <a:rPr lang="en-GB" sz="2000" dirty="0"/>
              <a:t>Increase amount of testing over time</a:t>
            </a:r>
          </a:p>
          <a:p>
            <a:pPr lvl="1"/>
            <a:r>
              <a:rPr lang="en-GB" sz="2000" dirty="0"/>
              <a:t>Facilitate regression testing</a:t>
            </a:r>
          </a:p>
          <a:p>
            <a:pPr lvl="1"/>
            <a:r>
              <a:rPr lang="en-GB" sz="2000" dirty="0"/>
              <a:t>Reduce human time spent on testing</a:t>
            </a:r>
          </a:p>
          <a:p>
            <a:r>
              <a:rPr lang="en-GB" sz="2000" dirty="0"/>
              <a:t>Take input from a file</a:t>
            </a:r>
          </a:p>
          <a:p>
            <a:r>
              <a:rPr lang="en-GB" sz="2000" dirty="0"/>
              <a:t>Call module being tested</a:t>
            </a:r>
          </a:p>
          <a:p>
            <a:r>
              <a:rPr lang="en-GB" sz="2000" dirty="0"/>
              <a:t>Save results (if possible)</a:t>
            </a:r>
          </a:p>
          <a:p>
            <a:pPr lvl="1"/>
            <a:r>
              <a:rPr lang="en-GB" sz="2000" dirty="0"/>
              <a:t>Including performance information</a:t>
            </a:r>
          </a:p>
          <a:p>
            <a:r>
              <a:rPr lang="en-GB" sz="2000" dirty="0"/>
              <a:t>Check results</a:t>
            </a:r>
          </a:p>
          <a:p>
            <a:pPr lvl="1"/>
            <a:r>
              <a:rPr lang="en-GB" sz="2000" dirty="0"/>
              <a:t>At best, is correct</a:t>
            </a:r>
          </a:p>
          <a:p>
            <a:pPr lvl="1"/>
            <a:r>
              <a:rPr lang="en-GB" sz="2000" dirty="0"/>
              <a:t>At worst, same as last time</a:t>
            </a:r>
          </a:p>
          <a:p>
            <a:r>
              <a:rPr lang="en-GB" sz="2000" dirty="0"/>
              <a:t>Generate reports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testing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Whenever a change is 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Software project management is challenging</a:t>
            </a:r>
          </a:p>
          <a:p>
            <a:pPr lvl="1"/>
            <a:r>
              <a:rPr lang="en-US" sz="2000" dirty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sz="2000" dirty="0"/>
              <a:t>Disasters usually stem from lack of discipline</a:t>
            </a:r>
          </a:p>
          <a:p>
            <a:pPr lvl="1"/>
            <a:r>
              <a:rPr lang="en-US" sz="2000" dirty="0"/>
              <a:t>Always new challenges; we never build the same thing twice</a:t>
            </a:r>
          </a:p>
          <a:p>
            <a:pPr lvl="1"/>
            <a:r>
              <a:rPr lang="en-US" sz="2000" dirty="0"/>
              <a:t>We’re better at it than we used to be, but not there yet </a:t>
            </a:r>
          </a:p>
          <a:p>
            <a:pPr lvl="2"/>
            <a:r>
              <a:rPr lang="en-US" sz="2000" dirty="0"/>
              <a:t>(is “software engineering” real “engineering”?)</a:t>
            </a:r>
          </a:p>
          <a:p>
            <a:pPr lvl="1"/>
            <a:endParaRPr lang="en-US" sz="2000" dirty="0"/>
          </a:p>
          <a:p>
            <a:r>
              <a:rPr lang="en-US" sz="2000" dirty="0"/>
              <a:t>Project management is a mix of hard and [so-called] soft skills</a:t>
            </a:r>
          </a:p>
          <a:p>
            <a:endParaRPr lang="en-US" sz="2000" dirty="0"/>
          </a:p>
          <a:p>
            <a:r>
              <a:rPr lang="en-US" sz="2000" dirty="0"/>
              <a:t>We’ve only skimmed the surface</a:t>
            </a:r>
          </a:p>
          <a:p>
            <a:pPr lvl="1"/>
            <a:r>
              <a:rPr lang="en-US" sz="2000" dirty="0"/>
              <a:t>Next: CSE 403, internship, your startup, 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CSE331 Winter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Software architecture</a:t>
            </a:r>
            <a:r>
              <a:rPr lang="en-GB" sz="2000" dirty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Common architectures have well-known names and well-known advantages/disadvantages, just like design patterns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good architecture ensures: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Pipe-and-filter (think: iterators)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Layered (think: levels of abstraction)</a:t>
            </a:r>
          </a:p>
          <a:p>
            <a:pPr marL="0" indent="0">
              <a:buNone/>
            </a:pPr>
            <a:r>
              <a:rPr lang="en-GB" dirty="0"/>
              <a:t>Blackboard (think:</a:t>
            </a:r>
            <a:br>
              <a:rPr lang="en-GB" dirty="0"/>
            </a:br>
            <a:r>
              <a:rPr lang="en-GB" dirty="0" err="1"/>
              <a:t>callbacks</a:t>
            </a:r>
            <a:r>
              <a:rPr lang="en-GB" dirty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Message store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1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markets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Have one!</a:t>
            </a:r>
          </a:p>
          <a:p>
            <a:pPr lvl="1"/>
            <a:r>
              <a:rPr lang="en-GB" sz="2000" dirty="0"/>
              <a:t>Basically lays down communication protocols</a:t>
            </a:r>
          </a:p>
          <a:p>
            <a:r>
              <a:rPr lang="en-GB" sz="2000" dirty="0"/>
              <a:t>Subject it to serious scrutiny</a:t>
            </a:r>
          </a:p>
          <a:p>
            <a:pPr lvl="1"/>
            <a:r>
              <a:rPr lang="en-GB" sz="2000" dirty="0"/>
              <a:t>At relatively high level of abstraction</a:t>
            </a:r>
          </a:p>
          <a:p>
            <a:r>
              <a:rPr lang="en-GB" sz="2000" dirty="0"/>
              <a:t>Strive for simplicity</a:t>
            </a:r>
          </a:p>
          <a:p>
            <a:pPr lvl="1"/>
            <a:r>
              <a:rPr lang="en-GB" sz="2000" dirty="0"/>
              <a:t>Flat is good</a:t>
            </a:r>
          </a:p>
          <a:p>
            <a:pPr lvl="1"/>
            <a:r>
              <a:rPr lang="en-GB" sz="2000" dirty="0"/>
              <a:t>Know when to say no</a:t>
            </a:r>
          </a:p>
          <a:p>
            <a:pPr lvl="1"/>
            <a:r>
              <a:rPr lang="en-GB" sz="2000" dirty="0"/>
              <a:t>A good architecture rules things out</a:t>
            </a:r>
          </a:p>
          <a:p>
            <a:r>
              <a:rPr lang="en-GB" sz="2000" dirty="0"/>
              <a:t>Reusable components should be a design goal</a:t>
            </a:r>
          </a:p>
          <a:p>
            <a:pPr lvl="1"/>
            <a:r>
              <a:rPr lang="en-GB" sz="2000" dirty="0"/>
              <a:t>Software is capital</a:t>
            </a:r>
          </a:p>
          <a:p>
            <a:pPr lvl="1"/>
            <a:r>
              <a:rPr lang="en-GB" sz="2000" dirty="0"/>
              <a:t>This will not happen by accident</a:t>
            </a:r>
          </a:p>
          <a:p>
            <a:pPr lvl="1"/>
            <a:r>
              <a:rPr lang="en-GB" sz="2000" dirty="0"/>
              <a:t>May compete with other goals of the organization (but less so in the global view and long-term)</a:t>
            </a:r>
          </a:p>
          <a:p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Avoid </a:t>
            </a:r>
            <a:r>
              <a:rPr lang="en-GB" sz="2000" dirty="0" err="1"/>
              <a:t>featuritis</a:t>
            </a:r>
            <a:endParaRPr lang="en-GB" sz="2000" dirty="0"/>
          </a:p>
          <a:p>
            <a:pPr lvl="1"/>
            <a:r>
              <a:rPr lang="en-GB" sz="2000" dirty="0"/>
              <a:t>Costs under-estimated</a:t>
            </a:r>
          </a:p>
          <a:p>
            <a:pPr lvl="2"/>
            <a:r>
              <a:rPr lang="en-GB" sz="2000" dirty="0"/>
              <a:t>Effects of scale discounted</a:t>
            </a:r>
          </a:p>
          <a:p>
            <a:pPr lvl="1"/>
            <a:r>
              <a:rPr lang="en-GB" sz="2000" dirty="0"/>
              <a:t>Benefits over-estimated</a:t>
            </a:r>
          </a:p>
          <a:p>
            <a:pPr lvl="2"/>
            <a:r>
              <a:rPr lang="en-GB" sz="2000" dirty="0"/>
              <a:t>A Swiss Army knife is rarely the right tool</a:t>
            </a:r>
          </a:p>
          <a:p>
            <a:r>
              <a:rPr lang="en-GB" sz="2000" dirty="0"/>
              <a:t>Avoid digressions</a:t>
            </a:r>
          </a:p>
          <a:p>
            <a:pPr lvl="1"/>
            <a:r>
              <a:rPr lang="en-GB" sz="2000" dirty="0"/>
              <a:t>Infrastructure</a:t>
            </a:r>
          </a:p>
          <a:p>
            <a:pPr lvl="1"/>
            <a:r>
              <a:rPr lang="en-GB" sz="2000" dirty="0"/>
              <a:t>Premature tuning</a:t>
            </a:r>
          </a:p>
          <a:p>
            <a:pPr lvl="2"/>
            <a:r>
              <a:rPr lang="en-GB" sz="2000" dirty="0"/>
              <a:t>Often addresses the wrong problem</a:t>
            </a:r>
          </a:p>
          <a:p>
            <a:r>
              <a:rPr lang="en-GB" sz="2000" dirty="0"/>
              <a:t>Avoid quantum leaps</a:t>
            </a:r>
          </a:p>
          <a:p>
            <a:pPr lvl="1"/>
            <a:r>
              <a:rPr lang="en-GB" sz="2000" dirty="0"/>
              <a:t>Occasionally, great leaps forward</a:t>
            </a:r>
          </a:p>
          <a:p>
            <a:pPr lvl="1"/>
            <a:r>
              <a:rPr lang="en-GB" sz="2000" dirty="0"/>
              <a:t>More often, into the abyss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Winter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EE913E-3A49-D348-AC81-FB80D0AF8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105400"/>
            <a:ext cx="17526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22302</TotalTime>
  <Words>2903</Words>
  <Application>Microsoft Macintosh PowerPoint</Application>
  <PresentationFormat>On-screen Show (4:3)</PresentationFormat>
  <Paragraphs>627</Paragraphs>
  <Slides>38</Slides>
  <Notes>34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 Unicode MS</vt:lpstr>
      <vt:lpstr>Arial</vt:lpstr>
      <vt:lpstr>Times New Roman</vt:lpstr>
      <vt:lpstr>simple</vt:lpstr>
      <vt:lpstr>CSE 331 Software Design &amp; Implementation</vt:lpstr>
      <vt:lpstr>But first...</vt:lpstr>
      <vt:lpstr>What we didn’t do…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414</cp:revision>
  <cp:lastPrinted>2019-08-21T19:54:31Z</cp:lastPrinted>
  <dcterms:created xsi:type="dcterms:W3CDTF">2012-02-17T18:07:42Z</dcterms:created>
  <dcterms:modified xsi:type="dcterms:W3CDTF">2020-03-12T00:51:07Z</dcterms:modified>
</cp:coreProperties>
</file>