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59" r:id="rId2"/>
    <p:sldId id="366" r:id="rId3"/>
    <p:sldId id="367" r:id="rId4"/>
    <p:sldId id="368" r:id="rId5"/>
    <p:sldId id="369" r:id="rId6"/>
    <p:sldId id="370" r:id="rId7"/>
    <p:sldId id="371" r:id="rId8"/>
    <p:sldId id="373" r:id="rId9"/>
    <p:sldId id="374" r:id="rId10"/>
    <p:sldId id="375" r:id="rId11"/>
    <p:sldId id="376" r:id="rId12"/>
    <p:sldId id="377" r:id="rId13"/>
    <p:sldId id="378" r:id="rId14"/>
    <p:sldId id="372" r:id="rId15"/>
    <p:sldId id="380" r:id="rId16"/>
    <p:sldId id="381" r:id="rId17"/>
    <p:sldId id="382" r:id="rId18"/>
    <p:sldId id="383" r:id="rId19"/>
    <p:sldId id="397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8" r:id="rId31"/>
    <p:sldId id="394" r:id="rId32"/>
    <p:sldId id="399" r:id="rId33"/>
    <p:sldId id="400" r:id="rId34"/>
    <p:sldId id="402" r:id="rId35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432FF"/>
    <a:srgbClr val="FFFF99"/>
    <a:srgbClr val="009900"/>
    <a:srgbClr val="FFA7BC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9" autoAdjust="0"/>
    <p:restoredTop sz="84499" autoAdjust="0"/>
  </p:normalViewPr>
  <p:slideViewPr>
    <p:cSldViewPr>
      <p:cViewPr varScale="1">
        <p:scale>
          <a:sx n="107" d="100"/>
          <a:sy n="107" d="100"/>
        </p:scale>
        <p:origin x="2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760" y="20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8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MDD is something else entirely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Singleton on previous slides, Composite as</a:t>
            </a:r>
            <a:r>
              <a:rPr lang="en-US" baseline="0" dirty="0"/>
              <a:t> one of the ways of implementing </a:t>
            </a:r>
            <a:r>
              <a:rPr lang="en-US" baseline="0" dirty="0" err="1"/>
              <a:t>NanoTimer</a:t>
            </a:r>
            <a:r>
              <a:rPr lang="en-US" baseline="0" dirty="0"/>
              <a:t> without inheritance, Observer – MVC stuff, timer, Iterator since 14x days (although hidden behind for(</a:t>
            </a:r>
            <a:r>
              <a:rPr lang="en-US" baseline="0" dirty="0" err="1"/>
              <a:t>item:collection</a:t>
            </a:r>
            <a:r>
              <a:rPr lang="en-US" baseline="0" dirty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5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2020</a:t>
            </a:r>
            <a:endParaRPr lang="en-US" dirty="0"/>
          </a:p>
          <a:p>
            <a:r>
              <a:rPr lang="en-US" dirty="0"/>
              <a:t>Design Patterns, Part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F1724-FB04-B74A-A019-4F5383A4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DA6CB-4F42-BE47-B694-E288C8E1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window implementations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286000"/>
            <a:ext cx="3260725" cy="1446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shaded.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Wrappers can be added and removed dynamically</a:t>
            </a:r>
            <a:endParaRPr lang="en-US" sz="160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/>
              <a:t>What does it do about methods like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Alternative: Decoration via delegation can create a class with no Java subtyping relationship, which is often desirable when removing functionality (if an interface exists)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Same interface </a:t>
            </a:r>
            <a:r>
              <a:rPr lang="en-US" sz="2000" i="1" dirty="0"/>
              <a:t>and</a:t>
            </a:r>
            <a:r>
              <a:rPr lang="en-US" sz="2000" dirty="0"/>
              <a:t> functionality as the wrapped class</a:t>
            </a:r>
          </a:p>
          <a:p>
            <a:pPr lvl="1"/>
            <a:r>
              <a:rPr lang="en-US" sz="2000" dirty="0"/>
              <a:t>So, uh, why wrap it?...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/>
              <a:t>Avoid work if object is never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Subclassing vs. delegation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Subclassing</a:t>
            </a:r>
            <a:endParaRPr lang="en-US" sz="2000" dirty="0"/>
          </a:p>
          <a:p>
            <a:pPr lvl="1"/>
            <a:r>
              <a:rPr lang="en-US" sz="2000" dirty="0"/>
              <a:t>automatically gives access to </a:t>
            </a:r>
            <a:r>
              <a:rPr lang="en-US" sz="2000" dirty="0">
                <a:solidFill>
                  <a:srgbClr val="0000FF"/>
                </a:solidFill>
              </a:rPr>
              <a:t>all methods </a:t>
            </a:r>
            <a:r>
              <a:rPr lang="en-US" sz="2000" dirty="0"/>
              <a:t>of superclass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built in </a:t>
            </a:r>
            <a:r>
              <a:rPr lang="en-US" sz="2000" dirty="0"/>
              <a:t>to the language (syntax, efficiency)</a:t>
            </a:r>
          </a:p>
          <a:p>
            <a:pPr lvl="1"/>
            <a:r>
              <a:rPr lang="en-US" sz="2000" dirty="0"/>
              <a:t>If this does what you need, use it</a:t>
            </a:r>
          </a:p>
          <a:p>
            <a:pPr marL="0" indent="0">
              <a:buNone/>
            </a:pPr>
            <a:r>
              <a:rPr lang="en-US" sz="2000" dirty="0"/>
              <a:t>Delegation</a:t>
            </a:r>
          </a:p>
          <a:p>
            <a:pPr lvl="1"/>
            <a:r>
              <a:rPr lang="en-US" sz="2000" dirty="0"/>
              <a:t>permits </a:t>
            </a:r>
            <a:r>
              <a:rPr lang="en-US" sz="2000" dirty="0">
                <a:solidFill>
                  <a:srgbClr val="0000FF"/>
                </a:solidFill>
              </a:rPr>
              <a:t>removal</a:t>
            </a:r>
            <a:r>
              <a:rPr lang="en-US" sz="2000" dirty="0"/>
              <a:t> of methods (with compile-time checking)</a:t>
            </a:r>
          </a:p>
          <a:p>
            <a:pPr lvl="1"/>
            <a:r>
              <a:rPr lang="en-US" sz="2000" dirty="0"/>
              <a:t>objects of </a:t>
            </a:r>
            <a:r>
              <a:rPr lang="en-US" sz="2000" dirty="0">
                <a:solidFill>
                  <a:srgbClr val="0000FF"/>
                </a:solidFill>
              </a:rPr>
              <a:t>arbitrary concrete classes </a:t>
            </a:r>
            <a:r>
              <a:rPr lang="en-US" sz="2000" dirty="0"/>
              <a:t>can be wrapped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multiple</a:t>
            </a:r>
            <a:r>
              <a:rPr lang="en-US" sz="2000" dirty="0"/>
              <a:t> wrappers can be composed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Delegation vs. </a:t>
            </a:r>
            <a:r>
              <a:rPr lang="en-US" sz="2000" i="1" dirty="0"/>
              <a:t>composition</a:t>
            </a:r>
          </a:p>
          <a:p>
            <a:pPr lvl="1"/>
            <a:r>
              <a:rPr lang="en-US" sz="2000" dirty="0"/>
              <a:t>Differences are subtle</a:t>
            </a:r>
          </a:p>
          <a:p>
            <a:pPr lvl="1"/>
            <a:r>
              <a:rPr lang="en-US" sz="2000" dirty="0"/>
              <a:t>For CSE 331, consider them equivalent (?)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pattern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Composite permits a client to manipulate either an </a:t>
            </a:r>
            <a:r>
              <a:rPr lang="en-US" sz="2000" i="1" dirty="0">
                <a:solidFill>
                  <a:schemeClr val="accent2"/>
                </a:solidFill>
              </a:rPr>
              <a:t>atomic</a:t>
            </a:r>
            <a:r>
              <a:rPr lang="en-US" sz="2000" dirty="0"/>
              <a:t> unit or a </a:t>
            </a:r>
            <a:r>
              <a:rPr lang="en-US" sz="2000" i="1" dirty="0">
                <a:solidFill>
                  <a:schemeClr val="accent2"/>
                </a:solidFill>
              </a:rPr>
              <a:t>collection</a:t>
            </a:r>
            <a:r>
              <a:rPr lang="en-US" sz="2000" dirty="0"/>
              <a:t> of units in the same way</a:t>
            </a:r>
          </a:p>
          <a:p>
            <a:pPr lvl="1"/>
            <a:r>
              <a:rPr lang="en-US" sz="2000" dirty="0"/>
              <a:t>So no need to “always know” if an object is a collection of smaller objects or not</a:t>
            </a:r>
          </a:p>
          <a:p>
            <a:pPr lvl="2"/>
            <a:endParaRPr lang="en-US" sz="2000" dirty="0"/>
          </a:p>
          <a:p>
            <a:r>
              <a:rPr lang="en-US" sz="2000" dirty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/>
              <a:t>An extended example…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Drivetrain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Rod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Tape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>
                <a:latin typeface="Courier New" pitchFamily="49" charset="0"/>
              </a:rPr>
              <a:t>() 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Shelf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Page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Column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Word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  Letter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concatenation of column 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Behavioral patterns (affecting object semantics)</a:t>
            </a:r>
          </a:p>
          <a:p>
            <a:pPr lvl="1">
              <a:spcBef>
                <a:spcPts val="2000"/>
              </a:spcBef>
            </a:pPr>
            <a:r>
              <a:rPr lang="en-US" sz="2000" dirty="0"/>
              <a:t>Already seen: Observer, Iterator, Strategy (graph search algorithms </a:t>
            </a:r>
            <a:r>
              <a:rPr lang="en-US" sz="2000"/>
              <a:t>for project!)</a:t>
            </a:r>
            <a:endParaRPr lang="en-US" sz="2000" dirty="0"/>
          </a:p>
          <a:p>
            <a:pPr lvl="1">
              <a:spcBef>
                <a:spcPts val="2000"/>
              </a:spcBef>
            </a:pPr>
            <a:r>
              <a:rPr lang="en-US" sz="2000" dirty="0"/>
              <a:t>Will look at 2-3 related additional 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</a:p>
          <a:p>
            <a:endParaRPr lang="en-US" sz="2000" dirty="0"/>
          </a:p>
          <a:p>
            <a:r>
              <a:rPr lang="en-US" sz="2000" dirty="0"/>
              <a:t>Idea: generalize the notion of an iterator – process the components of a composite in an order appropriate for the application</a:t>
            </a:r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/d;</a:t>
            </a:r>
            <a:endParaRPr lang="en-US" sz="2000" dirty="0"/>
          </a:p>
          <a:p>
            <a:pPr lvl="1"/>
            <a:r>
              <a:rPr lang="en-US" sz="2000" dirty="0"/>
              <a:t>How do we traverse/process these expressions?</a:t>
            </a: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Representing Java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foo * b + c / d;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use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test 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side: a in a==b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side: b in a==b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model vs. type hierarchy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AST for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Class 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/>
              <a:t>perations on Java ASTs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for each entry in this table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Question:  Should we group together the code for a particular operation or the code for a particular expression?</a:t>
            </a:r>
          </a:p>
          <a:p>
            <a:pPr lvl="1"/>
            <a:r>
              <a:rPr lang="en-US" sz="2000" dirty="0"/>
              <a:t>That is, do we group the code into rows or columns?</a:t>
            </a:r>
          </a:p>
          <a:p>
            <a:endParaRPr lang="en-US" sz="800" dirty="0"/>
          </a:p>
          <a:p>
            <a:r>
              <a:rPr lang="en-US" sz="2000" dirty="0"/>
              <a:t>Given an operation and an expression, how do we “find” the proper piece of code?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types of objects, hard to add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instance of the </a:t>
            </a:r>
            <a:r>
              <a:rPr lang="en-US" sz="2000" dirty="0">
                <a:solidFill>
                  <a:schemeClr val="accent2"/>
                </a:solidFill>
              </a:rPr>
              <a:t>Composite</a:t>
            </a:r>
            <a:r>
              <a:rPr lang="en-US" sz="2000" dirty="0"/>
              <a:t> pattern</a:t>
            </a:r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types of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000090"/>
                </a:solidFill>
              </a:rPr>
              <a:t>Visitor</a:t>
            </a:r>
            <a:r>
              <a:rPr lang="en-US" sz="2000" dirty="0"/>
              <a:t> pattern is a variety of the procedural pattern</a:t>
            </a:r>
          </a:p>
          <a:p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(See also many offerings of CSE341 for an extended take</a:t>
            </a:r>
          </a:p>
          <a:p>
            <a:r>
              <a:rPr lang="en-US" sz="2000" dirty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    interpreter)</a:t>
            </a: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Dynamic dispatch chooses the right implementation, for a call like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>
                <a:latin typeface="+mj-lt"/>
              </a:rPr>
              <a:t>Overall, </a:t>
            </a:r>
            <a:r>
              <a:rPr lang="en-US" sz="2000" dirty="0">
                <a:latin typeface="+mj-lt"/>
              </a:rPr>
              <a:t>type-checker spread across 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Create 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</a:rPr>
              <a:t>condType.equals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BoolType</a:t>
            </a:r>
            <a:r>
              <a:rPr lang="en-US" sz="2000" b="1" dirty="0">
                <a:latin typeface="Courier New" pitchFamily="49" charset="0"/>
              </a:rPr>
              <a:t>) &amp;&amp; 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 </a:t>
            </a:r>
            <a:r>
              <a:rPr lang="en-US" sz="2000" b="1" dirty="0" err="1">
                <a:latin typeface="Courier New" pitchFamily="49" charset="0"/>
              </a:rPr>
              <a:t>thenType.equals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)))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How to invoke the right method for an expression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br>
              <a:rPr lang="en-US" dirty="0"/>
            </a:br>
            <a:r>
              <a:rPr lang="en-US" dirty="0"/>
              <a:t>(using procedural pattern)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Cascaded if tests are likely to run slowly (in Java)</a:t>
            </a: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pattern:</a:t>
            </a:r>
            <a:br>
              <a:rPr lang="en-US" dirty="0"/>
            </a:br>
            <a:r>
              <a:rPr lang="en-US" dirty="0"/>
              <a:t>A 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Visitor encodes a traversal of a hierarchical data structure</a:t>
            </a:r>
          </a:p>
          <a:p>
            <a:r>
              <a:rPr lang="en-US" dirty="0"/>
              <a:t>Nodes (objects in the hierarchy) accept visitors for traversal</a:t>
            </a:r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</a:rPr>
              <a:t>SomeExpression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extends Expression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432F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Visitor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>
                <a:latin typeface="Courier New" pitchFamily="49" charset="0"/>
              </a:rPr>
              <a:t>(SomeExpression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432F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429000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>
                <a:latin typeface="+mj-lt"/>
              </a:rPr>
              <a:t>traverses 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patterns:  Wrappers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dirty="0">
                <a:solidFill>
                  <a:schemeClr val="accent6"/>
                </a:solidFill>
              </a:rPr>
              <a:t>wrapper</a:t>
            </a:r>
            <a:r>
              <a:rPr lang="en-US" sz="2000" dirty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/>
              <a:t>Wrappers are a thin veneer over an encapsulated class </a:t>
            </a:r>
          </a:p>
          <a:p>
            <a:pPr lvl="1"/>
            <a:r>
              <a:rPr lang="en-US" sz="2000" dirty="0"/>
              <a:t>Modify the interface</a:t>
            </a:r>
          </a:p>
          <a:p>
            <a:pPr lvl="1"/>
            <a:r>
              <a:rPr lang="en-US" sz="2000" dirty="0"/>
              <a:t>Extend behavior</a:t>
            </a:r>
          </a:p>
          <a:p>
            <a:pPr lvl="1"/>
            <a:r>
              <a:rPr lang="en-US" sz="2000" dirty="0"/>
              <a:t>Restrict access </a:t>
            </a:r>
          </a:p>
          <a:p>
            <a:pPr marL="0" indent="0">
              <a:buNone/>
            </a:pPr>
            <a:r>
              <a:rPr lang="en-US" sz="2000" dirty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Some 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accepting visitors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leftExp.accept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rightExp.accept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{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testExp.accept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thenExp.accept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elseExp.accept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 visitor has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>
                <a:latin typeface="+mj-lt"/>
              </a:rPr>
              <a:t>Lets clients provide unexpected visitors</a:t>
            </a: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Implementing visitors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Because language/type-checker is not instance-of-test friendly</a:t>
            </a: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6E692-4A61-F447-A44C-6FA82880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 retrospect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7A117-5F28-2C4E-A165-74B1A5B0E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 standard </a:t>
            </a:r>
            <a:r>
              <a:rPr lang="en-US" sz="2000" dirty="0">
                <a:solidFill>
                  <a:schemeClr val="accent2"/>
                </a:solidFill>
              </a:rPr>
              <a:t>solution</a:t>
            </a:r>
            <a:r>
              <a:rPr lang="en-US" sz="2000" dirty="0"/>
              <a:t> to a common programming problem</a:t>
            </a:r>
          </a:p>
          <a:p>
            <a:pPr lvl="1"/>
            <a:r>
              <a:rPr lang="en-US" sz="2000" dirty="0"/>
              <a:t>A design or implementation structure that achieves a particular purpose</a:t>
            </a:r>
          </a:p>
          <a:p>
            <a:pPr lvl="1"/>
            <a:r>
              <a:rPr lang="en-US" sz="2000" dirty="0"/>
              <a:t>A high-level programming idiom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technique</a:t>
            </a:r>
            <a:r>
              <a:rPr lang="en-US" sz="2000" dirty="0"/>
              <a:t> for making code more flexible</a:t>
            </a:r>
          </a:p>
          <a:p>
            <a:pPr lvl="1"/>
            <a:r>
              <a:rPr lang="en-US" sz="2000" dirty="0"/>
              <a:t>Reduce coupling among program components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Shorthand </a:t>
            </a:r>
            <a:r>
              <a:rPr lang="en-US" sz="2000" dirty="0">
                <a:solidFill>
                  <a:schemeClr val="accent2"/>
                </a:solidFill>
              </a:rPr>
              <a:t>description</a:t>
            </a:r>
            <a:r>
              <a:rPr lang="en-US" sz="2000" dirty="0"/>
              <a:t> of a software design</a:t>
            </a:r>
          </a:p>
          <a:p>
            <a:pPr lvl="1"/>
            <a:r>
              <a:rPr lang="en-US" sz="2000" dirty="0"/>
              <a:t>Well-known terminology improves communication / documentation</a:t>
            </a:r>
          </a:p>
          <a:p>
            <a:pPr lvl="1"/>
            <a:r>
              <a:rPr lang="en-US" sz="2000" dirty="0"/>
              <a:t>Makes it easier to “think to use” a known technique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5BCCF-1D4A-524C-B0CF-F409AB3AC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5989B-FF59-C948-B62D-D129832F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15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catalog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Creational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9900"/>
                </a:solidFill>
              </a:rPr>
              <a:t>Factory Method</a:t>
            </a:r>
            <a:r>
              <a:rPr lang="en-US" sz="2000" dirty="0"/>
              <a:t>, Abstract Factory, </a:t>
            </a:r>
            <a:r>
              <a:rPr lang="en-US" sz="2000" dirty="0">
                <a:solidFill>
                  <a:srgbClr val="009900"/>
                </a:solidFill>
              </a:rPr>
              <a:t>Singleton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00"/>
                </a:solidFill>
              </a:rPr>
              <a:t>Builder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800080"/>
                </a:solidFill>
              </a:rPr>
              <a:t>Prototype</a:t>
            </a:r>
            <a:r>
              <a:rPr lang="en-US" sz="2000" dirty="0"/>
              <a:t>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Structural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9900"/>
                </a:solidFill>
              </a:rPr>
              <a:t>Adapter</a:t>
            </a:r>
            <a:r>
              <a:rPr lang="en-US" sz="2000" dirty="0"/>
              <a:t>, Bridge, </a:t>
            </a:r>
            <a:r>
              <a:rPr lang="en-US" sz="2000" dirty="0">
                <a:solidFill>
                  <a:srgbClr val="009900"/>
                </a:solidFill>
              </a:rPr>
              <a:t>Composite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rgbClr val="009900"/>
                </a:solidFill>
              </a:rPr>
              <a:t>Decerator</a:t>
            </a:r>
            <a:r>
              <a:rPr lang="en-US" sz="2000" dirty="0"/>
              <a:t>, Façade, </a:t>
            </a:r>
            <a:r>
              <a:rPr lang="en-US" sz="2000" dirty="0">
                <a:solidFill>
                  <a:srgbClr val="009900"/>
                </a:solidFill>
              </a:rPr>
              <a:t>Flyweight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00"/>
                </a:solidFill>
              </a:rPr>
              <a:t>Proxy</a:t>
            </a:r>
            <a:r>
              <a:rPr lang="en-US" sz="2000" dirty="0"/>
              <a:t>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Behavioral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800080"/>
                </a:solidFill>
              </a:rPr>
              <a:t>Command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00"/>
                </a:solidFill>
              </a:rPr>
              <a:t>Interpreter, Iterator</a:t>
            </a:r>
            <a:r>
              <a:rPr lang="en-US" sz="2000" dirty="0"/>
              <a:t>, Mediator, </a:t>
            </a:r>
            <a:r>
              <a:rPr lang="en-US" sz="2000" dirty="0">
                <a:solidFill>
                  <a:srgbClr val="009900"/>
                </a:solidFill>
              </a:rPr>
              <a:t>Observer</a:t>
            </a:r>
            <a:r>
              <a:rPr lang="en-US" sz="2000" dirty="0"/>
              <a:t>, State, </a:t>
            </a:r>
            <a:r>
              <a:rPr lang="en-US" sz="2000" dirty="0">
                <a:solidFill>
                  <a:srgbClr val="800080"/>
                </a:solidFill>
              </a:rPr>
              <a:t>Strategy</a:t>
            </a:r>
            <a:r>
              <a:rPr lang="en-US" sz="2000" dirty="0"/>
              <a:t>, Chain of Responsibility, </a:t>
            </a:r>
            <a:r>
              <a:rPr lang="en-US" sz="2000" dirty="0">
                <a:solidFill>
                  <a:srgbClr val="009900"/>
                </a:solidFill>
              </a:rPr>
              <a:t>Visitor</a:t>
            </a:r>
            <a:r>
              <a:rPr lang="en-US" sz="2000" dirty="0"/>
              <a:t>, Template Method, …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</a:rPr>
              <a:t>Green = ones we’ve now seen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800080"/>
                </a:solidFill>
              </a:rPr>
              <a:t>Purple = ones we’ve at-least-</a:t>
            </a:r>
            <a:r>
              <a:rPr lang="en-US" sz="2000" dirty="0" err="1">
                <a:solidFill>
                  <a:srgbClr val="800080"/>
                </a:solidFill>
              </a:rPr>
              <a:t>sorta</a:t>
            </a:r>
            <a:r>
              <a:rPr lang="en-US" sz="2000" dirty="0">
                <a:solidFill>
                  <a:srgbClr val="800080"/>
                </a:solidFill>
              </a:rPr>
              <a:t>-used without knowing/naming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0737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Adapter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Change an interface without changing functionality</a:t>
            </a:r>
          </a:p>
          <a:p>
            <a:pPr lvl="1"/>
            <a:r>
              <a:rPr lang="en-US" sz="2000" dirty="0"/>
              <a:t>Rename a method</a:t>
            </a:r>
          </a:p>
          <a:p>
            <a:pPr lvl="1"/>
            <a:r>
              <a:rPr lang="en-US" sz="2000" dirty="0"/>
              <a:t>Convert units</a:t>
            </a:r>
          </a:p>
          <a:p>
            <a:pPr lvl="1"/>
            <a:r>
              <a:rPr lang="en-US" sz="2000" dirty="0"/>
              <a:t>Implement a method in terms of another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use “old” method names for legacy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Adapter example:  scaling rectangles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We have this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 library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Goal: client code wants to use the following library to “implement”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Adapter: Use </a:t>
            </a:r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         extends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         implements 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Adapter: use delegation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ScaleableRectangle2(float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>
                <a:latin typeface="Courier New" pitchFamily="49" charset="0"/>
              </a:rPr>
              <a:t>,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r.setWidth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r.setHeight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area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return </a:t>
            </a:r>
            <a:r>
              <a:rPr lang="en-US" sz="2000" b="1" dirty="0" err="1">
                <a:latin typeface="Courier New" pitchFamily="49" charset="0"/>
              </a:rPr>
              <a:t>r.area</a:t>
            </a:r>
            <a:r>
              <a:rPr lang="en-US" sz="2000" b="1" dirty="0">
                <a:latin typeface="Courier New" pitchFamily="49" charset="0"/>
              </a:rPr>
              <a:t>();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3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4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5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6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Decorator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/>
              <a:t>Add functionality without changing the interface</a:t>
            </a:r>
          </a:p>
          <a:p>
            <a:pPr lvl="2"/>
            <a:endParaRPr lang="en-US" sz="2000" dirty="0"/>
          </a:p>
          <a:p>
            <a:r>
              <a:rPr lang="en-US" sz="2000" dirty="0"/>
              <a:t>Add to existing methods to do something additional </a:t>
            </a:r>
          </a:p>
          <a:p>
            <a:pPr lvl="1"/>
            <a:r>
              <a:rPr lang="en-US" sz="2000" dirty="0"/>
              <a:t>(while still preserving the previous specification)</a:t>
            </a:r>
          </a:p>
          <a:p>
            <a:pPr lvl="2"/>
            <a:endParaRPr lang="en-US" sz="2000" dirty="0"/>
          </a:p>
          <a:p>
            <a:r>
              <a:rPr lang="en-US" sz="2000" dirty="0"/>
              <a:t>Not all </a:t>
            </a:r>
            <a:r>
              <a:rPr lang="en-US" sz="2000" dirty="0" err="1"/>
              <a:t>subclassing</a:t>
            </a:r>
            <a:r>
              <a:rPr lang="en-US" sz="2000" dirty="0"/>
              <a:t> is decoration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20877</TotalTime>
  <Words>2761</Words>
  <Application>Microsoft Macintosh PowerPoint</Application>
  <PresentationFormat>On-screen Show (4:3)</PresentationFormat>
  <Paragraphs>572</Paragraphs>
  <Slides>34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Courier New</vt:lpstr>
      <vt:lpstr>Symbol</vt:lpstr>
      <vt:lpstr>Times New Roman</vt:lpstr>
      <vt:lpstr>Wingdings</vt:lpstr>
      <vt:lpstr>simple</vt:lpstr>
      <vt:lpstr>VISIO</vt:lpstr>
      <vt:lpstr>Visio</vt:lpstr>
      <vt:lpstr>CSE 331 Software Design &amp; Implementation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Subclassing vs. delegation</vt:lpstr>
      <vt:lpstr>Composite pattern</vt:lpstr>
      <vt:lpstr>Composite example:  Bicycle</vt:lpstr>
      <vt:lpstr>Example methods on components</vt:lpstr>
      <vt:lpstr>Composite example:  Libraries</vt:lpstr>
      <vt:lpstr>Outline</vt:lpstr>
      <vt:lpstr>Traversing composites</vt:lpstr>
      <vt:lpstr>Representing Java code</vt:lpstr>
      <vt:lpstr>Abstract syntax tree (AST) for Java code</vt:lpstr>
      <vt:lpstr>Object model vs. type hierarchy</vt:lpstr>
      <vt:lpstr>Operations on Java ASTs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  <vt:lpstr>Design patterns retrospect</vt:lpstr>
      <vt:lpstr>The basic catalog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Implementation</dc:title>
  <dc:creator>Hal Perkins</dc:creator>
  <cp:lastModifiedBy>Hal Perkins</cp:lastModifiedBy>
  <cp:revision>377</cp:revision>
  <cp:lastPrinted>2019-08-20T23:48:29Z</cp:lastPrinted>
  <dcterms:created xsi:type="dcterms:W3CDTF">2012-02-17T18:07:42Z</dcterms:created>
  <dcterms:modified xsi:type="dcterms:W3CDTF">2020-03-05T22:18:17Z</dcterms:modified>
</cp:coreProperties>
</file>