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5" r:id="rId2"/>
    <p:sldId id="419" r:id="rId3"/>
    <p:sldId id="420" r:id="rId4"/>
    <p:sldId id="570" r:id="rId5"/>
    <p:sldId id="579" r:id="rId6"/>
    <p:sldId id="629" r:id="rId7"/>
    <p:sldId id="294" r:id="rId8"/>
    <p:sldId id="575" r:id="rId9"/>
    <p:sldId id="623" r:id="rId10"/>
    <p:sldId id="630" r:id="rId11"/>
    <p:sldId id="631" r:id="rId12"/>
    <p:sldId id="632" r:id="rId13"/>
    <p:sldId id="634" r:id="rId14"/>
    <p:sldId id="633" r:id="rId15"/>
    <p:sldId id="635" r:id="rId16"/>
    <p:sldId id="636" r:id="rId17"/>
    <p:sldId id="637" r:id="rId18"/>
    <p:sldId id="638" r:id="rId19"/>
    <p:sldId id="639" r:id="rId20"/>
    <p:sldId id="640" r:id="rId21"/>
    <p:sldId id="641" r:id="rId22"/>
    <p:sldId id="642" r:id="rId23"/>
    <p:sldId id="643" r:id="rId24"/>
    <p:sldId id="644" r:id="rId25"/>
    <p:sldId id="645" r:id="rId26"/>
    <p:sldId id="646" r:id="rId27"/>
    <p:sldId id="647" r:id="rId28"/>
    <p:sldId id="648" r:id="rId29"/>
    <p:sldId id="649" r:id="rId30"/>
    <p:sldId id="650" r:id="rId31"/>
    <p:sldId id="651" r:id="rId32"/>
    <p:sldId id="652" r:id="rId33"/>
    <p:sldId id="653" r:id="rId34"/>
  </p:sldIdLst>
  <p:sldSz cx="9144000" cy="6858000" type="screen4x3"/>
  <p:notesSz cx="6934200" cy="92202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AFE0F5"/>
    <a:srgbClr val="7F007F"/>
    <a:srgbClr val="0066FF"/>
    <a:srgbClr val="6D6DFF"/>
    <a:srgbClr val="00CC99"/>
    <a:srgbClr val="009900"/>
    <a:srgbClr val="FF0000"/>
    <a:srgbClr val="33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84798" autoAdjust="0"/>
  </p:normalViewPr>
  <p:slideViewPr>
    <p:cSldViewPr snapToGrid="0">
      <p:cViewPr varScale="1">
        <p:scale>
          <a:sx n="165" d="100"/>
          <a:sy n="165" d="100"/>
        </p:scale>
        <p:origin x="13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60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18-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05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23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04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45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7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64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52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33" name="Shape 3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en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6501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94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8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12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886200"/>
            <a:ext cx="8153400" cy="1752600"/>
          </a:xfrm>
        </p:spPr>
        <p:txBody>
          <a:bodyPr/>
          <a:lstStyle/>
          <a:p>
            <a:r>
              <a:rPr lang="en-US" dirty="0"/>
              <a:t>Andrew Gies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HW9, Spark Java, Fetch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8C5D5C-0DBD-0F4C-8F4B-AD411BB2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3FCF7-BCE0-D146-8E94-835CF0C2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2DAAF5-9A9B-8F45-911A-F02A63DC266C}"/>
              </a:ext>
            </a:extLst>
          </p:cNvPr>
          <p:cNvSpPr/>
          <p:nvPr/>
        </p:nvSpPr>
        <p:spPr>
          <a:xfrm>
            <a:off x="381000" y="1752600"/>
            <a:ext cx="8382000" cy="396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InnerStringSorter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main(String[]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String[] strings = new String[]{"CSE331", "UW", "React", "Java"};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(strings, new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InnerLengthComparator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static class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InnerLengthComparator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implements Comparator&lt;String&gt;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@Override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public int compare(String s1, String s2)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return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(s1.length(), s2.length());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1E7FD18-C285-824A-BD26-8FBFCB37D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908" y="304800"/>
            <a:ext cx="7914292" cy="1143000"/>
          </a:xfrm>
        </p:spPr>
        <p:txBody>
          <a:bodyPr/>
          <a:lstStyle/>
          <a:p>
            <a:r>
              <a:rPr lang="en-US" strike="sngStrike" dirty="0">
                <a:solidFill>
                  <a:srgbClr val="7030A0"/>
                </a:solidFill>
              </a:rPr>
              <a:t>Anonymous</a:t>
            </a:r>
            <a:r>
              <a:rPr lang="en-US" dirty="0">
                <a:solidFill>
                  <a:srgbClr val="7030A0"/>
                </a:solidFill>
              </a:rPr>
              <a:t> Inner Classes (Attempt 2)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80799E-3182-2D4E-9B0F-F90BED1D7DC0}"/>
              </a:ext>
            </a:extLst>
          </p:cNvPr>
          <p:cNvSpPr txBox="1"/>
          <p:nvPr/>
        </p:nvSpPr>
        <p:spPr>
          <a:xfrm>
            <a:off x="6159719" y="5376446"/>
            <a:ext cx="2603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InnerStringSorter.java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80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76778-5B49-4C44-948A-13AE47BE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2 – Pros/Cons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0E0B3-19FA-4349-98BB-47FC1985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902EA6-E4CE-1446-80D6-3D81E5FD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FECE1F-1BC2-C141-B77A-E672D8E2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4193381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In a single Java file now – easier to read/understand.</a:t>
            </a:r>
          </a:p>
          <a:p>
            <a:pPr lvl="1"/>
            <a:r>
              <a:rPr lang="en-US" dirty="0"/>
              <a:t>Still reusable outside this file, but more annoying syntax to do so: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InnerStringSorter.InnerLengthComparator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If we’re not reusing it,  this is unnecessary indirection. </a:t>
            </a:r>
          </a:p>
          <a:p>
            <a:pPr lvl="2"/>
            <a:r>
              <a:rPr lang="en-US" dirty="0"/>
              <a:t>Reader has to find and read a new class to understand what the code in main means, even if we only ever do this sorting in one place.</a:t>
            </a:r>
          </a:p>
        </p:txBody>
      </p:sp>
    </p:spTree>
    <p:extLst>
      <p:ext uri="{BB962C8B-B14F-4D97-AF65-F5344CB8AC3E}">
        <p14:creationId xmlns:p14="http://schemas.microsoft.com/office/powerpoint/2010/main" val="411685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6CEB8-C46A-D944-8DC4-F056B6D3E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96AB0-D7F7-1448-A251-2BB6819C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9779A8-E51C-DA43-98D4-A85AA9DBB3FB}"/>
              </a:ext>
            </a:extLst>
          </p:cNvPr>
          <p:cNvSpPr/>
          <p:nvPr/>
        </p:nvSpPr>
        <p:spPr>
          <a:xfrm>
            <a:off x="381000" y="2084024"/>
            <a:ext cx="8458200" cy="3680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AnonymousStringSorter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main(String[]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String[] strings = new String[]{"CSE331", "UW", "React", "Java"};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(strings, new Comparator&lt;String&gt;() {</a:t>
            </a:r>
          </a:p>
          <a:p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@Override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public int compare(String s1, String s2)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return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(s1.length(), s2.length());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});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(strings));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825E43-D83B-2646-969C-6E8EFB6E6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908" y="304800"/>
            <a:ext cx="7914292" cy="11430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Anonymous Inner Classes (Attempt 3)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3830A6-FE23-CF4D-868C-9D6FB02B27B1}"/>
              </a:ext>
            </a:extLst>
          </p:cNvPr>
          <p:cNvSpPr txBox="1"/>
          <p:nvPr/>
        </p:nvSpPr>
        <p:spPr>
          <a:xfrm>
            <a:off x="5878286" y="5405624"/>
            <a:ext cx="300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AnonymousStringSorter.java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8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6CEB8-C46A-D944-8DC4-F056B6D3E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96AB0-D7F7-1448-A251-2BB6819C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9779A8-E51C-DA43-98D4-A85AA9DBB3FB}"/>
              </a:ext>
            </a:extLst>
          </p:cNvPr>
          <p:cNvSpPr/>
          <p:nvPr/>
        </p:nvSpPr>
        <p:spPr>
          <a:xfrm>
            <a:off x="381000" y="2081991"/>
            <a:ext cx="8458200" cy="3680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AnonymousStringSorter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main(String[]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String[] strings = new String[]{"CSE331", "UW", "React", "Java"};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(strings, new Comparator&lt;String&gt;() {</a:t>
            </a:r>
          </a:p>
          <a:p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@Override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public int compare(String s1, String s2)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return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(s1.length(), s2.length());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});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(strings));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825E43-D83B-2646-969C-6E8EFB6E6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908" y="304800"/>
            <a:ext cx="7914292" cy="11430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Anonymous Inner Classes (Attempt 3)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7E148B1-5C7C-D047-848C-6752ED70F171}"/>
              </a:ext>
            </a:extLst>
          </p:cNvPr>
          <p:cNvSpPr/>
          <p:nvPr/>
        </p:nvSpPr>
        <p:spPr>
          <a:xfrm>
            <a:off x="1336430" y="3184482"/>
            <a:ext cx="6427853" cy="1736820"/>
          </a:xfrm>
          <a:custGeom>
            <a:avLst/>
            <a:gdLst>
              <a:gd name="connsiteX0" fmla="*/ 0 w 5352393"/>
              <a:gd name="connsiteY0" fmla="*/ 0 h 1647497"/>
              <a:gd name="connsiteX1" fmla="*/ 5352393 w 5352393"/>
              <a:gd name="connsiteY1" fmla="*/ 0 h 1647497"/>
              <a:gd name="connsiteX2" fmla="*/ 5352393 w 5352393"/>
              <a:gd name="connsiteY2" fmla="*/ 1647497 h 1647497"/>
              <a:gd name="connsiteX3" fmla="*/ 0 w 5352393"/>
              <a:gd name="connsiteY3" fmla="*/ 1647497 h 1647497"/>
              <a:gd name="connsiteX4" fmla="*/ 0 w 5352393"/>
              <a:gd name="connsiteY4" fmla="*/ 0 h 1647497"/>
              <a:gd name="connsiteX0" fmla="*/ 2057400 w 5352393"/>
              <a:gd name="connsiteY0" fmla="*/ 354724 h 1647497"/>
              <a:gd name="connsiteX1" fmla="*/ 5352393 w 5352393"/>
              <a:gd name="connsiteY1" fmla="*/ 0 h 1647497"/>
              <a:gd name="connsiteX2" fmla="*/ 5352393 w 5352393"/>
              <a:gd name="connsiteY2" fmla="*/ 1647497 h 1647497"/>
              <a:gd name="connsiteX3" fmla="*/ 0 w 5352393"/>
              <a:gd name="connsiteY3" fmla="*/ 1647497 h 1647497"/>
              <a:gd name="connsiteX4" fmla="*/ 2057400 w 5352393"/>
              <a:gd name="connsiteY4" fmla="*/ 354724 h 1647497"/>
              <a:gd name="connsiteX0" fmla="*/ 2081049 w 5352393"/>
              <a:gd name="connsiteY0" fmla="*/ 15766 h 1647497"/>
              <a:gd name="connsiteX1" fmla="*/ 5352393 w 5352393"/>
              <a:gd name="connsiteY1" fmla="*/ 0 h 1647497"/>
              <a:gd name="connsiteX2" fmla="*/ 5352393 w 5352393"/>
              <a:gd name="connsiteY2" fmla="*/ 1647497 h 1647497"/>
              <a:gd name="connsiteX3" fmla="*/ 0 w 5352393"/>
              <a:gd name="connsiteY3" fmla="*/ 1647497 h 1647497"/>
              <a:gd name="connsiteX4" fmla="*/ 2081049 w 5352393"/>
              <a:gd name="connsiteY4" fmla="*/ 15766 h 1647497"/>
              <a:gd name="connsiteX0" fmla="*/ 2081049 w 5352393"/>
              <a:gd name="connsiteY0" fmla="*/ 15766 h 1647497"/>
              <a:gd name="connsiteX1" fmla="*/ 1355834 w 5352393"/>
              <a:gd name="connsiteY1" fmla="*/ 588498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2081049 w 5352393"/>
              <a:gd name="connsiteY5" fmla="*/ 15766 h 1647497"/>
              <a:gd name="connsiteX0" fmla="*/ 2081049 w 5352393"/>
              <a:gd name="connsiteY0" fmla="*/ 34240 h 1665971"/>
              <a:gd name="connsiteX1" fmla="*/ 2798378 w 5352393"/>
              <a:gd name="connsiteY1" fmla="*/ 0 h 1665971"/>
              <a:gd name="connsiteX2" fmla="*/ 5352393 w 5352393"/>
              <a:gd name="connsiteY2" fmla="*/ 18474 h 1665971"/>
              <a:gd name="connsiteX3" fmla="*/ 5352393 w 5352393"/>
              <a:gd name="connsiteY3" fmla="*/ 1665971 h 1665971"/>
              <a:gd name="connsiteX4" fmla="*/ 0 w 5352393"/>
              <a:gd name="connsiteY4" fmla="*/ 1665971 h 1665971"/>
              <a:gd name="connsiteX5" fmla="*/ 2081049 w 5352393"/>
              <a:gd name="connsiteY5" fmla="*/ 34240 h 1665971"/>
              <a:gd name="connsiteX0" fmla="*/ 1805153 w 5352393"/>
              <a:gd name="connsiteY0" fmla="*/ 680626 h 1665971"/>
              <a:gd name="connsiteX1" fmla="*/ 2798378 w 5352393"/>
              <a:gd name="connsiteY1" fmla="*/ 0 h 1665971"/>
              <a:gd name="connsiteX2" fmla="*/ 5352393 w 5352393"/>
              <a:gd name="connsiteY2" fmla="*/ 18474 h 1665971"/>
              <a:gd name="connsiteX3" fmla="*/ 5352393 w 5352393"/>
              <a:gd name="connsiteY3" fmla="*/ 1665971 h 1665971"/>
              <a:gd name="connsiteX4" fmla="*/ 0 w 5352393"/>
              <a:gd name="connsiteY4" fmla="*/ 1665971 h 1665971"/>
              <a:gd name="connsiteX5" fmla="*/ 1805153 w 5352393"/>
              <a:gd name="connsiteY5" fmla="*/ 680626 h 1665971"/>
              <a:gd name="connsiteX0" fmla="*/ 1805153 w 5352393"/>
              <a:gd name="connsiteY0" fmla="*/ 664860 h 1650205"/>
              <a:gd name="connsiteX1" fmla="*/ 2073165 w 5352393"/>
              <a:gd name="connsiteY1" fmla="*/ 0 h 1650205"/>
              <a:gd name="connsiteX2" fmla="*/ 5352393 w 5352393"/>
              <a:gd name="connsiteY2" fmla="*/ 2708 h 1650205"/>
              <a:gd name="connsiteX3" fmla="*/ 5352393 w 5352393"/>
              <a:gd name="connsiteY3" fmla="*/ 1650205 h 1650205"/>
              <a:gd name="connsiteX4" fmla="*/ 0 w 5352393"/>
              <a:gd name="connsiteY4" fmla="*/ 1650205 h 1650205"/>
              <a:gd name="connsiteX5" fmla="*/ 1805153 w 5352393"/>
              <a:gd name="connsiteY5" fmla="*/ 664860 h 1650205"/>
              <a:gd name="connsiteX0" fmla="*/ 1978574 w 5352393"/>
              <a:gd name="connsiteY0" fmla="*/ 318018 h 1650205"/>
              <a:gd name="connsiteX1" fmla="*/ 2073165 w 5352393"/>
              <a:gd name="connsiteY1" fmla="*/ 0 h 1650205"/>
              <a:gd name="connsiteX2" fmla="*/ 5352393 w 5352393"/>
              <a:gd name="connsiteY2" fmla="*/ 2708 h 1650205"/>
              <a:gd name="connsiteX3" fmla="*/ 5352393 w 5352393"/>
              <a:gd name="connsiteY3" fmla="*/ 1650205 h 1650205"/>
              <a:gd name="connsiteX4" fmla="*/ 0 w 5352393"/>
              <a:gd name="connsiteY4" fmla="*/ 1650205 h 1650205"/>
              <a:gd name="connsiteX5" fmla="*/ 1978574 w 5352393"/>
              <a:gd name="connsiteY5" fmla="*/ 318018 h 1650205"/>
              <a:gd name="connsiteX0" fmla="*/ 1978574 w 5352393"/>
              <a:gd name="connsiteY0" fmla="*/ 315310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1978574 w 5352393"/>
              <a:gd name="connsiteY5" fmla="*/ 315310 h 1647497"/>
              <a:gd name="connsiteX0" fmla="*/ 2010105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2010105 w 5352393"/>
              <a:gd name="connsiteY5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2033753 w 5352393"/>
              <a:gd name="connsiteY5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7883 w 5352393"/>
              <a:gd name="connsiteY5" fmla="*/ 1636905 h 1647497"/>
              <a:gd name="connsiteX6" fmla="*/ 2033753 w 5352393"/>
              <a:gd name="connsiteY6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47296 w 5352393"/>
              <a:gd name="connsiteY5" fmla="*/ 1006284 h 1647497"/>
              <a:gd name="connsiteX6" fmla="*/ 2033753 w 5352393"/>
              <a:gd name="connsiteY6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228600 w 5352393"/>
              <a:gd name="connsiteY5" fmla="*/ 407194 h 1647497"/>
              <a:gd name="connsiteX6" fmla="*/ 2033753 w 5352393"/>
              <a:gd name="connsiteY6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94593 w 5352393"/>
              <a:gd name="connsiteY5" fmla="*/ 257421 h 1647497"/>
              <a:gd name="connsiteX6" fmla="*/ 2033753 w 5352393"/>
              <a:gd name="connsiteY6" fmla="*/ 307427 h 1647497"/>
              <a:gd name="connsiteX0" fmla="*/ 2033753 w 5352393"/>
              <a:gd name="connsiteY0" fmla="*/ 30742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0 w 5352393"/>
              <a:gd name="connsiteY5" fmla="*/ 265303 h 1647497"/>
              <a:gd name="connsiteX6" fmla="*/ 2033753 w 5352393"/>
              <a:gd name="connsiteY6" fmla="*/ 307427 h 1647497"/>
              <a:gd name="connsiteX0" fmla="*/ 2010104 w 5352393"/>
              <a:gd name="connsiteY0" fmla="*/ 252247 h 1647497"/>
              <a:gd name="connsiteX1" fmla="*/ 2025868 w 5352393"/>
              <a:gd name="connsiteY1" fmla="*/ 5175 h 1647497"/>
              <a:gd name="connsiteX2" fmla="*/ 5352393 w 5352393"/>
              <a:gd name="connsiteY2" fmla="*/ 0 h 1647497"/>
              <a:gd name="connsiteX3" fmla="*/ 5352393 w 5352393"/>
              <a:gd name="connsiteY3" fmla="*/ 1647497 h 1647497"/>
              <a:gd name="connsiteX4" fmla="*/ 0 w 5352393"/>
              <a:gd name="connsiteY4" fmla="*/ 1647497 h 1647497"/>
              <a:gd name="connsiteX5" fmla="*/ 0 w 5352393"/>
              <a:gd name="connsiteY5" fmla="*/ 265303 h 1647497"/>
              <a:gd name="connsiteX6" fmla="*/ 2010104 w 5352393"/>
              <a:gd name="connsiteY6" fmla="*/ 252247 h 1647497"/>
              <a:gd name="connsiteX0" fmla="*/ 2017987 w 5360276"/>
              <a:gd name="connsiteY0" fmla="*/ 252247 h 1647497"/>
              <a:gd name="connsiteX1" fmla="*/ 2033751 w 5360276"/>
              <a:gd name="connsiteY1" fmla="*/ 5175 h 1647497"/>
              <a:gd name="connsiteX2" fmla="*/ 5360276 w 5360276"/>
              <a:gd name="connsiteY2" fmla="*/ 0 h 1647497"/>
              <a:gd name="connsiteX3" fmla="*/ 5360276 w 5360276"/>
              <a:gd name="connsiteY3" fmla="*/ 1647497 h 1647497"/>
              <a:gd name="connsiteX4" fmla="*/ 0 w 5360276"/>
              <a:gd name="connsiteY4" fmla="*/ 1529255 h 1647497"/>
              <a:gd name="connsiteX5" fmla="*/ 7883 w 5360276"/>
              <a:gd name="connsiteY5" fmla="*/ 265303 h 1647497"/>
              <a:gd name="connsiteX6" fmla="*/ 2017987 w 5360276"/>
              <a:gd name="connsiteY6" fmla="*/ 252247 h 1647497"/>
              <a:gd name="connsiteX0" fmla="*/ 2017987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7883 w 5360276"/>
              <a:gd name="connsiteY5" fmla="*/ 268011 h 1650205"/>
              <a:gd name="connsiteX6" fmla="*/ 2017987 w 5360276"/>
              <a:gd name="connsiteY6" fmla="*/ 254955 h 1650205"/>
              <a:gd name="connsiteX0" fmla="*/ 1994339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7883 w 5360276"/>
              <a:gd name="connsiteY5" fmla="*/ 268011 h 1650205"/>
              <a:gd name="connsiteX6" fmla="*/ 1994339 w 5360276"/>
              <a:gd name="connsiteY6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7883 w 5360276"/>
              <a:gd name="connsiteY5" fmla="*/ 268011 h 1650205"/>
              <a:gd name="connsiteX6" fmla="*/ 2008854 w 5360276"/>
              <a:gd name="connsiteY6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257125 h 1650205"/>
              <a:gd name="connsiteX6" fmla="*/ 2008854 w 5360276"/>
              <a:gd name="connsiteY6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257125 h 1650205"/>
              <a:gd name="connsiteX6" fmla="*/ 12012 w 5360276"/>
              <a:gd name="connsiteY6" fmla="*/ 256377 h 1650205"/>
              <a:gd name="connsiteX7" fmla="*/ 2008854 w 5360276"/>
              <a:gd name="connsiteY7" fmla="*/ 254955 h 1650205"/>
              <a:gd name="connsiteX0" fmla="*/ 2069414 w 5420836"/>
              <a:gd name="connsiteY0" fmla="*/ 254955 h 1650205"/>
              <a:gd name="connsiteX1" fmla="*/ 2062780 w 5420836"/>
              <a:gd name="connsiteY1" fmla="*/ 0 h 1650205"/>
              <a:gd name="connsiteX2" fmla="*/ 5420836 w 5420836"/>
              <a:gd name="connsiteY2" fmla="*/ 2708 h 1650205"/>
              <a:gd name="connsiteX3" fmla="*/ 5420836 w 5420836"/>
              <a:gd name="connsiteY3" fmla="*/ 1650205 h 1650205"/>
              <a:gd name="connsiteX4" fmla="*/ 60560 w 5420836"/>
              <a:gd name="connsiteY4" fmla="*/ 1531963 h 1650205"/>
              <a:gd name="connsiteX5" fmla="*/ 72072 w 5420836"/>
              <a:gd name="connsiteY5" fmla="*/ 257125 h 1650205"/>
              <a:gd name="connsiteX6" fmla="*/ 0 w 5420836"/>
              <a:gd name="connsiteY6" fmla="*/ 807920 h 1650205"/>
              <a:gd name="connsiteX7" fmla="*/ 2069414 w 5420836"/>
              <a:gd name="connsiteY7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257125 h 1650205"/>
              <a:gd name="connsiteX6" fmla="*/ 207954 w 5360276"/>
              <a:gd name="connsiteY6" fmla="*/ 292663 h 1650205"/>
              <a:gd name="connsiteX7" fmla="*/ 2008854 w 5360276"/>
              <a:gd name="connsiteY7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587325 h 1650205"/>
              <a:gd name="connsiteX6" fmla="*/ 207954 w 5360276"/>
              <a:gd name="connsiteY6" fmla="*/ 292663 h 1650205"/>
              <a:gd name="connsiteX7" fmla="*/ 2008854 w 5360276"/>
              <a:gd name="connsiteY7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587325 h 1650205"/>
              <a:gd name="connsiteX6" fmla="*/ 12012 w 5360276"/>
              <a:gd name="connsiteY6" fmla="*/ 601091 h 1650205"/>
              <a:gd name="connsiteX7" fmla="*/ 207954 w 5360276"/>
              <a:gd name="connsiteY7" fmla="*/ 292663 h 1650205"/>
              <a:gd name="connsiteX8" fmla="*/ 2008854 w 5360276"/>
              <a:gd name="connsiteY8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587325 h 1650205"/>
              <a:gd name="connsiteX6" fmla="*/ 240612 w 5360276"/>
              <a:gd name="connsiteY6" fmla="*/ 644634 h 1650205"/>
              <a:gd name="connsiteX7" fmla="*/ 207954 w 5360276"/>
              <a:gd name="connsiteY7" fmla="*/ 292663 h 1650205"/>
              <a:gd name="connsiteX8" fmla="*/ 2008854 w 5360276"/>
              <a:gd name="connsiteY8" fmla="*/ 254955 h 1650205"/>
              <a:gd name="connsiteX0" fmla="*/ 2008854 w 5360276"/>
              <a:gd name="connsiteY0" fmla="*/ 254955 h 1650205"/>
              <a:gd name="connsiteX1" fmla="*/ 2002220 w 5360276"/>
              <a:gd name="connsiteY1" fmla="*/ 0 h 1650205"/>
              <a:gd name="connsiteX2" fmla="*/ 5360276 w 5360276"/>
              <a:gd name="connsiteY2" fmla="*/ 2708 h 1650205"/>
              <a:gd name="connsiteX3" fmla="*/ 5360276 w 5360276"/>
              <a:gd name="connsiteY3" fmla="*/ 1650205 h 1650205"/>
              <a:gd name="connsiteX4" fmla="*/ 0 w 5360276"/>
              <a:gd name="connsiteY4" fmla="*/ 1531963 h 1650205"/>
              <a:gd name="connsiteX5" fmla="*/ 11512 w 5360276"/>
              <a:gd name="connsiteY5" fmla="*/ 587325 h 1650205"/>
              <a:gd name="connsiteX6" fmla="*/ 240612 w 5360276"/>
              <a:gd name="connsiteY6" fmla="*/ 644634 h 1650205"/>
              <a:gd name="connsiteX7" fmla="*/ 207954 w 5360276"/>
              <a:gd name="connsiteY7" fmla="*/ 292663 h 1650205"/>
              <a:gd name="connsiteX8" fmla="*/ 2008854 w 5360276"/>
              <a:gd name="connsiteY8" fmla="*/ 254955 h 1650205"/>
              <a:gd name="connsiteX0" fmla="*/ 2051873 w 5403295"/>
              <a:gd name="connsiteY0" fmla="*/ 254955 h 1650205"/>
              <a:gd name="connsiteX1" fmla="*/ 2045239 w 5403295"/>
              <a:gd name="connsiteY1" fmla="*/ 0 h 1650205"/>
              <a:gd name="connsiteX2" fmla="*/ 5403295 w 5403295"/>
              <a:gd name="connsiteY2" fmla="*/ 2708 h 1650205"/>
              <a:gd name="connsiteX3" fmla="*/ 5403295 w 5403295"/>
              <a:gd name="connsiteY3" fmla="*/ 1650205 h 1650205"/>
              <a:gd name="connsiteX4" fmla="*/ 43019 w 5403295"/>
              <a:gd name="connsiteY4" fmla="*/ 1531963 h 1650205"/>
              <a:gd name="connsiteX5" fmla="*/ 103 w 5403295"/>
              <a:gd name="connsiteY5" fmla="*/ 696182 h 1650205"/>
              <a:gd name="connsiteX6" fmla="*/ 283631 w 5403295"/>
              <a:gd name="connsiteY6" fmla="*/ 644634 h 1650205"/>
              <a:gd name="connsiteX7" fmla="*/ 250973 w 5403295"/>
              <a:gd name="connsiteY7" fmla="*/ 292663 h 1650205"/>
              <a:gd name="connsiteX8" fmla="*/ 2051873 w 5403295"/>
              <a:gd name="connsiteY8" fmla="*/ 254955 h 1650205"/>
              <a:gd name="connsiteX0" fmla="*/ 2051873 w 5403295"/>
              <a:gd name="connsiteY0" fmla="*/ 254955 h 1650205"/>
              <a:gd name="connsiteX1" fmla="*/ 2045239 w 5403295"/>
              <a:gd name="connsiteY1" fmla="*/ 0 h 1650205"/>
              <a:gd name="connsiteX2" fmla="*/ 5403295 w 5403295"/>
              <a:gd name="connsiteY2" fmla="*/ 2708 h 1650205"/>
              <a:gd name="connsiteX3" fmla="*/ 5403295 w 5403295"/>
              <a:gd name="connsiteY3" fmla="*/ 1650205 h 1650205"/>
              <a:gd name="connsiteX4" fmla="*/ 43019 w 5403295"/>
              <a:gd name="connsiteY4" fmla="*/ 1531963 h 1650205"/>
              <a:gd name="connsiteX5" fmla="*/ 103 w 5403295"/>
              <a:gd name="connsiteY5" fmla="*/ 696182 h 1650205"/>
              <a:gd name="connsiteX6" fmla="*/ 283631 w 5403295"/>
              <a:gd name="connsiteY6" fmla="*/ 644634 h 1650205"/>
              <a:gd name="connsiteX7" fmla="*/ 250973 w 5403295"/>
              <a:gd name="connsiteY7" fmla="*/ 292663 h 1650205"/>
              <a:gd name="connsiteX8" fmla="*/ 2051873 w 5403295"/>
              <a:gd name="connsiteY8" fmla="*/ 254955 h 1650205"/>
              <a:gd name="connsiteX0" fmla="*/ 2051873 w 5403295"/>
              <a:gd name="connsiteY0" fmla="*/ 254955 h 1650205"/>
              <a:gd name="connsiteX1" fmla="*/ 2045239 w 5403295"/>
              <a:gd name="connsiteY1" fmla="*/ 0 h 1650205"/>
              <a:gd name="connsiteX2" fmla="*/ 5403295 w 5403295"/>
              <a:gd name="connsiteY2" fmla="*/ 2708 h 1650205"/>
              <a:gd name="connsiteX3" fmla="*/ 5403295 w 5403295"/>
              <a:gd name="connsiteY3" fmla="*/ 1650205 h 1650205"/>
              <a:gd name="connsiteX4" fmla="*/ 43019 w 5403295"/>
              <a:gd name="connsiteY4" fmla="*/ 1531963 h 1650205"/>
              <a:gd name="connsiteX5" fmla="*/ 103 w 5403295"/>
              <a:gd name="connsiteY5" fmla="*/ 696182 h 1650205"/>
              <a:gd name="connsiteX6" fmla="*/ 283631 w 5403295"/>
              <a:gd name="connsiteY6" fmla="*/ 644634 h 1650205"/>
              <a:gd name="connsiteX7" fmla="*/ 250973 w 5403295"/>
              <a:gd name="connsiteY7" fmla="*/ 292663 h 1650205"/>
              <a:gd name="connsiteX8" fmla="*/ 2051873 w 5403295"/>
              <a:gd name="connsiteY8" fmla="*/ 254955 h 1650205"/>
              <a:gd name="connsiteX0" fmla="*/ 2051873 w 5403295"/>
              <a:gd name="connsiteY0" fmla="*/ 254955 h 1650205"/>
              <a:gd name="connsiteX1" fmla="*/ 2045239 w 5403295"/>
              <a:gd name="connsiteY1" fmla="*/ 0 h 1650205"/>
              <a:gd name="connsiteX2" fmla="*/ 5403295 w 5403295"/>
              <a:gd name="connsiteY2" fmla="*/ 2708 h 1650205"/>
              <a:gd name="connsiteX3" fmla="*/ 5403295 w 5403295"/>
              <a:gd name="connsiteY3" fmla="*/ 1650205 h 1650205"/>
              <a:gd name="connsiteX4" fmla="*/ 43019 w 5403295"/>
              <a:gd name="connsiteY4" fmla="*/ 1531963 h 1650205"/>
              <a:gd name="connsiteX5" fmla="*/ 103 w 5403295"/>
              <a:gd name="connsiteY5" fmla="*/ 696182 h 1650205"/>
              <a:gd name="connsiteX6" fmla="*/ 283631 w 5403295"/>
              <a:gd name="connsiteY6" fmla="*/ 644634 h 1650205"/>
              <a:gd name="connsiteX7" fmla="*/ 250973 w 5403295"/>
              <a:gd name="connsiteY7" fmla="*/ 292663 h 1650205"/>
              <a:gd name="connsiteX8" fmla="*/ 2051873 w 5403295"/>
              <a:gd name="connsiteY8" fmla="*/ 254955 h 1650205"/>
              <a:gd name="connsiteX0" fmla="*/ 2051802 w 5403224"/>
              <a:gd name="connsiteY0" fmla="*/ 254955 h 1650205"/>
              <a:gd name="connsiteX1" fmla="*/ 2045168 w 5403224"/>
              <a:gd name="connsiteY1" fmla="*/ 0 h 1650205"/>
              <a:gd name="connsiteX2" fmla="*/ 5403224 w 5403224"/>
              <a:gd name="connsiteY2" fmla="*/ 2708 h 1650205"/>
              <a:gd name="connsiteX3" fmla="*/ 5403224 w 5403224"/>
              <a:gd name="connsiteY3" fmla="*/ 1650205 h 1650205"/>
              <a:gd name="connsiteX4" fmla="*/ 155433 w 5403224"/>
              <a:gd name="connsiteY4" fmla="*/ 1274335 h 1650205"/>
              <a:gd name="connsiteX5" fmla="*/ 32 w 5403224"/>
              <a:gd name="connsiteY5" fmla="*/ 696182 h 1650205"/>
              <a:gd name="connsiteX6" fmla="*/ 283560 w 5403224"/>
              <a:gd name="connsiteY6" fmla="*/ 644634 h 1650205"/>
              <a:gd name="connsiteX7" fmla="*/ 250902 w 5403224"/>
              <a:gd name="connsiteY7" fmla="*/ 292663 h 1650205"/>
              <a:gd name="connsiteX8" fmla="*/ 2051802 w 5403224"/>
              <a:gd name="connsiteY8" fmla="*/ 254955 h 1650205"/>
              <a:gd name="connsiteX0" fmla="*/ 1906929 w 5258351"/>
              <a:gd name="connsiteY0" fmla="*/ 254955 h 1650205"/>
              <a:gd name="connsiteX1" fmla="*/ 1900295 w 5258351"/>
              <a:gd name="connsiteY1" fmla="*/ 0 h 1650205"/>
              <a:gd name="connsiteX2" fmla="*/ 5258351 w 5258351"/>
              <a:gd name="connsiteY2" fmla="*/ 2708 h 1650205"/>
              <a:gd name="connsiteX3" fmla="*/ 5258351 w 5258351"/>
              <a:gd name="connsiteY3" fmla="*/ 1650205 h 1650205"/>
              <a:gd name="connsiteX4" fmla="*/ 10560 w 5258351"/>
              <a:gd name="connsiteY4" fmla="*/ 1274335 h 1650205"/>
              <a:gd name="connsiteX5" fmla="*/ 302 w 5258351"/>
              <a:gd name="connsiteY5" fmla="*/ 1519868 h 1650205"/>
              <a:gd name="connsiteX6" fmla="*/ 138687 w 5258351"/>
              <a:gd name="connsiteY6" fmla="*/ 644634 h 1650205"/>
              <a:gd name="connsiteX7" fmla="*/ 106029 w 5258351"/>
              <a:gd name="connsiteY7" fmla="*/ 292663 h 1650205"/>
              <a:gd name="connsiteX8" fmla="*/ 1906929 w 5258351"/>
              <a:gd name="connsiteY8" fmla="*/ 254955 h 1650205"/>
              <a:gd name="connsiteX0" fmla="*/ 2066211 w 5417633"/>
              <a:gd name="connsiteY0" fmla="*/ 254955 h 1650205"/>
              <a:gd name="connsiteX1" fmla="*/ 2059577 w 5417633"/>
              <a:gd name="connsiteY1" fmla="*/ 0 h 1650205"/>
              <a:gd name="connsiteX2" fmla="*/ 5417633 w 5417633"/>
              <a:gd name="connsiteY2" fmla="*/ 2708 h 1650205"/>
              <a:gd name="connsiteX3" fmla="*/ 5417633 w 5417633"/>
              <a:gd name="connsiteY3" fmla="*/ 1650205 h 1650205"/>
              <a:gd name="connsiteX4" fmla="*/ 169842 w 5417633"/>
              <a:gd name="connsiteY4" fmla="*/ 1274335 h 1650205"/>
              <a:gd name="connsiteX5" fmla="*/ 159584 w 5417633"/>
              <a:gd name="connsiteY5" fmla="*/ 1519868 h 1650205"/>
              <a:gd name="connsiteX6" fmla="*/ 36712 w 5417633"/>
              <a:gd name="connsiteY6" fmla="*/ 1511863 h 1650205"/>
              <a:gd name="connsiteX7" fmla="*/ 265311 w 5417633"/>
              <a:gd name="connsiteY7" fmla="*/ 292663 h 1650205"/>
              <a:gd name="connsiteX8" fmla="*/ 2066211 w 5417633"/>
              <a:gd name="connsiteY8" fmla="*/ 254955 h 1650205"/>
              <a:gd name="connsiteX0" fmla="*/ 2029509 w 5380931"/>
              <a:gd name="connsiteY0" fmla="*/ 254955 h 1650205"/>
              <a:gd name="connsiteX1" fmla="*/ 2022875 w 5380931"/>
              <a:gd name="connsiteY1" fmla="*/ 0 h 1650205"/>
              <a:gd name="connsiteX2" fmla="*/ 5380931 w 5380931"/>
              <a:gd name="connsiteY2" fmla="*/ 2708 h 1650205"/>
              <a:gd name="connsiteX3" fmla="*/ 5380931 w 5380931"/>
              <a:gd name="connsiteY3" fmla="*/ 1650205 h 1650205"/>
              <a:gd name="connsiteX4" fmla="*/ 133140 w 5380931"/>
              <a:gd name="connsiteY4" fmla="*/ 1274335 h 1650205"/>
              <a:gd name="connsiteX5" fmla="*/ 122882 w 5380931"/>
              <a:gd name="connsiteY5" fmla="*/ 1519868 h 1650205"/>
              <a:gd name="connsiteX6" fmla="*/ 10 w 5380931"/>
              <a:gd name="connsiteY6" fmla="*/ 1511863 h 1650205"/>
              <a:gd name="connsiteX7" fmla="*/ 228609 w 5380931"/>
              <a:gd name="connsiteY7" fmla="*/ 292663 h 1650205"/>
              <a:gd name="connsiteX8" fmla="*/ 2029509 w 538093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228599 w 5380921"/>
              <a:gd name="connsiteY7" fmla="*/ 292663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228599 w 5380921"/>
              <a:gd name="connsiteY7" fmla="*/ 292663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79828 w 5380921"/>
              <a:gd name="connsiteY7" fmla="*/ 25637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79828 w 5380921"/>
              <a:gd name="connsiteY7" fmla="*/ 25637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36285 w 5380921"/>
              <a:gd name="connsiteY7" fmla="*/ 270892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36285 w 5380921"/>
              <a:gd name="connsiteY7" fmla="*/ 252749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36285 w 5380921"/>
              <a:gd name="connsiteY7" fmla="*/ 252749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14513 w 5380921"/>
              <a:gd name="connsiteY7" fmla="*/ 256377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22872 w 5380921"/>
              <a:gd name="connsiteY5" fmla="*/ 1519868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41015 w 5380921"/>
              <a:gd name="connsiteY5" fmla="*/ 1494468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242615 w 5380921"/>
              <a:gd name="connsiteY5" fmla="*/ 1530753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242615 w 5380921"/>
              <a:gd name="connsiteY5" fmla="*/ 1530753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51901 w 5380921"/>
              <a:gd name="connsiteY5" fmla="*/ 1516239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29499 w 5380921"/>
              <a:gd name="connsiteY0" fmla="*/ 254955 h 1650205"/>
              <a:gd name="connsiteX1" fmla="*/ 2022865 w 5380921"/>
              <a:gd name="connsiteY1" fmla="*/ 0 h 1650205"/>
              <a:gd name="connsiteX2" fmla="*/ 5380921 w 5380921"/>
              <a:gd name="connsiteY2" fmla="*/ 2708 h 1650205"/>
              <a:gd name="connsiteX3" fmla="*/ 5380921 w 5380921"/>
              <a:gd name="connsiteY3" fmla="*/ 1650205 h 1650205"/>
              <a:gd name="connsiteX4" fmla="*/ 133130 w 5380921"/>
              <a:gd name="connsiteY4" fmla="*/ 1274335 h 1650205"/>
              <a:gd name="connsiteX5" fmla="*/ 144643 w 5380921"/>
              <a:gd name="connsiteY5" fmla="*/ 1501725 h 1650205"/>
              <a:gd name="connsiteX6" fmla="*/ 0 w 5380921"/>
              <a:gd name="connsiteY6" fmla="*/ 1511863 h 1650205"/>
              <a:gd name="connsiteX7" fmla="*/ 14513 w 5380921"/>
              <a:gd name="connsiteY7" fmla="*/ 278148 h 1650205"/>
              <a:gd name="connsiteX8" fmla="*/ 2029499 w 5380921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18617 w 5366408"/>
              <a:gd name="connsiteY4" fmla="*/ 1274335 h 1650205"/>
              <a:gd name="connsiteX5" fmla="*/ 130130 w 5366408"/>
              <a:gd name="connsiteY5" fmla="*/ 1501725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18617 w 5366408"/>
              <a:gd name="connsiteY4" fmla="*/ 1274335 h 1650205"/>
              <a:gd name="connsiteX5" fmla="*/ 130130 w 5366408"/>
              <a:gd name="connsiteY5" fmla="*/ 1501725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22245 w 5366408"/>
              <a:gd name="connsiteY4" fmla="*/ 1281592 h 1650205"/>
              <a:gd name="connsiteX5" fmla="*/ 130130 w 5366408"/>
              <a:gd name="connsiteY5" fmla="*/ 1501725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22245 w 5366408"/>
              <a:gd name="connsiteY4" fmla="*/ 1281592 h 1650205"/>
              <a:gd name="connsiteX5" fmla="*/ 126501 w 5366408"/>
              <a:gd name="connsiteY5" fmla="*/ 1516239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22245 w 5366408"/>
              <a:gd name="connsiteY4" fmla="*/ 1281592 h 1650205"/>
              <a:gd name="connsiteX5" fmla="*/ 126501 w 5366408"/>
              <a:gd name="connsiteY5" fmla="*/ 1508981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22245 w 5366408"/>
              <a:gd name="connsiteY4" fmla="*/ 1281592 h 1650205"/>
              <a:gd name="connsiteX5" fmla="*/ 126501 w 5366408"/>
              <a:gd name="connsiteY5" fmla="*/ 1508981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366408"/>
              <a:gd name="connsiteY0" fmla="*/ 254955 h 1650205"/>
              <a:gd name="connsiteX1" fmla="*/ 2008352 w 5366408"/>
              <a:gd name="connsiteY1" fmla="*/ 0 h 1650205"/>
              <a:gd name="connsiteX2" fmla="*/ 5366408 w 5366408"/>
              <a:gd name="connsiteY2" fmla="*/ 2708 h 1650205"/>
              <a:gd name="connsiteX3" fmla="*/ 5366408 w 5366408"/>
              <a:gd name="connsiteY3" fmla="*/ 1650205 h 1650205"/>
              <a:gd name="connsiteX4" fmla="*/ 122245 w 5366408"/>
              <a:gd name="connsiteY4" fmla="*/ 1281592 h 1650205"/>
              <a:gd name="connsiteX5" fmla="*/ 126501 w 5366408"/>
              <a:gd name="connsiteY5" fmla="*/ 1508981 h 1650205"/>
              <a:gd name="connsiteX6" fmla="*/ 3630 w 5366408"/>
              <a:gd name="connsiteY6" fmla="*/ 1511863 h 1650205"/>
              <a:gd name="connsiteX7" fmla="*/ 0 w 5366408"/>
              <a:gd name="connsiteY7" fmla="*/ 278148 h 1650205"/>
              <a:gd name="connsiteX8" fmla="*/ 2014986 w 5366408"/>
              <a:gd name="connsiteY8" fmla="*/ 254955 h 1650205"/>
              <a:gd name="connsiteX0" fmla="*/ 2014986 w 5736522"/>
              <a:gd name="connsiteY0" fmla="*/ 254955 h 1513013"/>
              <a:gd name="connsiteX1" fmla="*/ 2008352 w 5736522"/>
              <a:gd name="connsiteY1" fmla="*/ 0 h 1513013"/>
              <a:gd name="connsiteX2" fmla="*/ 5366408 w 5736522"/>
              <a:gd name="connsiteY2" fmla="*/ 2708 h 1513013"/>
              <a:gd name="connsiteX3" fmla="*/ 5736522 w 5736522"/>
              <a:gd name="connsiteY3" fmla="*/ 1330891 h 1513013"/>
              <a:gd name="connsiteX4" fmla="*/ 122245 w 5736522"/>
              <a:gd name="connsiteY4" fmla="*/ 1281592 h 1513013"/>
              <a:gd name="connsiteX5" fmla="*/ 126501 w 5736522"/>
              <a:gd name="connsiteY5" fmla="*/ 1508981 h 1513013"/>
              <a:gd name="connsiteX6" fmla="*/ 3630 w 5736522"/>
              <a:gd name="connsiteY6" fmla="*/ 1511863 h 1513013"/>
              <a:gd name="connsiteX7" fmla="*/ 0 w 5736522"/>
              <a:gd name="connsiteY7" fmla="*/ 278148 h 1513013"/>
              <a:gd name="connsiteX8" fmla="*/ 2014986 w 5736522"/>
              <a:gd name="connsiteY8" fmla="*/ 254955 h 1513013"/>
              <a:gd name="connsiteX0" fmla="*/ 2014986 w 5769179"/>
              <a:gd name="connsiteY0" fmla="*/ 255876 h 1513934"/>
              <a:gd name="connsiteX1" fmla="*/ 2008352 w 5769179"/>
              <a:gd name="connsiteY1" fmla="*/ 921 h 1513934"/>
              <a:gd name="connsiteX2" fmla="*/ 5769179 w 5769179"/>
              <a:gd name="connsiteY2" fmla="*/ 0 h 1513934"/>
              <a:gd name="connsiteX3" fmla="*/ 5736522 w 5769179"/>
              <a:gd name="connsiteY3" fmla="*/ 1331812 h 1513934"/>
              <a:gd name="connsiteX4" fmla="*/ 122245 w 5769179"/>
              <a:gd name="connsiteY4" fmla="*/ 1282513 h 1513934"/>
              <a:gd name="connsiteX5" fmla="*/ 126501 w 5769179"/>
              <a:gd name="connsiteY5" fmla="*/ 1509902 h 1513934"/>
              <a:gd name="connsiteX6" fmla="*/ 3630 w 5769179"/>
              <a:gd name="connsiteY6" fmla="*/ 1512784 h 1513934"/>
              <a:gd name="connsiteX7" fmla="*/ 0 w 5769179"/>
              <a:gd name="connsiteY7" fmla="*/ 279069 h 1513934"/>
              <a:gd name="connsiteX8" fmla="*/ 2014986 w 5769179"/>
              <a:gd name="connsiteY8" fmla="*/ 255876 h 1513934"/>
              <a:gd name="connsiteX0" fmla="*/ 2014986 w 5736522"/>
              <a:gd name="connsiteY0" fmla="*/ 254955 h 1513013"/>
              <a:gd name="connsiteX1" fmla="*/ 2008352 w 5736522"/>
              <a:gd name="connsiteY1" fmla="*/ 0 h 1513013"/>
              <a:gd name="connsiteX2" fmla="*/ 5718379 w 5736522"/>
              <a:gd name="connsiteY2" fmla="*/ 2707 h 1513013"/>
              <a:gd name="connsiteX3" fmla="*/ 5736522 w 5736522"/>
              <a:gd name="connsiteY3" fmla="*/ 1330891 h 1513013"/>
              <a:gd name="connsiteX4" fmla="*/ 122245 w 5736522"/>
              <a:gd name="connsiteY4" fmla="*/ 1281592 h 1513013"/>
              <a:gd name="connsiteX5" fmla="*/ 126501 w 5736522"/>
              <a:gd name="connsiteY5" fmla="*/ 1508981 h 1513013"/>
              <a:gd name="connsiteX6" fmla="*/ 3630 w 5736522"/>
              <a:gd name="connsiteY6" fmla="*/ 1511863 h 1513013"/>
              <a:gd name="connsiteX7" fmla="*/ 0 w 5736522"/>
              <a:gd name="connsiteY7" fmla="*/ 278148 h 1513013"/>
              <a:gd name="connsiteX8" fmla="*/ 2014986 w 5736522"/>
              <a:gd name="connsiteY8" fmla="*/ 254955 h 1513013"/>
              <a:gd name="connsiteX0" fmla="*/ 2014986 w 5736522"/>
              <a:gd name="connsiteY0" fmla="*/ 254955 h 1513013"/>
              <a:gd name="connsiteX1" fmla="*/ 2008352 w 5736522"/>
              <a:gd name="connsiteY1" fmla="*/ 0 h 1513013"/>
              <a:gd name="connsiteX2" fmla="*/ 5718379 w 5736522"/>
              <a:gd name="connsiteY2" fmla="*/ 2707 h 1513013"/>
              <a:gd name="connsiteX3" fmla="*/ 5736522 w 5736522"/>
              <a:gd name="connsiteY3" fmla="*/ 1298234 h 1513013"/>
              <a:gd name="connsiteX4" fmla="*/ 122245 w 5736522"/>
              <a:gd name="connsiteY4" fmla="*/ 1281592 h 1513013"/>
              <a:gd name="connsiteX5" fmla="*/ 126501 w 5736522"/>
              <a:gd name="connsiteY5" fmla="*/ 1508981 h 1513013"/>
              <a:gd name="connsiteX6" fmla="*/ 3630 w 5736522"/>
              <a:gd name="connsiteY6" fmla="*/ 1511863 h 1513013"/>
              <a:gd name="connsiteX7" fmla="*/ 0 w 5736522"/>
              <a:gd name="connsiteY7" fmla="*/ 278148 h 1513013"/>
              <a:gd name="connsiteX8" fmla="*/ 2014986 w 5736522"/>
              <a:gd name="connsiteY8" fmla="*/ 254955 h 1513013"/>
              <a:gd name="connsiteX0" fmla="*/ 2014986 w 5750069"/>
              <a:gd name="connsiteY0" fmla="*/ 254955 h 1513013"/>
              <a:gd name="connsiteX1" fmla="*/ 2008352 w 5750069"/>
              <a:gd name="connsiteY1" fmla="*/ 0 h 1513013"/>
              <a:gd name="connsiteX2" fmla="*/ 5718379 w 5750069"/>
              <a:gd name="connsiteY2" fmla="*/ 2707 h 1513013"/>
              <a:gd name="connsiteX3" fmla="*/ 5750069 w 5750069"/>
              <a:gd name="connsiteY3" fmla="*/ 1284688 h 1513013"/>
              <a:gd name="connsiteX4" fmla="*/ 122245 w 5750069"/>
              <a:gd name="connsiteY4" fmla="*/ 1281592 h 1513013"/>
              <a:gd name="connsiteX5" fmla="*/ 126501 w 5750069"/>
              <a:gd name="connsiteY5" fmla="*/ 1508981 h 1513013"/>
              <a:gd name="connsiteX6" fmla="*/ 3630 w 5750069"/>
              <a:gd name="connsiteY6" fmla="*/ 1511863 h 1513013"/>
              <a:gd name="connsiteX7" fmla="*/ 0 w 5750069"/>
              <a:gd name="connsiteY7" fmla="*/ 278148 h 1513013"/>
              <a:gd name="connsiteX8" fmla="*/ 2014986 w 5750069"/>
              <a:gd name="connsiteY8" fmla="*/ 254955 h 1513013"/>
              <a:gd name="connsiteX0" fmla="*/ 2014986 w 5729749"/>
              <a:gd name="connsiteY0" fmla="*/ 254955 h 1513013"/>
              <a:gd name="connsiteX1" fmla="*/ 2008352 w 5729749"/>
              <a:gd name="connsiteY1" fmla="*/ 0 h 1513013"/>
              <a:gd name="connsiteX2" fmla="*/ 5718379 w 5729749"/>
              <a:gd name="connsiteY2" fmla="*/ 2707 h 1513013"/>
              <a:gd name="connsiteX3" fmla="*/ 5729749 w 5729749"/>
              <a:gd name="connsiteY3" fmla="*/ 1291461 h 1513013"/>
              <a:gd name="connsiteX4" fmla="*/ 122245 w 5729749"/>
              <a:gd name="connsiteY4" fmla="*/ 1281592 h 1513013"/>
              <a:gd name="connsiteX5" fmla="*/ 126501 w 5729749"/>
              <a:gd name="connsiteY5" fmla="*/ 1508981 h 1513013"/>
              <a:gd name="connsiteX6" fmla="*/ 3630 w 5729749"/>
              <a:gd name="connsiteY6" fmla="*/ 1511863 h 1513013"/>
              <a:gd name="connsiteX7" fmla="*/ 0 w 5729749"/>
              <a:gd name="connsiteY7" fmla="*/ 278148 h 1513013"/>
              <a:gd name="connsiteX8" fmla="*/ 2014986 w 5729749"/>
              <a:gd name="connsiteY8" fmla="*/ 254955 h 1513013"/>
              <a:gd name="connsiteX0" fmla="*/ 2008212 w 5729749"/>
              <a:gd name="connsiteY0" fmla="*/ 288822 h 1513013"/>
              <a:gd name="connsiteX1" fmla="*/ 2008352 w 5729749"/>
              <a:gd name="connsiteY1" fmla="*/ 0 h 1513013"/>
              <a:gd name="connsiteX2" fmla="*/ 5718379 w 5729749"/>
              <a:gd name="connsiteY2" fmla="*/ 2707 h 1513013"/>
              <a:gd name="connsiteX3" fmla="*/ 5729749 w 5729749"/>
              <a:gd name="connsiteY3" fmla="*/ 1291461 h 1513013"/>
              <a:gd name="connsiteX4" fmla="*/ 122245 w 5729749"/>
              <a:gd name="connsiteY4" fmla="*/ 1281592 h 1513013"/>
              <a:gd name="connsiteX5" fmla="*/ 126501 w 5729749"/>
              <a:gd name="connsiteY5" fmla="*/ 1508981 h 1513013"/>
              <a:gd name="connsiteX6" fmla="*/ 3630 w 5729749"/>
              <a:gd name="connsiteY6" fmla="*/ 1511863 h 1513013"/>
              <a:gd name="connsiteX7" fmla="*/ 0 w 5729749"/>
              <a:gd name="connsiteY7" fmla="*/ 278148 h 1513013"/>
              <a:gd name="connsiteX8" fmla="*/ 2008212 w 5729749"/>
              <a:gd name="connsiteY8" fmla="*/ 288822 h 1513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9749" h="1513013">
                <a:moveTo>
                  <a:pt x="2008212" y="288822"/>
                </a:moveTo>
                <a:cubicBezTo>
                  <a:pt x="2008259" y="192548"/>
                  <a:pt x="2008305" y="96274"/>
                  <a:pt x="2008352" y="0"/>
                </a:cubicBezTo>
                <a:lnTo>
                  <a:pt x="5718379" y="2707"/>
                </a:lnTo>
                <a:lnTo>
                  <a:pt x="5729749" y="1291461"/>
                </a:lnTo>
                <a:lnTo>
                  <a:pt x="122245" y="1281592"/>
                </a:lnTo>
                <a:cubicBezTo>
                  <a:pt x="124873" y="1339246"/>
                  <a:pt x="120244" y="1400528"/>
                  <a:pt x="126501" y="1508981"/>
                </a:cubicBezTo>
                <a:cubicBezTo>
                  <a:pt x="126668" y="1513570"/>
                  <a:pt x="81561" y="1513802"/>
                  <a:pt x="3630" y="1511863"/>
                </a:cubicBezTo>
                <a:cubicBezTo>
                  <a:pt x="5528" y="1466382"/>
                  <a:pt x="3629" y="402729"/>
                  <a:pt x="0" y="278148"/>
                </a:cubicBezTo>
                <a:lnTo>
                  <a:pt x="2008212" y="288822"/>
                </a:lnTo>
                <a:close/>
              </a:path>
            </a:pathLst>
          </a:custGeom>
          <a:solidFill>
            <a:srgbClr val="FF00F2">
              <a:alpha val="29804"/>
            </a:srgbClr>
          </a:solidFill>
          <a:ln>
            <a:solidFill>
              <a:schemeClr val="tx1">
                <a:alpha val="5019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AE54A-EEA4-8D40-B9A1-A6B26D048E22}"/>
              </a:ext>
            </a:extLst>
          </p:cNvPr>
          <p:cNvSpPr txBox="1"/>
          <p:nvPr/>
        </p:nvSpPr>
        <p:spPr>
          <a:xfrm>
            <a:off x="7807570" y="3031192"/>
            <a:ext cx="1224704" cy="181588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and using the class, all at once! No need to give it a name.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69F6E5-4032-D542-A755-0927E547E310}"/>
              </a:ext>
            </a:extLst>
          </p:cNvPr>
          <p:cNvSpPr txBox="1"/>
          <p:nvPr/>
        </p:nvSpPr>
        <p:spPr>
          <a:xfrm>
            <a:off x="5878286" y="5405624"/>
            <a:ext cx="300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AnonymousStringSorter.java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833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902E5-370A-BE4A-980A-AC1C8058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3 – Pros/Cons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251158-5A84-584B-BBB4-13713CC5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904AE-DD11-AE42-B9F6-FD921B8A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D0BF2C-675C-0F42-BF2C-763A5645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50315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Still in a single Java file</a:t>
            </a:r>
          </a:p>
          <a:p>
            <a:pPr lvl="1"/>
            <a:r>
              <a:rPr lang="en-US" dirty="0"/>
              <a:t>Puts the meaning of the code right where it’s being executed - easy to see exactly what the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Arrays.sort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is going to do.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Super useful if you need to make a whole bunch of different Comparators (or objects that extend other classes). Doing something similar to this in HW9.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Not reusable (there’s no name!)</a:t>
            </a:r>
          </a:p>
          <a:p>
            <a:pPr lvl="2"/>
            <a:r>
              <a:rPr lang="en-US" dirty="0"/>
              <a:t>Anonymous inner classes only make sense in certain circumstances, like when you need to make an object for one specific situation.</a:t>
            </a:r>
          </a:p>
          <a:p>
            <a:pPr lvl="1"/>
            <a:r>
              <a:rPr lang="en-US" dirty="0"/>
              <a:t>Can be harder to read if overused.</a:t>
            </a:r>
          </a:p>
          <a:p>
            <a:pPr lvl="1"/>
            <a:endParaRPr lang="en-US" dirty="0"/>
          </a:p>
          <a:p>
            <a:r>
              <a:rPr lang="en-US" sz="1700" dirty="0"/>
              <a:t>Note: Java 8 adds a whole bunch of additional ways to write these sorts of things.</a:t>
            </a:r>
          </a:p>
          <a:p>
            <a:pPr lvl="1"/>
            <a:r>
              <a:rPr lang="en-US" sz="1500" dirty="0"/>
              <a:t>Not going to discuss them, but you’re welcome to learn and use them if you’d like!</a:t>
            </a:r>
          </a:p>
        </p:txBody>
      </p:sp>
    </p:spTree>
    <p:extLst>
      <p:ext uri="{BB962C8B-B14F-4D97-AF65-F5344CB8AC3E}">
        <p14:creationId xmlns:p14="http://schemas.microsoft.com/office/powerpoint/2010/main" val="1066414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09158E46-CCE5-C44B-96FF-71B282ED7398}"/>
              </a:ext>
            </a:extLst>
          </p:cNvPr>
          <p:cNvSpPr txBox="1">
            <a:spLocks/>
          </p:cNvSpPr>
          <p:nvPr/>
        </p:nvSpPr>
        <p:spPr bwMode="auto">
          <a:xfrm>
            <a:off x="628650" y="1613296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Done:</a:t>
            </a:r>
          </a:p>
          <a:p>
            <a:pPr lvl="1"/>
            <a:r>
              <a:rPr lang="en-US" kern="0" dirty="0"/>
              <a:t>HW9 Basic Overview</a:t>
            </a:r>
          </a:p>
          <a:p>
            <a:pPr lvl="1"/>
            <a:r>
              <a:rPr lang="en-US" kern="0" dirty="0"/>
              <a:t>Anonymous Inner Classes</a:t>
            </a:r>
          </a:p>
          <a:p>
            <a:pPr marL="457200" lvl="1" indent="0">
              <a:buNone/>
            </a:pPr>
            <a:endParaRPr lang="en-US" kern="0" dirty="0"/>
          </a:p>
          <a:p>
            <a:r>
              <a:rPr lang="en-US" kern="0" dirty="0"/>
              <a:t>Up Next:</a:t>
            </a:r>
          </a:p>
          <a:p>
            <a:pPr lvl="1"/>
            <a:r>
              <a:rPr lang="en-US" kern="0" dirty="0"/>
              <a:t>JSON</a:t>
            </a:r>
          </a:p>
          <a:p>
            <a:pPr lvl="1"/>
            <a:r>
              <a:rPr lang="en-US" kern="0" dirty="0"/>
              <a:t>Fetch</a:t>
            </a:r>
          </a:p>
          <a:p>
            <a:pPr lvl="1"/>
            <a:r>
              <a:rPr lang="en-US" kern="0" dirty="0"/>
              <a:t>Spark Java</a:t>
            </a:r>
          </a:p>
        </p:txBody>
      </p:sp>
    </p:spTree>
    <p:extLst>
      <p:ext uri="{BB962C8B-B14F-4D97-AF65-F5344CB8AC3E}">
        <p14:creationId xmlns:p14="http://schemas.microsoft.com/office/powerpoint/2010/main" val="973464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9305-F2FE-1A42-B3B8-024E297A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98054-CB9D-584D-91C1-AF6472B9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39D1C-CF52-624B-8705-E44DB9CE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7E9F8A-07FE-AE4C-B48A-6B87D5B54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27468"/>
          </a:xfrm>
        </p:spPr>
        <p:txBody>
          <a:bodyPr/>
          <a:lstStyle/>
          <a:p>
            <a:r>
              <a:rPr lang="en-US" dirty="0"/>
              <a:t>We have a whole application written in Java so far:</a:t>
            </a:r>
          </a:p>
          <a:p>
            <a:pPr lvl="1"/>
            <a:r>
              <a:rPr lang="en-US" dirty="0"/>
              <a:t>Reads TSV data, manages a Graph data structure, manages building information, does Dijkstra’s algorithm.</a:t>
            </a:r>
          </a:p>
          <a:p>
            <a:r>
              <a:rPr lang="en-US" dirty="0"/>
              <a:t>We’re writing a whole application in </a:t>
            </a:r>
            <a:r>
              <a:rPr lang="en-US" dirty="0" err="1"/>
              <a:t>Javascript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React web app to create a GUI for your users to interact with.</a:t>
            </a:r>
          </a:p>
          <a:p>
            <a:r>
              <a:rPr lang="en-US" dirty="0"/>
              <a:t>Even if we get them to communicate (discussed later), we need to make sure they “speak the same language”.</a:t>
            </a:r>
          </a:p>
          <a:p>
            <a:pPr lvl="1"/>
            <a:r>
              <a:rPr lang="en-US" dirty="0" err="1"/>
              <a:t>Javascript</a:t>
            </a:r>
            <a:r>
              <a:rPr lang="en-US" dirty="0"/>
              <a:t> and Java store data </a:t>
            </a:r>
            <a:r>
              <a:rPr lang="en-US" i="1" dirty="0"/>
              <a:t>very</a:t>
            </a:r>
            <a:r>
              <a:rPr lang="en-US" dirty="0"/>
              <a:t> differently.</a:t>
            </a:r>
          </a:p>
          <a:p>
            <a:r>
              <a:rPr lang="en-US" dirty="0"/>
              <a:t>JSON = </a:t>
            </a:r>
            <a:r>
              <a:rPr lang="en-US" u="sng" dirty="0"/>
              <a:t>J</a:t>
            </a:r>
            <a:r>
              <a:rPr lang="en-US" dirty="0"/>
              <a:t>ava</a:t>
            </a:r>
            <a:r>
              <a:rPr lang="en-US" u="sng" dirty="0"/>
              <a:t>S</a:t>
            </a:r>
            <a:r>
              <a:rPr lang="en-US" dirty="0"/>
              <a:t>cript </a:t>
            </a:r>
            <a:r>
              <a:rPr lang="en-US" u="sng" dirty="0"/>
              <a:t>O</a:t>
            </a:r>
            <a:r>
              <a:rPr lang="en-US" dirty="0"/>
              <a:t>bject </a:t>
            </a:r>
            <a:r>
              <a:rPr lang="en-US" u="sng" dirty="0"/>
              <a:t>N</a:t>
            </a:r>
            <a:r>
              <a:rPr lang="en-US" dirty="0"/>
              <a:t>otation</a:t>
            </a:r>
          </a:p>
          <a:p>
            <a:pPr lvl="1"/>
            <a:r>
              <a:rPr lang="en-US" dirty="0"/>
              <a:t>Can convert JS Object → String, and String → JS Object</a:t>
            </a:r>
          </a:p>
          <a:p>
            <a:pPr lvl="1"/>
            <a:r>
              <a:rPr lang="en-US" dirty="0"/>
              <a:t>Bonus: Strings are easy to send inside server requests/responses.</a:t>
            </a:r>
          </a:p>
        </p:txBody>
      </p:sp>
    </p:spTree>
    <p:extLst>
      <p:ext uri="{BB962C8B-B14F-4D97-AF65-F5344CB8AC3E}">
        <p14:creationId xmlns:p14="http://schemas.microsoft.com/office/powerpoint/2010/main" val="4196158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98054-CB9D-584D-91C1-AF6472B9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39D1C-CF52-624B-8705-E44DB9CE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2B5F1-A23C-4946-BFE2-56EAFB759DF2}"/>
              </a:ext>
            </a:extLst>
          </p:cNvPr>
          <p:cNvSpPr/>
          <p:nvPr/>
        </p:nvSpPr>
        <p:spPr>
          <a:xfrm>
            <a:off x="113016" y="1846480"/>
            <a:ext cx="4458984" cy="3015246"/>
          </a:xfrm>
          <a:prstGeom prst="rect">
            <a:avLst/>
          </a:prstGeom>
          <a:solidFill>
            <a:srgbClr val="AFE0F5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schoolInfo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</a:t>
            </a:r>
          </a:p>
          <a:p>
            <a:pPr lvl="1"/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name: "U of Washington",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location: "Seattle",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founded: 1861,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mascot: "Dubs II",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isRainy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true,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website: 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www.uw.edu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",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colors: ["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Purple","Gold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"]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1C5072-9D9E-B647-8650-44AB176369E3}"/>
              </a:ext>
            </a:extLst>
          </p:cNvPr>
          <p:cNvSpPr/>
          <p:nvPr/>
        </p:nvSpPr>
        <p:spPr>
          <a:xfrm>
            <a:off x="4832135" y="1846479"/>
            <a:ext cx="4004441" cy="3015246"/>
          </a:xfrm>
          <a:prstGeom prst="rect">
            <a:avLst/>
          </a:prstGeom>
          <a:solidFill>
            <a:srgbClr val="AFE0F5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{"</a:t>
            </a:r>
            <a:r>
              <a:rPr lang="en-US" sz="1800" dirty="0" err="1">
                <a:solidFill>
                  <a:schemeClr val="tx1"/>
                </a:solidFill>
              </a:rPr>
              <a:t>name":"U</a:t>
            </a:r>
            <a:r>
              <a:rPr lang="en-US" sz="1800" dirty="0">
                <a:solidFill>
                  <a:schemeClr val="tx1"/>
                </a:solidFill>
              </a:rPr>
              <a:t> of Washington","location":"Seattle","founded":1861,"mascot":"Dubs II","</a:t>
            </a:r>
            <a:r>
              <a:rPr lang="en-US" sz="1800" dirty="0" err="1">
                <a:solidFill>
                  <a:schemeClr val="tx1"/>
                </a:solidFill>
              </a:rPr>
              <a:t>isRainy</a:t>
            </a:r>
            <a:r>
              <a:rPr lang="en-US" sz="1800" dirty="0">
                <a:solidFill>
                  <a:schemeClr val="tx1"/>
                </a:solidFill>
              </a:rPr>
              <a:t>":true,"website":"www.uw.</a:t>
            </a:r>
            <a:r>
              <a:rPr lang="en-US" sz="1800" dirty="0" err="1">
                <a:solidFill>
                  <a:schemeClr val="tx1"/>
                </a:solidFill>
              </a:rPr>
              <a:t>edu</a:t>
            </a:r>
            <a:r>
              <a:rPr lang="en-US" sz="1800" dirty="0">
                <a:solidFill>
                  <a:schemeClr val="tx1"/>
                </a:solidFill>
              </a:rPr>
              <a:t>","colors":["</a:t>
            </a:r>
            <a:r>
              <a:rPr lang="en-US" sz="1800" dirty="0" err="1">
                <a:solidFill>
                  <a:schemeClr val="tx1"/>
                </a:solidFill>
              </a:rPr>
              <a:t>Purple","Gold</a:t>
            </a:r>
            <a:r>
              <a:rPr lang="en-US" sz="1800" dirty="0">
                <a:solidFill>
                  <a:schemeClr val="tx1"/>
                </a:solidFill>
              </a:rPr>
              <a:t>"]}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D1D16D-96AF-4742-83DA-07579D0725A2}"/>
              </a:ext>
            </a:extLst>
          </p:cNvPr>
          <p:cNvSpPr txBox="1"/>
          <p:nvPr/>
        </p:nvSpPr>
        <p:spPr>
          <a:xfrm>
            <a:off x="1101218" y="1384815"/>
            <a:ext cx="2292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Javascript Object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D62544-35D8-3540-8206-22E27C5C2D35}"/>
              </a:ext>
            </a:extLst>
          </p:cNvPr>
          <p:cNvSpPr txBox="1"/>
          <p:nvPr/>
        </p:nvSpPr>
        <p:spPr>
          <a:xfrm>
            <a:off x="5999324" y="1384815"/>
            <a:ext cx="1622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JSON String</a:t>
            </a:r>
          </a:p>
        </p:txBody>
      </p:sp>
      <p:sp>
        <p:nvSpPr>
          <p:cNvPr id="12" name="Left-Right Arrow 11">
            <a:extLst>
              <a:ext uri="{FF2B5EF4-FFF2-40B4-BE49-F238E27FC236}">
                <a16:creationId xmlns:a16="http://schemas.microsoft.com/office/drawing/2014/main" id="{08E7EE61-62B2-6947-B8A2-BB4E42ECC24F}"/>
              </a:ext>
            </a:extLst>
          </p:cNvPr>
          <p:cNvSpPr/>
          <p:nvPr/>
        </p:nvSpPr>
        <p:spPr>
          <a:xfrm>
            <a:off x="4224997" y="3123269"/>
            <a:ext cx="686122" cy="461665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4">
            <a:extLst>
              <a:ext uri="{FF2B5EF4-FFF2-40B4-BE49-F238E27FC236}">
                <a16:creationId xmlns:a16="http://schemas.microsoft.com/office/drawing/2014/main" id="{12858FCF-7412-4140-974D-6E17C7ECD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40" y="4861726"/>
            <a:ext cx="8537035" cy="1539074"/>
          </a:xfrm>
        </p:spPr>
        <p:txBody>
          <a:bodyPr/>
          <a:lstStyle/>
          <a:p>
            <a:r>
              <a:rPr lang="en-US" dirty="0"/>
              <a:t>Can convert between the two easily (we’ll see how later)</a:t>
            </a:r>
          </a:p>
          <a:p>
            <a:r>
              <a:rPr lang="en-US" dirty="0"/>
              <a:t>This means: if the server sent back a JSON String, it’d be easy to use the data inside of it – just turn it into a JS Object and read the fields out of the object.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BBDC601-8563-7744-8CE7-F639CD5B1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JSON ↔ JS</a:t>
            </a:r>
          </a:p>
        </p:txBody>
      </p:sp>
    </p:spTree>
    <p:extLst>
      <p:ext uri="{BB962C8B-B14F-4D97-AF65-F5344CB8AC3E}">
        <p14:creationId xmlns:p14="http://schemas.microsoft.com/office/powerpoint/2010/main" val="3919500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ABD144D-DA68-C348-9434-495B9519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JSON ↔ JS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98054-CB9D-584D-91C1-AF6472B9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39D1C-CF52-624B-8705-E44DB9CE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2B5F1-A23C-4946-BFE2-56EAFB759DF2}"/>
              </a:ext>
            </a:extLst>
          </p:cNvPr>
          <p:cNvSpPr/>
          <p:nvPr/>
        </p:nvSpPr>
        <p:spPr>
          <a:xfrm>
            <a:off x="113016" y="1846479"/>
            <a:ext cx="4458985" cy="3015246"/>
          </a:xfrm>
          <a:prstGeom prst="rect">
            <a:avLst/>
          </a:prstGeom>
          <a:solidFill>
            <a:srgbClr val="AFE0F5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SchoolInfo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String name = "U of Washington";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String location = "Seattle";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 founded = 1861;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String mascot = "Dubs II";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isRainy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String website = 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www.uw.edu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String[] colors = new String[]      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{"Purple", "Gold"};</a:t>
            </a: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D1D16D-96AF-4742-83DA-07579D0725A2}"/>
              </a:ext>
            </a:extLst>
          </p:cNvPr>
          <p:cNvSpPr txBox="1"/>
          <p:nvPr/>
        </p:nvSpPr>
        <p:spPr>
          <a:xfrm>
            <a:off x="1469598" y="1385465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Java Object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D62544-35D8-3540-8206-22E27C5C2D35}"/>
              </a:ext>
            </a:extLst>
          </p:cNvPr>
          <p:cNvSpPr txBox="1"/>
          <p:nvPr/>
        </p:nvSpPr>
        <p:spPr>
          <a:xfrm>
            <a:off x="5999325" y="1385465"/>
            <a:ext cx="1622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JSON String</a:t>
            </a:r>
          </a:p>
        </p:txBody>
      </p:sp>
      <p:sp>
        <p:nvSpPr>
          <p:cNvPr id="15" name="Content Placeholder 24">
            <a:extLst>
              <a:ext uri="{FF2B5EF4-FFF2-40B4-BE49-F238E27FC236}">
                <a16:creationId xmlns:a16="http://schemas.microsoft.com/office/drawing/2014/main" id="{5BD372E9-6E79-CB43-AAAD-02FAFC6C7BDE}"/>
              </a:ext>
            </a:extLst>
          </p:cNvPr>
          <p:cNvSpPr txBox="1">
            <a:spLocks/>
          </p:cNvSpPr>
          <p:nvPr/>
        </p:nvSpPr>
        <p:spPr bwMode="auto">
          <a:xfrm>
            <a:off x="201266" y="4975315"/>
            <a:ext cx="4690246" cy="139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Use </a:t>
            </a:r>
            <a:r>
              <a:rPr lang="en-US" kern="0" dirty="0" err="1"/>
              <a:t>Gson</a:t>
            </a:r>
            <a:r>
              <a:rPr lang="en-US" kern="0" dirty="0"/>
              <a:t> (a library from Google) to convert between them.</a:t>
            </a:r>
          </a:p>
          <a:p>
            <a:pPr lvl="1"/>
            <a:r>
              <a:rPr lang="en-US" sz="1600" kern="0" dirty="0"/>
              <a:t>Tricky (but possible) to go from JSON String </a:t>
            </a:r>
            <a:r>
              <a:rPr lang="en-US" sz="1600" dirty="0"/>
              <a:t>to</a:t>
            </a:r>
            <a:r>
              <a:rPr lang="en-US" sz="1600" kern="0" dirty="0"/>
              <a:t> Java Object, but we don’t need that for this assignment.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A1CC16-C9A1-5945-96D9-30C3FE65BD56}"/>
              </a:ext>
            </a:extLst>
          </p:cNvPr>
          <p:cNvSpPr/>
          <p:nvPr/>
        </p:nvSpPr>
        <p:spPr>
          <a:xfrm>
            <a:off x="4911119" y="5208915"/>
            <a:ext cx="3850731" cy="8740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Gson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gson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Gson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SchoolInfo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sInfo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SchoolInfo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json =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gson.toJson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sInfo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4A4F234-37BC-2346-80CB-53FC0D2695FE}"/>
              </a:ext>
            </a:extLst>
          </p:cNvPr>
          <p:cNvSpPr/>
          <p:nvPr/>
        </p:nvSpPr>
        <p:spPr>
          <a:xfrm>
            <a:off x="4832135" y="1846479"/>
            <a:ext cx="4004441" cy="3015246"/>
          </a:xfrm>
          <a:prstGeom prst="rect">
            <a:avLst/>
          </a:prstGeom>
          <a:solidFill>
            <a:srgbClr val="AFE0F5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{"</a:t>
            </a:r>
            <a:r>
              <a:rPr lang="en-US" sz="1800" dirty="0" err="1">
                <a:solidFill>
                  <a:schemeClr val="tx1"/>
                </a:solidFill>
              </a:rPr>
              <a:t>name":"U</a:t>
            </a:r>
            <a:r>
              <a:rPr lang="en-US" sz="1800" dirty="0">
                <a:solidFill>
                  <a:schemeClr val="tx1"/>
                </a:solidFill>
              </a:rPr>
              <a:t> of Washington","location":"Seattle","founded":1861,"mascot":"Dubs II","</a:t>
            </a:r>
            <a:r>
              <a:rPr lang="en-US" sz="1800" dirty="0" err="1">
                <a:solidFill>
                  <a:schemeClr val="tx1"/>
                </a:solidFill>
              </a:rPr>
              <a:t>isRainy</a:t>
            </a:r>
            <a:r>
              <a:rPr lang="en-US" sz="1800" dirty="0">
                <a:solidFill>
                  <a:schemeClr val="tx1"/>
                </a:solidFill>
              </a:rPr>
              <a:t>":true,"website":"www.uw.</a:t>
            </a:r>
            <a:r>
              <a:rPr lang="en-US" sz="1800" dirty="0" err="1">
                <a:solidFill>
                  <a:schemeClr val="tx1"/>
                </a:solidFill>
              </a:rPr>
              <a:t>edu</a:t>
            </a:r>
            <a:r>
              <a:rPr lang="en-US" sz="1800" dirty="0">
                <a:solidFill>
                  <a:schemeClr val="tx1"/>
                </a:solidFill>
              </a:rPr>
              <a:t>","colors":["</a:t>
            </a:r>
            <a:r>
              <a:rPr lang="en-US" sz="1800" dirty="0" err="1">
                <a:solidFill>
                  <a:schemeClr val="tx1"/>
                </a:solidFill>
              </a:rPr>
              <a:t>Purple","Gold</a:t>
            </a:r>
            <a:r>
              <a:rPr lang="en-US" sz="1800" dirty="0">
                <a:solidFill>
                  <a:schemeClr val="tx1"/>
                </a:solidFill>
              </a:rPr>
              <a:t>"]}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06FA739A-4832-1743-9537-9D204476A9D4}"/>
              </a:ext>
            </a:extLst>
          </p:cNvPr>
          <p:cNvSpPr/>
          <p:nvPr/>
        </p:nvSpPr>
        <p:spPr>
          <a:xfrm>
            <a:off x="4303981" y="3123532"/>
            <a:ext cx="607138" cy="46114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80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779E5-3968-0049-BB9B-F08F471E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– Key Ideas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0862E3-9119-EF45-A1BC-5668F9BF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572D2-F5C1-604B-B453-E9ED6C95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5D4E61-94D0-D745-A759-C8BFADF25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Gson</a:t>
            </a:r>
            <a:r>
              <a:rPr lang="en-US" dirty="0"/>
              <a:t> to turn Java objects containing the data into JSON before we send it back.</a:t>
            </a:r>
          </a:p>
          <a:p>
            <a:pPr lvl="1"/>
            <a:r>
              <a:rPr lang="en-US" dirty="0"/>
              <a:t>The Java objects don’t have to be simple, like in the example, </a:t>
            </a:r>
            <a:r>
              <a:rPr lang="en-US" dirty="0" err="1"/>
              <a:t>Gson</a:t>
            </a:r>
            <a:r>
              <a:rPr lang="en-US" dirty="0"/>
              <a:t> can handle complicated structures.</a:t>
            </a:r>
          </a:p>
          <a:p>
            <a:r>
              <a:rPr lang="en-US" dirty="0"/>
              <a:t>Easy to turn a JSON string into a Javascript object so we can use the data (node-fetch can help us with that).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4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HW8 due this week </a:t>
            </a:r>
            <a:r>
              <a:rPr lang="en-US" dirty="0"/>
              <a:t>(Thur. 3/5 @ 11:00pm)</a:t>
            </a:r>
            <a:endParaRPr lang="en-US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r>
              <a:rPr lang="en-US" dirty="0">
                <a:cs typeface="Arial" panose="020B0604020202020204" pitchFamily="34" charset="0"/>
              </a:rPr>
              <a:t>HW 9 Due a week later (Thur. 3/12 @ 11:00pm)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Spec released soon. </a:t>
            </a:r>
            <a:r>
              <a:rPr lang="en-US" dirty="0">
                <a:cs typeface="Arial" panose="020B0604020202020204" pitchFamily="34" charset="0"/>
                <a:sym typeface="Wingdings" pitchFamily="2" charset="2"/>
              </a:rPr>
              <a:t></a:t>
            </a:r>
            <a:endParaRPr lang="en-US" dirty="0">
              <a:cs typeface="Arial" panose="020B0604020202020204" pitchFamily="34" charset="0"/>
            </a:endParaRPr>
          </a:p>
          <a:p>
            <a:pPr lvl="1"/>
            <a:r>
              <a:rPr lang="en-US" dirty="0">
                <a:cs typeface="Arial" panose="020B0604020202020204" pitchFamily="34" charset="0"/>
              </a:rPr>
              <a:t>Plan ahead - this assignment can take a little longer than others.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Get creative! Lots of cool opportunities.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Demo opportunity for hw9 – see spec for details.</a:t>
            </a: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r>
              <a:rPr lang="en-US" dirty="0">
                <a:cs typeface="Arial" panose="020B0604020202020204" pitchFamily="34" charset="0"/>
              </a:rPr>
              <a:t>Any 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88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09158E46-CCE5-C44B-96FF-71B282ED7398}"/>
              </a:ext>
            </a:extLst>
          </p:cNvPr>
          <p:cNvSpPr txBox="1">
            <a:spLocks/>
          </p:cNvSpPr>
          <p:nvPr/>
        </p:nvSpPr>
        <p:spPr bwMode="auto">
          <a:xfrm>
            <a:off x="628650" y="1613296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Done:</a:t>
            </a:r>
          </a:p>
          <a:p>
            <a:pPr lvl="1"/>
            <a:r>
              <a:rPr lang="en-US" kern="0" dirty="0"/>
              <a:t>HW9 Basic Overview</a:t>
            </a:r>
          </a:p>
          <a:p>
            <a:pPr lvl="1"/>
            <a:r>
              <a:rPr lang="en-US" kern="0" dirty="0"/>
              <a:t>Anonymous Inner Classes</a:t>
            </a:r>
          </a:p>
          <a:p>
            <a:pPr lvl="1"/>
            <a:r>
              <a:rPr lang="en-US" kern="0" dirty="0"/>
              <a:t>JSON</a:t>
            </a:r>
          </a:p>
          <a:p>
            <a:pPr marL="457200" lvl="1" indent="0">
              <a:buNone/>
            </a:pPr>
            <a:endParaRPr lang="en-US" kern="0" dirty="0"/>
          </a:p>
          <a:p>
            <a:r>
              <a:rPr lang="en-US" kern="0" dirty="0"/>
              <a:t>Up Next:</a:t>
            </a:r>
          </a:p>
          <a:p>
            <a:pPr lvl="1"/>
            <a:r>
              <a:rPr lang="en-US" kern="0" dirty="0"/>
              <a:t>Fetch</a:t>
            </a:r>
          </a:p>
          <a:p>
            <a:pPr lvl="1"/>
            <a:r>
              <a:rPr lang="en-US" kern="0" dirty="0"/>
              <a:t>Spark Java</a:t>
            </a:r>
          </a:p>
        </p:txBody>
      </p:sp>
    </p:spTree>
    <p:extLst>
      <p:ext uri="{BB962C8B-B14F-4D97-AF65-F5344CB8AC3E}">
        <p14:creationId xmlns:p14="http://schemas.microsoft.com/office/powerpoint/2010/main" val="4097543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33950-31D0-5046-A89B-824A49CB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59E4A6-F6E0-0F4E-8BA1-320543BA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38535-FAD0-754E-85CF-EFAF3DE9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33C824-E2C9-E440-B754-8AAEFA34A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2181"/>
            <a:ext cx="7886700" cy="4094224"/>
          </a:xfrm>
        </p:spPr>
        <p:txBody>
          <a:bodyPr>
            <a:normAutofit/>
          </a:bodyPr>
          <a:lstStyle/>
          <a:p>
            <a:r>
              <a:rPr lang="en-US" dirty="0"/>
              <a:t>Used by JS to send requests to servers to ask for info.</a:t>
            </a:r>
          </a:p>
          <a:p>
            <a:r>
              <a:rPr lang="en-US" dirty="0"/>
              <a:t>Uses Promises:</a:t>
            </a:r>
          </a:p>
          <a:p>
            <a:pPr lvl="1"/>
            <a:r>
              <a:rPr lang="en-US" dirty="0"/>
              <a:t>Promises capture the idea of “it’ll be finished later.”</a:t>
            </a:r>
          </a:p>
          <a:p>
            <a:pPr lvl="1"/>
            <a:r>
              <a:rPr lang="en-US" dirty="0"/>
              <a:t>Asking a server for a response can be </a:t>
            </a:r>
            <a:r>
              <a:rPr lang="en-US" i="1" dirty="0"/>
              <a:t>slow</a:t>
            </a:r>
            <a:r>
              <a:rPr lang="en-US" dirty="0"/>
              <a:t>, so Promises allow the browser to keep working instead of stopping to wait. </a:t>
            </a:r>
          </a:p>
          <a:p>
            <a:pPr lvl="1"/>
            <a:r>
              <a:rPr lang="en-US" dirty="0"/>
              <a:t>Getting the data out is a little more complicated.</a:t>
            </a:r>
          </a:p>
          <a:p>
            <a:r>
              <a:rPr lang="en-US" dirty="0"/>
              <a:t>We’re using async/await syntax to deal with promises.</a:t>
            </a:r>
          </a:p>
        </p:txBody>
      </p:sp>
    </p:spTree>
    <p:extLst>
      <p:ext uri="{BB962C8B-B14F-4D97-AF65-F5344CB8AC3E}">
        <p14:creationId xmlns:p14="http://schemas.microsoft.com/office/powerpoint/2010/main" val="865535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AB79-C70E-8F44-935B-8252F871E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Request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8E2B6B-345D-0646-9590-849E2413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D8B3F-B12D-0546-B57C-16EEC8FC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3EFA73-0914-BF4E-9E08-77326E9D1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5031582"/>
          </a:xfrm>
        </p:spPr>
        <p:txBody>
          <a:bodyPr>
            <a:normAutofit/>
          </a:bodyPr>
          <a:lstStyle/>
          <a:p>
            <a:r>
              <a:rPr lang="en-US" dirty="0"/>
              <a:t>Basically just a URL:</a:t>
            </a:r>
          </a:p>
          <a:p>
            <a:pPr lvl="1"/>
            <a:r>
              <a:rPr lang="en-US" dirty="0"/>
              <a:t>When you type a URL into your browser, it makes a GET request to that URL, the response to that request is the website itself (HTML, JS, etc..).</a:t>
            </a:r>
          </a:p>
          <a:p>
            <a:pPr lvl="2"/>
            <a:r>
              <a:rPr lang="en-US" dirty="0"/>
              <a:t>A ”GET” request says “Hey server, can I get some info about _____?”</a:t>
            </a:r>
          </a:p>
          <a:p>
            <a:pPr lvl="1"/>
            <a:r>
              <a:rPr lang="en-US" dirty="0"/>
              <a:t>We’re going to make a request from inside Javascript to ask for data about paths on campus.</a:t>
            </a:r>
          </a:p>
          <a:p>
            <a:pPr lvl="1"/>
            <a:r>
              <a:rPr lang="en-US" dirty="0"/>
              <a:t>There are other kinds of requests, but we’re just using GET. (It’s the default for fetch).</a:t>
            </a:r>
          </a:p>
          <a:p>
            <a:r>
              <a:rPr lang="en-US" dirty="0"/>
              <a:t>Each “place” that a request can be sent is called an “endpoint.”</a:t>
            </a:r>
          </a:p>
          <a:p>
            <a:pPr lvl="1"/>
            <a:r>
              <a:rPr lang="en-US" dirty="0"/>
              <a:t>Your Java server will provide multiple endpoints – one for each kind of request that your React app might want to make.</a:t>
            </a:r>
          </a:p>
          <a:p>
            <a:pPr lvl="2"/>
            <a:r>
              <a:rPr lang="en-US" dirty="0"/>
              <a:t>Find a path, get building info, etc...</a:t>
            </a:r>
          </a:p>
        </p:txBody>
      </p:sp>
    </p:spTree>
    <p:extLst>
      <p:ext uri="{BB962C8B-B14F-4D97-AF65-F5344CB8AC3E}">
        <p14:creationId xmlns:p14="http://schemas.microsoft.com/office/powerpoint/2010/main" val="1769700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AB79-C70E-8F44-935B-8252F871E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Request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8E2B6B-345D-0646-9590-849E2413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D8B3F-B12D-0546-B57C-16EEC8FC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42DA6C-BB0A-C446-971E-D4302926D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87" y="1369219"/>
            <a:ext cx="8182099" cy="4948454"/>
          </a:xfrm>
        </p:spPr>
        <p:txBody>
          <a:bodyPr>
            <a:normAutofit/>
          </a:bodyPr>
          <a:lstStyle/>
          <a:p>
            <a:r>
              <a:rPr lang="en-US" sz="2000" dirty="0"/>
              <a:t>Basic request with no extra data: </a:t>
            </a:r>
            <a:r>
              <a:rPr lang="en-US" dirty="0"/>
              <a:t>“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http://localhost:4567/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getSomeData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sz="1700" dirty="0"/>
              <a:t>A request to the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getSomeData</a:t>
            </a:r>
            <a:r>
              <a:rPr lang="en-US" sz="1700" dirty="0"/>
              <a:t>” endpoint in the server at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localhost:4567</a:t>
            </a:r>
            <a:r>
              <a:rPr lang="en-US" sz="1700" dirty="0"/>
              <a:t>”</a:t>
            </a:r>
          </a:p>
          <a:p>
            <a:pPr lvl="1"/>
            <a:r>
              <a:rPr lang="en-US" sz="1700" dirty="0"/>
              <a:t>“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localhost</a:t>
            </a:r>
            <a:r>
              <a:rPr lang="en-US" sz="1700" dirty="0"/>
              <a:t>” just means “on this same computer”</a:t>
            </a:r>
          </a:p>
          <a:p>
            <a:pPr lvl="1"/>
            <a:r>
              <a:rPr lang="en-US" sz="1700" dirty="0"/>
              <a:t>“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:4567</a:t>
            </a:r>
            <a:r>
              <a:rPr lang="en-US" sz="1700" dirty="0"/>
              <a:t>” specifies a port number – every computer has multiple ports so multiple things can be running at a given time.</a:t>
            </a:r>
          </a:p>
          <a:p>
            <a:r>
              <a:rPr lang="en-US" sz="2000" dirty="0"/>
              <a:t>Sending extra information in a request is done with a query string:</a:t>
            </a:r>
          </a:p>
          <a:p>
            <a:pPr lvl="1"/>
            <a:r>
              <a:rPr lang="en-US" sz="1600" dirty="0"/>
              <a:t>Add a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r>
              <a:rPr lang="en-US" sz="1600" dirty="0"/>
              <a:t>”, then a list of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key=value</a:t>
            </a:r>
            <a:r>
              <a:rPr lang="en-US" sz="1600" dirty="0"/>
              <a:t>” pairs. Each pair is separated by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sz="1600" dirty="0"/>
              <a:t>“.</a:t>
            </a:r>
          </a:p>
          <a:p>
            <a:pPr lvl="1"/>
            <a:r>
              <a:rPr lang="en-US" sz="1600" dirty="0"/>
              <a:t>Query string might look like: “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?start=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CSE&amp;end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=KNE</a:t>
            </a:r>
            <a:r>
              <a:rPr lang="en-US" sz="1600" dirty="0"/>
              <a:t>”</a:t>
            </a:r>
          </a:p>
          <a:p>
            <a:r>
              <a:rPr lang="en-US" sz="2000" dirty="0"/>
              <a:t>Complete request looks like: </a:t>
            </a:r>
          </a:p>
          <a:p>
            <a:pPr marL="0" indent="0" algn="ctr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http://localhost:4567/findPath?start=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CSE&amp;end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=KNE</a:t>
            </a:r>
          </a:p>
          <a:p>
            <a:r>
              <a:rPr lang="en-US" dirty="0"/>
              <a:t>Sends a “/</a:t>
            </a:r>
            <a:r>
              <a:rPr lang="en-US" dirty="0" err="1"/>
              <a:t>findPath</a:t>
            </a:r>
            <a:r>
              <a:rPr lang="en-US" dirty="0"/>
              <a:t>” request to the server at “localhost:4567”, and includes two pieces of extra information, named “start” and “end”.</a:t>
            </a:r>
          </a:p>
          <a:p>
            <a:r>
              <a:rPr lang="en-US" sz="2000" dirty="0"/>
              <a:t>You don’t need to name your endpoints or query string parameters anything specific, the above is just an example.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4A6B1C-9E12-5C43-B547-96B9D4CB895C}"/>
              </a:ext>
            </a:extLst>
          </p:cNvPr>
          <p:cNvSpPr/>
          <p:nvPr/>
        </p:nvSpPr>
        <p:spPr>
          <a:xfrm>
            <a:off x="4998590" y="686073"/>
            <a:ext cx="3927585" cy="4277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Server Address: 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http://localhost:4567</a:t>
            </a:r>
            <a:endParaRPr lang="en-US" sz="11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021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F3A0-B203-BE4B-80DB-317189BF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the Request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C31B4-E451-A740-8F09-926B81541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55F96-656B-7D4B-8EB3-B7197DB7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04A6A0-8FB1-0A48-8629-C38696D60047}"/>
              </a:ext>
            </a:extLst>
          </p:cNvPr>
          <p:cNvSpPr/>
          <p:nvPr/>
        </p:nvSpPr>
        <p:spPr>
          <a:xfrm>
            <a:off x="504911" y="1564794"/>
            <a:ext cx="8134178" cy="4277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responsePromise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fetch(“http://localhost:4567/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findPath?start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CSE&amp;end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=KNE”);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9D0E8C-745C-0348-BDA1-AAD239B7D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9" y="2109510"/>
            <a:ext cx="8134177" cy="4291290"/>
          </a:xfrm>
        </p:spPr>
        <p:txBody>
          <a:bodyPr>
            <a:normAutofit/>
          </a:bodyPr>
          <a:lstStyle/>
          <a:p>
            <a:r>
              <a:rPr lang="en-US" dirty="0"/>
              <a:t>The URL you pass to 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fetch()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can include a query string if you need to send extra data.</a:t>
            </a: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responsePromise</a:t>
            </a:r>
            <a:r>
              <a:rPr lang="en-US" dirty="0"/>
              <a:t> is a Promise object</a:t>
            </a:r>
          </a:p>
          <a:p>
            <a:pPr lvl="1"/>
            <a:r>
              <a:rPr lang="en-US" dirty="0"/>
              <a:t>Once the Promise “resolves,” it’ll hold whatever is sent back from the server.</a:t>
            </a:r>
          </a:p>
          <a:p>
            <a:r>
              <a:rPr lang="en-US" dirty="0"/>
              <a:t>How do we get the data out of the Promise?</a:t>
            </a:r>
          </a:p>
          <a:p>
            <a:pPr lvl="1"/>
            <a:r>
              <a:rPr lang="en-US" dirty="0"/>
              <a:t>We can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await</a:t>
            </a:r>
            <a:r>
              <a:rPr lang="en-US" dirty="0"/>
              <a:t> the promise’s resolution.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await</a:t>
            </a:r>
            <a:r>
              <a:rPr lang="en-US" dirty="0"/>
              <a:t> tells the browser that it can pause the currently-executing function and go do other things. Once the promise resolves, it’ll resume where we left off.</a:t>
            </a:r>
          </a:p>
          <a:p>
            <a:pPr lvl="1"/>
            <a:r>
              <a:rPr lang="en-US" dirty="0"/>
              <a:t>Prevents the browser from freezing while the request is happening</a:t>
            </a:r>
          </a:p>
        </p:txBody>
      </p:sp>
    </p:spTree>
    <p:extLst>
      <p:ext uri="{BB962C8B-B14F-4D97-AF65-F5344CB8AC3E}">
        <p14:creationId xmlns:p14="http://schemas.microsoft.com/office/powerpoint/2010/main" val="154323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A4F91-F31B-B244-A48C-CCC8AED0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Useful Data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69555-5889-7941-A376-698AC45C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3A3C23-EEBB-0748-8E00-38BA9299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D5F744-1C27-A74B-94F3-0940C2BA0BE1}"/>
              </a:ext>
            </a:extLst>
          </p:cNvPr>
          <p:cNvSpPr/>
          <p:nvPr/>
        </p:nvSpPr>
        <p:spPr>
          <a:xfrm>
            <a:off x="3028208" y="1752600"/>
            <a:ext cx="5734791" cy="41969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async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sendRequest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responsePromise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fetch(“...”);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response = await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responsePromise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parsingPromise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response.json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parsedObject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await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parsingPromise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this.setState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({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importantData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parsedObject</a:t>
            </a:r>
            <a:endParaRPr lang="en-US" sz="18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});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4BB79-BE2C-6B4A-91C9-3764FA33D219}"/>
              </a:ext>
            </a:extLst>
          </p:cNvPr>
          <p:cNvSpPr txBox="1"/>
          <p:nvPr/>
        </p:nvSpPr>
        <p:spPr>
          <a:xfrm>
            <a:off x="381001" y="1664525"/>
            <a:ext cx="219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“This function is pause-able”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C4C9B2-9F05-CD4B-9E78-BDF760DD4361}"/>
              </a:ext>
            </a:extLst>
          </p:cNvPr>
          <p:cNvSpPr txBox="1"/>
          <p:nvPr/>
        </p:nvSpPr>
        <p:spPr>
          <a:xfrm>
            <a:off x="381001" y="2842499"/>
            <a:ext cx="21969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eventually resolve to an actual JS object based on the JSON string.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64F47B-3254-394E-85AA-0BAB1FA38A1C}"/>
              </a:ext>
            </a:extLst>
          </p:cNvPr>
          <p:cNvSpPr txBox="1"/>
          <p:nvPr/>
        </p:nvSpPr>
        <p:spPr>
          <a:xfrm>
            <a:off x="381001" y="4933875"/>
            <a:ext cx="2196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we have the data, store it in a useful place.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5E19BE-56A0-DA4B-A817-52FE0AAEC7B0}"/>
              </a:ext>
            </a:extLst>
          </p:cNvPr>
          <p:cNvCxnSpPr>
            <a:cxnSpLocks/>
          </p:cNvCxnSpPr>
          <p:nvPr/>
        </p:nvCxnSpPr>
        <p:spPr>
          <a:xfrm>
            <a:off x="2042556" y="2113808"/>
            <a:ext cx="1040278" cy="603266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58F7542-619B-F946-A204-0D073FF07150}"/>
              </a:ext>
            </a:extLst>
          </p:cNvPr>
          <p:cNvCxnSpPr>
            <a:cxnSpLocks/>
          </p:cNvCxnSpPr>
          <p:nvPr/>
        </p:nvCxnSpPr>
        <p:spPr>
          <a:xfrm flipV="1">
            <a:off x="2414016" y="3573998"/>
            <a:ext cx="1149571" cy="36576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B8D0809-3FA8-4140-BB6C-682DED3C77EE}"/>
              </a:ext>
            </a:extLst>
          </p:cNvPr>
          <p:cNvCxnSpPr>
            <a:cxnSpLocks/>
          </p:cNvCxnSpPr>
          <p:nvPr/>
        </p:nvCxnSpPr>
        <p:spPr>
          <a:xfrm flipV="1">
            <a:off x="2228286" y="4224650"/>
            <a:ext cx="1382288" cy="980564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667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E77D0-D738-B343-BC32-CF6B2F98A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5ECBD-9981-6245-BD62-5EA42512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F03E6-11DA-B741-9E62-57CC0A7D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CD9D8B-8004-4343-ABE2-BB88781F3E33}"/>
              </a:ext>
            </a:extLst>
          </p:cNvPr>
          <p:cNvSpPr/>
          <p:nvPr/>
        </p:nvSpPr>
        <p:spPr>
          <a:xfrm>
            <a:off x="3135086" y="1705098"/>
            <a:ext cx="5569528" cy="41969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async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sendRequest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try {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response = await fetch(“...”);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(!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response.ok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alert(“Error!”);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return;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let parsed = await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response.json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this.setState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({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importantData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parsed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});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catch (e) {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alert(“Error!”);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D7BBFA-774E-E942-A804-45026A8AC1D0}"/>
              </a:ext>
            </a:extLst>
          </p:cNvPr>
          <p:cNvSpPr txBox="1"/>
          <p:nvPr/>
        </p:nvSpPr>
        <p:spPr>
          <a:xfrm>
            <a:off x="381001" y="2354613"/>
            <a:ext cx="2514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Every response has a ‘status code’ (404 = Not Found). This checks for 200 = OK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F71AE8-15C2-B048-B8F8-A687E2214BFC}"/>
              </a:ext>
            </a:extLst>
          </p:cNvPr>
          <p:cNvCxnSpPr>
            <a:cxnSpLocks/>
          </p:cNvCxnSpPr>
          <p:nvPr/>
        </p:nvCxnSpPr>
        <p:spPr>
          <a:xfrm flipV="1">
            <a:off x="2707574" y="2766951"/>
            <a:ext cx="1425039" cy="285008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05738EF-145D-544E-A10E-E8A683D6948D}"/>
              </a:ext>
            </a:extLst>
          </p:cNvPr>
          <p:cNvSpPr txBox="1"/>
          <p:nvPr/>
        </p:nvSpPr>
        <p:spPr>
          <a:xfrm>
            <a:off x="381000" y="4090390"/>
            <a:ext cx="2514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 a complete failure (i.e. server isn’t running) an error is thrown.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7CB0AA4-ECE3-2043-9B3A-432343A01C68}"/>
              </a:ext>
            </a:extLst>
          </p:cNvPr>
          <p:cNvCxnSpPr>
            <a:cxnSpLocks/>
          </p:cNvCxnSpPr>
          <p:nvPr/>
        </p:nvCxnSpPr>
        <p:spPr>
          <a:xfrm>
            <a:off x="2446317" y="4785098"/>
            <a:ext cx="1176684" cy="132891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539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3DBC-43E4-5341-A76D-B845FE2A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66D7A-3209-F340-91E0-D554CCFD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17075"/>
            <a:ext cx="7911935" cy="4495800"/>
          </a:xfrm>
        </p:spPr>
        <p:txBody>
          <a:bodyPr/>
          <a:lstStyle/>
          <a:p>
            <a:r>
              <a:rPr lang="en-US" dirty="0"/>
              <a:t>Can only use 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await</a:t>
            </a:r>
            <a:r>
              <a:rPr lang="en-US" dirty="0"/>
              <a:t> keyword inside a function declared with 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 keyword.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 keyword means that a function can be “paused” while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await</a:t>
            </a:r>
            <a:r>
              <a:rPr lang="en-US" dirty="0"/>
              <a:t>-</a:t>
            </a:r>
            <a:r>
              <a:rPr lang="en-US" dirty="0" err="1"/>
              <a:t>ing</a:t>
            </a:r>
            <a:endParaRPr lang="en-US" dirty="0"/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 functions automatically return a Promise that (will eventually) contain(s) their return value. </a:t>
            </a:r>
          </a:p>
          <a:p>
            <a:pPr lvl="1"/>
            <a:r>
              <a:rPr lang="en-US" dirty="0"/>
              <a:t>This means that if you need a return value from the function you declared as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, you’ll need to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await</a:t>
            </a:r>
            <a:r>
              <a:rPr lang="en-US" dirty="0"/>
              <a:t> the function call.</a:t>
            </a:r>
          </a:p>
          <a:p>
            <a:pPr lvl="1"/>
            <a:r>
              <a:rPr lang="en-US" dirty="0"/>
              <a:t>But that means that the caller also needs to be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Therefore: generally best to not have useful return values from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 functions (in 331, there are lots of use cases outside of this course, but can get complicated fast).</a:t>
            </a:r>
          </a:p>
          <a:p>
            <a:pPr lvl="1"/>
            <a:r>
              <a:rPr lang="en-US" dirty="0"/>
              <a:t>Instead of returning, consider calling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setState</a:t>
            </a:r>
            <a:r>
              <a:rPr lang="en-US" dirty="0">
                <a:cs typeface="Arial" panose="020B0604020202020204" pitchFamily="34" charset="0"/>
              </a:rPr>
              <a:t> to store the result and trigger an update.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ED46BC-E592-D245-B184-487F1D50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BFEE6D-40BD-974C-A59A-5B08989F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4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EB089-C1F0-8944-8329-6E5E61D05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checking is important.</a:t>
            </a:r>
          </a:p>
          <a:p>
            <a:pPr lvl="1"/>
            <a:r>
              <a:rPr lang="en-US" dirty="0"/>
              <a:t>If you forget, the error most likely will disappear without actually causing your program to explode.</a:t>
            </a:r>
          </a:p>
          <a:p>
            <a:pPr lvl="1"/>
            <a:r>
              <a:rPr lang="en-US" dirty="0"/>
              <a:t>This is BAD! Silent errors can cause tricky bugs.</a:t>
            </a:r>
          </a:p>
          <a:p>
            <a:pPr lvl="1"/>
            <a:r>
              <a:rPr lang="en-US" dirty="0"/>
              <a:t>Happens because errors don’t bubble outside of promises, and 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</a:t>
            </a:r>
            <a:r>
              <a:rPr lang="en-US" dirty="0"/>
              <a:t> function you’re inside is effectively “inside” a promise.</a:t>
            </a:r>
          </a:p>
          <a:p>
            <a:pPr lvl="1"/>
            <a:r>
              <a:rPr lang="en-US" dirty="0"/>
              <a:t>Means that if you don’t catch an exception, it’ll just disappear as soon as your function ends.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E705F-B7BA-0143-B932-986A353D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5D3F0-3C57-B04A-B8E1-C70949A8E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796013-9A8E-EE4F-BD4B-39E4ED20A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Things to Know</a:t>
            </a:r>
          </a:p>
        </p:txBody>
      </p:sp>
    </p:spTree>
    <p:extLst>
      <p:ext uri="{BB962C8B-B14F-4D97-AF65-F5344CB8AC3E}">
        <p14:creationId xmlns:p14="http://schemas.microsoft.com/office/powerpoint/2010/main" val="1776108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09158E46-CCE5-C44B-96FF-71B282ED7398}"/>
              </a:ext>
            </a:extLst>
          </p:cNvPr>
          <p:cNvSpPr txBox="1">
            <a:spLocks/>
          </p:cNvSpPr>
          <p:nvPr/>
        </p:nvSpPr>
        <p:spPr bwMode="auto">
          <a:xfrm>
            <a:off x="628650" y="1613296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Done:</a:t>
            </a:r>
          </a:p>
          <a:p>
            <a:pPr lvl="1"/>
            <a:r>
              <a:rPr lang="en-US" kern="0" dirty="0"/>
              <a:t>HW9 Basic Overview</a:t>
            </a:r>
          </a:p>
          <a:p>
            <a:pPr lvl="1"/>
            <a:r>
              <a:rPr lang="en-US" kern="0" dirty="0"/>
              <a:t>Anonymous Inner Classes</a:t>
            </a:r>
          </a:p>
          <a:p>
            <a:pPr lvl="1"/>
            <a:r>
              <a:rPr lang="en-US" kern="0" dirty="0"/>
              <a:t>JSON</a:t>
            </a:r>
          </a:p>
          <a:p>
            <a:pPr lvl="1"/>
            <a:r>
              <a:rPr lang="en-US" kern="0" dirty="0"/>
              <a:t>Fetch</a:t>
            </a:r>
          </a:p>
          <a:p>
            <a:pPr marL="457200" lvl="1" indent="0">
              <a:buNone/>
            </a:pPr>
            <a:endParaRPr lang="en-US" kern="0" dirty="0"/>
          </a:p>
          <a:p>
            <a:r>
              <a:rPr lang="en-US" kern="0" dirty="0"/>
              <a:t>Up Next:</a:t>
            </a:r>
          </a:p>
          <a:p>
            <a:pPr lvl="1"/>
            <a:r>
              <a:rPr lang="en-US" kern="0" dirty="0"/>
              <a:t>Spark Java</a:t>
            </a:r>
          </a:p>
        </p:txBody>
      </p:sp>
    </p:spTree>
    <p:extLst>
      <p:ext uri="{BB962C8B-B14F-4D97-AF65-F5344CB8AC3E}">
        <p14:creationId xmlns:p14="http://schemas.microsoft.com/office/powerpoint/2010/main" val="84452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00600"/>
          </a:xfrm>
        </p:spPr>
        <p:txBody>
          <a:bodyPr/>
          <a:lstStyle/>
          <a:p>
            <a:r>
              <a:rPr lang="en-US" dirty="0"/>
              <a:t>HW9 Overview</a:t>
            </a:r>
          </a:p>
          <a:p>
            <a:r>
              <a:rPr lang="en-US" dirty="0"/>
              <a:t>Anonymous Inner Classes</a:t>
            </a:r>
          </a:p>
          <a:p>
            <a:pPr lvl="1"/>
            <a:r>
              <a:rPr lang="en-US" dirty="0"/>
              <a:t>Common Java idiom – can make code easier to write.</a:t>
            </a:r>
          </a:p>
          <a:p>
            <a:pPr lvl="1"/>
            <a:r>
              <a:rPr lang="en-US" dirty="0"/>
              <a:t>Come in handy when writing the Java server.</a:t>
            </a:r>
          </a:p>
          <a:p>
            <a:r>
              <a:rPr lang="en-US" dirty="0"/>
              <a:t>JSON</a:t>
            </a:r>
          </a:p>
          <a:p>
            <a:pPr lvl="1"/>
            <a:r>
              <a:rPr lang="en-US" dirty="0"/>
              <a:t>Brief overview</a:t>
            </a:r>
          </a:p>
          <a:p>
            <a:pPr lvl="1"/>
            <a:r>
              <a:rPr lang="en-US" dirty="0"/>
              <a:t>Helps share data between Java and JS.</a:t>
            </a:r>
          </a:p>
          <a:p>
            <a:r>
              <a:rPr lang="en-US" dirty="0"/>
              <a:t>Fetch</a:t>
            </a:r>
          </a:p>
          <a:p>
            <a:pPr lvl="1"/>
            <a:r>
              <a:rPr lang="en-US" dirty="0"/>
              <a:t>How your JS sends requests to the Java server.</a:t>
            </a:r>
          </a:p>
          <a:p>
            <a:r>
              <a:rPr lang="en-US" dirty="0"/>
              <a:t>Spark Java</a:t>
            </a:r>
          </a:p>
          <a:p>
            <a:pPr lvl="1"/>
            <a:r>
              <a:rPr lang="en-US" dirty="0"/>
              <a:t>How to turn your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-pathfinder</a:t>
            </a:r>
            <a:r>
              <a:rPr lang="en-US" dirty="0"/>
              <a:t> code into a Java server.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497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3E30-EBE8-4748-939A-63A41748B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 Java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EB061-D468-EA4B-9BD9-195D4F36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489F4-9766-7E4F-99C4-CBBEEAE9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8FF5E31-59C1-2046-9850-17B3066DA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64435" cy="4495800"/>
          </a:xfrm>
        </p:spPr>
        <p:txBody>
          <a:bodyPr/>
          <a:lstStyle/>
          <a:p>
            <a:r>
              <a:rPr lang="en-US" dirty="0"/>
              <a:t>Using the Spark Java framework – designed to make this short &amp; easy.</a:t>
            </a:r>
          </a:p>
          <a:p>
            <a:pPr lvl="1"/>
            <a:r>
              <a:rPr lang="en-US" sz="1400" i="1" dirty="0">
                <a:solidFill>
                  <a:schemeClr val="accent2"/>
                </a:solidFill>
              </a:rPr>
              <a:t>Note: there’s also something called Apache Spark. Completely different, careful what you Google.</a:t>
            </a:r>
            <a:endParaRPr lang="en-US" sz="2000" i="1" dirty="0">
              <a:solidFill>
                <a:schemeClr val="accent2"/>
              </a:solidFill>
            </a:endParaRPr>
          </a:p>
          <a:p>
            <a:r>
              <a:rPr lang="en-US" dirty="0"/>
              <a:t>Create the server by creating “routes” in the main method of your program.</a:t>
            </a:r>
          </a:p>
          <a:p>
            <a:pPr lvl="1"/>
            <a:r>
              <a:rPr lang="en-US" dirty="0"/>
              <a:t>A route is an instruction that tells the server what to do when it gets a particular request.</a:t>
            </a:r>
          </a:p>
          <a:p>
            <a:pPr lvl="1"/>
            <a:r>
              <a:rPr lang="en-US" dirty="0"/>
              <a:t>Create Route objects and override their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abstract handle()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method</a:t>
            </a:r>
          </a:p>
          <a:p>
            <a:pPr lvl="2"/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Remember anonymous inner classes?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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The handle method gets information about the request, can set information about the response, then return something that should be sent back to the client.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93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0FCAC-6F59-BD41-BEB6-CDE08153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Spark Route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8930AC-C55F-5048-8F57-A24B7E1E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25E59-3346-2140-8123-62CADA65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14FAD-DA5A-5E45-ADB8-C5EFB7C4DD12}"/>
              </a:ext>
            </a:extLst>
          </p:cNvPr>
          <p:cNvSpPr/>
          <p:nvPr/>
        </p:nvSpPr>
        <p:spPr>
          <a:xfrm>
            <a:off x="303486" y="1680477"/>
            <a:ext cx="8537027" cy="1869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static void main(String[]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lvl="1"/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Spark.</a:t>
            </a:r>
            <a:r>
              <a:rPr lang="en-US" sz="14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("/hello-world", new Route() {</a:t>
            </a:r>
            <a:b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@Override</a:t>
            </a:r>
            <a:b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public Object handle(Request request, Response response) throws Exception {</a:t>
            </a:r>
            <a:b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return "Hello, Spark!";</a:t>
            </a:r>
            <a:b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  <a:b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BFF125B1-06C9-E74F-A4A7-1F3B47493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486" y="3782476"/>
            <a:ext cx="8537027" cy="2273939"/>
          </a:xfrm>
        </p:spPr>
        <p:txBody>
          <a:bodyPr>
            <a:normAutofit/>
          </a:bodyPr>
          <a:lstStyle/>
          <a:p>
            <a:r>
              <a:rPr lang="en-US" dirty="0"/>
              <a:t>Creating a new anonymous subclass of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Route</a:t>
            </a:r>
            <a:r>
              <a:rPr lang="en-US" dirty="0"/>
              <a:t> </a:t>
            </a:r>
          </a:p>
          <a:p>
            <a:pPr lvl="1"/>
            <a:r>
              <a:rPr lang="en-US" sz="1600" dirty="0"/>
              <a:t>Probably not going to have a whole bunch of different endpoints that all send back “Hello, Spark!” – so this makes sense.</a:t>
            </a:r>
          </a:p>
          <a:p>
            <a:r>
              <a:rPr lang="en-US" dirty="0"/>
              <a:t>Telling Spark to use that Route whenever it receives a GET request (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Spark.</a:t>
            </a:r>
            <a:r>
              <a:rPr lang="en-US" sz="16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n-US" dirty="0"/>
              <a:t>) to the “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/hello-world</a:t>
            </a:r>
            <a:r>
              <a:rPr lang="en-US" dirty="0"/>
              <a:t>” endpoint.</a:t>
            </a:r>
          </a:p>
          <a:p>
            <a:pPr lvl="1"/>
            <a:r>
              <a:rPr lang="en-US" dirty="0"/>
              <a:t>Responds to the request: “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http://localhost:4567/hello-world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503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CB122-1330-D545-973C-AD62D3D4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Time!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7A539-776F-1445-A1E7-DF22FD2F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7013C-23A7-4D47-A303-DFC7E95A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F0906F-4789-DE4C-BE5A-700520D25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4219"/>
            <a:ext cx="7886700" cy="3263504"/>
          </a:xfrm>
        </p:spPr>
        <p:txBody>
          <a:bodyPr/>
          <a:lstStyle/>
          <a:p>
            <a:r>
              <a:rPr lang="en-US" dirty="0"/>
              <a:t>See that simple Spark route in action</a:t>
            </a:r>
          </a:p>
          <a:p>
            <a:r>
              <a:rPr lang="en-US" dirty="0"/>
              <a:t>See a Spark route that can get info from a query parameter and use it</a:t>
            </a:r>
          </a:p>
          <a:p>
            <a:r>
              <a:rPr lang="en-US" dirty="0"/>
              <a:t>See the node-fetch code that sends a request to the Spark endpoint that we just went over and displays it on the page.</a:t>
            </a:r>
          </a:p>
          <a:p>
            <a:endParaRPr lang="en-US" dirty="0"/>
          </a:p>
          <a:p>
            <a:r>
              <a:rPr lang="en-US" dirty="0"/>
              <a:t>There are more demos than we can go over in section – get the code from the website to see everything.</a:t>
            </a:r>
          </a:p>
          <a:p>
            <a:pPr lvl="1"/>
            <a:r>
              <a:rPr lang="en-US" dirty="0"/>
              <a:t>LOTS of useful info in there.</a:t>
            </a:r>
          </a:p>
        </p:txBody>
      </p:sp>
    </p:spTree>
    <p:extLst>
      <p:ext uri="{BB962C8B-B14F-4D97-AF65-F5344CB8AC3E}">
        <p14:creationId xmlns:p14="http://schemas.microsoft.com/office/powerpoint/2010/main" val="15570634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B4B3-5AE5-6F4B-8A28-5FA44229C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3E853B-7D48-1D48-A905-DB6CF5675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9DBB2-16A7-9E49-ACFC-3B4A8C53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D363E7-3300-9049-B72D-92AFB5A88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52" y="1447800"/>
            <a:ext cx="8048296" cy="4727369"/>
          </a:xfrm>
        </p:spPr>
        <p:txBody>
          <a:bodyPr>
            <a:normAutofit/>
          </a:bodyPr>
          <a:lstStyle/>
          <a:p>
            <a:r>
              <a:rPr lang="en-US" dirty="0"/>
              <a:t>Don’t forget:</a:t>
            </a:r>
          </a:p>
          <a:p>
            <a:pPr lvl="1"/>
            <a:r>
              <a:rPr lang="en-US" dirty="0"/>
              <a:t>HW8 Due This Week (Thurs 3/5 @ 11:00pm)</a:t>
            </a:r>
          </a:p>
          <a:p>
            <a:pPr lvl="1"/>
            <a:r>
              <a:rPr lang="en-US" dirty="0"/>
              <a:t>HW9 Due Next Week (Thurs 3/12 @ 11:00pm)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Use your resources!</a:t>
            </a:r>
          </a:p>
          <a:p>
            <a:pPr lvl="1"/>
            <a:r>
              <a:rPr lang="en-US" dirty="0"/>
              <a:t>Office Hours</a:t>
            </a:r>
          </a:p>
          <a:p>
            <a:pPr lvl="1"/>
            <a:r>
              <a:rPr lang="en-US" dirty="0"/>
              <a:t>Links from HW specs</a:t>
            </a:r>
          </a:p>
          <a:p>
            <a:pPr lvl="1"/>
            <a:r>
              <a:rPr lang="en-US" dirty="0"/>
              <a:t>React Tips &amp; Tricks Handout (See “Resources” page on web)</a:t>
            </a:r>
          </a:p>
          <a:p>
            <a:pPr lvl="1"/>
            <a:r>
              <a:rPr lang="en-US" dirty="0"/>
              <a:t>Other students (remember academic honesty policies: can’t share/show/copy code, but discussion is great!)</a:t>
            </a:r>
          </a:p>
          <a:p>
            <a:pPr lvl="1"/>
            <a:r>
              <a:rPr lang="en-US" dirty="0"/>
              <a:t>Google (carefully, always fully understand code you use)</a:t>
            </a:r>
          </a:p>
        </p:txBody>
      </p:sp>
    </p:spTree>
    <p:extLst>
      <p:ext uri="{BB962C8B-B14F-4D97-AF65-F5344CB8AC3E}">
        <p14:creationId xmlns:p14="http://schemas.microsoft.com/office/powerpoint/2010/main" val="407493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Homework 9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dirty="0"/>
              <a:t>Creating a new web GUI using React</a:t>
            </a:r>
          </a:p>
          <a:p>
            <a:pPr lvl="1"/>
            <a:r>
              <a:rPr lang="en-US" dirty="0"/>
              <a:t>Display a map and draw paths between two points on the map.</a:t>
            </a:r>
          </a:p>
          <a:p>
            <a:pPr lvl="1"/>
            <a:r>
              <a:rPr lang="en-US" dirty="0"/>
              <a:t>Works just like your React app in HW8 – but you get to design it!</a:t>
            </a:r>
          </a:p>
          <a:p>
            <a:pPr lvl="1"/>
            <a:r>
              <a:rPr lang="en-US" dirty="0"/>
              <a:t>Send requests to your Java server (new) to request building and path info.</a:t>
            </a:r>
          </a:p>
          <a:p>
            <a:pPr lvl="1"/>
            <a:endParaRPr lang="en-US" dirty="0"/>
          </a:p>
          <a:p>
            <a:r>
              <a:rPr lang="en-US" dirty="0"/>
              <a:t>Creating a Java server as part of your previous HW5-7 code</a:t>
            </a:r>
          </a:p>
          <a:p>
            <a:pPr lvl="1"/>
            <a:r>
              <a:rPr lang="en-US" dirty="0"/>
              <a:t>Receives requests from the React app to calculate paths/send data.</a:t>
            </a:r>
          </a:p>
          <a:p>
            <a:pPr lvl="1"/>
            <a:r>
              <a:rPr lang="en-US" dirty="0"/>
              <a:t>Not much code to write here thanks to MVC.</a:t>
            </a:r>
          </a:p>
          <a:p>
            <a:pPr lvl="2"/>
            <a:r>
              <a:rPr lang="en-US" dirty="0"/>
              <a:t>Reuse your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CampusMap</a:t>
            </a:r>
            <a:r>
              <a:rPr lang="en-US" dirty="0"/>
              <a:t> class from HW7.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Campus Paths Stack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865EFE-82E9-6A4A-BE3B-03B1D1A1EC6A}"/>
              </a:ext>
            </a:extLst>
          </p:cNvPr>
          <p:cNvSpPr/>
          <p:nvPr/>
        </p:nvSpPr>
        <p:spPr>
          <a:xfrm>
            <a:off x="725520" y="2224358"/>
            <a:ext cx="2721768" cy="3445074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Google Chrome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C07E29-071A-6142-B749-1BF264F12D32}"/>
              </a:ext>
            </a:extLst>
          </p:cNvPr>
          <p:cNvSpPr/>
          <p:nvPr/>
        </p:nvSpPr>
        <p:spPr>
          <a:xfrm>
            <a:off x="5577417" y="2209220"/>
            <a:ext cx="2807494" cy="1193029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React Server</a:t>
            </a:r>
          </a:p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“localhost:3000”</a:t>
            </a:r>
          </a:p>
          <a:p>
            <a:pPr algn="ctr"/>
            <a:endParaRPr lang="en-US" sz="200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sz="1000" dirty="0">
                <a:solidFill>
                  <a:schemeClr val="bg1">
                    <a:lumMod val="85000"/>
                  </a:schemeClr>
                </a:solidFill>
              </a:rPr>
              <a:t>Started with 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highlight>
                  <a:srgbClr val="808080"/>
                </a:highlight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npm start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highlight>
                  <a:srgbClr val="80808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785AB6-BE1B-4E45-846A-E3134E96962F}"/>
              </a:ext>
            </a:extLst>
          </p:cNvPr>
          <p:cNvSpPr/>
          <p:nvPr/>
        </p:nvSpPr>
        <p:spPr>
          <a:xfrm>
            <a:off x="5577417" y="3611210"/>
            <a:ext cx="2807494" cy="2058221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Spark Java Server*</a:t>
            </a:r>
          </a:p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“localhost:4567”</a:t>
            </a:r>
          </a:p>
          <a:p>
            <a:pPr algn="ctr"/>
            <a:endParaRPr lang="en-US" sz="300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sz="1000" dirty="0">
                <a:solidFill>
                  <a:schemeClr val="bg1">
                    <a:lumMod val="85000"/>
                  </a:schemeClr>
                </a:solidFill>
              </a:rPr>
              <a:t>Started with 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highlight>
                  <a:srgbClr val="808080"/>
                </a:highlight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runSpark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</a:rPr>
              <a:t> gradle task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C9559D-C2B0-F242-8019-9E78D58236AD}"/>
              </a:ext>
            </a:extLst>
          </p:cNvPr>
          <p:cNvSpPr/>
          <p:nvPr/>
        </p:nvSpPr>
        <p:spPr>
          <a:xfrm>
            <a:off x="938832" y="3469121"/>
            <a:ext cx="2295144" cy="1993392"/>
          </a:xfrm>
          <a:prstGeom prst="rect">
            <a:avLst/>
          </a:prstGeom>
          <a:solidFill>
            <a:srgbClr val="00B050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Your React Application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889DD2-FDE5-C243-BB0C-6F0BAC45A635}"/>
              </a:ext>
            </a:extLst>
          </p:cNvPr>
          <p:cNvSpPr/>
          <p:nvPr/>
        </p:nvSpPr>
        <p:spPr>
          <a:xfrm>
            <a:off x="938832" y="2577706"/>
            <a:ext cx="2295144" cy="29705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http://localhost:3000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3E8ED62-4BBD-E24D-A8A5-FD2CB8D6176A}"/>
              </a:ext>
            </a:extLst>
          </p:cNvPr>
          <p:cNvCxnSpPr>
            <a:cxnSpLocks/>
          </p:cNvCxnSpPr>
          <p:nvPr/>
        </p:nvCxnSpPr>
        <p:spPr>
          <a:xfrm>
            <a:off x="3030280" y="4839741"/>
            <a:ext cx="2474409" cy="5289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9F16C7A-B540-3443-8F6D-34900531781F}"/>
              </a:ext>
            </a:extLst>
          </p:cNvPr>
          <p:cNvSpPr/>
          <p:nvPr/>
        </p:nvSpPr>
        <p:spPr>
          <a:xfrm>
            <a:off x="6059270" y="4405818"/>
            <a:ext cx="1864103" cy="301751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SparkServer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EB7BB5-1238-4F46-BD23-EB8E1C450B86}"/>
              </a:ext>
            </a:extLst>
          </p:cNvPr>
          <p:cNvCxnSpPr>
            <a:cxnSpLocks/>
          </p:cNvCxnSpPr>
          <p:nvPr/>
        </p:nvCxnSpPr>
        <p:spPr>
          <a:xfrm>
            <a:off x="3110024" y="2746744"/>
            <a:ext cx="2394665" cy="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9B1C067-7B94-0B48-8C12-5D2DF29B1B4A}"/>
              </a:ext>
            </a:extLst>
          </p:cNvPr>
          <p:cNvSpPr/>
          <p:nvPr/>
        </p:nvSpPr>
        <p:spPr>
          <a:xfrm>
            <a:off x="6055726" y="4808795"/>
            <a:ext cx="1864103" cy="301752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err="1"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CampusMap</a:t>
            </a:r>
            <a:endParaRPr lang="en-US" sz="1200" dirty="0">
              <a:latin typeface="Consolas" panose="020B0609020204030204" pitchFamily="49" charset="0"/>
              <a:ea typeface="Menlo" panose="020B060903080402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F74BE4-FC67-5645-9E98-0EAE49DB40DE}"/>
              </a:ext>
            </a:extLst>
          </p:cNvPr>
          <p:cNvSpPr/>
          <p:nvPr/>
        </p:nvSpPr>
        <p:spPr>
          <a:xfrm>
            <a:off x="6054652" y="5211773"/>
            <a:ext cx="1864103" cy="301752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Other </a:t>
            </a:r>
            <a:r>
              <a:rPr lang="en-US" sz="1200" dirty="0"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pathfinder</a:t>
            </a:r>
            <a:r>
              <a:rPr lang="en-US" sz="1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Code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44F647-B489-4247-92DF-C5178B3A6A6E}"/>
              </a:ext>
            </a:extLst>
          </p:cNvPr>
          <p:cNvSpPr/>
          <p:nvPr/>
        </p:nvSpPr>
        <p:spPr>
          <a:xfrm>
            <a:off x="6077615" y="2972628"/>
            <a:ext cx="1864103" cy="301751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Your Javascript Code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21B478E-3088-5E40-B004-8CE6B777B4C6}"/>
              </a:ext>
            </a:extLst>
          </p:cNvPr>
          <p:cNvCxnSpPr>
            <a:cxnSpLocks/>
          </p:cNvCxnSpPr>
          <p:nvPr/>
        </p:nvCxnSpPr>
        <p:spPr>
          <a:xfrm flipH="1">
            <a:off x="2905867" y="5149790"/>
            <a:ext cx="2835716" cy="2742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4E457F2-E72B-5742-83DD-9D7DC6DAE855}"/>
              </a:ext>
            </a:extLst>
          </p:cNvPr>
          <p:cNvSpPr/>
          <p:nvPr/>
        </p:nvSpPr>
        <p:spPr>
          <a:xfrm>
            <a:off x="1220627" y="4101955"/>
            <a:ext cx="1598210" cy="301751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&lt;canvas&gt;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612C94-3074-954E-BA8D-8D4F2B1A0F1C}"/>
              </a:ext>
            </a:extLst>
          </p:cNvPr>
          <p:cNvSpPr/>
          <p:nvPr/>
        </p:nvSpPr>
        <p:spPr>
          <a:xfrm>
            <a:off x="1220627" y="4511148"/>
            <a:ext cx="1598210" cy="301751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Consolas" panose="020B0609020204030204" pitchFamily="49" charset="0"/>
                <a:ea typeface="Menlo" panose="020B0609030804020204" pitchFamily="49" charset="0"/>
                <a:cs typeface="Consolas" panose="020B0609020204030204" pitchFamily="49" charset="0"/>
              </a:rPr>
              <a:t>&lt;button&gt;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A6DE5-F232-8D4E-AE6C-41FCF567F3B3}"/>
              </a:ext>
            </a:extLst>
          </p:cNvPr>
          <p:cNvSpPr/>
          <p:nvPr/>
        </p:nvSpPr>
        <p:spPr>
          <a:xfrm>
            <a:off x="1220627" y="4920340"/>
            <a:ext cx="1598210" cy="301752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00" dirty="0">
                <a:ea typeface="Menlo" panose="020B0609030804020204" pitchFamily="49" charset="0"/>
                <a:cs typeface="Calibri" panose="020F0502020204030204" pitchFamily="34" charset="0"/>
              </a:rPr>
              <a:t>Other Components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21E9B89-EABE-1249-B9EC-A2EB25C1AAC8}"/>
              </a:ext>
            </a:extLst>
          </p:cNvPr>
          <p:cNvCxnSpPr>
            <a:cxnSpLocks/>
          </p:cNvCxnSpPr>
          <p:nvPr/>
        </p:nvCxnSpPr>
        <p:spPr>
          <a:xfrm flipV="1">
            <a:off x="2041635" y="3073663"/>
            <a:ext cx="3651917" cy="82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8BDA72A-645D-0546-BACA-E16D0A78CCEC}"/>
              </a:ext>
            </a:extLst>
          </p:cNvPr>
          <p:cNvSpPr txBox="1"/>
          <p:nvPr/>
        </p:nvSpPr>
        <p:spPr>
          <a:xfrm>
            <a:off x="3483653" y="2362200"/>
            <a:ext cx="2057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cs typeface="Times New Roman" panose="02020603050405020304" pitchFamily="18" charset="0"/>
              </a:rPr>
              <a:t>”Can I have the webpage?”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B90983-DA48-1D4C-A1B6-65058D6BC260}"/>
              </a:ext>
            </a:extLst>
          </p:cNvPr>
          <p:cNvSpPr txBox="1"/>
          <p:nvPr/>
        </p:nvSpPr>
        <p:spPr>
          <a:xfrm>
            <a:off x="3483653" y="3131815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cs typeface="Times New Roman" panose="02020603050405020304" pitchFamily="18" charset="0"/>
              </a:rPr>
              <a:t>“Here’s some HTML and JS”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32AB82-67B8-6147-8B59-5E993FB10370}"/>
              </a:ext>
            </a:extLst>
          </p:cNvPr>
          <p:cNvSpPr txBox="1"/>
          <p:nvPr/>
        </p:nvSpPr>
        <p:spPr>
          <a:xfrm>
            <a:off x="3432987" y="4500754"/>
            <a:ext cx="2057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cs typeface="Times New Roman" panose="02020603050405020304" pitchFamily="18" charset="0"/>
              </a:rPr>
              <a:t>“Can I get some data?”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A01B20-A9EA-CA4C-B0F2-08FD7B185C9E}"/>
              </a:ext>
            </a:extLst>
          </p:cNvPr>
          <p:cNvSpPr txBox="1"/>
          <p:nvPr/>
        </p:nvSpPr>
        <p:spPr>
          <a:xfrm>
            <a:off x="3447288" y="5195882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cs typeface="Times New Roman" panose="02020603050405020304" pitchFamily="18" charset="0"/>
              </a:rPr>
              <a:t>“Here’s some JSON with your data.”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FA161E-8EF6-4F4E-88B2-8E0CC6FED44D}"/>
              </a:ext>
            </a:extLst>
          </p:cNvPr>
          <p:cNvSpPr/>
          <p:nvPr/>
        </p:nvSpPr>
        <p:spPr>
          <a:xfrm>
            <a:off x="337585" y="1656761"/>
            <a:ext cx="8468833" cy="4439239"/>
          </a:xfrm>
          <a:prstGeom prst="rect">
            <a:avLst/>
          </a:prstGeom>
          <a:noFill/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792756-DEE5-3946-8AF4-4C0569A0E628}"/>
              </a:ext>
            </a:extLst>
          </p:cNvPr>
          <p:cNvSpPr txBox="1"/>
          <p:nvPr/>
        </p:nvSpPr>
        <p:spPr>
          <a:xfrm>
            <a:off x="3669685" y="1656762"/>
            <a:ext cx="16559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CampusPaths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9EFFFC-9927-CE41-A556-3FB4A3ED8BDA}"/>
              </a:ext>
            </a:extLst>
          </p:cNvPr>
          <p:cNvSpPr txBox="1"/>
          <p:nvPr/>
        </p:nvSpPr>
        <p:spPr>
          <a:xfrm>
            <a:off x="6629400" y="5783730"/>
            <a:ext cx="2257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*Note: This is not Apache Spark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742C931-6BCA-7246-881B-B2632682558C}"/>
              </a:ext>
            </a:extLst>
          </p:cNvPr>
          <p:cNvCxnSpPr>
            <a:cxnSpLocks/>
          </p:cNvCxnSpPr>
          <p:nvPr/>
        </p:nvCxnSpPr>
        <p:spPr>
          <a:xfrm>
            <a:off x="2079625" y="3038475"/>
            <a:ext cx="0" cy="34290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94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09158E46-CCE5-C44B-96FF-71B282ED7398}"/>
              </a:ext>
            </a:extLst>
          </p:cNvPr>
          <p:cNvSpPr txBox="1">
            <a:spLocks/>
          </p:cNvSpPr>
          <p:nvPr/>
        </p:nvSpPr>
        <p:spPr bwMode="auto">
          <a:xfrm>
            <a:off x="628650" y="1613296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Done:</a:t>
            </a:r>
          </a:p>
          <a:p>
            <a:pPr lvl="1"/>
            <a:r>
              <a:rPr lang="en-US" kern="0" dirty="0"/>
              <a:t>HW9 Basic Overview</a:t>
            </a:r>
          </a:p>
          <a:p>
            <a:pPr lvl="1"/>
            <a:endParaRPr lang="en-US" kern="0" dirty="0"/>
          </a:p>
          <a:p>
            <a:r>
              <a:rPr lang="en-US" kern="0" dirty="0"/>
              <a:t>Up Next:</a:t>
            </a:r>
          </a:p>
          <a:p>
            <a:pPr lvl="1"/>
            <a:r>
              <a:rPr lang="en-US" kern="0" dirty="0"/>
              <a:t>Anonymous Inner Classes</a:t>
            </a:r>
          </a:p>
          <a:p>
            <a:pPr lvl="1"/>
            <a:r>
              <a:rPr lang="en-US" kern="0" dirty="0"/>
              <a:t>JSON</a:t>
            </a:r>
          </a:p>
          <a:p>
            <a:pPr lvl="1"/>
            <a:r>
              <a:rPr lang="en-US" kern="0" dirty="0"/>
              <a:t>Fetch</a:t>
            </a:r>
          </a:p>
          <a:p>
            <a:pPr lvl="1"/>
            <a:r>
              <a:rPr lang="en-US" kern="0" dirty="0"/>
              <a:t>Spark Java</a:t>
            </a:r>
          </a:p>
        </p:txBody>
      </p:sp>
    </p:spTree>
    <p:extLst>
      <p:ext uri="{BB962C8B-B14F-4D97-AF65-F5344CB8AC3E}">
        <p14:creationId xmlns:p14="http://schemas.microsoft.com/office/powerpoint/2010/main" val="204327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Inner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Helps put code closer to where it’s used.</a:t>
            </a:r>
          </a:p>
          <a:p>
            <a:r>
              <a:rPr lang="en-US" dirty="0"/>
              <a:t>Makes sense when you aren’t re-using classes.</a:t>
            </a:r>
          </a:p>
          <a:p>
            <a:endParaRPr lang="en-US" dirty="0"/>
          </a:p>
          <a:p>
            <a:r>
              <a:rPr lang="en-US" dirty="0"/>
              <a:t>The Example: sorting Strings by length instead of alphabetically.</a:t>
            </a:r>
          </a:p>
          <a:p>
            <a:pPr lvl="1"/>
            <a:r>
              <a:rPr lang="en-US" dirty="0"/>
              <a:t>We need to make a Comparator – but how best to organize our code?</a:t>
            </a:r>
          </a:p>
          <a:p>
            <a:pPr lvl="1"/>
            <a:r>
              <a:rPr lang="en-US" dirty="0"/>
              <a:t>Start with what we’re used to, then refine.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127F1F8-F730-2A41-B74E-1C08F9F0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5600" y="64008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3A00811-1EE1-0445-BA41-8BD9D22E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96437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908" y="304800"/>
            <a:ext cx="7914292" cy="1143000"/>
          </a:xfrm>
        </p:spPr>
        <p:txBody>
          <a:bodyPr/>
          <a:lstStyle/>
          <a:p>
            <a:r>
              <a:rPr lang="en-US" strike="sngStrike" dirty="0">
                <a:solidFill>
                  <a:srgbClr val="7030A0"/>
                </a:solidFill>
              </a:rPr>
              <a:t>Anonymous Inner</a:t>
            </a:r>
            <a:r>
              <a:rPr lang="en-US" dirty="0">
                <a:solidFill>
                  <a:srgbClr val="7030A0"/>
                </a:solidFill>
              </a:rPr>
              <a:t> Classes (Attempt 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F8D660-FD43-BA46-8744-EA78D31F49DB}"/>
              </a:ext>
            </a:extLst>
          </p:cNvPr>
          <p:cNvSpPr/>
          <p:nvPr/>
        </p:nvSpPr>
        <p:spPr>
          <a:xfrm>
            <a:off x="543909" y="1676400"/>
            <a:ext cx="8056179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StringSorter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main(String[]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String[] strings = new String[]{"CSE331", "UW", "React", "Java"};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(strings, new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LengthComparator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(strings));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5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7D350D-1118-A54E-8BDC-8A04B9AE3E74}"/>
              </a:ext>
            </a:extLst>
          </p:cNvPr>
          <p:cNvSpPr/>
          <p:nvPr/>
        </p:nvSpPr>
        <p:spPr>
          <a:xfrm>
            <a:off x="543908" y="3910198"/>
            <a:ext cx="8056179" cy="18048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LengthComparator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implements Comparator&lt;String&gt; {</a:t>
            </a:r>
          </a:p>
          <a:p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@Override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int compare(String s1, String s2) {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return </a:t>
            </a:r>
            <a:r>
              <a:rPr lang="en-US" sz="15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Integer.</a:t>
            </a:r>
            <a:r>
              <a:rPr lang="en-US" sz="15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(s1.length(), s2.length());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b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49FD2A-C55B-B348-8E9A-017177B5ABAE}"/>
              </a:ext>
            </a:extLst>
          </p:cNvPr>
          <p:cNvSpPr txBox="1"/>
          <p:nvPr/>
        </p:nvSpPr>
        <p:spPr>
          <a:xfrm>
            <a:off x="6655021" y="3319046"/>
            <a:ext cx="1954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latin typeface="+mj-lt"/>
              </a:rPr>
              <a:t>StringSorter.java</a:t>
            </a:r>
            <a:endParaRPr lang="en-US" sz="16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D5C719-98D0-E343-B00A-58D68067BCEB}"/>
              </a:ext>
            </a:extLst>
          </p:cNvPr>
          <p:cNvSpPr txBox="1"/>
          <p:nvPr/>
        </p:nvSpPr>
        <p:spPr>
          <a:xfrm>
            <a:off x="6078989" y="5376446"/>
            <a:ext cx="2527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latin typeface="+mj-lt"/>
              </a:rPr>
              <a:t>LengthComparator.java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248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1 – Pros/Cons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2" name="Shape 367">
            <a:extLst>
              <a:ext uri="{FF2B5EF4-FFF2-40B4-BE49-F238E27FC236}">
                <a16:creationId xmlns:a16="http://schemas.microsoft.com/office/drawing/2014/main" id="{479D8378-DB80-184E-A745-60E48A2D6849}"/>
              </a:ext>
            </a:extLst>
          </p:cNvPr>
          <p:cNvSpPr txBox="1"/>
          <p:nvPr/>
        </p:nvSpPr>
        <p:spPr>
          <a:xfrm>
            <a:off x="2270125" y="1211205"/>
            <a:ext cx="184149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E0B4BB2A-6CCB-DA45-9FCF-C6042329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Easy to reuse (assuming we want to).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Polluting the namespace with a whole extra top-level class.</a:t>
            </a:r>
          </a:p>
          <a:p>
            <a:pPr lvl="1"/>
            <a:r>
              <a:rPr lang="en-US" dirty="0"/>
              <a:t>Understanding the main method requires viewing two separate Java files.</a:t>
            </a:r>
          </a:p>
        </p:txBody>
      </p:sp>
    </p:spTree>
    <p:extLst>
      <p:ext uri="{BB962C8B-B14F-4D97-AF65-F5344CB8AC3E}">
        <p14:creationId xmlns:p14="http://schemas.microsoft.com/office/powerpoint/2010/main" val="32194204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15009</TotalTime>
  <Words>3293</Words>
  <Application>Microsoft Macintosh PowerPoint</Application>
  <PresentationFormat>On-screen Show (4:3)</PresentationFormat>
  <Paragraphs>388</Paragraphs>
  <Slides>33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Consolas</vt:lpstr>
      <vt:lpstr>Courier New</vt:lpstr>
      <vt:lpstr>Times New Roman</vt:lpstr>
      <vt:lpstr>simple</vt:lpstr>
      <vt:lpstr>CSE 331 Software Design &amp; Implementation</vt:lpstr>
      <vt:lpstr>Administrivia</vt:lpstr>
      <vt:lpstr>Agenda</vt:lpstr>
      <vt:lpstr>Homework 9 Overview</vt:lpstr>
      <vt:lpstr>The Campus Paths Stack</vt:lpstr>
      <vt:lpstr>Any Questions?</vt:lpstr>
      <vt:lpstr>Anonymous Inner Classes</vt:lpstr>
      <vt:lpstr>Anonymous Inner Classes (Attempt 1)</vt:lpstr>
      <vt:lpstr>Attempt 1 – Pros/Cons</vt:lpstr>
      <vt:lpstr>Anonymous Inner Classes (Attempt 2)</vt:lpstr>
      <vt:lpstr>Attempt 2 – Pros/Cons</vt:lpstr>
      <vt:lpstr>Anonymous Inner Classes (Attempt 3)</vt:lpstr>
      <vt:lpstr>Anonymous Inner Classes (Attempt 3)</vt:lpstr>
      <vt:lpstr>Attempt 3 – Pros/Cons</vt:lpstr>
      <vt:lpstr>Any Questions?</vt:lpstr>
      <vt:lpstr>JSON</vt:lpstr>
      <vt:lpstr>JSON ↔ JS</vt:lpstr>
      <vt:lpstr>JSON ↔ JS</vt:lpstr>
      <vt:lpstr>JSON – Key Ideas</vt:lpstr>
      <vt:lpstr>Any Questions?</vt:lpstr>
      <vt:lpstr>Fetch</vt:lpstr>
      <vt:lpstr>Creating a Request</vt:lpstr>
      <vt:lpstr>Creating a Request</vt:lpstr>
      <vt:lpstr>Sending the Request</vt:lpstr>
      <vt:lpstr>Getting Useful Data</vt:lpstr>
      <vt:lpstr>Error Checking</vt:lpstr>
      <vt:lpstr>Things to Know</vt:lpstr>
      <vt:lpstr>More Things to Know</vt:lpstr>
      <vt:lpstr>Any Questions?</vt:lpstr>
      <vt:lpstr>Spark Java</vt:lpstr>
      <vt:lpstr>Our First Spark Route</vt:lpstr>
      <vt:lpstr>Demo Time!</vt:lpstr>
      <vt:lpstr>Wrap-Up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agies</cp:lastModifiedBy>
  <cp:revision>1477</cp:revision>
  <cp:lastPrinted>2020-03-03T22:07:54Z</cp:lastPrinted>
  <dcterms:created xsi:type="dcterms:W3CDTF">2012-01-13T04:41:44Z</dcterms:created>
  <dcterms:modified xsi:type="dcterms:W3CDTF">2020-03-04T18:01:03Z</dcterms:modified>
</cp:coreProperties>
</file>